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8" r:id="rId4"/>
    <p:sldId id="269" r:id="rId5"/>
    <p:sldId id="273" r:id="rId6"/>
    <p:sldId id="270" r:id="rId7"/>
    <p:sldId id="274" r:id="rId8"/>
    <p:sldId id="271" r:id="rId9"/>
    <p:sldId id="272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3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0BAEC-03FA-4E3D-92E3-7646CDFEC0EC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DBEF3-8865-4954-BAE5-B9989C5E0C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43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44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70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83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85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27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1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4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1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18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47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90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</a:t>
            </a:r>
            <a:r>
              <a:rPr lang="en-US" baseline="0" dirty="0" smtClean="0"/>
              <a:t> students to translate BID for clients</a:t>
            </a:r>
          </a:p>
          <a:p>
            <a:r>
              <a:rPr lang="en-US" baseline="0" dirty="0" smtClean="0"/>
              <a:t>Students must determine which size bottle is needed for “Charlie” based on his dosage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60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39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71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1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F689-9EDE-4DA0-A1A9-4DAA45808794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7A28-1B0A-4C25-8268-67C46CA3A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6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F689-9EDE-4DA0-A1A9-4DAA45808794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7A28-1B0A-4C25-8268-67C46CA3A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6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F689-9EDE-4DA0-A1A9-4DAA45808794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7A28-1B0A-4C25-8268-67C46CA3A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3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F689-9EDE-4DA0-A1A9-4DAA45808794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7A28-1B0A-4C25-8268-67C46CA3A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5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F689-9EDE-4DA0-A1A9-4DAA45808794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7A28-1B0A-4C25-8268-67C46CA3A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6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F689-9EDE-4DA0-A1A9-4DAA45808794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7A28-1B0A-4C25-8268-67C46CA3A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6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F689-9EDE-4DA0-A1A9-4DAA45808794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7A28-1B0A-4C25-8268-67C46CA3A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3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F689-9EDE-4DA0-A1A9-4DAA45808794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7A28-1B0A-4C25-8268-67C46CA3A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4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F689-9EDE-4DA0-A1A9-4DAA45808794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7A28-1B0A-4C25-8268-67C46CA3A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3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F689-9EDE-4DA0-A1A9-4DAA45808794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7A28-1B0A-4C25-8268-67C46CA3A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33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F689-9EDE-4DA0-A1A9-4DAA45808794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7A28-1B0A-4C25-8268-67C46CA3A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4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1F689-9EDE-4DA0-A1A9-4DAA45808794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87A28-1B0A-4C25-8268-67C46CA3A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3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133600"/>
            <a:ext cx="6705600" cy="1470025"/>
          </a:xfrm>
        </p:spPr>
        <p:txBody>
          <a:bodyPr/>
          <a:lstStyle/>
          <a:p>
            <a:r>
              <a:rPr lang="en-US" dirty="0" smtClean="0"/>
              <a:t>Calculating Dosage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961008"/>
          </a:xfrm>
        </p:spPr>
        <p:txBody>
          <a:bodyPr/>
          <a:lstStyle/>
          <a:p>
            <a:r>
              <a:rPr lang="en-US" dirty="0" smtClean="0"/>
              <a:t>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399" cy="5638800"/>
          </a:xfrm>
        </p:spPr>
        <p:txBody>
          <a:bodyPr>
            <a:normAutofit/>
          </a:bodyPr>
          <a:lstStyle/>
          <a:p>
            <a:r>
              <a:rPr lang="en-US" sz="2800" dirty="0"/>
              <a:t>“Toothless</a:t>
            </a:r>
            <a:r>
              <a:rPr lang="en-US" sz="2800" dirty="0" smtClean="0"/>
              <a:t>”, </a:t>
            </a:r>
            <a:r>
              <a:rPr lang="en-US" sz="2800" dirty="0"/>
              <a:t>a </a:t>
            </a:r>
            <a:r>
              <a:rPr lang="en-US" sz="2800" dirty="0" smtClean="0"/>
              <a:t>10kg </a:t>
            </a:r>
            <a:r>
              <a:rPr lang="en-US" sz="2800" dirty="0"/>
              <a:t>Maine </a:t>
            </a:r>
            <a:r>
              <a:rPr lang="en-US" sz="2800" dirty="0" smtClean="0"/>
              <a:t>Coon, has </a:t>
            </a:r>
            <a:r>
              <a:rPr lang="en-US" sz="2800" dirty="0"/>
              <a:t>a </a:t>
            </a:r>
            <a:r>
              <a:rPr lang="en-US" sz="2800" dirty="0" smtClean="0"/>
              <a:t>prescription </a:t>
            </a:r>
            <a:r>
              <a:rPr lang="en-US" sz="2800" dirty="0"/>
              <a:t>for </a:t>
            </a:r>
            <a:r>
              <a:rPr lang="en-US" sz="2800" dirty="0" smtClean="0"/>
              <a:t>.5mg </a:t>
            </a:r>
            <a:r>
              <a:rPr lang="en-US" sz="2800" dirty="0" err="1"/>
              <a:t>Triam</a:t>
            </a:r>
            <a:r>
              <a:rPr lang="en-US" sz="2800" dirty="0"/>
              <a:t> Tabs to be taken </a:t>
            </a:r>
            <a:r>
              <a:rPr lang="en-US" sz="2800" dirty="0" smtClean="0"/>
              <a:t>twice daily (</a:t>
            </a:r>
            <a:r>
              <a:rPr lang="en-US" sz="2800" dirty="0" err="1" smtClean="0"/>
              <a:t>b.i.d</a:t>
            </a:r>
            <a:r>
              <a:rPr lang="en-US" sz="2800" dirty="0" smtClean="0"/>
              <a:t>.) for 14 days.  The recommended daily dose is .1mg/kg/day 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Calculate Toothless’ daily dose.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99" y="2514600"/>
            <a:ext cx="3276601" cy="3276601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294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1143000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Dosage is expressed as </a:t>
            </a:r>
            <a:r>
              <a:rPr lang="en-US" b="1" dirty="0" smtClean="0"/>
              <a:t>mg/kg/day</a:t>
            </a:r>
          </a:p>
          <a:p>
            <a:pPr lvl="1"/>
            <a:r>
              <a:rPr lang="en-US" dirty="0" smtClean="0"/>
              <a:t>Weight of Toothless is already in kg, no conversion necessary</a:t>
            </a:r>
          </a:p>
          <a:p>
            <a:r>
              <a:rPr lang="en-US" sz="3600" dirty="0" smtClean="0"/>
              <a:t>Required daily dosage:</a:t>
            </a:r>
          </a:p>
          <a:p>
            <a:pPr lvl="1"/>
            <a:r>
              <a:rPr lang="en-US" dirty="0" smtClean="0"/>
              <a:t>10kg X .1mg/kg/day</a:t>
            </a:r>
          </a:p>
          <a:p>
            <a:pPr lvl="2"/>
            <a:r>
              <a:rPr lang="en-US" sz="2800" dirty="0" smtClean="0"/>
              <a:t>10 X .1mg/day</a:t>
            </a:r>
          </a:p>
          <a:p>
            <a:pPr lvl="2"/>
            <a:r>
              <a:rPr lang="en-US" sz="2800" dirty="0" smtClean="0"/>
              <a:t>1 mg/day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526240"/>
            <a:ext cx="304800" cy="245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159" y="3526240"/>
            <a:ext cx="304800" cy="2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5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961008"/>
          </a:xfrm>
        </p:spPr>
        <p:txBody>
          <a:bodyPr/>
          <a:lstStyle/>
          <a:p>
            <a:r>
              <a:rPr lang="en-US" dirty="0" smtClean="0"/>
              <a:t>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399" cy="5638800"/>
          </a:xfrm>
        </p:spPr>
        <p:txBody>
          <a:bodyPr>
            <a:normAutofit/>
          </a:bodyPr>
          <a:lstStyle/>
          <a:p>
            <a:r>
              <a:rPr lang="en-US" sz="2800" dirty="0"/>
              <a:t>Using your previous data, calculate the </a:t>
            </a:r>
            <a:r>
              <a:rPr lang="en-US" sz="2800" u="sng" dirty="0"/>
              <a:t>amount of medication per dose</a:t>
            </a:r>
            <a:r>
              <a:rPr lang="en-US" sz="2800" dirty="0"/>
              <a:t> and the </a:t>
            </a:r>
            <a:r>
              <a:rPr lang="en-US" sz="2800" u="sng" dirty="0"/>
              <a:t>number of tablets needed per dose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438400"/>
            <a:ext cx="3733800" cy="3733800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4713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1143000"/>
          </a:xfrm>
        </p:spPr>
        <p:txBody>
          <a:bodyPr/>
          <a:lstStyle/>
          <a:p>
            <a:r>
              <a:rPr lang="en-US" dirty="0" smtClean="0"/>
              <a:t>Solution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Amount of Medication per dose:</a:t>
            </a:r>
          </a:p>
          <a:p>
            <a:r>
              <a:rPr lang="en-US" dirty="0" smtClean="0"/>
              <a:t> 1mg/day / 2 doses/day</a:t>
            </a:r>
          </a:p>
          <a:p>
            <a:pPr lvl="1"/>
            <a:r>
              <a:rPr lang="en-US" dirty="0" smtClean="0"/>
              <a:t>1mg / 2 doses</a:t>
            </a:r>
          </a:p>
          <a:p>
            <a:pPr lvl="1"/>
            <a:r>
              <a:rPr lang="en-US" sz="2800" dirty="0" smtClean="0"/>
              <a:t>.5mg/dose</a:t>
            </a:r>
          </a:p>
          <a:p>
            <a:r>
              <a:rPr lang="en-US" dirty="0" smtClean="0"/>
              <a:t>Number of tablets needed per dose – available in .5mg tablets</a:t>
            </a:r>
          </a:p>
          <a:p>
            <a:pPr lvl="1"/>
            <a:r>
              <a:rPr lang="en-US" dirty="0" smtClean="0"/>
              <a:t>.5mg/dose / .5mg tablet</a:t>
            </a:r>
          </a:p>
          <a:p>
            <a:pPr lvl="2"/>
            <a:r>
              <a:rPr lang="en-US" sz="2800" dirty="0" smtClean="0"/>
              <a:t>1 tablet/dose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62400" y="1942506"/>
            <a:ext cx="381000" cy="304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150" y="1930300"/>
            <a:ext cx="408467" cy="329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4600351"/>
            <a:ext cx="408467" cy="329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567" y="4600351"/>
            <a:ext cx="408467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8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961008"/>
          </a:xfrm>
        </p:spPr>
        <p:txBody>
          <a:bodyPr/>
          <a:lstStyle/>
          <a:p>
            <a:r>
              <a:rPr lang="en-US" dirty="0" smtClean="0"/>
              <a:t>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399" cy="5638800"/>
          </a:xfrm>
        </p:spPr>
        <p:txBody>
          <a:bodyPr>
            <a:normAutofit/>
          </a:bodyPr>
          <a:lstStyle/>
          <a:p>
            <a:r>
              <a:rPr lang="en-US" sz="2800" dirty="0"/>
              <a:t>Now, calculate the </a:t>
            </a:r>
            <a:r>
              <a:rPr lang="en-US" sz="2800" u="sng" dirty="0"/>
              <a:t>tablets needed per day </a:t>
            </a:r>
            <a:r>
              <a:rPr lang="en-US" sz="2800" dirty="0"/>
              <a:t>and the </a:t>
            </a:r>
            <a:r>
              <a:rPr lang="en-US" sz="2800" u="sng" dirty="0"/>
              <a:t>number of tablets needed to complete treatment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209800"/>
            <a:ext cx="3962400" cy="3962400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1056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1143000"/>
          </a:xfrm>
        </p:spPr>
        <p:txBody>
          <a:bodyPr/>
          <a:lstStyle/>
          <a:p>
            <a:r>
              <a:rPr lang="en-US" dirty="0" smtClean="0"/>
              <a:t>Solution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5105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Number of tablets needed per day:</a:t>
            </a:r>
          </a:p>
          <a:p>
            <a:pPr lvl="2"/>
            <a:r>
              <a:rPr lang="en-US" sz="2800" dirty="0" smtClean="0"/>
              <a:t>1 tablet/dose </a:t>
            </a:r>
            <a:r>
              <a:rPr lang="en-US" sz="2800" dirty="0"/>
              <a:t>X</a:t>
            </a:r>
            <a:r>
              <a:rPr lang="en-US" sz="2800" dirty="0" smtClean="0"/>
              <a:t> 2 doses/day</a:t>
            </a:r>
          </a:p>
          <a:p>
            <a:pPr lvl="2"/>
            <a:r>
              <a:rPr lang="en-US" sz="2800" dirty="0" smtClean="0"/>
              <a:t>2 tablets/day</a:t>
            </a:r>
          </a:p>
          <a:p>
            <a:r>
              <a:rPr lang="en-US" sz="3600" dirty="0" smtClean="0"/>
              <a:t>Number of tablets needed to complete treatment:</a:t>
            </a:r>
          </a:p>
          <a:p>
            <a:r>
              <a:rPr lang="en-US" sz="3600" dirty="0" smtClean="0"/>
              <a:t>2 tablets/day X 14 days</a:t>
            </a:r>
          </a:p>
          <a:p>
            <a:r>
              <a:rPr lang="en-US" sz="3600" dirty="0" smtClean="0"/>
              <a:t>2 tablets X 14 </a:t>
            </a:r>
          </a:p>
          <a:p>
            <a:r>
              <a:rPr lang="en-US" sz="3600" dirty="0" smtClean="0"/>
              <a:t>28 tablets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19400" y="1981200"/>
            <a:ext cx="381000" cy="304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342" y="1981200"/>
            <a:ext cx="408467" cy="329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534" y="4343399"/>
            <a:ext cx="408467" cy="329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8342" y="4343399"/>
            <a:ext cx="408467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76500" y="1172592"/>
            <a:ext cx="4191000" cy="5466521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40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Relates drug dosage to animal body weight and period of treatment</a:t>
            </a:r>
          </a:p>
          <a:p>
            <a:r>
              <a:rPr lang="en-US" dirty="0" smtClean="0"/>
              <a:t>Typically expressed as: </a:t>
            </a:r>
            <a:r>
              <a:rPr lang="en-US" b="1" i="1" dirty="0" smtClean="0"/>
              <a:t>mg/kg/day</a:t>
            </a:r>
          </a:p>
          <a:p>
            <a:r>
              <a:rPr lang="en-US" dirty="0" smtClean="0"/>
              <a:t>Information needed for calculation</a:t>
            </a:r>
          </a:p>
          <a:p>
            <a:pPr lvl="1"/>
            <a:r>
              <a:rPr lang="en-US" dirty="0" smtClean="0"/>
              <a:t>Strength of drug (in mg)</a:t>
            </a:r>
          </a:p>
          <a:p>
            <a:pPr lvl="1"/>
            <a:r>
              <a:rPr lang="en-US" dirty="0" smtClean="0"/>
              <a:t>Weight of animal – may need to convert from pounds to kilograms</a:t>
            </a:r>
          </a:p>
          <a:p>
            <a:pPr lvl="2"/>
            <a:r>
              <a:rPr lang="en-US" dirty="0" smtClean="0"/>
              <a:t>2.2 pounds per kilogram: </a:t>
            </a:r>
            <a:r>
              <a:rPr lang="en-US" b="1" dirty="0" smtClean="0"/>
              <a:t>2.2lb/1kg</a:t>
            </a:r>
            <a:r>
              <a:rPr lang="en-US" dirty="0" smtClean="0"/>
              <a:t> or </a:t>
            </a:r>
            <a:r>
              <a:rPr lang="en-US" b="1" dirty="0" smtClean="0"/>
              <a:t>1kg/2.2lb</a:t>
            </a:r>
          </a:p>
          <a:p>
            <a:pPr lvl="1"/>
            <a:r>
              <a:rPr lang="en-US" dirty="0" smtClean="0"/>
              <a:t>Rate of dose – twice/day (</a:t>
            </a:r>
            <a:r>
              <a:rPr lang="en-US" dirty="0" err="1" smtClean="0"/>
              <a:t>b.i.d</a:t>
            </a:r>
            <a:r>
              <a:rPr lang="en-US" dirty="0" smtClean="0"/>
              <a:t>.), every 8 hours,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Duration of treatment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015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961008"/>
          </a:xfrm>
        </p:spPr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715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Bugs, an 11 pound New Zealand Rabbit, has been prescribed Azithromycin 500mg tablets at the rate of 50mg/kg/day once a day (</a:t>
            </a:r>
            <a:r>
              <a:rPr lang="en-US" sz="3000" dirty="0" err="1" smtClean="0"/>
              <a:t>s.i.d</a:t>
            </a:r>
            <a:r>
              <a:rPr lang="en-US" sz="3000" dirty="0" smtClean="0"/>
              <a:t>.) for 7 days. </a:t>
            </a:r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  <a:p>
            <a:endParaRPr lang="en-US" sz="3000" dirty="0" smtClean="0"/>
          </a:p>
          <a:p>
            <a:r>
              <a:rPr lang="en-US" dirty="0"/>
              <a:t>Calculate the daily dose </a:t>
            </a:r>
            <a:r>
              <a:rPr lang="en-US" dirty="0" smtClean="0"/>
              <a:t>required.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514600"/>
            <a:ext cx="3886200" cy="307963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805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1143000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REMEMBER: dosage is expressed as </a:t>
            </a:r>
            <a:r>
              <a:rPr lang="en-US" b="1" dirty="0" smtClean="0"/>
              <a:t>mg/kg/day</a:t>
            </a:r>
          </a:p>
          <a:p>
            <a:pPr lvl="1"/>
            <a:r>
              <a:rPr lang="en-US" dirty="0" smtClean="0"/>
              <a:t>Weight of Bugs must be converted from </a:t>
            </a:r>
            <a:r>
              <a:rPr lang="en-US" dirty="0" err="1" smtClean="0"/>
              <a:t>lb</a:t>
            </a:r>
            <a:r>
              <a:rPr lang="en-US" dirty="0" smtClean="0"/>
              <a:t> to kg</a:t>
            </a:r>
          </a:p>
          <a:p>
            <a:pPr lvl="2"/>
            <a:r>
              <a:rPr lang="en-US" sz="2800" dirty="0" smtClean="0"/>
              <a:t>11lb X 1kg/2.2lb = </a:t>
            </a:r>
          </a:p>
          <a:p>
            <a:pPr lvl="3"/>
            <a:r>
              <a:rPr lang="en-US" sz="2800" dirty="0" smtClean="0"/>
              <a:t>11kg/2.2</a:t>
            </a:r>
          </a:p>
          <a:p>
            <a:pPr lvl="3"/>
            <a:r>
              <a:rPr lang="en-US" sz="2800" dirty="0" smtClean="0"/>
              <a:t>5kg</a:t>
            </a:r>
          </a:p>
          <a:p>
            <a:r>
              <a:rPr lang="en-US" sz="3600" dirty="0" smtClean="0"/>
              <a:t>Required daily dosage:</a:t>
            </a:r>
          </a:p>
          <a:p>
            <a:pPr lvl="1"/>
            <a:r>
              <a:rPr lang="en-US" dirty="0" smtClean="0"/>
              <a:t>5kg X 50mg/kg/day</a:t>
            </a:r>
          </a:p>
          <a:p>
            <a:pPr lvl="2"/>
            <a:r>
              <a:rPr lang="en-US" sz="2800" dirty="0" smtClean="0"/>
              <a:t>5 X 50mg/day</a:t>
            </a:r>
          </a:p>
          <a:p>
            <a:pPr lvl="2"/>
            <a:r>
              <a:rPr lang="en-US" sz="2800" dirty="0" smtClean="0"/>
              <a:t>250 mg/day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522034" y="2458782"/>
            <a:ext cx="239233" cy="2536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458782"/>
            <a:ext cx="319747" cy="257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4655013"/>
            <a:ext cx="380624" cy="306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685569"/>
            <a:ext cx="304800" cy="2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0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961008"/>
          </a:xfrm>
        </p:spPr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Using your previous data, calculate </a:t>
            </a:r>
            <a:r>
              <a:rPr lang="en-US" dirty="0"/>
              <a:t>the </a:t>
            </a:r>
            <a:r>
              <a:rPr lang="en-US" u="sng" dirty="0"/>
              <a:t>amount of medication per dose</a:t>
            </a:r>
            <a:r>
              <a:rPr lang="en-US" dirty="0"/>
              <a:t> and the </a:t>
            </a:r>
            <a:r>
              <a:rPr lang="en-US" u="sng" dirty="0"/>
              <a:t>number of tablets needed per dose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3000" dirty="0" smtClean="0"/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  <a:p>
            <a:endParaRPr lang="en-US" sz="3000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007" y="2667000"/>
            <a:ext cx="4671786" cy="370217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781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1143000"/>
          </a:xfrm>
        </p:spPr>
        <p:txBody>
          <a:bodyPr/>
          <a:lstStyle/>
          <a:p>
            <a:r>
              <a:rPr lang="en-US" dirty="0" smtClean="0"/>
              <a:t>Solution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Amount of Medication per dose:</a:t>
            </a:r>
          </a:p>
          <a:p>
            <a:r>
              <a:rPr lang="en-US" dirty="0" smtClean="0"/>
              <a:t> 250mg/day / 1 dose/day</a:t>
            </a:r>
          </a:p>
          <a:p>
            <a:pPr lvl="1"/>
            <a:r>
              <a:rPr lang="en-US" dirty="0" smtClean="0"/>
              <a:t>250mg / </a:t>
            </a:r>
            <a:r>
              <a:rPr lang="en-US" dirty="0"/>
              <a:t>1 </a:t>
            </a:r>
            <a:r>
              <a:rPr lang="en-US" dirty="0" smtClean="0"/>
              <a:t>dose</a:t>
            </a:r>
          </a:p>
          <a:p>
            <a:pPr lvl="1"/>
            <a:r>
              <a:rPr lang="en-US" sz="2800" dirty="0" smtClean="0"/>
              <a:t>250mg/dose</a:t>
            </a:r>
          </a:p>
          <a:p>
            <a:r>
              <a:rPr lang="en-US" dirty="0" smtClean="0"/>
              <a:t>Number of tablets needed per dose – available in </a:t>
            </a:r>
            <a:r>
              <a:rPr lang="en-US" dirty="0"/>
              <a:t>500 mg </a:t>
            </a:r>
            <a:r>
              <a:rPr lang="en-US" dirty="0" smtClean="0"/>
              <a:t>tablets</a:t>
            </a:r>
          </a:p>
          <a:p>
            <a:pPr lvl="1"/>
            <a:r>
              <a:rPr lang="en-US" dirty="0" smtClean="0"/>
              <a:t>250mg/dose / 500mg tablet</a:t>
            </a:r>
          </a:p>
          <a:p>
            <a:pPr lvl="2"/>
            <a:r>
              <a:rPr lang="en-US" sz="2800" dirty="0" smtClean="0"/>
              <a:t>.5 tablet/dose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305300" y="1991436"/>
            <a:ext cx="381000" cy="304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981200"/>
            <a:ext cx="408467" cy="329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4600352"/>
            <a:ext cx="408467" cy="329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4633" y="4600351"/>
            <a:ext cx="408467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961008"/>
          </a:xfrm>
        </p:spPr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Now, calculate </a:t>
            </a:r>
            <a:r>
              <a:rPr lang="en-US" dirty="0"/>
              <a:t>the </a:t>
            </a:r>
            <a:r>
              <a:rPr lang="en-US" u="sng" dirty="0" smtClean="0"/>
              <a:t>tablets needed per day </a:t>
            </a:r>
            <a:r>
              <a:rPr lang="en-US" dirty="0" smtClean="0"/>
              <a:t>and the </a:t>
            </a:r>
            <a:r>
              <a:rPr lang="en-US" u="sng" dirty="0" smtClean="0"/>
              <a:t>number of tablets needed to complete treatment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049" y="2514600"/>
            <a:ext cx="4711701" cy="37338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134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1143000"/>
          </a:xfrm>
        </p:spPr>
        <p:txBody>
          <a:bodyPr/>
          <a:lstStyle/>
          <a:p>
            <a:r>
              <a:rPr lang="en-US" dirty="0" smtClean="0"/>
              <a:t>Solution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5105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Number of tablets needed per day:</a:t>
            </a:r>
          </a:p>
          <a:p>
            <a:pPr lvl="2"/>
            <a:r>
              <a:rPr lang="en-US" sz="2800" dirty="0" smtClean="0"/>
              <a:t>.5 tablet/dose X 1 dose/day</a:t>
            </a:r>
          </a:p>
          <a:p>
            <a:pPr lvl="2"/>
            <a:r>
              <a:rPr lang="en-US" sz="2800" dirty="0" smtClean="0"/>
              <a:t>.5 tablet/day</a:t>
            </a:r>
          </a:p>
          <a:p>
            <a:r>
              <a:rPr lang="en-US" sz="3600" dirty="0" smtClean="0"/>
              <a:t>Number of tablets needed to complete treatment:</a:t>
            </a:r>
          </a:p>
          <a:p>
            <a:r>
              <a:rPr lang="en-US" sz="3600" dirty="0" smtClean="0"/>
              <a:t>.5 tablet/day X 7days</a:t>
            </a:r>
          </a:p>
          <a:p>
            <a:r>
              <a:rPr lang="en-US" sz="3600" dirty="0" smtClean="0"/>
              <a:t>.5 tablets X 7 </a:t>
            </a:r>
          </a:p>
          <a:p>
            <a:r>
              <a:rPr lang="en-US" sz="3600" dirty="0" smtClean="0"/>
              <a:t>3.5 tablets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19400" y="1981200"/>
            <a:ext cx="381000" cy="304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342" y="1981200"/>
            <a:ext cx="408467" cy="329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0933" y="4343400"/>
            <a:ext cx="408467" cy="329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581" y="4320362"/>
            <a:ext cx="408467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9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961008"/>
          </a:xfrm>
        </p:spPr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399" cy="5105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Bugs will need 250mg/dose or .5 of the 500mg tablet/day and a total of 3.5 tablets to complete his course of treatment.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806" y="2590800"/>
            <a:ext cx="4824186" cy="382294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904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517</Words>
  <Application>Microsoft Office PowerPoint</Application>
  <PresentationFormat>On-screen Show (4:3)</PresentationFormat>
  <Paragraphs>123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Calculating Dosage</vt:lpstr>
      <vt:lpstr>Background</vt:lpstr>
      <vt:lpstr>Scenario 1</vt:lpstr>
      <vt:lpstr>Solution</vt:lpstr>
      <vt:lpstr>Scenario 1</vt:lpstr>
      <vt:lpstr>Solution Continued</vt:lpstr>
      <vt:lpstr>Scenario 1</vt:lpstr>
      <vt:lpstr>Solution Continued</vt:lpstr>
      <vt:lpstr>Scenario 1</vt:lpstr>
      <vt:lpstr>Scenario 2</vt:lpstr>
      <vt:lpstr>Solution</vt:lpstr>
      <vt:lpstr>Scenario 2</vt:lpstr>
      <vt:lpstr>Solution Continued</vt:lpstr>
      <vt:lpstr>Scenario 2</vt:lpstr>
      <vt:lpstr>Solution Continued</vt:lpstr>
      <vt:lpstr>Questions?</vt:lpstr>
    </vt:vector>
  </TitlesOfParts>
  <Company>College of Veterinary Medicine - Texas A&amp;M Univ.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Filling a Prescription</dc:title>
  <dc:creator>Tech</dc:creator>
  <cp:lastModifiedBy>Whitaker, Torri</cp:lastModifiedBy>
  <cp:revision>61</cp:revision>
  <dcterms:created xsi:type="dcterms:W3CDTF">2015-03-16T19:37:19Z</dcterms:created>
  <dcterms:modified xsi:type="dcterms:W3CDTF">2016-02-11T16:53:26Z</dcterms:modified>
</cp:coreProperties>
</file>