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11512D-1BA1-4811-90A7-CB6850396D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2096F8-5664-4A47-8081-BFF968130E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PEER Program, Texas A&amp;M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of Length</a:t>
            </a:r>
          </a:p>
          <a:p>
            <a:pPr lvl="1"/>
            <a:r>
              <a:rPr lang="en-US" dirty="0"/>
              <a:t>1 millimeter (mm) </a:t>
            </a:r>
            <a:r>
              <a:rPr lang="en-US" dirty="0" smtClean="0"/>
              <a:t>= 0.001 </a:t>
            </a:r>
            <a:r>
              <a:rPr lang="en-US" dirty="0"/>
              <a:t>of a meter (m)</a:t>
            </a:r>
          </a:p>
          <a:p>
            <a:pPr lvl="1"/>
            <a:r>
              <a:rPr lang="en-US" dirty="0"/>
              <a:t>25 mm = 1 inch</a:t>
            </a:r>
          </a:p>
        </p:txBody>
      </p:sp>
    </p:spTree>
    <p:extLst>
      <p:ext uri="{BB962C8B-B14F-4D97-AF65-F5344CB8AC3E}">
        <p14:creationId xmlns:p14="http://schemas.microsoft.com/office/powerpoint/2010/main" val="153804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Units of Temperature</a:t>
            </a:r>
          </a:p>
          <a:p>
            <a:pPr lvl="1"/>
            <a:r>
              <a:rPr lang="de-DE" dirty="0"/>
              <a:t>Celcius (°C) and Fahrenheit (°F</a:t>
            </a:r>
            <a:r>
              <a:rPr lang="de-DE" dirty="0" smtClean="0"/>
              <a:t>)</a:t>
            </a:r>
          </a:p>
          <a:p>
            <a:pPr lvl="1"/>
            <a:r>
              <a:rPr lang="en-US" dirty="0" smtClean="0"/>
              <a:t>°C </a:t>
            </a:r>
            <a:r>
              <a:rPr lang="en-US" dirty="0"/>
              <a:t>= 5/9 </a:t>
            </a:r>
            <a:r>
              <a:rPr lang="en-US" dirty="0" smtClean="0"/>
              <a:t>(°F-32</a:t>
            </a:r>
            <a:r>
              <a:rPr lang="en-US" dirty="0"/>
              <a:t>) </a:t>
            </a:r>
            <a:r>
              <a:rPr lang="en-US" dirty="0" smtClean="0"/>
              <a:t>or (°F-32)x </a:t>
            </a:r>
            <a:r>
              <a:rPr lang="en-US" dirty="0"/>
              <a:t>5/9</a:t>
            </a:r>
          </a:p>
          <a:p>
            <a:pPr lvl="1"/>
            <a:r>
              <a:rPr lang="en-US" dirty="0" smtClean="0"/>
              <a:t>°F </a:t>
            </a:r>
            <a:r>
              <a:rPr lang="en-US" dirty="0"/>
              <a:t>= 9/5 </a:t>
            </a:r>
            <a:r>
              <a:rPr lang="en-US" dirty="0" smtClean="0"/>
              <a:t>(°C) +32 or </a:t>
            </a:r>
            <a:r>
              <a:rPr lang="en-US" dirty="0"/>
              <a:t>°C x 9/5 + 32</a:t>
            </a:r>
          </a:p>
        </p:txBody>
      </p:sp>
    </p:spTree>
    <p:extLst>
      <p:ext uri="{BB962C8B-B14F-4D97-AF65-F5344CB8AC3E}">
        <p14:creationId xmlns:p14="http://schemas.microsoft.com/office/powerpoint/2010/main" val="359784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the starting and ending unit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conversion factor(s)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conversion unit as a fraction w/ ending units in the numerator and beginning units in denominator</a:t>
            </a:r>
          </a:p>
        </p:txBody>
      </p:sp>
    </p:spTree>
    <p:extLst>
      <p:ext uri="{BB962C8B-B14F-4D97-AF65-F5344CB8AC3E}">
        <p14:creationId xmlns:p14="http://schemas.microsoft.com/office/powerpoint/2010/main" val="32380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4. </a:t>
            </a:r>
            <a:r>
              <a:rPr lang="en-US" dirty="0" smtClean="0">
                <a:solidFill>
                  <a:prstClr val="black"/>
                </a:solidFill>
              </a:rPr>
              <a:t>Multiply </a:t>
            </a:r>
            <a:r>
              <a:rPr lang="en-US" dirty="0">
                <a:solidFill>
                  <a:prstClr val="black"/>
                </a:solidFill>
              </a:rPr>
              <a:t>the starting measurement and 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unit by </a:t>
            </a:r>
            <a:r>
              <a:rPr lang="en-US" dirty="0">
                <a:solidFill>
                  <a:prstClr val="black"/>
                </a:solidFill>
              </a:rPr>
              <a:t>conversion </a:t>
            </a:r>
            <a:r>
              <a:rPr lang="en-US" dirty="0" smtClean="0">
                <a:solidFill>
                  <a:prstClr val="black"/>
                </a:solidFill>
              </a:rPr>
              <a:t>fraction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5. </a:t>
            </a:r>
            <a:r>
              <a:rPr lang="en-US" dirty="0" smtClean="0">
                <a:solidFill>
                  <a:prstClr val="black"/>
                </a:solidFill>
              </a:rPr>
              <a:t>Cancel like units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6. </a:t>
            </a:r>
            <a:r>
              <a:rPr lang="en-US" dirty="0" smtClean="0">
                <a:solidFill>
                  <a:prstClr val="black"/>
                </a:solidFill>
              </a:rPr>
              <a:t>Simplify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1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Dixie is dispensed a 4 ounce bottle of antibiotic. She is to be given a 5 mL dose twice a day. How many mL does this bottle contain?</a:t>
            </a:r>
            <a:endParaRPr lang="en-US" dirty="0"/>
          </a:p>
        </p:txBody>
      </p:sp>
      <p:pic>
        <p:nvPicPr>
          <p:cNvPr id="1026" name="Picture 2" descr="http://3.bp.blogspot.com/-VwUqIP3L5zA/TWY1S8hzgHI/AAAAAAAABIE/jSXUbqykwGg/s1600/TOP-STORY-3-GO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4076700" cy="348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06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371600"/>
            <a:ext cx="6705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800" dirty="0" smtClean="0"/>
              <a:t> Starting: 4 ounces, Ending : 1 mL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1 </a:t>
            </a:r>
            <a:r>
              <a:rPr lang="en-US" sz="2400" dirty="0"/>
              <a:t>ounce = 30 mL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30 mL/1 ounce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4 ounces X (30 mL/1 ounce)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4 ounces X (30 mL/1 ounce)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4 X 30 mL = 120 mL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86000" y="4452673"/>
            <a:ext cx="381000" cy="381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52673"/>
            <a:ext cx="40798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72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Dottie is weighed in for his yearly examination. He weighs 13.2 kg. His owner would like to know what his weight is in pounds.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816" y="3429000"/>
            <a:ext cx="418676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96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498080" cy="48006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Starting: </a:t>
            </a:r>
            <a:r>
              <a:rPr lang="en-US" sz="3600" dirty="0" smtClean="0"/>
              <a:t>13.2 kg</a:t>
            </a:r>
            <a:r>
              <a:rPr lang="en-US" sz="3600" dirty="0"/>
              <a:t>, Ending: pounds (</a:t>
            </a:r>
            <a:r>
              <a:rPr lang="en-US" sz="3600" dirty="0" err="1"/>
              <a:t>lbs</a:t>
            </a:r>
            <a:r>
              <a:rPr lang="en-US" sz="36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 kg = 2.2 </a:t>
            </a:r>
            <a:r>
              <a:rPr lang="en-US" dirty="0" err="1"/>
              <a:t>lbs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2.2 </a:t>
            </a:r>
            <a:r>
              <a:rPr lang="en-US" dirty="0" err="1"/>
              <a:t>lbs</a:t>
            </a:r>
            <a:r>
              <a:rPr lang="en-US" dirty="0"/>
              <a:t>/1 kg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13.2 </a:t>
            </a:r>
            <a:r>
              <a:rPr lang="en-US" dirty="0" err="1"/>
              <a:t>kgs</a:t>
            </a:r>
            <a:r>
              <a:rPr lang="en-US" dirty="0"/>
              <a:t> X (2.2 </a:t>
            </a:r>
            <a:r>
              <a:rPr lang="en-US" dirty="0" err="1"/>
              <a:t>lbs</a:t>
            </a:r>
            <a:r>
              <a:rPr lang="en-US" dirty="0"/>
              <a:t>/1 kg)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13.2 </a:t>
            </a:r>
            <a:r>
              <a:rPr lang="en-US" dirty="0" err="1"/>
              <a:t>kgs</a:t>
            </a:r>
            <a:r>
              <a:rPr lang="en-US" dirty="0"/>
              <a:t> X (2.2 </a:t>
            </a:r>
            <a:r>
              <a:rPr lang="en-US" dirty="0" err="1"/>
              <a:t>lbs</a:t>
            </a:r>
            <a:r>
              <a:rPr lang="en-US" dirty="0"/>
              <a:t>/1 kg)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13.2 </a:t>
            </a:r>
            <a:r>
              <a:rPr lang="en-US" dirty="0"/>
              <a:t>X 2.2 </a:t>
            </a:r>
            <a:r>
              <a:rPr lang="en-US" dirty="0" err="1"/>
              <a:t>lbs</a:t>
            </a:r>
            <a:r>
              <a:rPr lang="en-US" dirty="0"/>
              <a:t> = </a:t>
            </a:r>
            <a:r>
              <a:rPr lang="en-US" dirty="0" smtClean="0"/>
              <a:t>29.04 </a:t>
            </a:r>
            <a:r>
              <a:rPr lang="en-US" dirty="0" err="1"/>
              <a:t>lbs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09800" y="4724400"/>
            <a:ext cx="2383367" cy="381000"/>
            <a:chOff x="2209800" y="4724400"/>
            <a:chExt cx="2383367" cy="38100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2209800" y="4724400"/>
              <a:ext cx="381000" cy="38100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4212167" y="4724400"/>
              <a:ext cx="381000" cy="381000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407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Units of Mass</a:t>
            </a:r>
          </a:p>
          <a:p>
            <a:pPr lvl="1"/>
            <a:r>
              <a:rPr lang="en-US" sz="2000" dirty="0"/>
              <a:t>1 </a:t>
            </a:r>
            <a:r>
              <a:rPr lang="en-US" sz="2000" dirty="0" smtClean="0"/>
              <a:t>kilogram (kg)= </a:t>
            </a:r>
            <a:r>
              <a:rPr lang="en-US" sz="2000" dirty="0"/>
              <a:t>2.2 pounds</a:t>
            </a:r>
          </a:p>
          <a:p>
            <a:pPr lvl="1"/>
            <a:r>
              <a:rPr lang="en-US" sz="2000" dirty="0"/>
              <a:t>1 pound = </a:t>
            </a:r>
            <a:r>
              <a:rPr lang="en-US" sz="2000" dirty="0" smtClean="0"/>
              <a:t>0.45 </a:t>
            </a:r>
            <a:r>
              <a:rPr lang="en-US" sz="2000" dirty="0"/>
              <a:t>kg</a:t>
            </a:r>
          </a:p>
          <a:p>
            <a:pPr lvl="1"/>
            <a:r>
              <a:rPr lang="en-US" sz="2000" dirty="0"/>
              <a:t>1 </a:t>
            </a:r>
            <a:r>
              <a:rPr lang="en-US" sz="2000" dirty="0" smtClean="0"/>
              <a:t>gram (g)= </a:t>
            </a:r>
            <a:r>
              <a:rPr lang="en-US" sz="2000" dirty="0"/>
              <a:t>1000 </a:t>
            </a:r>
            <a:r>
              <a:rPr lang="en-US" sz="2000" dirty="0" smtClean="0"/>
              <a:t>milligrams (mg)</a:t>
            </a:r>
            <a:endParaRPr lang="en-US" sz="2000" dirty="0"/>
          </a:p>
          <a:p>
            <a:pPr lvl="1"/>
            <a:r>
              <a:rPr lang="en-US" sz="2000" dirty="0"/>
              <a:t>1 pound = 453.59 g</a:t>
            </a:r>
          </a:p>
          <a:p>
            <a:pPr lvl="1"/>
            <a:r>
              <a:rPr lang="en-US" sz="2000" dirty="0"/>
              <a:t>60 grains (gr) = 1 dram (</a:t>
            </a:r>
            <a:r>
              <a:rPr lang="en-US" sz="2000" dirty="0" err="1"/>
              <a:t>dr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3 teaspoons (tsp) = 1 tablespoon (</a:t>
            </a:r>
            <a:r>
              <a:rPr lang="en-US" sz="2000" dirty="0" err="1"/>
              <a:t>tbsp</a:t>
            </a:r>
            <a:r>
              <a:rPr lang="en-US" sz="2000" dirty="0" smtClean="0"/>
              <a:t>) = </a:t>
            </a:r>
            <a:r>
              <a:rPr lang="en-US" sz="2000" dirty="0"/>
              <a:t>1/2 </a:t>
            </a:r>
            <a:r>
              <a:rPr lang="en-US" sz="2000" dirty="0" err="1"/>
              <a:t>oz</a:t>
            </a:r>
            <a:r>
              <a:rPr lang="en-US" sz="2000" dirty="0"/>
              <a:t> = 14.3 g</a:t>
            </a:r>
          </a:p>
          <a:p>
            <a:pPr lvl="1"/>
            <a:r>
              <a:rPr lang="en-US" sz="2000" dirty="0"/>
              <a:t>2 </a:t>
            </a:r>
            <a:r>
              <a:rPr lang="en-US" sz="2000" dirty="0" err="1" smtClean="0"/>
              <a:t>tbsp</a:t>
            </a:r>
            <a:r>
              <a:rPr lang="en-US" sz="2000" dirty="0" smtClean="0"/>
              <a:t> = </a:t>
            </a:r>
            <a:r>
              <a:rPr lang="en-US" sz="2000" dirty="0"/>
              <a:t>1/8 cup = </a:t>
            </a:r>
            <a:r>
              <a:rPr lang="en-US" sz="2000" dirty="0" smtClean="0"/>
              <a:t>1 </a:t>
            </a:r>
            <a:r>
              <a:rPr lang="en-US" sz="2000" dirty="0" err="1"/>
              <a:t>oz</a:t>
            </a:r>
            <a:r>
              <a:rPr lang="en-US" sz="2000" dirty="0"/>
              <a:t> = 28.3 g</a:t>
            </a:r>
          </a:p>
          <a:p>
            <a:pPr lvl="1"/>
            <a:r>
              <a:rPr lang="en-US" sz="2000" dirty="0"/>
              <a:t>4 </a:t>
            </a:r>
            <a:r>
              <a:rPr lang="en-US" sz="2000" dirty="0" err="1"/>
              <a:t>tbsp</a:t>
            </a:r>
            <a:r>
              <a:rPr lang="en-US" sz="2000" dirty="0"/>
              <a:t> </a:t>
            </a:r>
            <a:r>
              <a:rPr lang="en-US" sz="2000" dirty="0" smtClean="0"/>
              <a:t>=1/4 </a:t>
            </a:r>
            <a:r>
              <a:rPr lang="en-US" sz="2000" dirty="0"/>
              <a:t>cup = </a:t>
            </a:r>
            <a:r>
              <a:rPr lang="en-US" sz="2000" dirty="0" smtClean="0"/>
              <a:t>2 </a:t>
            </a:r>
            <a:r>
              <a:rPr lang="en-US" sz="2000" dirty="0" err="1" smtClean="0"/>
              <a:t>oz</a:t>
            </a:r>
            <a:r>
              <a:rPr lang="en-US" sz="2000" dirty="0" smtClean="0"/>
              <a:t>= 56.7 </a:t>
            </a:r>
            <a:r>
              <a:rPr lang="en-US" sz="2000" dirty="0"/>
              <a:t>g</a:t>
            </a:r>
          </a:p>
          <a:p>
            <a:pPr lvl="1"/>
            <a:r>
              <a:rPr lang="en-US" sz="2000" dirty="0"/>
              <a:t>5 1/3 </a:t>
            </a:r>
            <a:r>
              <a:rPr lang="en-US" sz="2000" dirty="0" err="1" smtClean="0"/>
              <a:t>tbsp</a:t>
            </a:r>
            <a:r>
              <a:rPr lang="en-US" sz="2000" dirty="0" smtClean="0"/>
              <a:t>= 1/3 cup= 2.6 </a:t>
            </a:r>
            <a:r>
              <a:rPr lang="en-US" sz="2000" dirty="0" err="1" smtClean="0"/>
              <a:t>oz</a:t>
            </a:r>
            <a:r>
              <a:rPr lang="en-US" sz="2000" dirty="0" smtClean="0"/>
              <a:t>= 75.6 </a:t>
            </a:r>
            <a:r>
              <a:rPr lang="en-US" sz="2000" dirty="0"/>
              <a:t>g</a:t>
            </a:r>
          </a:p>
          <a:p>
            <a:pPr lvl="1"/>
            <a:r>
              <a:rPr lang="en-US" sz="2000" dirty="0"/>
              <a:t>8 </a:t>
            </a:r>
            <a:r>
              <a:rPr lang="en-US" sz="2000" dirty="0" err="1" smtClean="0"/>
              <a:t>tbsp</a:t>
            </a:r>
            <a:r>
              <a:rPr lang="en-US" sz="2000" dirty="0" smtClean="0"/>
              <a:t>= </a:t>
            </a:r>
            <a:r>
              <a:rPr lang="en-US" sz="2000" dirty="0"/>
              <a:t>1/2 cup = 4 </a:t>
            </a:r>
            <a:r>
              <a:rPr lang="en-US" sz="2000" dirty="0" err="1" smtClean="0"/>
              <a:t>oz</a:t>
            </a:r>
            <a:r>
              <a:rPr lang="en-US" sz="2000" dirty="0" smtClean="0"/>
              <a:t>=113.4 </a:t>
            </a:r>
            <a:r>
              <a:rPr lang="en-US" sz="2000" dirty="0"/>
              <a:t>g</a:t>
            </a:r>
          </a:p>
          <a:p>
            <a:pPr lvl="1"/>
            <a:r>
              <a:rPr lang="en-US" sz="2000" dirty="0"/>
              <a:t>12 </a:t>
            </a:r>
            <a:r>
              <a:rPr lang="en-US" sz="2000" dirty="0" err="1" smtClean="0"/>
              <a:t>tbsp</a:t>
            </a:r>
            <a:r>
              <a:rPr lang="en-US" sz="2000" dirty="0" smtClean="0"/>
              <a:t>= </a:t>
            </a:r>
            <a:r>
              <a:rPr lang="en-US" sz="2000" dirty="0"/>
              <a:t>3/4 cup = </a:t>
            </a:r>
            <a:r>
              <a:rPr lang="en-US" sz="2000" dirty="0" smtClean="0"/>
              <a:t>6 </a:t>
            </a:r>
            <a:r>
              <a:rPr lang="en-US" sz="2000" dirty="0" err="1" smtClean="0"/>
              <a:t>oz</a:t>
            </a:r>
            <a:r>
              <a:rPr lang="en-US" sz="2000" dirty="0" smtClean="0"/>
              <a:t>= 0.375 </a:t>
            </a:r>
            <a:r>
              <a:rPr lang="en-US" sz="2000" dirty="0"/>
              <a:t>pound </a:t>
            </a:r>
          </a:p>
          <a:p>
            <a:pPr lvl="1"/>
            <a:r>
              <a:rPr lang="en-US" sz="2000" dirty="0"/>
              <a:t>32 </a:t>
            </a:r>
            <a:r>
              <a:rPr lang="en-US" sz="2000" dirty="0" err="1" smtClean="0"/>
              <a:t>tbsp</a:t>
            </a:r>
            <a:r>
              <a:rPr lang="en-US" sz="2000" dirty="0" smtClean="0"/>
              <a:t>= 2 </a:t>
            </a:r>
            <a:r>
              <a:rPr lang="en-US" sz="2000" dirty="0"/>
              <a:t>cups = 16 </a:t>
            </a:r>
            <a:r>
              <a:rPr lang="en-US" sz="2000" dirty="0" err="1" smtClean="0"/>
              <a:t>oz</a:t>
            </a:r>
            <a:r>
              <a:rPr lang="en-US" sz="2000" dirty="0" smtClean="0"/>
              <a:t> = </a:t>
            </a:r>
            <a:r>
              <a:rPr lang="en-US" sz="2000" dirty="0"/>
              <a:t>1 pound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7847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Units of Volume </a:t>
            </a:r>
          </a:p>
          <a:p>
            <a:pPr lvl="1"/>
            <a:r>
              <a:rPr lang="en-US" sz="2000" dirty="0"/>
              <a:t>1 tsp = 5 </a:t>
            </a:r>
            <a:r>
              <a:rPr lang="en-US" sz="2000" dirty="0" smtClean="0"/>
              <a:t>milliliters(ml)</a:t>
            </a:r>
            <a:endParaRPr lang="en-US" sz="2000" dirty="0"/>
          </a:p>
          <a:p>
            <a:pPr lvl="1"/>
            <a:r>
              <a:rPr lang="en-US" sz="2000" dirty="0"/>
              <a:t>2 </a:t>
            </a:r>
            <a:r>
              <a:rPr lang="en-US" sz="2000" dirty="0" err="1"/>
              <a:t>tbsp</a:t>
            </a:r>
            <a:r>
              <a:rPr lang="en-US" sz="2000" dirty="0"/>
              <a:t> = 1 </a:t>
            </a:r>
            <a:r>
              <a:rPr lang="en-US" sz="2000" dirty="0" smtClean="0"/>
              <a:t>fluid </a:t>
            </a:r>
            <a:r>
              <a:rPr lang="en-US" sz="2000" dirty="0"/>
              <a:t>ounce </a:t>
            </a:r>
            <a:r>
              <a:rPr lang="en-US" sz="2000" dirty="0" smtClean="0"/>
              <a:t>(</a:t>
            </a:r>
            <a:r>
              <a:rPr lang="en-US" sz="2000" dirty="0" err="1" smtClean="0"/>
              <a:t>fl</a:t>
            </a:r>
            <a:r>
              <a:rPr lang="en-US" sz="2000" dirty="0" smtClean="0"/>
              <a:t> </a:t>
            </a:r>
            <a:r>
              <a:rPr lang="en-US" sz="2000" dirty="0" err="1" smtClean="0"/>
              <a:t>oz</a:t>
            </a:r>
            <a:r>
              <a:rPr lang="en-US" sz="2000" dirty="0" smtClean="0"/>
              <a:t>)= </a:t>
            </a:r>
            <a:r>
              <a:rPr lang="en-US" sz="2000" dirty="0"/>
              <a:t>30 ml  </a:t>
            </a:r>
          </a:p>
          <a:p>
            <a:pPr lvl="1"/>
            <a:r>
              <a:rPr lang="en-US" sz="2000" dirty="0"/>
              <a:t>1/4 cup </a:t>
            </a:r>
            <a:r>
              <a:rPr lang="en-US" sz="2000" dirty="0" smtClean="0"/>
              <a:t>=2 </a:t>
            </a:r>
            <a:r>
              <a:rPr lang="en-US" sz="2000" dirty="0" err="1"/>
              <a:t>fl</a:t>
            </a:r>
            <a:r>
              <a:rPr lang="en-US" sz="2000" dirty="0"/>
              <a:t> </a:t>
            </a:r>
            <a:r>
              <a:rPr lang="en-US" sz="2000" dirty="0" err="1"/>
              <a:t>oz</a:t>
            </a:r>
            <a:r>
              <a:rPr lang="en-US" sz="2000" dirty="0"/>
              <a:t> = 60 ml  </a:t>
            </a:r>
          </a:p>
          <a:p>
            <a:pPr lvl="1"/>
            <a:r>
              <a:rPr lang="en-US" sz="2000" dirty="0"/>
              <a:t>1/2 cup = 4 </a:t>
            </a:r>
            <a:r>
              <a:rPr lang="en-US" sz="2000" dirty="0" err="1"/>
              <a:t>fl</a:t>
            </a:r>
            <a:r>
              <a:rPr lang="en-US" sz="2000" dirty="0"/>
              <a:t> </a:t>
            </a:r>
            <a:r>
              <a:rPr lang="en-US" sz="2000" dirty="0" err="1"/>
              <a:t>oz</a:t>
            </a:r>
            <a:r>
              <a:rPr lang="en-US" sz="2000" dirty="0"/>
              <a:t> = 125 ml  </a:t>
            </a:r>
          </a:p>
          <a:p>
            <a:pPr lvl="1"/>
            <a:r>
              <a:rPr lang="en-US" sz="2000" dirty="0"/>
              <a:t>1 cup = 8 </a:t>
            </a:r>
            <a:r>
              <a:rPr lang="en-US" sz="2000" dirty="0" err="1"/>
              <a:t>fl</a:t>
            </a:r>
            <a:r>
              <a:rPr lang="en-US" sz="2000" dirty="0"/>
              <a:t> </a:t>
            </a:r>
            <a:r>
              <a:rPr lang="en-US" sz="2000" dirty="0" err="1"/>
              <a:t>oz</a:t>
            </a:r>
            <a:r>
              <a:rPr lang="en-US" sz="2000" dirty="0"/>
              <a:t> </a:t>
            </a:r>
            <a:r>
              <a:rPr lang="en-US" sz="2000" dirty="0" smtClean="0"/>
              <a:t>=250 </a:t>
            </a:r>
            <a:r>
              <a:rPr lang="en-US" sz="2000" dirty="0"/>
              <a:t>ml  </a:t>
            </a:r>
          </a:p>
          <a:p>
            <a:pPr lvl="1"/>
            <a:r>
              <a:rPr lang="en-US" sz="2000" dirty="0"/>
              <a:t>1 1/2 cups </a:t>
            </a:r>
            <a:r>
              <a:rPr lang="en-US" sz="2000" dirty="0" smtClean="0"/>
              <a:t>= 12 </a:t>
            </a:r>
            <a:r>
              <a:rPr lang="en-US" sz="2000" dirty="0" err="1"/>
              <a:t>fl</a:t>
            </a:r>
            <a:r>
              <a:rPr lang="en-US" sz="2000" dirty="0"/>
              <a:t> </a:t>
            </a:r>
            <a:r>
              <a:rPr lang="en-US" sz="2000" dirty="0" err="1"/>
              <a:t>oz</a:t>
            </a:r>
            <a:r>
              <a:rPr lang="en-US" sz="2000" dirty="0"/>
              <a:t> = 375 ml  </a:t>
            </a:r>
          </a:p>
          <a:p>
            <a:pPr lvl="1"/>
            <a:r>
              <a:rPr lang="en-US" sz="2000" dirty="0"/>
              <a:t>2 cups or 1 pint = 16 </a:t>
            </a:r>
            <a:r>
              <a:rPr lang="en-US" sz="2000" dirty="0" err="1"/>
              <a:t>fl</a:t>
            </a:r>
            <a:r>
              <a:rPr lang="en-US" sz="2000" dirty="0"/>
              <a:t> </a:t>
            </a:r>
            <a:r>
              <a:rPr lang="en-US" sz="2000" dirty="0" err="1"/>
              <a:t>oz</a:t>
            </a:r>
            <a:r>
              <a:rPr lang="en-US" sz="2000" dirty="0"/>
              <a:t>  </a:t>
            </a:r>
            <a:r>
              <a:rPr lang="en-US" sz="2000" dirty="0" smtClean="0"/>
              <a:t>= 500 </a:t>
            </a:r>
            <a:r>
              <a:rPr lang="en-US" sz="2000" dirty="0"/>
              <a:t>ml </a:t>
            </a:r>
          </a:p>
          <a:p>
            <a:pPr lvl="1"/>
            <a:r>
              <a:rPr lang="en-US" sz="2000" dirty="0"/>
              <a:t>4 cups or 1 quart = 32 </a:t>
            </a:r>
            <a:r>
              <a:rPr lang="en-US" sz="2000" dirty="0" err="1"/>
              <a:t>fl</a:t>
            </a:r>
            <a:r>
              <a:rPr lang="en-US" sz="2000" dirty="0"/>
              <a:t> </a:t>
            </a:r>
            <a:r>
              <a:rPr lang="en-US" sz="2000" dirty="0" err="1"/>
              <a:t>oz</a:t>
            </a:r>
            <a:r>
              <a:rPr lang="en-US" sz="2000" dirty="0"/>
              <a:t> = 1000 ml </a:t>
            </a:r>
            <a:r>
              <a:rPr lang="en-US" sz="2000" dirty="0" smtClean="0"/>
              <a:t>=1 liter(L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1 gallon </a:t>
            </a:r>
            <a:r>
              <a:rPr lang="en-US" sz="2000" dirty="0" smtClean="0"/>
              <a:t>= 128 </a:t>
            </a:r>
            <a:r>
              <a:rPr lang="en-US" sz="2000" dirty="0" err="1"/>
              <a:t>fl</a:t>
            </a:r>
            <a:r>
              <a:rPr lang="en-US" sz="2000" dirty="0"/>
              <a:t> </a:t>
            </a:r>
            <a:r>
              <a:rPr lang="en-US" sz="2000" dirty="0" err="1" smtClean="0"/>
              <a:t>oz</a:t>
            </a:r>
            <a:r>
              <a:rPr lang="en-US" sz="2000" dirty="0" smtClean="0"/>
              <a:t>= 4 </a:t>
            </a:r>
            <a:r>
              <a:rPr lang="en-US" sz="2000" dirty="0"/>
              <a:t>L</a:t>
            </a:r>
          </a:p>
          <a:p>
            <a:pPr lvl="1"/>
            <a:r>
              <a:rPr lang="en-US" sz="2000" dirty="0"/>
              <a:t>2 pints </a:t>
            </a:r>
            <a:r>
              <a:rPr lang="en-US" sz="2000" dirty="0" smtClean="0"/>
              <a:t>=1 </a:t>
            </a:r>
            <a:r>
              <a:rPr lang="en-US" sz="2000" dirty="0"/>
              <a:t>quart</a:t>
            </a:r>
          </a:p>
          <a:p>
            <a:pPr lvl="1"/>
            <a:r>
              <a:rPr lang="en-US" sz="2000" dirty="0"/>
              <a:t>4 quarts = 1 gallon</a:t>
            </a:r>
          </a:p>
        </p:txBody>
      </p:sp>
    </p:spTree>
    <p:extLst>
      <p:ext uri="{BB962C8B-B14F-4D97-AF65-F5344CB8AC3E}">
        <p14:creationId xmlns:p14="http://schemas.microsoft.com/office/powerpoint/2010/main" val="1545236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957C42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505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Gill Sans MT</vt:lpstr>
      <vt:lpstr>Verdana</vt:lpstr>
      <vt:lpstr>Wingdings</vt:lpstr>
      <vt:lpstr>Wingdings 2</vt:lpstr>
      <vt:lpstr>Solstice</vt:lpstr>
      <vt:lpstr>Conversions</vt:lpstr>
      <vt:lpstr>Procedure</vt:lpstr>
      <vt:lpstr>Procedure (cont.)</vt:lpstr>
      <vt:lpstr>Example 1</vt:lpstr>
      <vt:lpstr>Solution</vt:lpstr>
      <vt:lpstr>Example 2 </vt:lpstr>
      <vt:lpstr>Solution</vt:lpstr>
      <vt:lpstr>Common Conversions</vt:lpstr>
      <vt:lpstr>Common Conversions</vt:lpstr>
      <vt:lpstr>Common Conversions</vt:lpstr>
      <vt:lpstr>Common Conversions</vt:lpstr>
    </vt:vector>
  </TitlesOfParts>
  <Company>College of Veterinary Medicine - Texas A&amp;M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Conversions</dc:title>
  <dc:creator>Tech</dc:creator>
  <cp:lastModifiedBy>Whitaker, Torri</cp:lastModifiedBy>
  <cp:revision>4</cp:revision>
  <dcterms:created xsi:type="dcterms:W3CDTF">2017-02-01T15:56:24Z</dcterms:created>
  <dcterms:modified xsi:type="dcterms:W3CDTF">2017-02-07T16:28:42Z</dcterms:modified>
</cp:coreProperties>
</file>