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1" r:id="rId5"/>
    <p:sldId id="262" r:id="rId6"/>
    <p:sldId id="263" r:id="rId7"/>
    <p:sldId id="264" r:id="rId8"/>
    <p:sldId id="266" r:id="rId9"/>
    <p:sldId id="257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B0D692-605E-46DB-B6CA-E634C46A3EB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4F6B66-13E2-4EFD-BA09-6019F7447C4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1534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12800" dirty="0" smtClean="0"/>
              <a:t>What do you need to know?</a:t>
            </a:r>
          </a:p>
          <a:p>
            <a:endParaRPr lang="en-US" sz="12800" dirty="0" smtClean="0"/>
          </a:p>
          <a:p>
            <a:endParaRPr lang="en-US" sz="57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Diagnosis of Parasites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944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Host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parasite species are host specific, others environment specific</a:t>
            </a:r>
          </a:p>
          <a:p>
            <a:r>
              <a:rPr lang="en-US" sz="3200" dirty="0" smtClean="0"/>
              <a:t>What other species are in contact with the host </a:t>
            </a:r>
          </a:p>
          <a:p>
            <a:r>
              <a:rPr lang="en-US" sz="3200" dirty="0" smtClean="0"/>
              <a:t>How old is the host and where has it been</a:t>
            </a:r>
          </a:p>
          <a:p>
            <a:r>
              <a:rPr lang="en-US" sz="3200" dirty="0" smtClean="0"/>
              <a:t>Male or female and when or if in the reproductive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510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ORGAN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skin (where on body</a:t>
            </a:r>
            <a:r>
              <a:rPr lang="en-US" sz="3200" dirty="0" smtClean="0"/>
              <a:t>)                            </a:t>
            </a:r>
            <a:r>
              <a:rPr lang="en-US" sz="3200" dirty="0" smtClean="0"/>
              <a:t>digestive tract (where</a:t>
            </a:r>
            <a:r>
              <a:rPr lang="en-US" sz="3200" dirty="0" smtClean="0"/>
              <a:t>)                              </a:t>
            </a:r>
            <a:r>
              <a:rPr lang="en-US" sz="3200" dirty="0" smtClean="0"/>
              <a:t>reproductive </a:t>
            </a:r>
            <a:r>
              <a:rPr lang="en-US" sz="3200" dirty="0" smtClean="0"/>
              <a:t>tract                           </a:t>
            </a:r>
            <a:r>
              <a:rPr lang="en-US" sz="3200" dirty="0" smtClean="0"/>
              <a:t>cardiovascular tract (free or in cells</a:t>
            </a:r>
            <a:r>
              <a:rPr lang="en-US" sz="3200" dirty="0" smtClean="0"/>
              <a:t>) </a:t>
            </a:r>
            <a:r>
              <a:rPr lang="en-US" sz="3200" dirty="0" smtClean="0"/>
              <a:t>respiratory </a:t>
            </a:r>
            <a:r>
              <a:rPr lang="en-US" sz="3200" dirty="0" smtClean="0"/>
              <a:t>tract                                            </a:t>
            </a:r>
            <a:r>
              <a:rPr lang="en-US" sz="3200" dirty="0" smtClean="0"/>
              <a:t>body </a:t>
            </a:r>
            <a:r>
              <a:rPr lang="en-US" sz="3200" dirty="0" smtClean="0"/>
              <a:t>cavity</a:t>
            </a:r>
            <a:endParaRPr lang="en-US" sz="3200" dirty="0" smtClean="0"/>
          </a:p>
          <a:p>
            <a:r>
              <a:rPr lang="en-US" sz="3200" dirty="0" smtClean="0"/>
              <a:t>Feces                                                                   </a:t>
            </a:r>
            <a:r>
              <a:rPr lang="en-US" sz="3200" dirty="0" smtClean="0"/>
              <a:t>Blood                                                                          Urine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76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ENVIRONMENT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climate, soil and vegetation determine  if a parasite can survive in a specific geographic locality  outside the host</a:t>
            </a:r>
          </a:p>
          <a:p>
            <a:r>
              <a:rPr lang="en-US" sz="3200" dirty="0" smtClean="0"/>
              <a:t>Weather conditions determine when they are transmitted</a:t>
            </a:r>
          </a:p>
          <a:p>
            <a:r>
              <a:rPr lang="en-US" sz="3200" dirty="0" smtClean="0"/>
              <a:t>How does the host make a living (diet, protection from  weather or predators, who else is in </a:t>
            </a:r>
            <a:r>
              <a:rPr lang="en-US" sz="3200" smtClean="0"/>
              <a:t>contact</a:t>
            </a:r>
            <a:r>
              <a:rPr lang="en-US" sz="3200" smtClean="0"/>
              <a:t>) </a:t>
            </a:r>
            <a:r>
              <a:rPr lang="en-US" sz="3200" dirty="0" smtClean="0"/>
              <a:t>Increasing or decreasing chances of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5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8686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What does it look like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WHERE WAS IT FOUND?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88392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YOU NEED TO KNOW?  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858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aig\Desktop\Documents\Tapeworms\Diplyidium\Scolex-hooks-04cat2b-1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489" y="612163"/>
            <a:ext cx="3678100" cy="27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craig\Desktop\Documents\Ecto parasites\lice\lice\4x 2 B. capr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1261" y="3671274"/>
            <a:ext cx="3109505" cy="23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craig\Desktop\Documents\Ecto parasites\flies\IMAG047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7" y="3776288"/>
            <a:ext cx="3479029" cy="26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craig\Desktop\Documents\Ecto parasites\Ticks\Amblyomma\Aameric2a-f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16" y="3790473"/>
            <a:ext cx="3460116" cy="25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craig\Desktop\Documents\Fluke immages\Fascioloides magna\Fmagna-ant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14" y="117874"/>
            <a:ext cx="4877886" cy="36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craig\Desktop\Documents\Acanthocephala\Acanthocephala\Oligacanthorhynchus\Oligacanthorhynchus tortuosa opossum X125a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3790" y="602727"/>
            <a:ext cx="3784819" cy="26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822" y="2820920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it look like?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62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Diagnosis by Morphology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How big is it and what does it look like? Grossly                                                                     </a:t>
            </a:r>
            <a:r>
              <a:rPr lang="en-US" sz="3200" b="1" dirty="0" smtClean="0"/>
              <a:t>size and shape</a:t>
            </a:r>
          </a:p>
          <a:p>
            <a:r>
              <a:rPr lang="en-US" sz="3200" dirty="0" smtClean="0"/>
              <a:t>Do you need a microscope to see it?                High or low power?                                                                                         </a:t>
            </a:r>
            <a:r>
              <a:rPr lang="en-US" sz="3200" b="1" dirty="0" smtClean="0"/>
              <a:t>size </a:t>
            </a:r>
            <a:r>
              <a:rPr lang="en-US" sz="3200" b="1" dirty="0"/>
              <a:t>and shape</a:t>
            </a:r>
          </a:p>
          <a:p>
            <a:r>
              <a:rPr lang="en-US" sz="3200" dirty="0" smtClean="0"/>
              <a:t>Does it have legs? Six or eight?                                                     Is it segmented or smooth? </a:t>
            </a:r>
          </a:p>
          <a:p>
            <a:r>
              <a:rPr lang="en-US" sz="3200" dirty="0" smtClean="0"/>
              <a:t>Male, female or both?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70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aig\Desktop\Documents\nematode immages\Ascaroidea\Ascaris\ascaris lumb f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000" y="-139700"/>
            <a:ext cx="254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craig\Desktop\Documents\nematode immages\Rhabditoidea\Strongyloides\Strongyloides larva 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85157"/>
            <a:ext cx="3352800" cy="25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76" y="5858917"/>
            <a:ext cx="732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um seen at 400 magnifications                                   adult </a:t>
            </a:r>
            <a:r>
              <a:rPr lang="en-US" dirty="0"/>
              <a:t>fluke 1 inch long</a:t>
            </a:r>
            <a:endParaRPr lang="en-US" dirty="0" smtClean="0"/>
          </a:p>
          <a:p>
            <a:r>
              <a:rPr lang="en-US" dirty="0" smtClean="0"/>
              <a:t>Feces of 1 month  piglet                                                         Liver cow</a:t>
            </a:r>
            <a:endParaRPr lang="en-US" dirty="0"/>
          </a:p>
        </p:txBody>
      </p:sp>
      <p:pic>
        <p:nvPicPr>
          <p:cNvPr id="5" name="Picture 2" descr="C:\Users\tcraig\Desktop\Documents\Tapeworms\Taenia\Taenia-gross se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4" y="228600"/>
            <a:ext cx="3376728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507" y="2743590"/>
            <a:ext cx="87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Bowl full of worms each 6 to 8 inches                           One worm more than 6 feet long</a:t>
            </a:r>
            <a:endParaRPr lang="en-US" dirty="0"/>
          </a:p>
        </p:txBody>
      </p:sp>
      <p:pic>
        <p:nvPicPr>
          <p:cNvPr id="4" name="Picture 2" descr="C:\Users\tcraig\Desktop\Documents\Fluke immages\Fasciola hepatica\F hepatica adult gro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4" y="3461487"/>
            <a:ext cx="3285513" cy="24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1968" y="70451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SIZE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31212" y="3100585"/>
            <a:ext cx="767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intestine feeder pig                                              Small intestine 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1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aig\Desktop\Documents\nematode immages\Filarioidea\Dirofilaria\Diro MF low mag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130759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craig\Desktop\Documents\nematode immages\Trichostrongyloidea\misc eggs\alpaca10a-TN&amp;Eim-1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999"/>
            <a:ext cx="3606799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70" y="3276600"/>
            <a:ext cx="889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Microfilariae  ca 300 um red blood cells lysed   Eggs 250 and 65 um, Oocysts  65 um</a:t>
            </a:r>
          </a:p>
          <a:p>
            <a:r>
              <a:rPr lang="en-US" dirty="0" smtClean="0"/>
              <a:t>Blood dog                                                                   Feces Alpaca flotation</a:t>
            </a:r>
            <a:endParaRPr lang="en-US" dirty="0"/>
          </a:p>
        </p:txBody>
      </p:sp>
      <p:pic>
        <p:nvPicPr>
          <p:cNvPr id="4" name="Picture 2" descr="C:\Users\tcraig\Desktop\Documents\nematode immages\Trichostrongyloidea\misc eggs\Fecal flotation D2846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33817"/>
            <a:ext cx="3730405" cy="26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7514" y="4106243"/>
            <a:ext cx="2746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Eggs: </a:t>
            </a:r>
            <a:r>
              <a:rPr lang="en-US" i="1" dirty="0" smtClean="0"/>
              <a:t>Strongyloides</a:t>
            </a:r>
            <a:r>
              <a:rPr lang="en-US" dirty="0" smtClean="0"/>
              <a:t> (larvated)</a:t>
            </a:r>
          </a:p>
          <a:p>
            <a:r>
              <a:rPr lang="en-US" dirty="0" smtClean="0"/>
              <a:t>Trichostrongyle type</a:t>
            </a:r>
          </a:p>
          <a:p>
            <a:r>
              <a:rPr lang="en-US" dirty="0" smtClean="0"/>
              <a:t>Eggs, </a:t>
            </a:r>
            <a:r>
              <a:rPr lang="en-US" i="1" dirty="0" smtClean="0"/>
              <a:t>Moniezia</a:t>
            </a:r>
            <a:r>
              <a:rPr lang="en-US" dirty="0" smtClean="0"/>
              <a:t> (tapeworm)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Recently weaned </a:t>
            </a:r>
          </a:p>
          <a:p>
            <a:r>
              <a:rPr lang="en-US" dirty="0" smtClean="0"/>
              <a:t>Goat kid fecal flotation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284617"/>
            <a:ext cx="1824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SIZE</a:t>
            </a:r>
          </a:p>
          <a:p>
            <a:r>
              <a:rPr lang="en-US" sz="4800" dirty="0" smtClean="0"/>
              <a:t>SHAPE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451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aig\Desktop\Documents\Ecto parasites\fleas\C_felis_PADIL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22" y="1035647"/>
            <a:ext cx="3705498" cy="37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craig\Desktop\Documents\Ecto parasites\mites\probably Ornithonyssus\Mite2over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11" y="1029117"/>
            <a:ext cx="3155795" cy="36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craig\Desktop\Documents\nematode immages\Oxyuroidea\Oxyuris\Pnn-214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8462" y="1645399"/>
            <a:ext cx="3698969" cy="24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528" y="4712171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 legs                     6 legs                                8 legs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"/>
            <a:ext cx="4664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NUMBER OF LEGS</a:t>
            </a:r>
            <a:endParaRPr lang="en-US" sz="4800" dirty="0"/>
          </a:p>
        </p:txBody>
      </p:sp>
      <p:pic>
        <p:nvPicPr>
          <p:cNvPr id="6" name="Picture 2" descr="C:\Users\tcraig\Desktop\Documents\Tapeworms\Moniezia\Moniezia_benedeni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2" y="5293148"/>
            <a:ext cx="2407028" cy="15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5820" y="5802070"/>
            <a:ext cx="183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Segmented</a:t>
            </a:r>
            <a:endParaRPr lang="en-US" sz="2800" dirty="0"/>
          </a:p>
        </p:txBody>
      </p:sp>
      <p:pic>
        <p:nvPicPr>
          <p:cNvPr id="8" name="Picture 2" descr="C:\Users\tcraig\Desktop\Documents\nematode immages\Ascaroidea\Ascaris\ascris lum adult-a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5626" y="4960532"/>
            <a:ext cx="1541064" cy="22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821" y="584964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Smooth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93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aig\Desktop\Documents\nematode immages\Trichostrongyloidea\Haemonchus\Haemonchus bu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craig\Desktop\Documents\nematode immages\Trichostrongyloidea\Haemonchus\Haemonchus vulvar fl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0842"/>
            <a:ext cx="4495799" cy="33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8569" y="3543300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Female                      </a:t>
            </a:r>
            <a:r>
              <a:rPr lang="en-US" sz="2400" i="1" dirty="0" smtClean="0"/>
              <a:t>Haemonchus </a:t>
            </a:r>
            <a:r>
              <a:rPr lang="en-US" sz="2400" dirty="0" smtClean="0"/>
              <a:t>               Male</a:t>
            </a:r>
            <a:endParaRPr lang="en-US" sz="2400" dirty="0"/>
          </a:p>
        </p:txBody>
      </p:sp>
      <p:pic>
        <p:nvPicPr>
          <p:cNvPr id="4" name="Picture 2" descr="C:\Users\tcraig\Desktop\Documents\Ecto parasites\Ticks\Dermacentor\Dnitens6a-2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32" y="3507442"/>
            <a:ext cx="3798388" cy="28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craig\Desktop\Documents\Fluke immages\Fasciola hepatica\F. hepatica ad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501861"/>
            <a:ext cx="2571931" cy="1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craig\Desktop\Documents\Tapeworms\Diplyidium\Dipylidiummature segme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22" y="450783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067" y="598690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05417" y="596730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81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632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/>
              <a:t>Where was it found?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HOST? From which animal did it come: species, sex, age? </a:t>
            </a:r>
          </a:p>
          <a:p>
            <a:r>
              <a:rPr lang="en-US" sz="3200" dirty="0" smtClean="0"/>
              <a:t>ORGAN or TISSUE? Where was it found: on the skin? where in the body? feces or urine?</a:t>
            </a:r>
          </a:p>
          <a:p>
            <a:r>
              <a:rPr lang="en-US" sz="3200" dirty="0" smtClean="0"/>
              <a:t>ENVIROMENT? Geography? time of year? </a:t>
            </a:r>
            <a:r>
              <a:rPr lang="en-US" sz="3200" dirty="0" smtClean="0"/>
              <a:t>wild animal, pasture</a:t>
            </a:r>
            <a:r>
              <a:rPr lang="en-US" sz="3200" dirty="0" smtClean="0"/>
              <a:t>, barn  or lot?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7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</TotalTime>
  <Words>378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Diagnosis of Parasites</vt:lpstr>
      <vt:lpstr>WHAT YOU NEED TO KNOW?     </vt:lpstr>
      <vt:lpstr>PowerPoint Presentation</vt:lpstr>
      <vt:lpstr>Diagnosis by Morphology</vt:lpstr>
      <vt:lpstr>PowerPoint Presentation</vt:lpstr>
      <vt:lpstr>PowerPoint Presentation</vt:lpstr>
      <vt:lpstr>PowerPoint Presentation</vt:lpstr>
      <vt:lpstr>PowerPoint Presentation</vt:lpstr>
      <vt:lpstr>Where was it found? </vt:lpstr>
      <vt:lpstr>Host</vt:lpstr>
      <vt:lpstr>ORGAN</vt:lpstr>
      <vt:lpstr>ENVIRONMENT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Parasites</dc:title>
  <dc:creator>Tech</dc:creator>
  <cp:lastModifiedBy>tcraig</cp:lastModifiedBy>
  <cp:revision>37</cp:revision>
  <dcterms:created xsi:type="dcterms:W3CDTF">2014-03-11T22:19:19Z</dcterms:created>
  <dcterms:modified xsi:type="dcterms:W3CDTF">2014-03-17T13:06:21Z</dcterms:modified>
</cp:coreProperties>
</file>