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notesMasterIdLst>
    <p:notesMasterId r:id="rId154"/>
  </p:notesMasterIdLst>
  <p:sldIdLst>
    <p:sldId id="256" r:id="rId2"/>
    <p:sldId id="257" r:id="rId3"/>
    <p:sldId id="258" r:id="rId4"/>
    <p:sldId id="259" r:id="rId5"/>
    <p:sldId id="408" r:id="rId6"/>
    <p:sldId id="260" r:id="rId7"/>
    <p:sldId id="261" r:id="rId8"/>
    <p:sldId id="409" r:id="rId9"/>
    <p:sldId id="262" r:id="rId10"/>
    <p:sldId id="263" r:id="rId11"/>
    <p:sldId id="264" r:id="rId12"/>
    <p:sldId id="269" r:id="rId13"/>
    <p:sldId id="387" r:id="rId14"/>
    <p:sldId id="265" r:id="rId15"/>
    <p:sldId id="270" r:id="rId16"/>
    <p:sldId id="266" r:id="rId17"/>
    <p:sldId id="271" r:id="rId18"/>
    <p:sldId id="389" r:id="rId19"/>
    <p:sldId id="267" r:id="rId20"/>
    <p:sldId id="272" r:id="rId21"/>
    <p:sldId id="268" r:id="rId22"/>
    <p:sldId id="273" r:id="rId23"/>
    <p:sldId id="388" r:id="rId24"/>
    <p:sldId id="410" r:id="rId25"/>
    <p:sldId id="274" r:id="rId26"/>
    <p:sldId id="275" r:id="rId27"/>
    <p:sldId id="284" r:id="rId28"/>
    <p:sldId id="276" r:id="rId29"/>
    <p:sldId id="285" r:id="rId30"/>
    <p:sldId id="396" r:id="rId31"/>
    <p:sldId id="277" r:id="rId32"/>
    <p:sldId id="286" r:id="rId33"/>
    <p:sldId id="391" r:id="rId34"/>
    <p:sldId id="278" r:id="rId35"/>
    <p:sldId id="287" r:id="rId36"/>
    <p:sldId id="279" r:id="rId37"/>
    <p:sldId id="288" r:id="rId38"/>
    <p:sldId id="283" r:id="rId39"/>
    <p:sldId id="289" r:id="rId40"/>
    <p:sldId id="390" r:id="rId41"/>
    <p:sldId id="282" r:id="rId42"/>
    <p:sldId id="290" r:id="rId43"/>
    <p:sldId id="394" r:id="rId44"/>
    <p:sldId id="281" r:id="rId45"/>
    <p:sldId id="291" r:id="rId46"/>
    <p:sldId id="280" r:id="rId47"/>
    <p:sldId id="292" r:id="rId48"/>
    <p:sldId id="395" r:id="rId49"/>
    <p:sldId id="293" r:id="rId50"/>
    <p:sldId id="294" r:id="rId51"/>
    <p:sldId id="301" r:id="rId52"/>
    <p:sldId id="295" r:id="rId53"/>
    <p:sldId id="302" r:id="rId54"/>
    <p:sldId id="296" r:id="rId55"/>
    <p:sldId id="303" r:id="rId56"/>
    <p:sldId id="297" r:id="rId57"/>
    <p:sldId id="304" r:id="rId58"/>
    <p:sldId id="397" r:id="rId59"/>
    <p:sldId id="298" r:id="rId60"/>
    <p:sldId id="305" r:id="rId61"/>
    <p:sldId id="299" r:id="rId62"/>
    <p:sldId id="306" r:id="rId63"/>
    <p:sldId id="392" r:id="rId64"/>
    <p:sldId id="300" r:id="rId65"/>
    <p:sldId id="307" r:id="rId66"/>
    <p:sldId id="308" r:id="rId67"/>
    <p:sldId id="309" r:id="rId68"/>
    <p:sldId id="317" r:id="rId69"/>
    <p:sldId id="398" r:id="rId70"/>
    <p:sldId id="310" r:id="rId71"/>
    <p:sldId id="318" r:id="rId72"/>
    <p:sldId id="311" r:id="rId73"/>
    <p:sldId id="319" r:id="rId74"/>
    <p:sldId id="312" r:id="rId75"/>
    <p:sldId id="320" r:id="rId76"/>
    <p:sldId id="313" r:id="rId77"/>
    <p:sldId id="321" r:id="rId78"/>
    <p:sldId id="314" r:id="rId79"/>
    <p:sldId id="322" r:id="rId80"/>
    <p:sldId id="315" r:id="rId81"/>
    <p:sldId id="323" r:id="rId82"/>
    <p:sldId id="405" r:id="rId83"/>
    <p:sldId id="316" r:id="rId84"/>
    <p:sldId id="324" r:id="rId85"/>
    <p:sldId id="406" r:id="rId86"/>
    <p:sldId id="325" r:id="rId87"/>
    <p:sldId id="328" r:id="rId88"/>
    <p:sldId id="333" r:id="rId89"/>
    <p:sldId id="329" r:id="rId90"/>
    <p:sldId id="334" r:id="rId91"/>
    <p:sldId id="400" r:id="rId92"/>
    <p:sldId id="330" r:id="rId93"/>
    <p:sldId id="335" r:id="rId94"/>
    <p:sldId id="331" r:id="rId95"/>
    <p:sldId id="336" r:id="rId96"/>
    <p:sldId id="332" r:id="rId97"/>
    <p:sldId id="337" r:id="rId98"/>
    <p:sldId id="326" r:id="rId99"/>
    <p:sldId id="338" r:id="rId100"/>
    <p:sldId id="339" r:id="rId101"/>
    <p:sldId id="399" r:id="rId102"/>
    <p:sldId id="356" r:id="rId103"/>
    <p:sldId id="340" r:id="rId104"/>
    <p:sldId id="357" r:id="rId105"/>
    <p:sldId id="341" r:id="rId106"/>
    <p:sldId id="343" r:id="rId107"/>
    <p:sldId id="342" r:id="rId108"/>
    <p:sldId id="401" r:id="rId109"/>
    <p:sldId id="350" r:id="rId110"/>
    <p:sldId id="344" r:id="rId111"/>
    <p:sldId id="351" r:id="rId112"/>
    <p:sldId id="345" r:id="rId113"/>
    <p:sldId id="352" r:id="rId114"/>
    <p:sldId id="346" r:id="rId115"/>
    <p:sldId id="353" r:id="rId116"/>
    <p:sldId id="347" r:id="rId117"/>
    <p:sldId id="411" r:id="rId118"/>
    <p:sldId id="354" r:id="rId119"/>
    <p:sldId id="348" r:id="rId120"/>
    <p:sldId id="355" r:id="rId121"/>
    <p:sldId id="349" r:id="rId122"/>
    <p:sldId id="327" r:id="rId123"/>
    <p:sldId id="358" r:id="rId124"/>
    <p:sldId id="370" r:id="rId125"/>
    <p:sldId id="404" r:id="rId126"/>
    <p:sldId id="359" r:id="rId127"/>
    <p:sldId id="371" r:id="rId128"/>
    <p:sldId id="360" r:id="rId129"/>
    <p:sldId id="372" r:id="rId130"/>
    <p:sldId id="361" r:id="rId131"/>
    <p:sldId id="373" r:id="rId132"/>
    <p:sldId id="362" r:id="rId133"/>
    <p:sldId id="374" r:id="rId134"/>
    <p:sldId id="363" r:id="rId135"/>
    <p:sldId id="375" r:id="rId136"/>
    <p:sldId id="407" r:id="rId137"/>
    <p:sldId id="364" r:id="rId138"/>
    <p:sldId id="376" r:id="rId139"/>
    <p:sldId id="402" r:id="rId140"/>
    <p:sldId id="365" r:id="rId141"/>
    <p:sldId id="377" r:id="rId142"/>
    <p:sldId id="403" r:id="rId143"/>
    <p:sldId id="366" r:id="rId144"/>
    <p:sldId id="378" r:id="rId145"/>
    <p:sldId id="367" r:id="rId146"/>
    <p:sldId id="379" r:id="rId147"/>
    <p:sldId id="385" r:id="rId148"/>
    <p:sldId id="368" r:id="rId149"/>
    <p:sldId id="380" r:id="rId150"/>
    <p:sldId id="369" r:id="rId151"/>
    <p:sldId id="381" r:id="rId152"/>
    <p:sldId id="386" r:id="rId1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91DDF7-D567-44CD-98F6-A3D9734C0177}">
          <p14:sldIdLst>
            <p14:sldId id="256"/>
          </p14:sldIdLst>
        </p14:section>
        <p14:section name="Herding group" id="{8AECDEDD-11DA-4BE1-B578-0E0A75C257F0}">
          <p14:sldIdLst>
            <p14:sldId id="257"/>
            <p14:sldId id="258"/>
            <p14:sldId id="259"/>
            <p14:sldId id="408"/>
            <p14:sldId id="260"/>
            <p14:sldId id="261"/>
            <p14:sldId id="409"/>
            <p14:sldId id="262"/>
            <p14:sldId id="263"/>
            <p14:sldId id="264"/>
            <p14:sldId id="269"/>
            <p14:sldId id="387"/>
            <p14:sldId id="265"/>
            <p14:sldId id="270"/>
            <p14:sldId id="266"/>
            <p14:sldId id="271"/>
            <p14:sldId id="389"/>
            <p14:sldId id="267"/>
            <p14:sldId id="272"/>
            <p14:sldId id="268"/>
            <p14:sldId id="273"/>
            <p14:sldId id="388"/>
            <p14:sldId id="410"/>
          </p14:sldIdLst>
        </p14:section>
        <p14:section name="Hound group" id="{F306DCED-DD4C-42A8-8F7D-247EEB0B737E}">
          <p14:sldIdLst>
            <p14:sldId id="274"/>
            <p14:sldId id="275"/>
            <p14:sldId id="284"/>
            <p14:sldId id="276"/>
            <p14:sldId id="285"/>
            <p14:sldId id="396"/>
            <p14:sldId id="277"/>
            <p14:sldId id="286"/>
            <p14:sldId id="391"/>
            <p14:sldId id="278"/>
            <p14:sldId id="287"/>
            <p14:sldId id="279"/>
            <p14:sldId id="288"/>
            <p14:sldId id="283"/>
            <p14:sldId id="289"/>
            <p14:sldId id="390"/>
            <p14:sldId id="282"/>
            <p14:sldId id="290"/>
            <p14:sldId id="394"/>
            <p14:sldId id="281"/>
            <p14:sldId id="291"/>
            <p14:sldId id="280"/>
            <p14:sldId id="292"/>
            <p14:sldId id="395"/>
          </p14:sldIdLst>
        </p14:section>
        <p14:section name="Non-sporting group" id="{EFEFDFFD-85DD-46DB-A390-4D394DD334A5}">
          <p14:sldIdLst>
            <p14:sldId id="293"/>
            <p14:sldId id="294"/>
            <p14:sldId id="301"/>
            <p14:sldId id="295"/>
            <p14:sldId id="302"/>
            <p14:sldId id="296"/>
            <p14:sldId id="303"/>
            <p14:sldId id="297"/>
            <p14:sldId id="304"/>
            <p14:sldId id="397"/>
            <p14:sldId id="298"/>
            <p14:sldId id="305"/>
            <p14:sldId id="299"/>
            <p14:sldId id="306"/>
            <p14:sldId id="392"/>
            <p14:sldId id="300"/>
            <p14:sldId id="307"/>
          </p14:sldIdLst>
        </p14:section>
        <p14:section name="Sporting group" id="{C4D1D15A-B78F-455D-AF8E-A148EF96CD0D}">
          <p14:sldIdLst>
            <p14:sldId id="308"/>
            <p14:sldId id="309"/>
            <p14:sldId id="317"/>
            <p14:sldId id="398"/>
            <p14:sldId id="310"/>
            <p14:sldId id="318"/>
            <p14:sldId id="311"/>
            <p14:sldId id="319"/>
            <p14:sldId id="312"/>
            <p14:sldId id="320"/>
            <p14:sldId id="313"/>
            <p14:sldId id="321"/>
            <p14:sldId id="314"/>
            <p14:sldId id="322"/>
            <p14:sldId id="315"/>
            <p14:sldId id="323"/>
            <p14:sldId id="405"/>
            <p14:sldId id="316"/>
            <p14:sldId id="324"/>
            <p14:sldId id="406"/>
          </p14:sldIdLst>
        </p14:section>
        <p14:section name="Terrier group" id="{A2D7F50A-0F71-4548-AA19-BD4A72633B54}">
          <p14:sldIdLst>
            <p14:sldId id="325"/>
            <p14:sldId id="328"/>
            <p14:sldId id="333"/>
            <p14:sldId id="329"/>
            <p14:sldId id="334"/>
            <p14:sldId id="400"/>
            <p14:sldId id="330"/>
            <p14:sldId id="335"/>
            <p14:sldId id="331"/>
            <p14:sldId id="336"/>
            <p14:sldId id="332"/>
            <p14:sldId id="337"/>
          </p14:sldIdLst>
        </p14:section>
        <p14:section name="Toy group" id="{3D6FD67F-4DD5-4B3B-8B02-65D9430CE63C}">
          <p14:sldIdLst>
            <p14:sldId id="326"/>
            <p14:sldId id="338"/>
            <p14:sldId id="339"/>
            <p14:sldId id="399"/>
            <p14:sldId id="356"/>
            <p14:sldId id="340"/>
            <p14:sldId id="357"/>
            <p14:sldId id="341"/>
            <p14:sldId id="343"/>
            <p14:sldId id="342"/>
            <p14:sldId id="401"/>
            <p14:sldId id="350"/>
            <p14:sldId id="344"/>
            <p14:sldId id="351"/>
            <p14:sldId id="345"/>
            <p14:sldId id="352"/>
            <p14:sldId id="346"/>
            <p14:sldId id="353"/>
            <p14:sldId id="347"/>
            <p14:sldId id="411"/>
            <p14:sldId id="354"/>
            <p14:sldId id="348"/>
            <p14:sldId id="355"/>
            <p14:sldId id="349"/>
          </p14:sldIdLst>
        </p14:section>
        <p14:section name="Working group" id="{0B4FDA87-9353-471D-80CB-2414144BAF8D}">
          <p14:sldIdLst>
            <p14:sldId id="327"/>
            <p14:sldId id="358"/>
            <p14:sldId id="370"/>
            <p14:sldId id="404"/>
            <p14:sldId id="359"/>
            <p14:sldId id="371"/>
            <p14:sldId id="360"/>
            <p14:sldId id="372"/>
            <p14:sldId id="361"/>
            <p14:sldId id="373"/>
            <p14:sldId id="362"/>
            <p14:sldId id="374"/>
            <p14:sldId id="363"/>
            <p14:sldId id="375"/>
            <p14:sldId id="407"/>
            <p14:sldId id="364"/>
            <p14:sldId id="376"/>
            <p14:sldId id="402"/>
            <p14:sldId id="365"/>
            <p14:sldId id="377"/>
            <p14:sldId id="403"/>
            <p14:sldId id="366"/>
            <p14:sldId id="378"/>
            <p14:sldId id="367"/>
            <p14:sldId id="379"/>
            <p14:sldId id="385"/>
            <p14:sldId id="368"/>
            <p14:sldId id="380"/>
            <p14:sldId id="369"/>
            <p14:sldId id="381"/>
            <p14:sldId id="386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5405" autoAdjust="0"/>
  </p:normalViewPr>
  <p:slideViewPr>
    <p:cSldViewPr snapToGrid="0">
      <p:cViewPr>
        <p:scale>
          <a:sx n="109" d="100"/>
          <a:sy n="109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4F47E-C803-4B02-9ACD-001684CC391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BB98C-D588-499D-9EC8-7E89470EC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9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01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19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7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99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students mix up</a:t>
            </a:r>
            <a:r>
              <a:rPr lang="en-US" baseline="0" dirty="0" smtClean="0"/>
              <a:t> Border Collies and Australian Shepherds (Aussies have a docked tail where BC do not!)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98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students</a:t>
            </a:r>
            <a:r>
              <a:rPr lang="en-US" baseline="0" dirty="0" smtClean="0"/>
              <a:t> confuse Collies and Shelties, shelties are much smaller (less than 30lbs).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08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4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 miniature collie, it</a:t>
            </a:r>
            <a:r>
              <a:rPr lang="en-US" baseline="0" dirty="0" smtClean="0"/>
              <a:t> is recognized as its own breed.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6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6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7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http://www.akc.org/dog-breeds/groups/herding/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B98C-D588-499D-9EC8-7E89470ECAE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7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68" y="0"/>
            <a:ext cx="9850518" cy="68754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1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95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6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3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8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4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609599" y="609600"/>
            <a:ext cx="6347713" cy="685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9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4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1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99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tWRzo5ZBHA?rel=0;start=0;end=67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CB6a1nNFec?rel=0;start=0;end=82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dB7vZXGeN0?rel=0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H7MuMoB1WE?rel=0;start=0;end=73" TargetMode="Externa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iTxFUOgFmo?rel=0" TargetMode="Externa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dyIMlubPPk?rel=0;start=0;end=106" TargetMode="Externa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SP8we71DSY?rel=0;start=0;end=7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hP7EwcDDbE?rel=0;start=0;end=74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z5BozPn6_A" TargetMode="Externa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fDhaPO_NL4?rel=0;start=0;end=88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E1H0E6O4k8?rel=0;start=0;end=16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DCvYUpzonk?rel=0;start=0;end=8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ufBXaoUNM8?rel=0;start=0;end=28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giWumiXKwk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exXsL9nAq0?rel=0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9yU0yfzJIE?rel=0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Qr-gp2Af7Q?rel=0;start=4;end=43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q1G5eDDEE?rel=0;start=0;end=94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mbCPkJYSvM?rel=0;start=0;end=71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zU2j7qaGn8?rel=0;start=0;end=55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TSrO6i265o?rel=0;start=0;end=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JgPYtHbM58?rel=0;start=0;end=89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zBtRJ6woqI?rel=0;start=0;end=76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ifSudReeuM?rel=0;start=0;end=107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L2BJz0pkAI?rel=0;start=0;end=55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5774" y="5186994"/>
            <a:ext cx="2980603" cy="810143"/>
          </a:xfr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l"/>
            <a:r>
              <a:rPr lang="en-US" sz="5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Dog Breeds</a:t>
            </a:r>
            <a:endParaRPr lang="en-US" sz="5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5775" y="6069027"/>
            <a:ext cx="4591688" cy="731664"/>
          </a:xfr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</a:t>
            </a: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	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Funding </a:t>
            </a:r>
            <a:r>
              <a:rPr lang="en-US" sz="9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support from the National Institutes of Health Office of Research Infrastructure Programs (ORIP)</a:t>
            </a:r>
          </a:p>
          <a:p>
            <a:pPr algn="l"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341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Border Collie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375646"/>
            <a:ext cx="6252755" cy="4665717"/>
          </a:xfrm>
        </p:spPr>
        <p:txBody>
          <a:bodyPr/>
          <a:lstStyle/>
          <a:p>
            <a:r>
              <a:rPr lang="en-US" dirty="0" smtClean="0"/>
              <a:t>Originated on the </a:t>
            </a:r>
            <a:r>
              <a:rPr lang="en-US" u="sng" dirty="0" smtClean="0"/>
              <a:t>border</a:t>
            </a:r>
            <a:r>
              <a:rPr lang="en-US" dirty="0" smtClean="0"/>
              <a:t> between Scotland and England</a:t>
            </a:r>
          </a:p>
          <a:p>
            <a:r>
              <a:rPr lang="en-US" dirty="0" smtClean="0"/>
              <a:t>Highly intelligent and energetic</a:t>
            </a:r>
          </a:p>
          <a:p>
            <a:r>
              <a:rPr lang="en-US" dirty="0" smtClean="0"/>
              <a:t>Strong herding instincts, often herd cattle and sheep (many believe they are the best herding breed)</a:t>
            </a:r>
          </a:p>
          <a:p>
            <a:r>
              <a:rPr lang="en-US" dirty="0" smtClean="0"/>
              <a:t>This breed does </a:t>
            </a:r>
            <a:r>
              <a:rPr lang="en-US" u="sng" dirty="0" smtClean="0"/>
              <a:t>NOT</a:t>
            </a:r>
            <a:r>
              <a:rPr lang="en-US" dirty="0" smtClean="0"/>
              <a:t> have a docked tail (AKC standard)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93" y="3551040"/>
            <a:ext cx="4025153" cy="32132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70763" y="160598"/>
            <a:ext cx="2116183" cy="260002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17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7 recognized markings</a:t>
            </a:r>
          </a:p>
        </p:txBody>
      </p:sp>
      <p:pic>
        <p:nvPicPr>
          <p:cNvPr id="1026" name="Picture 2" descr="Image result for border coll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r="18899"/>
          <a:stretch/>
        </p:blipFill>
        <p:spPr bwMode="auto">
          <a:xfrm>
            <a:off x="705395" y="3798575"/>
            <a:ext cx="3683725" cy="30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3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Cavalier King Charles Spaniel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Bred to be companions, these dogs were favored by royals (especially King Charles of </a:t>
            </a:r>
            <a:r>
              <a:rPr lang="en-US" u="sng" dirty="0" smtClean="0"/>
              <a:t>England</a:t>
            </a:r>
            <a:r>
              <a:rPr lang="en-US" dirty="0" smtClean="0"/>
              <a:t>)</a:t>
            </a:r>
          </a:p>
          <a:p>
            <a:r>
              <a:rPr lang="en-US" dirty="0" smtClean="0"/>
              <a:t>Sweet and affectionate personalities who love to be around people</a:t>
            </a:r>
          </a:p>
          <a:p>
            <a:r>
              <a:rPr lang="en-US" dirty="0" smtClean="0"/>
              <a:t>Long, feathered coat and medium size</a:t>
            </a:r>
          </a:p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most popular breed</a:t>
            </a:r>
          </a:p>
        </p:txBody>
      </p:sp>
      <p:pic>
        <p:nvPicPr>
          <p:cNvPr id="16392" name="Picture 8" descr="Image result for cavalier king charles span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32" y="3623193"/>
            <a:ext cx="4824307" cy="31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Image result for cavalier king charles spani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/>
          <a:stretch/>
        </p:blipFill>
        <p:spPr bwMode="auto">
          <a:xfrm>
            <a:off x="95794" y="3729849"/>
            <a:ext cx="3923552" cy="28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60002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Blenheim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Ruby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Tan</a:t>
            </a:r>
          </a:p>
        </p:txBody>
      </p:sp>
    </p:spTree>
    <p:extLst>
      <p:ext uri="{BB962C8B-B14F-4D97-AF65-F5344CB8AC3E}">
        <p14:creationId xmlns:p14="http://schemas.microsoft.com/office/powerpoint/2010/main" val="17361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Cavalier King Charles Spaniel – Dogs 101</a:t>
            </a:r>
            <a:endParaRPr lang="en-US" sz="2600" dirty="0"/>
          </a:p>
        </p:txBody>
      </p:sp>
      <p:pic>
        <p:nvPicPr>
          <p:cNvPr id="4" name="UtWRzo5ZBHA?rel=0;start=0;end=67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937" y="1107530"/>
            <a:ext cx="8945801" cy="50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chihua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165" y="-1561148"/>
            <a:ext cx="13915118" cy="937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1949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Chihuahua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hihuahua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Mexico</a:t>
            </a:r>
          </a:p>
          <a:p>
            <a:r>
              <a:rPr lang="en-US" dirty="0" smtClean="0"/>
              <a:t>Terrier-like attitude (aggressive and active)</a:t>
            </a:r>
          </a:p>
          <a:p>
            <a:r>
              <a:rPr lang="en-US" dirty="0" smtClean="0"/>
              <a:t>Small size, can have a short or long coat</a:t>
            </a:r>
            <a:endParaRPr lang="en-US" dirty="0"/>
          </a:p>
        </p:txBody>
      </p:sp>
      <p:pic>
        <p:nvPicPr>
          <p:cNvPr id="17410" name="Picture 2" descr="Image result for chihuah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r="17832"/>
          <a:stretch/>
        </p:blipFill>
        <p:spPr bwMode="auto">
          <a:xfrm>
            <a:off x="487680" y="2597958"/>
            <a:ext cx="4493623" cy="43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chihuahu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7702" r="9422" b="7714"/>
          <a:stretch/>
        </p:blipFill>
        <p:spPr bwMode="auto">
          <a:xfrm>
            <a:off x="4772736" y="3040011"/>
            <a:ext cx="4236793" cy="36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332859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9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6 markings</a:t>
            </a:r>
          </a:p>
        </p:txBody>
      </p:sp>
    </p:spTree>
    <p:extLst>
      <p:ext uri="{BB962C8B-B14F-4D97-AF65-F5344CB8AC3E}">
        <p14:creationId xmlns:p14="http://schemas.microsoft.com/office/powerpoint/2010/main" val="31379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miniature pinsch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11214" r="15549" b="6418"/>
          <a:stretch/>
        </p:blipFill>
        <p:spPr bwMode="auto">
          <a:xfrm flipH="1">
            <a:off x="0" y="0"/>
            <a:ext cx="9405255" cy="71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0618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Miniature Pinscher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r="19940"/>
          <a:stretch/>
        </p:blipFill>
        <p:spPr>
          <a:xfrm>
            <a:off x="357050" y="2871792"/>
            <a:ext cx="3788227" cy="4212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Pinscher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Min Pins originate from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Used as a ratter in barns (despite their excellent ratting abilities, they are not classified as terriers)</a:t>
            </a:r>
          </a:p>
          <a:p>
            <a:r>
              <a:rPr lang="en-US" dirty="0" smtClean="0"/>
              <a:t>Docked tail, erect ears, short coat</a:t>
            </a:r>
            <a:endParaRPr lang="en-US" dirty="0"/>
          </a:p>
        </p:txBody>
      </p:sp>
      <p:pic>
        <p:nvPicPr>
          <p:cNvPr id="19458" name="Picture 2" descr="Image result for miniature pinsc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r="33099"/>
          <a:stretch/>
        </p:blipFill>
        <p:spPr bwMode="auto">
          <a:xfrm>
            <a:off x="5425441" y="2793414"/>
            <a:ext cx="3126376" cy="39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315737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&amp;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&amp;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Chocolate </a:t>
            </a:r>
            <a:r>
              <a:rPr lang="en-US" dirty="0">
                <a:solidFill>
                  <a:schemeClr val="tx1"/>
                </a:solidFill>
              </a:rPr>
              <a:t>&amp;</a:t>
            </a:r>
            <a:r>
              <a:rPr lang="en-US" dirty="0" smtClean="0">
                <a:solidFill>
                  <a:schemeClr val="tx1"/>
                </a:solidFill>
              </a:rPr>
              <a:t>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Chocolate &amp;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Stag red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4019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404"/>
            <a:ext cx="9239794" cy="775096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17885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Papillon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7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Papillon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from </a:t>
            </a:r>
            <a:r>
              <a:rPr lang="en-US" u="sng" dirty="0" smtClean="0"/>
              <a:t>Spain</a:t>
            </a:r>
          </a:p>
          <a:p>
            <a:r>
              <a:rPr lang="en-US" dirty="0" err="1" smtClean="0"/>
              <a:t>Papillon</a:t>
            </a:r>
            <a:r>
              <a:rPr lang="en-US" dirty="0" smtClean="0"/>
              <a:t> = “butterfly” in French (name came from its characteristic butterfly shaped ears)</a:t>
            </a:r>
          </a:p>
          <a:p>
            <a:r>
              <a:rPr lang="en-US" dirty="0" smtClean="0"/>
              <a:t>Long, fine, silky coat</a:t>
            </a:r>
          </a:p>
          <a:p>
            <a:endParaRPr lang="en-US" dirty="0"/>
          </a:p>
        </p:txBody>
      </p:sp>
      <p:pic>
        <p:nvPicPr>
          <p:cNvPr id="20484" name="Picture 4" descr="Image result for papill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3134" r="12502"/>
          <a:stretch/>
        </p:blipFill>
        <p:spPr bwMode="auto">
          <a:xfrm>
            <a:off x="235131" y="2978330"/>
            <a:ext cx="5007430" cy="37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papill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5532" r="19066" b="6140"/>
          <a:stretch/>
        </p:blipFill>
        <p:spPr bwMode="auto">
          <a:xfrm>
            <a:off x="5242561" y="3866099"/>
            <a:ext cx="3779519" cy="29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3183495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and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and lemon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and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and 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White, black, and tan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41404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Papillon</a:t>
            </a:r>
            <a:r>
              <a:rPr lang="en-US" dirty="0" smtClean="0"/>
              <a:t> – Dogs 101</a:t>
            </a:r>
            <a:endParaRPr lang="en-US" dirty="0"/>
          </a:p>
        </p:txBody>
      </p:sp>
      <p:pic>
        <p:nvPicPr>
          <p:cNvPr id="4" name="OCB6a1nNFec?rel=0;start=0;end=82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794" y="1447165"/>
            <a:ext cx="8972651" cy="50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202" y="-269967"/>
            <a:ext cx="11279115" cy="756774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1822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Pekingese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7025"/>
          <a:stretch/>
        </p:blipFill>
        <p:spPr>
          <a:xfrm>
            <a:off x="0" y="-139337"/>
            <a:ext cx="9657806" cy="776029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142024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Collie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Pekingese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Pekes</a:t>
            </a:r>
            <a:r>
              <a:rPr lang="en-US" dirty="0" smtClean="0"/>
              <a:t> originated in </a:t>
            </a:r>
            <a:r>
              <a:rPr lang="en-US" u="sng" dirty="0" smtClean="0"/>
              <a:t>China</a:t>
            </a:r>
          </a:p>
          <a:p>
            <a:r>
              <a:rPr lang="en-US" dirty="0" smtClean="0"/>
              <a:t>Large head, flat face, long coat</a:t>
            </a:r>
          </a:p>
          <a:p>
            <a:r>
              <a:rPr lang="en-US" dirty="0" smtClean="0"/>
              <a:t>Strong personality that likes to be in charge (despite their small size)</a:t>
            </a:r>
            <a:endParaRPr lang="en-US" dirty="0"/>
          </a:p>
        </p:txBody>
      </p:sp>
      <p:pic>
        <p:nvPicPr>
          <p:cNvPr id="21506" name="Picture 2" descr="Image result for peking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3074126"/>
            <a:ext cx="7238995" cy="36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96891" y="265099"/>
            <a:ext cx="2312638" cy="286998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Parti</a:t>
            </a:r>
            <a:r>
              <a:rPr lang="en-US" dirty="0" smtClean="0">
                <a:solidFill>
                  <a:schemeClr val="tx1"/>
                </a:solidFill>
              </a:rPr>
              <a:t>-color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19431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merani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7"/>
          <a:stretch/>
        </p:blipFill>
        <p:spPr bwMode="auto">
          <a:xfrm>
            <a:off x="-1383222" y="-1502009"/>
            <a:ext cx="10822516" cy="886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5251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Pomeranian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Pomeranian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Poms</a:t>
            </a:r>
            <a:r>
              <a:rPr lang="en-US" dirty="0" smtClean="0"/>
              <a:t> originated in </a:t>
            </a:r>
            <a:r>
              <a:rPr lang="en-US" u="sng" dirty="0" smtClean="0"/>
              <a:t>Pomerania</a:t>
            </a:r>
            <a:r>
              <a:rPr lang="en-US" dirty="0" smtClean="0"/>
              <a:t> (a region or Northern Europe)</a:t>
            </a:r>
          </a:p>
          <a:p>
            <a:r>
              <a:rPr lang="en-US" dirty="0" smtClean="0"/>
              <a:t>Favored by Queen Victoria (Great Britain)</a:t>
            </a:r>
          </a:p>
          <a:p>
            <a:r>
              <a:rPr lang="en-US" dirty="0" smtClean="0"/>
              <a:t>Small size, double-coated, short back</a:t>
            </a:r>
          </a:p>
        </p:txBody>
      </p:sp>
      <p:pic>
        <p:nvPicPr>
          <p:cNvPr id="22530" name="Picture 2" descr="Image result for pomerani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5512"/>
          <a:stretch/>
        </p:blipFill>
        <p:spPr bwMode="auto">
          <a:xfrm>
            <a:off x="522513" y="2800031"/>
            <a:ext cx="5077545" cy="40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pomeran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3953" r="28539" b="2695"/>
          <a:stretch/>
        </p:blipFill>
        <p:spPr bwMode="auto">
          <a:xfrm>
            <a:off x="5282260" y="2869238"/>
            <a:ext cx="3788229" cy="39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604139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18 recognized colors (there is 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9 recognized markings</a:t>
            </a:r>
          </a:p>
        </p:txBody>
      </p:sp>
    </p:spTree>
    <p:extLst>
      <p:ext uri="{BB962C8B-B14F-4D97-AF65-F5344CB8AC3E}">
        <p14:creationId xmlns:p14="http://schemas.microsoft.com/office/powerpoint/2010/main" val="41108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iniature poo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110" y="-151765"/>
            <a:ext cx="12068144" cy="71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958666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Poodle (miniature)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 result for miniature poo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0" y="2765398"/>
            <a:ext cx="3240769" cy="51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 (miniature)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Created by breeders who selected for smaller size</a:t>
            </a:r>
          </a:p>
          <a:p>
            <a:r>
              <a:rPr lang="en-US" dirty="0" smtClean="0"/>
              <a:t>Show cuts originate from when the dogs were water dogs, it was used to keep the joints warm in cold water</a:t>
            </a:r>
            <a:endParaRPr lang="en-US" dirty="0"/>
          </a:p>
        </p:txBody>
      </p:sp>
      <p:pic>
        <p:nvPicPr>
          <p:cNvPr id="23558" name="Picture 6" descr="Image result for miniature pood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1"/>
          <a:stretch/>
        </p:blipFill>
        <p:spPr bwMode="auto">
          <a:xfrm>
            <a:off x="5307207" y="3142590"/>
            <a:ext cx="370232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32134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3830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642" y="-421365"/>
            <a:ext cx="12196156" cy="813483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12551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Pug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China</a:t>
            </a:r>
          </a:p>
          <a:p>
            <a:r>
              <a:rPr lang="en-US" dirty="0" smtClean="0"/>
              <a:t>Largest of the toy breeds, curled tail</a:t>
            </a:r>
          </a:p>
          <a:p>
            <a:r>
              <a:rPr lang="en-US" dirty="0" smtClean="0"/>
              <a:t>Very flat face (leads to snoring and snorting)</a:t>
            </a:r>
            <a:endParaRPr lang="en-US" dirty="0"/>
          </a:p>
        </p:txBody>
      </p:sp>
      <p:pic>
        <p:nvPicPr>
          <p:cNvPr id="24578" name="Picture 2" descr="Image result for pu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r="19535"/>
          <a:stretch/>
        </p:blipFill>
        <p:spPr bwMode="auto">
          <a:xfrm>
            <a:off x="500741" y="2575808"/>
            <a:ext cx="4489269" cy="42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11234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Fawn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one</a:t>
            </a:r>
          </a:p>
        </p:txBody>
      </p:sp>
      <p:pic>
        <p:nvPicPr>
          <p:cNvPr id="19458" name="Picture 2" descr="Image result for pug bla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5607" r="8572" b="9360"/>
          <a:stretch/>
        </p:blipFill>
        <p:spPr bwMode="auto">
          <a:xfrm>
            <a:off x="5130335" y="3239589"/>
            <a:ext cx="3879194" cy="34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Pug – Mel from Secret Life of Pets</a:t>
            </a:r>
            <a:endParaRPr lang="en-US" dirty="0"/>
          </a:p>
        </p:txBody>
      </p:sp>
      <p:pic>
        <p:nvPicPr>
          <p:cNvPr id="4" name="ldB7vZXGeN0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313" y="1325245"/>
            <a:ext cx="9007727" cy="50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9932" y="-8471"/>
            <a:ext cx="10223862" cy="765338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19790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Shih Tzu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Shih Tzu (SHEED-zoo)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/>
              <a:t>Thought to originate from </a:t>
            </a:r>
            <a:r>
              <a:rPr lang="en-US" u="sng" dirty="0"/>
              <a:t>Tibet</a:t>
            </a:r>
          </a:p>
          <a:p>
            <a:r>
              <a:rPr lang="en-US" dirty="0" smtClean="0"/>
              <a:t>Bred to do nothing (companions) and look cute doing it</a:t>
            </a:r>
          </a:p>
          <a:p>
            <a:r>
              <a:rPr lang="en-US" dirty="0" smtClean="0"/>
              <a:t>Long, silky double coat, tail carried over back</a:t>
            </a:r>
          </a:p>
          <a:p>
            <a:endParaRPr lang="en-US" dirty="0"/>
          </a:p>
        </p:txBody>
      </p:sp>
      <p:pic>
        <p:nvPicPr>
          <p:cNvPr id="25602" name="Picture 2" descr="Image result for shih tz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1970" r="6928"/>
          <a:stretch/>
        </p:blipFill>
        <p:spPr bwMode="auto">
          <a:xfrm>
            <a:off x="600891" y="2757963"/>
            <a:ext cx="4450080" cy="42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age result for shih t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19" y="3587932"/>
            <a:ext cx="3161210" cy="31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922238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14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Tan</a:t>
            </a:r>
          </a:p>
        </p:txBody>
      </p:sp>
    </p:spTree>
    <p:extLst>
      <p:ext uri="{BB962C8B-B14F-4D97-AF65-F5344CB8AC3E}">
        <p14:creationId xmlns:p14="http://schemas.microsoft.com/office/powerpoint/2010/main" val="21420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Scotland/Northern England</a:t>
            </a:r>
          </a:p>
          <a:p>
            <a:r>
              <a:rPr lang="en-US" dirty="0" smtClean="0"/>
              <a:t>Medium size (</a:t>
            </a:r>
            <a:r>
              <a:rPr lang="en-US" u="sng" dirty="0" smtClean="0"/>
              <a:t>50-70lbs</a:t>
            </a:r>
            <a:r>
              <a:rPr lang="en-US" dirty="0" smtClean="0"/>
              <a:t>), long and pointed snout</a:t>
            </a:r>
          </a:p>
          <a:p>
            <a:r>
              <a:rPr lang="en-US" dirty="0" smtClean="0"/>
              <a:t>Traditionally used to herd cattle and sheep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0763" y="160597"/>
            <a:ext cx="2116183" cy="320962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merle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 merle</a:t>
            </a:r>
          </a:p>
        </p:txBody>
      </p:sp>
      <p:pic>
        <p:nvPicPr>
          <p:cNvPr id="2054" name="Picture 6" descr="Image result for coll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r="11924"/>
          <a:stretch/>
        </p:blipFill>
        <p:spPr bwMode="auto">
          <a:xfrm>
            <a:off x="478971" y="2466122"/>
            <a:ext cx="5947955" cy="439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oll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r="17687"/>
          <a:stretch/>
        </p:blipFill>
        <p:spPr bwMode="auto">
          <a:xfrm>
            <a:off x="6183087" y="4048260"/>
            <a:ext cx="2830286" cy="26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yorkshire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56" y="-160474"/>
            <a:ext cx="12023798" cy="70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6935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Yorkshire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43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Image result for yorkshire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7" y="2580450"/>
            <a:ext cx="3675019" cy="43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err="1" smtClean="0"/>
              <a:t>Yorkies</a:t>
            </a:r>
            <a:r>
              <a:rPr lang="en-US" dirty="0" smtClean="0"/>
              <a:t> were used as ratters in </a:t>
            </a:r>
            <a:r>
              <a:rPr lang="en-US" u="sng" dirty="0" smtClean="0"/>
              <a:t>England</a:t>
            </a:r>
            <a:r>
              <a:rPr lang="en-US" dirty="0" smtClean="0"/>
              <a:t> wool-mills</a:t>
            </a:r>
          </a:p>
          <a:p>
            <a:r>
              <a:rPr lang="en-US" dirty="0" smtClean="0"/>
              <a:t>Fierce attitude in a small frame, glossy, fine, silky coat that is long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most popular breed in the USA</a:t>
            </a:r>
            <a:endParaRPr lang="en-US" dirty="0"/>
          </a:p>
        </p:txBody>
      </p:sp>
      <p:pic>
        <p:nvPicPr>
          <p:cNvPr id="26626" name="Picture 2" descr="Image result for yorkshire te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r="29640"/>
          <a:stretch/>
        </p:blipFill>
        <p:spPr bwMode="auto">
          <a:xfrm>
            <a:off x="4781005" y="2960276"/>
            <a:ext cx="3831771" cy="382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582604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and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and tan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40583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Bred to work! (ex. guarding, pulling sleds, rescuing people)</a:t>
            </a:r>
          </a:p>
          <a:p>
            <a:r>
              <a:rPr lang="en-US" dirty="0" smtClean="0"/>
              <a:t>Large size and very strong dogs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Bernese Mountain Dog</a:t>
            </a:r>
          </a:p>
          <a:p>
            <a:pPr lvl="1"/>
            <a:r>
              <a:rPr lang="en-US" dirty="0" smtClean="0"/>
              <a:t>Boxer</a:t>
            </a:r>
          </a:p>
          <a:p>
            <a:pPr lvl="1"/>
            <a:r>
              <a:rPr lang="en-US" dirty="0" smtClean="0"/>
              <a:t>Doberman Pinscher</a:t>
            </a:r>
          </a:p>
          <a:p>
            <a:pPr lvl="1"/>
            <a:r>
              <a:rPr lang="en-US" dirty="0" smtClean="0"/>
              <a:t>Great Dane</a:t>
            </a:r>
          </a:p>
          <a:p>
            <a:pPr lvl="1"/>
            <a:r>
              <a:rPr lang="en-US" dirty="0" smtClean="0"/>
              <a:t>Great Pyrenees</a:t>
            </a:r>
          </a:p>
          <a:p>
            <a:pPr lvl="1"/>
            <a:r>
              <a:rPr lang="en-US" dirty="0" smtClean="0"/>
              <a:t>Mastiff</a:t>
            </a:r>
          </a:p>
          <a:p>
            <a:pPr lvl="1"/>
            <a:r>
              <a:rPr lang="en-US" dirty="0" smtClean="0"/>
              <a:t>Newfoundland</a:t>
            </a:r>
          </a:p>
          <a:p>
            <a:pPr lvl="1"/>
            <a:r>
              <a:rPr lang="en-US" dirty="0" smtClean="0"/>
              <a:t>Portuguese Water Dog</a:t>
            </a:r>
          </a:p>
          <a:p>
            <a:pPr lvl="1"/>
            <a:r>
              <a:rPr lang="en-US" dirty="0" smtClean="0"/>
              <a:t>Rottweiler</a:t>
            </a:r>
          </a:p>
          <a:p>
            <a:pPr lvl="1"/>
            <a:r>
              <a:rPr lang="en-US" dirty="0" smtClean="0"/>
              <a:t>Saint Bernard</a:t>
            </a:r>
          </a:p>
          <a:p>
            <a:pPr lvl="1"/>
            <a:r>
              <a:rPr lang="en-US" dirty="0" smtClean="0"/>
              <a:t>Siberian Husky</a:t>
            </a:r>
          </a:p>
          <a:p>
            <a:pPr lvl="1"/>
            <a:r>
              <a:rPr lang="en-US" dirty="0" smtClean="0"/>
              <a:t>Standard Schnauzer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20185" r="12639" b="6852"/>
          <a:stretch/>
        </p:blipFill>
        <p:spPr>
          <a:xfrm>
            <a:off x="4432300" y="1707747"/>
            <a:ext cx="4495800" cy="3262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4268" r="6667" b="9199"/>
          <a:stretch/>
        </p:blipFill>
        <p:spPr>
          <a:xfrm>
            <a:off x="3873500" y="3909713"/>
            <a:ext cx="3835400" cy="29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0118" y="-553440"/>
            <a:ext cx="10418621" cy="779917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Bernese Mountain 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1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bernese mountain d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18044"/>
          <a:stretch/>
        </p:blipFill>
        <p:spPr bwMode="auto">
          <a:xfrm>
            <a:off x="496388" y="3091542"/>
            <a:ext cx="4389118" cy="381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Bernese Mountain 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4210" cy="4665717"/>
          </a:xfrm>
        </p:spPr>
        <p:txBody>
          <a:bodyPr/>
          <a:lstStyle/>
          <a:p>
            <a:r>
              <a:rPr lang="en-US" dirty="0" smtClean="0"/>
              <a:t>Berners originated in </a:t>
            </a:r>
            <a:r>
              <a:rPr lang="en-US" u="sng" dirty="0" smtClean="0"/>
              <a:t>Switzerland</a:t>
            </a:r>
          </a:p>
          <a:p>
            <a:r>
              <a:rPr lang="en-US" dirty="0" smtClean="0"/>
              <a:t>Pulled milk carts, acted as watchdogs, and drove cattle</a:t>
            </a:r>
          </a:p>
          <a:p>
            <a:r>
              <a:rPr lang="en-US" dirty="0" smtClean="0"/>
              <a:t>Calm and patient temperament, large size (70-120lbs)</a:t>
            </a:r>
          </a:p>
        </p:txBody>
      </p:sp>
      <p:pic>
        <p:nvPicPr>
          <p:cNvPr id="27650" name="Picture 2" descr="Image result for bernese mountain d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r="1389"/>
          <a:stretch/>
        </p:blipFill>
        <p:spPr bwMode="auto">
          <a:xfrm>
            <a:off x="4789714" y="3296651"/>
            <a:ext cx="4219815" cy="349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62614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Black, rust, and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Black, tan, and 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4621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Bernese Mountain Dog – Dogs 101</a:t>
            </a:r>
            <a:endParaRPr lang="en-US" dirty="0"/>
          </a:p>
        </p:txBody>
      </p:sp>
      <p:pic>
        <p:nvPicPr>
          <p:cNvPr id="4" name="6H7MuMoB1WE?rel=0;start=0;end=73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103" y="1360079"/>
            <a:ext cx="8930318" cy="50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box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595" y="-182880"/>
            <a:ext cx="9894495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167424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Boxer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113418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Sweet but stubborn temperament, docked tail, medium size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most popular breed in America</a:t>
            </a:r>
            <a:endParaRPr lang="en-US" dirty="0"/>
          </a:p>
        </p:txBody>
      </p:sp>
      <p:pic>
        <p:nvPicPr>
          <p:cNvPr id="28674" name="Picture 2" descr="Image result for box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81" y="2786743"/>
            <a:ext cx="2926215" cy="40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box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7" b="6559"/>
          <a:stretch/>
        </p:blipFill>
        <p:spPr bwMode="auto">
          <a:xfrm>
            <a:off x="5120936" y="3405051"/>
            <a:ext cx="3888593" cy="33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96891" y="265099"/>
            <a:ext cx="2312638" cy="2887404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Fawn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mask, white markings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markings</a:t>
            </a:r>
          </a:p>
        </p:txBody>
      </p:sp>
    </p:spTree>
    <p:extLst>
      <p:ext uri="{BB962C8B-B14F-4D97-AF65-F5344CB8AC3E}">
        <p14:creationId xmlns:p14="http://schemas.microsoft.com/office/powerpoint/2010/main" val="26146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514" y="-235132"/>
            <a:ext cx="9666514" cy="773321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0999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Doberman Pinscher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Doberman Pinscher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err="1" smtClean="0"/>
              <a:t>Dobies</a:t>
            </a:r>
            <a:r>
              <a:rPr lang="en-US" dirty="0" smtClean="0"/>
              <a:t> 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Used as a guard dog</a:t>
            </a:r>
          </a:p>
          <a:p>
            <a:r>
              <a:rPr lang="en-US" dirty="0" smtClean="0"/>
              <a:t>Intelligent and reliable personality, dark body color with rust points, docked tail, erect ears (usually cropped)</a:t>
            </a:r>
          </a:p>
        </p:txBody>
      </p:sp>
      <p:pic>
        <p:nvPicPr>
          <p:cNvPr id="30722" name="Picture 2" descr="Image result for doberman pinsch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t="11590" r="16862"/>
          <a:stretch/>
        </p:blipFill>
        <p:spPr bwMode="auto">
          <a:xfrm>
            <a:off x="687977" y="3117669"/>
            <a:ext cx="3764517" cy="36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age result for doberman pinsc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r="10745"/>
          <a:stretch/>
        </p:blipFill>
        <p:spPr bwMode="auto">
          <a:xfrm>
            <a:off x="4720046" y="3111960"/>
            <a:ext cx="4289483" cy="36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56518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&amp;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&amp;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Fawn &amp;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&amp; rust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9498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Reveille - Collie</a:t>
            </a:r>
            <a:endParaRPr lang="en-US" dirty="0"/>
          </a:p>
        </p:txBody>
      </p:sp>
      <p:pic>
        <p:nvPicPr>
          <p:cNvPr id="5" name="yiTxFUOgFmo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646" y="1264285"/>
            <a:ext cx="8930318" cy="50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great d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243" y="-434871"/>
            <a:ext cx="9762309" cy="73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4235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Great Dane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Danes originated in </a:t>
            </a:r>
            <a:r>
              <a:rPr lang="en-US" u="sng" dirty="0" smtClean="0"/>
              <a:t>Germany</a:t>
            </a:r>
          </a:p>
          <a:p>
            <a:r>
              <a:rPr lang="en-US" dirty="0"/>
              <a:t>Designed to hunt boar</a:t>
            </a:r>
          </a:p>
          <a:p>
            <a:r>
              <a:rPr lang="en-US" dirty="0" smtClean="0"/>
              <a:t>One of the largest breeds (110-190lbs), powerful, muscular frame, short coat</a:t>
            </a:r>
          </a:p>
        </p:txBody>
      </p:sp>
      <p:pic>
        <p:nvPicPr>
          <p:cNvPr id="31748" name="Picture 4" descr="Image result for great da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1"/>
          <a:stretch/>
        </p:blipFill>
        <p:spPr bwMode="auto">
          <a:xfrm>
            <a:off x="4443071" y="3596640"/>
            <a:ext cx="4507640" cy="31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93094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9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markings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markings</a:t>
            </a:r>
          </a:p>
        </p:txBody>
      </p:sp>
      <p:pic>
        <p:nvPicPr>
          <p:cNvPr id="39938" name="Picture 2" descr="Image result for great da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6" r="28246"/>
          <a:stretch/>
        </p:blipFill>
        <p:spPr bwMode="auto">
          <a:xfrm>
            <a:off x="827315" y="2763657"/>
            <a:ext cx="2473234" cy="40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great pyren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971"/>
            <a:ext cx="9178799" cy="78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1220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Great Pyrenees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Pyrenees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France</a:t>
            </a:r>
          </a:p>
          <a:p>
            <a:r>
              <a:rPr lang="en-US" dirty="0" smtClean="0"/>
              <a:t>Often used for pulling carts and guarding flocks of sheep from predators (large breed)</a:t>
            </a:r>
          </a:p>
          <a:p>
            <a:r>
              <a:rPr lang="en-US" dirty="0" smtClean="0"/>
              <a:t>Descendants of mastiff-type dogs</a:t>
            </a:r>
            <a:endParaRPr lang="en-US" dirty="0"/>
          </a:p>
        </p:txBody>
      </p:sp>
      <p:pic>
        <p:nvPicPr>
          <p:cNvPr id="32770" name="Picture 2" descr="Image result for great pyrene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r="24145"/>
          <a:stretch/>
        </p:blipFill>
        <p:spPr bwMode="auto">
          <a:xfrm>
            <a:off x="5552227" y="2911178"/>
            <a:ext cx="3457302" cy="38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great pyren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r="23135"/>
          <a:stretch/>
        </p:blipFill>
        <p:spPr bwMode="auto">
          <a:xfrm>
            <a:off x="736542" y="2911178"/>
            <a:ext cx="4540846" cy="38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96891" y="265099"/>
            <a:ext cx="2312638" cy="256518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Badger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Reddish brown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Tan</a:t>
            </a:r>
          </a:p>
        </p:txBody>
      </p:sp>
    </p:spTree>
    <p:extLst>
      <p:ext uri="{BB962C8B-B14F-4D97-AF65-F5344CB8AC3E}">
        <p14:creationId xmlns:p14="http://schemas.microsoft.com/office/powerpoint/2010/main" val="17722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9435" y="-35094"/>
            <a:ext cx="10113435" cy="689309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19409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Mastiff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Central Asia, but the ones we see today originated in </a:t>
            </a:r>
            <a:r>
              <a:rPr lang="en-US" u="sng" dirty="0" smtClean="0"/>
              <a:t>England</a:t>
            </a:r>
            <a:r>
              <a:rPr lang="en-US" dirty="0" smtClean="0"/>
              <a:t> (sometimes called an English Mastiff)</a:t>
            </a:r>
            <a:endParaRPr lang="en-US" u="sng" dirty="0" smtClean="0"/>
          </a:p>
          <a:p>
            <a:r>
              <a:rPr lang="en-US" dirty="0" smtClean="0"/>
              <a:t>Old breed used to protect estates, hunt, and fight</a:t>
            </a:r>
          </a:p>
          <a:p>
            <a:r>
              <a:rPr lang="en-US" dirty="0" smtClean="0"/>
              <a:t>Large breed, sturdy frame</a:t>
            </a:r>
            <a:endParaRPr lang="en-US" dirty="0"/>
          </a:p>
        </p:txBody>
      </p:sp>
      <p:pic>
        <p:nvPicPr>
          <p:cNvPr id="33794" name="Picture 2" descr="Image result for mast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r="22766"/>
          <a:stretch/>
        </p:blipFill>
        <p:spPr bwMode="auto">
          <a:xfrm>
            <a:off x="522515" y="3122281"/>
            <a:ext cx="4214948" cy="373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age result for mas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r="21096"/>
          <a:stretch/>
        </p:blipFill>
        <p:spPr bwMode="auto">
          <a:xfrm>
            <a:off x="4858023" y="3313613"/>
            <a:ext cx="4151506" cy="34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36489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Apricot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Fawn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</p:txBody>
      </p:sp>
    </p:spTree>
    <p:extLst>
      <p:ext uri="{BB962C8B-B14F-4D97-AF65-F5344CB8AC3E}">
        <p14:creationId xmlns:p14="http://schemas.microsoft.com/office/powerpoint/2010/main" val="26621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Mastiff – Dogs 101</a:t>
            </a:r>
            <a:endParaRPr lang="en-US" dirty="0"/>
          </a:p>
        </p:txBody>
      </p:sp>
      <p:pic>
        <p:nvPicPr>
          <p:cNvPr id="4" name="gdyIMlubPPk?rel=0;start=0;end=106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520" y="1212033"/>
            <a:ext cx="8961282" cy="50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newfound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881" y="-444138"/>
            <a:ext cx="9380117" cy="73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0839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Newfoundland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Newfoundland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Newfies</a:t>
            </a:r>
            <a:r>
              <a:rPr lang="en-US" dirty="0" smtClean="0"/>
              <a:t> originated in </a:t>
            </a:r>
            <a:r>
              <a:rPr lang="en-US" u="sng" dirty="0" smtClean="0"/>
              <a:t>Newfoundland</a:t>
            </a:r>
          </a:p>
          <a:p>
            <a:r>
              <a:rPr lang="en-US" dirty="0" smtClean="0"/>
              <a:t>Known for their sweet disposition and friendly nature</a:t>
            </a:r>
          </a:p>
          <a:p>
            <a:r>
              <a:rPr lang="en-US" dirty="0" smtClean="0"/>
              <a:t>Loves to swim</a:t>
            </a:r>
            <a:r>
              <a:rPr lang="en-US" dirty="0"/>
              <a:t> </a:t>
            </a:r>
            <a:r>
              <a:rPr lang="en-US" dirty="0" smtClean="0"/>
              <a:t>(make excellent lifeguards), large size, heavy coat, muscular, and strong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96891" y="265099"/>
            <a:ext cx="2312638" cy="266969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&amp; black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43010" name="Picture 2" descr="Image result for newfoundland d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r="16636"/>
          <a:stretch/>
        </p:blipFill>
        <p:spPr bwMode="auto">
          <a:xfrm>
            <a:off x="592183" y="2855944"/>
            <a:ext cx="5059680" cy="400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brown newfoundland d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r="15215"/>
          <a:stretch/>
        </p:blipFill>
        <p:spPr bwMode="auto">
          <a:xfrm>
            <a:off x="5871180" y="3892731"/>
            <a:ext cx="3172095" cy="28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1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Newfoundland – Dogs 101</a:t>
            </a:r>
            <a:endParaRPr lang="en-US" dirty="0"/>
          </a:p>
        </p:txBody>
      </p:sp>
      <p:pic>
        <p:nvPicPr>
          <p:cNvPr id="4" name="RSP8we71DSY?rel=0;start=0;end=77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646" y="1281702"/>
            <a:ext cx="8899354" cy="50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9136" r="13715" b="5324"/>
          <a:stretch/>
        </p:blipFill>
        <p:spPr>
          <a:xfrm flipH="1">
            <a:off x="-8468" y="-1"/>
            <a:ext cx="9248261" cy="71104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German Shepherd 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823" y="-122227"/>
            <a:ext cx="10483041" cy="698869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4301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Portuguese Water 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9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Portuguese Water 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Porties</a:t>
            </a:r>
            <a:r>
              <a:rPr lang="en-US" dirty="0" smtClean="0"/>
              <a:t> originated in </a:t>
            </a:r>
            <a:r>
              <a:rPr lang="en-US" u="sng" dirty="0" smtClean="0"/>
              <a:t>Portugal</a:t>
            </a:r>
          </a:p>
          <a:p>
            <a:r>
              <a:rPr lang="en-US" dirty="0" smtClean="0"/>
              <a:t>This breed loves water and is a coastal retriever (was important in the fishing industry)</a:t>
            </a:r>
          </a:p>
          <a:p>
            <a:r>
              <a:rPr lang="en-US" dirty="0" smtClean="0"/>
              <a:t>Thick, curly/wavy coat</a:t>
            </a:r>
            <a:endParaRPr lang="en-US" dirty="0"/>
          </a:p>
        </p:txBody>
      </p:sp>
      <p:pic>
        <p:nvPicPr>
          <p:cNvPr id="35842" name="Picture 2" descr="Image result for portuguese water d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25359"/>
          <a:stretch/>
        </p:blipFill>
        <p:spPr bwMode="auto">
          <a:xfrm>
            <a:off x="5473848" y="2694999"/>
            <a:ext cx="3535681" cy="40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29522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hite</a:t>
            </a:r>
          </a:p>
        </p:txBody>
      </p:sp>
      <p:pic>
        <p:nvPicPr>
          <p:cNvPr id="45060" name="Picture 4" descr="Image result for portuguese water d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r="27057"/>
          <a:stretch/>
        </p:blipFill>
        <p:spPr bwMode="auto">
          <a:xfrm>
            <a:off x="1149530" y="2995514"/>
            <a:ext cx="3573624" cy="39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Portuguese Water Dog – Dogs 101</a:t>
            </a:r>
            <a:endParaRPr lang="en-US" dirty="0"/>
          </a:p>
        </p:txBody>
      </p:sp>
      <p:pic>
        <p:nvPicPr>
          <p:cNvPr id="4" name="PhP7EwcDDbE?rel=0;start=0;end=7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606" y="1246868"/>
            <a:ext cx="8806462" cy="49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rottwe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288" y="-369721"/>
            <a:ext cx="11594869" cy="871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6902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Rottweiler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Rottweiler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Rotties</a:t>
            </a:r>
            <a:r>
              <a:rPr lang="en-US" dirty="0" smtClean="0"/>
              <a:t> originated in Europe during roman times and saved by the </a:t>
            </a:r>
            <a:r>
              <a:rPr lang="en-US" u="sng" dirty="0" smtClean="0"/>
              <a:t>Germans</a:t>
            </a:r>
          </a:p>
          <a:p>
            <a:r>
              <a:rPr lang="en-US" dirty="0" smtClean="0"/>
              <a:t>Large head and muscular body</a:t>
            </a:r>
          </a:p>
          <a:p>
            <a:r>
              <a:rPr lang="en-US" dirty="0" smtClean="0"/>
              <a:t>Used by butchers to protect them from robbers and drive cattle to the market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23312" y="299935"/>
            <a:ext cx="2116183" cy="2626146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mahogany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46082" name="Picture 2" descr="Image result for rottwei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9"/>
          <a:stretch/>
        </p:blipFill>
        <p:spPr bwMode="auto">
          <a:xfrm flipH="1">
            <a:off x="435428" y="3069657"/>
            <a:ext cx="6278880" cy="37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rottwei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b="12989"/>
          <a:stretch/>
        </p:blipFill>
        <p:spPr bwMode="auto">
          <a:xfrm>
            <a:off x="5902651" y="3709852"/>
            <a:ext cx="3136844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5"/>
            <a:ext cx="9330269" cy="687493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5505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St. Bernard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st bern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7"/>
          <a:stretch/>
        </p:blipFill>
        <p:spPr bwMode="auto">
          <a:xfrm flipH="1">
            <a:off x="426582" y="2821577"/>
            <a:ext cx="6409644" cy="40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Bernard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Saints originated in the </a:t>
            </a:r>
            <a:r>
              <a:rPr lang="en-US" u="sng" dirty="0" smtClean="0"/>
              <a:t>Swiss valleys</a:t>
            </a:r>
          </a:p>
          <a:p>
            <a:r>
              <a:rPr lang="en-US" dirty="0" smtClean="0"/>
              <a:t>Used to pull carts, guard livestock, and alert the family to danger</a:t>
            </a:r>
          </a:p>
          <a:p>
            <a:r>
              <a:rPr lang="en-US" dirty="0" smtClean="0"/>
              <a:t>Very large breed (130-180lbs) with a short or long coat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23312" y="299935"/>
            <a:ext cx="2116183" cy="2338762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9 recognized colors (there is a wide variety) 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</p:txBody>
      </p:sp>
      <p:pic>
        <p:nvPicPr>
          <p:cNvPr id="8196" name="Picture 4" descr="Saint Bernard Dog Bre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r="19892"/>
          <a:stretch/>
        </p:blipFill>
        <p:spPr bwMode="auto">
          <a:xfrm>
            <a:off x="5436773" y="3122659"/>
            <a:ext cx="3602722" cy="36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Bernard - Beethoven</a:t>
            </a:r>
            <a:endParaRPr lang="en-US" dirty="0"/>
          </a:p>
        </p:txBody>
      </p:sp>
      <p:pic>
        <p:nvPicPr>
          <p:cNvPr id="4" name="ez5BozPn6_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897" y="1333953"/>
            <a:ext cx="8760018" cy="49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71" y="-16935"/>
            <a:ext cx="9441971" cy="687493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2871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Siberian Husky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Siberian Husky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America</a:t>
            </a:r>
          </a:p>
          <a:p>
            <a:r>
              <a:rPr lang="en-US" dirty="0" smtClean="0"/>
              <a:t>Designed to pull sleds quickly and over long distances</a:t>
            </a:r>
          </a:p>
          <a:p>
            <a:r>
              <a:rPr lang="en-US" dirty="0" smtClean="0"/>
              <a:t>Many (not all) members of this breed have blue eye(s)</a:t>
            </a:r>
          </a:p>
          <a:p>
            <a:endParaRPr lang="en-US" dirty="0"/>
          </a:p>
        </p:txBody>
      </p:sp>
      <p:pic>
        <p:nvPicPr>
          <p:cNvPr id="9218" name="Picture 2" descr="Image result for hus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0"/>
          <a:stretch/>
        </p:blipFill>
        <p:spPr bwMode="auto">
          <a:xfrm flipH="1">
            <a:off x="461553" y="2668153"/>
            <a:ext cx="4824549" cy="41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husky agou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5159" y="3777166"/>
            <a:ext cx="3654336" cy="29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23312" y="299935"/>
            <a:ext cx="2116183" cy="3662466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Agouti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Grey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Piebald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Pinto</a:t>
            </a:r>
          </a:p>
        </p:txBody>
      </p:sp>
    </p:spTree>
    <p:extLst>
      <p:ext uri="{BB962C8B-B14F-4D97-AF65-F5344CB8AC3E}">
        <p14:creationId xmlns:p14="http://schemas.microsoft.com/office/powerpoint/2010/main" val="15649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erman shepherd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5" y="2557919"/>
            <a:ext cx="3440065" cy="43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Shepherd 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61164" cy="4665717"/>
          </a:xfrm>
        </p:spPr>
        <p:txBody>
          <a:bodyPr/>
          <a:lstStyle/>
          <a:p>
            <a:r>
              <a:rPr lang="en-US" dirty="0" smtClean="0"/>
              <a:t>GSD originated in </a:t>
            </a:r>
            <a:r>
              <a:rPr lang="en-US" u="sng" dirty="0"/>
              <a:t>Germany</a:t>
            </a:r>
            <a:r>
              <a:rPr lang="en-US" dirty="0"/>
              <a:t> to herd sheep</a:t>
            </a:r>
          </a:p>
          <a:p>
            <a:r>
              <a:rPr lang="en-US" dirty="0" smtClean="0"/>
              <a:t>Large size (50-90lbs) and a medium energy level</a:t>
            </a:r>
          </a:p>
          <a:p>
            <a:r>
              <a:rPr lang="en-US" dirty="0" smtClean="0"/>
              <a:t>Today, this breed is often used for police work, </a:t>
            </a:r>
            <a:r>
              <a:rPr lang="en-US" dirty="0"/>
              <a:t>disability </a:t>
            </a:r>
            <a:r>
              <a:rPr lang="en-US" dirty="0" smtClean="0"/>
              <a:t>services, search-and-rescue, and military work.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16993" r="7775" b="9151"/>
          <a:stretch/>
        </p:blipFill>
        <p:spPr>
          <a:xfrm>
            <a:off x="5234365" y="2900835"/>
            <a:ext cx="3552581" cy="3823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0763" y="160597"/>
            <a:ext cx="2116183" cy="2608729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11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 recognized markings</a:t>
            </a:r>
          </a:p>
        </p:txBody>
      </p:sp>
    </p:spTree>
    <p:extLst>
      <p:ext uri="{BB962C8B-B14F-4D97-AF65-F5344CB8AC3E}">
        <p14:creationId xmlns:p14="http://schemas.microsoft.com/office/powerpoint/2010/main" val="22171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standard schnau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22" y="-423908"/>
            <a:ext cx="10922862" cy="72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125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Standard Schnauzer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Schnauzer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All purpose dogs that guarded livestock, killed vermin, and protected the family</a:t>
            </a:r>
          </a:p>
          <a:p>
            <a:r>
              <a:rPr lang="en-US" dirty="0" smtClean="0"/>
              <a:t>Medium size with a beard, feathered coat, and docked tail. Ears can be erect or lay down.</a:t>
            </a:r>
          </a:p>
        </p:txBody>
      </p:sp>
      <p:sp>
        <p:nvSpPr>
          <p:cNvPr id="4" name="AutoShape 2" descr="Image result for standard schnauz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tandard schnauz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standard schnauz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Image result for standard schnauz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r="25567"/>
          <a:stretch/>
        </p:blipFill>
        <p:spPr bwMode="auto">
          <a:xfrm>
            <a:off x="765175" y="3185941"/>
            <a:ext cx="2857591" cy="36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standard schnauz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6840" r="4299" b="7747"/>
          <a:stretch/>
        </p:blipFill>
        <p:spPr bwMode="auto">
          <a:xfrm>
            <a:off x="4023357" y="3631474"/>
            <a:ext cx="5016138" cy="30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23312" y="299935"/>
            <a:ext cx="2116183" cy="210363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Pepper &amp; salt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0013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Can you guess the dog breeds? - Up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78378" y="6334975"/>
            <a:ext cx="8786947" cy="405459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Alpha (high voice)– Doberman Pinscher, Beta – Rottweiler, Gamma (short) -  Bulldog</a:t>
            </a:r>
          </a:p>
        </p:txBody>
      </p:sp>
      <p:pic>
        <p:nvPicPr>
          <p:cNvPr id="8" name="zfDhaPO_NL4?rel=0;start=0;end=8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771" y="1090114"/>
            <a:ext cx="8868389" cy="498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8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"/>
          <a:stretch/>
        </p:blipFill>
        <p:spPr>
          <a:xfrm flipH="1">
            <a:off x="462" y="-448735"/>
            <a:ext cx="9587645" cy="775522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Old English Sheepdog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English Sheepdog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5817327" cy="4665717"/>
          </a:xfrm>
        </p:spPr>
        <p:txBody>
          <a:bodyPr/>
          <a:lstStyle/>
          <a:p>
            <a:r>
              <a:rPr lang="en-US" dirty="0"/>
              <a:t>Developed in </a:t>
            </a:r>
            <a:r>
              <a:rPr lang="en-US" u="sng" dirty="0" smtClean="0"/>
              <a:t>England</a:t>
            </a:r>
            <a:endParaRPr lang="en-US" u="sng" dirty="0"/>
          </a:p>
          <a:p>
            <a:r>
              <a:rPr lang="en-US" dirty="0" smtClean="0"/>
              <a:t>Large size (60-100lbs) and medium energy level</a:t>
            </a:r>
          </a:p>
          <a:p>
            <a:r>
              <a:rPr lang="en-US" dirty="0" smtClean="0"/>
              <a:t>This breed helped farmers drive cattle and sheep to the market</a:t>
            </a:r>
          </a:p>
          <a:p>
            <a:r>
              <a:rPr lang="en-US" dirty="0" smtClean="0"/>
              <a:t>Long, shaggy coat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79" y="3397008"/>
            <a:ext cx="3317244" cy="3460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4011" y="160596"/>
            <a:ext cx="2495518" cy="311896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and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grey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merle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Grey and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Grizzle &amp; 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 recognized markings</a:t>
            </a:r>
          </a:p>
        </p:txBody>
      </p:sp>
      <p:pic>
        <p:nvPicPr>
          <p:cNvPr id="3074" name="Picture 2" descr="Image result for old english sheepd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r="18295"/>
          <a:stretch/>
        </p:blipFill>
        <p:spPr bwMode="auto">
          <a:xfrm>
            <a:off x="740227" y="3279563"/>
            <a:ext cx="3936275" cy="35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OES - The Shaggy dog (1957)</a:t>
            </a:r>
            <a:endParaRPr lang="en-US" dirty="0"/>
          </a:p>
        </p:txBody>
      </p:sp>
      <p:pic>
        <p:nvPicPr>
          <p:cNvPr id="5" name="iE1H0E6O4k8?rel=0;start=0;end=16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8440" y="1316536"/>
            <a:ext cx="8790981" cy="49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7"/>
          <a:stretch/>
        </p:blipFill>
        <p:spPr>
          <a:xfrm flipH="1">
            <a:off x="-439622" y="-373986"/>
            <a:ext cx="10062591" cy="754893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561402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Pembroke Welsh Corgi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Herding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/>
          </a:bodyPr>
          <a:lstStyle/>
          <a:p>
            <a:r>
              <a:rPr lang="en-US" dirty="0" smtClean="0"/>
              <a:t>A group created by the American Kennel Club (AKC) in 1983 for dogs with a natural instinct to herd livestock (sheep, cattle, ducks, etc.)</a:t>
            </a:r>
          </a:p>
          <a:p>
            <a:r>
              <a:rPr lang="en-US" dirty="0" smtClean="0"/>
              <a:t>Many of these breeds have very high energy levels</a:t>
            </a:r>
          </a:p>
          <a:p>
            <a:r>
              <a:rPr lang="en-US" dirty="0" smtClean="0"/>
              <a:t>This is the newest AKC group classification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Australian Cattle Dog</a:t>
            </a:r>
          </a:p>
          <a:p>
            <a:pPr lvl="1"/>
            <a:r>
              <a:rPr lang="en-US" dirty="0" smtClean="0"/>
              <a:t>Australian Shepherd</a:t>
            </a:r>
          </a:p>
          <a:p>
            <a:pPr lvl="1"/>
            <a:r>
              <a:rPr lang="en-US" dirty="0" smtClean="0"/>
              <a:t>Border Collie</a:t>
            </a:r>
          </a:p>
          <a:p>
            <a:pPr lvl="1"/>
            <a:r>
              <a:rPr lang="en-US" dirty="0" smtClean="0"/>
              <a:t>Collie</a:t>
            </a:r>
          </a:p>
          <a:p>
            <a:pPr lvl="1"/>
            <a:r>
              <a:rPr lang="en-US" dirty="0" smtClean="0"/>
              <a:t>German Shepherd Dog</a:t>
            </a:r>
          </a:p>
          <a:p>
            <a:pPr lvl="1"/>
            <a:r>
              <a:rPr lang="en-US" dirty="0" smtClean="0"/>
              <a:t>Old English Sheepdog</a:t>
            </a:r>
          </a:p>
          <a:p>
            <a:pPr lvl="1"/>
            <a:r>
              <a:rPr lang="en-US" dirty="0" smtClean="0"/>
              <a:t>Pembroke Welsh Corgi</a:t>
            </a:r>
          </a:p>
          <a:p>
            <a:pPr lvl="1"/>
            <a:r>
              <a:rPr lang="en-US" dirty="0" smtClean="0"/>
              <a:t>Shetland Sheepdog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67" y="3250571"/>
            <a:ext cx="5169481" cy="34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Pembroke Welsh Corgi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Originated in </a:t>
            </a:r>
            <a:r>
              <a:rPr lang="en-US" u="sng" dirty="0" smtClean="0"/>
              <a:t>Wales</a:t>
            </a:r>
            <a:r>
              <a:rPr lang="en-US" dirty="0" smtClean="0"/>
              <a:t> (</a:t>
            </a:r>
            <a:r>
              <a:rPr lang="en-US" dirty="0"/>
              <a:t>B</a:t>
            </a:r>
            <a:r>
              <a:rPr lang="en-US" dirty="0" smtClean="0"/>
              <a:t>ritish </a:t>
            </a:r>
            <a:r>
              <a:rPr lang="en-US" dirty="0"/>
              <a:t>decedents of Viking </a:t>
            </a:r>
            <a:r>
              <a:rPr lang="en-US" dirty="0" smtClean="0"/>
              <a:t>dogs)</a:t>
            </a:r>
            <a:endParaRPr lang="en-US" dirty="0"/>
          </a:p>
          <a:p>
            <a:r>
              <a:rPr lang="en-US" dirty="0" smtClean="0"/>
              <a:t>Medium energy and size (25-30lbs)</a:t>
            </a:r>
          </a:p>
          <a:p>
            <a:r>
              <a:rPr lang="en-US" dirty="0"/>
              <a:t>Were used for herding cattle and sheep</a:t>
            </a:r>
          </a:p>
          <a:p>
            <a:r>
              <a:rPr lang="en-US" dirty="0" smtClean="0"/>
              <a:t>Long body with short legs and big, erect ears (being low to the ground was an advantage when the cows would kick at the dogs!)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90" y="3616711"/>
            <a:ext cx="3856147" cy="3101788"/>
          </a:xfrm>
          <a:prstGeom prst="rect">
            <a:avLst/>
          </a:prstGeom>
        </p:spPr>
      </p:pic>
      <p:pic>
        <p:nvPicPr>
          <p:cNvPr id="5124" name="Picture 4" descr="Image result for pembroke welsh corg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r="21522"/>
          <a:stretch/>
        </p:blipFill>
        <p:spPr bwMode="auto">
          <a:xfrm>
            <a:off x="592181" y="3477209"/>
            <a:ext cx="3683727" cy="338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05897" y="265100"/>
            <a:ext cx="2103632" cy="2643563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hite</a:t>
            </a:r>
          </a:p>
        </p:txBody>
      </p:sp>
    </p:spTree>
    <p:extLst>
      <p:ext uri="{BB962C8B-B14F-4D97-AF65-F5344CB8AC3E}">
        <p14:creationId xmlns:p14="http://schemas.microsoft.com/office/powerpoint/2010/main" val="10787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10388"/>
          <a:stretch/>
        </p:blipFill>
        <p:spPr>
          <a:xfrm>
            <a:off x="-470260" y="-348103"/>
            <a:ext cx="9854172" cy="73497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9729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Shetland Sheepdog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2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Shetland Sheepdog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5564778" cy="4665717"/>
          </a:xfrm>
        </p:spPr>
        <p:txBody>
          <a:bodyPr/>
          <a:lstStyle/>
          <a:p>
            <a:r>
              <a:rPr lang="en-US" dirty="0" smtClean="0"/>
              <a:t>Shelties originated on the </a:t>
            </a:r>
            <a:r>
              <a:rPr lang="en-US" u="sng" dirty="0" smtClean="0"/>
              <a:t>Shetland Islands</a:t>
            </a:r>
            <a:r>
              <a:rPr lang="en-US" dirty="0" smtClean="0"/>
              <a:t> to herd sheep</a:t>
            </a:r>
          </a:p>
          <a:p>
            <a:r>
              <a:rPr lang="en-US" dirty="0" smtClean="0"/>
              <a:t>They are </a:t>
            </a:r>
            <a:r>
              <a:rPr lang="en-US" dirty="0"/>
              <a:t>medium sized </a:t>
            </a:r>
            <a:r>
              <a:rPr lang="en-US" dirty="0" smtClean="0"/>
              <a:t>(&lt;30lbs)</a:t>
            </a:r>
          </a:p>
          <a:p>
            <a:r>
              <a:rPr lang="en-US" dirty="0" smtClean="0"/>
              <a:t>Pedigree is not well known, but likely a descendent of the Scottish Collie and the King Charles Spaniel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t="3922" r="14245" b="7059"/>
          <a:stretch/>
        </p:blipFill>
        <p:spPr>
          <a:xfrm>
            <a:off x="5450798" y="3358121"/>
            <a:ext cx="2952974" cy="3425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7884" r="15499" b="5805"/>
          <a:stretch/>
        </p:blipFill>
        <p:spPr>
          <a:xfrm>
            <a:off x="801188" y="3376208"/>
            <a:ext cx="4032069" cy="3407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30834" y="265101"/>
            <a:ext cx="2878695" cy="2869986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</a:t>
            </a:r>
            <a:r>
              <a:rPr lang="en-US" dirty="0">
                <a:solidFill>
                  <a:schemeClr val="tx1"/>
                </a:solidFill>
              </a:rPr>
              <a:t>&amp;</a:t>
            </a:r>
            <a:r>
              <a:rPr lang="en-US" dirty="0" smtClean="0">
                <a:solidFill>
                  <a:schemeClr val="tx1"/>
                </a:solidFill>
              </a:rPr>
              <a:t>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Black, white &amp;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merle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merle, white, &amp;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Sable, merle, &amp; 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0461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Sheltie vs. Collie</a:t>
            </a:r>
            <a:endParaRPr lang="en-US" dirty="0"/>
          </a:p>
        </p:txBody>
      </p:sp>
      <p:pic>
        <p:nvPicPr>
          <p:cNvPr id="48130" name="Picture 2" descr="Image result for sheltie vs col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7" y="2697163"/>
            <a:ext cx="8738222" cy="40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Image result for sheltie vs col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301216"/>
            <a:ext cx="2490561" cy="24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5904412" cy="4665717"/>
          </a:xfrm>
        </p:spPr>
        <p:txBody>
          <a:bodyPr/>
          <a:lstStyle/>
          <a:p>
            <a:r>
              <a:rPr lang="en-US" dirty="0" smtClean="0"/>
              <a:t>Shelties are </a:t>
            </a:r>
            <a:r>
              <a:rPr lang="en-US" u="sng" dirty="0" smtClean="0"/>
              <a:t>NOT</a:t>
            </a:r>
            <a:r>
              <a:rPr lang="en-US" dirty="0" smtClean="0"/>
              <a:t> miniature Collies, they are their own breed</a:t>
            </a:r>
          </a:p>
          <a:p>
            <a:r>
              <a:rPr lang="en-US" dirty="0" smtClean="0"/>
              <a:t>Example: the head shape is different (Shelties have a slight elevation at the forehead, where Collies do not have this elevation)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Shetland Sheepdog – Dogs 101</a:t>
            </a:r>
            <a:endParaRPr lang="en-US" dirty="0"/>
          </a:p>
        </p:txBody>
      </p:sp>
      <p:pic>
        <p:nvPicPr>
          <p:cNvPr id="4" name="oDCvYUpzonk?rel=0;start=0;end=87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646" y="1246868"/>
            <a:ext cx="8930316" cy="50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Hound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/>
          </a:bodyPr>
          <a:lstStyle/>
          <a:p>
            <a:r>
              <a:rPr lang="en-US" dirty="0" smtClean="0"/>
              <a:t>Most breeds in this group are used for hunting, so many of these breeds have acute senses</a:t>
            </a:r>
          </a:p>
          <a:p>
            <a:r>
              <a:rPr lang="en-US" dirty="0" smtClean="0"/>
              <a:t>Some make a distinct sound, called “baying”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Afghan Hound</a:t>
            </a:r>
          </a:p>
          <a:p>
            <a:pPr lvl="1"/>
            <a:r>
              <a:rPr lang="en-US" dirty="0" smtClean="0"/>
              <a:t>Basenji</a:t>
            </a:r>
          </a:p>
          <a:p>
            <a:pPr lvl="1"/>
            <a:r>
              <a:rPr lang="en-US" dirty="0" smtClean="0"/>
              <a:t>Basset Hound</a:t>
            </a:r>
          </a:p>
          <a:p>
            <a:pPr lvl="1"/>
            <a:r>
              <a:rPr lang="en-US" dirty="0" smtClean="0"/>
              <a:t>Beagle</a:t>
            </a:r>
          </a:p>
          <a:p>
            <a:pPr lvl="1"/>
            <a:r>
              <a:rPr lang="en-US" dirty="0" smtClean="0"/>
              <a:t>Black and Tan Coonhound</a:t>
            </a:r>
          </a:p>
          <a:p>
            <a:pPr lvl="1"/>
            <a:r>
              <a:rPr lang="en-US" dirty="0" smtClean="0"/>
              <a:t>Bloodhound</a:t>
            </a:r>
          </a:p>
          <a:p>
            <a:pPr lvl="1"/>
            <a:r>
              <a:rPr lang="en-US" dirty="0" smtClean="0"/>
              <a:t>Dachshund</a:t>
            </a:r>
          </a:p>
          <a:p>
            <a:pPr lvl="1"/>
            <a:r>
              <a:rPr lang="en-US" dirty="0" smtClean="0"/>
              <a:t>Greyhound</a:t>
            </a:r>
          </a:p>
          <a:p>
            <a:pPr lvl="1"/>
            <a:r>
              <a:rPr lang="en-US" dirty="0" smtClean="0"/>
              <a:t>Rhodesian Ridgeback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67" y="2776186"/>
            <a:ext cx="5091764" cy="38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54035" y="-103032"/>
            <a:ext cx="10894424" cy="817081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0077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Afghan Hound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0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Afghan Hound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the name suggests, the Afghan hound originated from </a:t>
            </a:r>
            <a:r>
              <a:rPr lang="en-US" u="sng" dirty="0" smtClean="0"/>
              <a:t>Afghanistan</a:t>
            </a:r>
          </a:p>
          <a:p>
            <a:r>
              <a:rPr lang="en-US" dirty="0" smtClean="0"/>
              <a:t>Thick, fine, silky coat with a tail that has a curl at the end</a:t>
            </a:r>
          </a:p>
          <a:p>
            <a:r>
              <a:rPr lang="en-US" dirty="0" smtClean="0"/>
              <a:t>No longer used for hunting, but was used by Afghan tribes to hunt gazelles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8" y="3469789"/>
            <a:ext cx="5307106" cy="3316941"/>
          </a:xfrm>
          <a:prstGeom prst="rect">
            <a:avLst/>
          </a:prstGeom>
        </p:spPr>
      </p:pic>
      <p:pic>
        <p:nvPicPr>
          <p:cNvPr id="1026" name="Picture 2" descr="Image result for afghan h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3530" r="12170" b="10862"/>
          <a:stretch/>
        </p:blipFill>
        <p:spPr bwMode="auto">
          <a:xfrm>
            <a:off x="4957482" y="3328221"/>
            <a:ext cx="3881718" cy="31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98341" y="265100"/>
            <a:ext cx="2111188" cy="2608729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9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 recognized markings</a:t>
            </a:r>
          </a:p>
        </p:txBody>
      </p:sp>
    </p:spTree>
    <p:extLst>
      <p:ext uri="{BB962C8B-B14F-4D97-AF65-F5344CB8AC3E}">
        <p14:creationId xmlns:p14="http://schemas.microsoft.com/office/powerpoint/2010/main" val="25525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92" y="-93516"/>
            <a:ext cx="9419091" cy="793087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1839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Basenji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Basenji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375646"/>
            <a:ext cx="5747659" cy="4665717"/>
          </a:xfrm>
        </p:spPr>
        <p:txBody>
          <a:bodyPr/>
          <a:lstStyle/>
          <a:p>
            <a:r>
              <a:rPr lang="en-US" dirty="0" smtClean="0"/>
              <a:t>Modern breed originated in </a:t>
            </a:r>
            <a:r>
              <a:rPr lang="en-US" u="sng" dirty="0"/>
              <a:t>c</a:t>
            </a:r>
            <a:r>
              <a:rPr lang="en-US" u="sng" dirty="0" smtClean="0"/>
              <a:t>entral Africa</a:t>
            </a:r>
          </a:p>
          <a:p>
            <a:r>
              <a:rPr lang="en-US" dirty="0" smtClean="0"/>
              <a:t>This breeds job is to find large game and flush it out into nets</a:t>
            </a:r>
          </a:p>
          <a:p>
            <a:r>
              <a:rPr lang="en-US" dirty="0" smtClean="0"/>
              <a:t>Large, erect ears and tail is curled onto their 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5115" r="17218" b="1"/>
          <a:stretch/>
        </p:blipFill>
        <p:spPr>
          <a:xfrm>
            <a:off x="609598" y="2965362"/>
            <a:ext cx="3334872" cy="377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9020" r="15523" b="9841"/>
          <a:stretch/>
        </p:blipFill>
        <p:spPr>
          <a:xfrm>
            <a:off x="4316855" y="2847867"/>
            <a:ext cx="4307192" cy="3896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0451" y="265101"/>
            <a:ext cx="2539078" cy="2700262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Black, tan,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&amp; 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</a:t>
            </a:r>
          </a:p>
        </p:txBody>
      </p:sp>
    </p:spTree>
    <p:extLst>
      <p:ext uri="{BB962C8B-B14F-4D97-AF65-F5344CB8AC3E}">
        <p14:creationId xmlns:p14="http://schemas.microsoft.com/office/powerpoint/2010/main" val="5815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ustralian cattle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792" y="-697004"/>
            <a:ext cx="9557244" cy="78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35560" y="6101542"/>
            <a:ext cx="386227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Australian Cattle 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Basenji – Dogs 101</a:t>
            </a:r>
            <a:endParaRPr lang="en-US" dirty="0"/>
          </a:p>
        </p:txBody>
      </p:sp>
      <p:pic>
        <p:nvPicPr>
          <p:cNvPr id="4" name="tufBXaoUNM8?rel=0;start=0;end=2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063" y="1325245"/>
            <a:ext cx="8837426" cy="49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basset 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182" y="0"/>
            <a:ext cx="11054108" cy="73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0204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Basset Hound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Basset Hound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Basset hounds originated in </a:t>
            </a:r>
            <a:r>
              <a:rPr lang="en-US" u="sng" dirty="0" smtClean="0"/>
              <a:t>France</a:t>
            </a:r>
          </a:p>
          <a:p>
            <a:r>
              <a:rPr lang="en-US" dirty="0" smtClean="0"/>
              <a:t>They have a long body and ears with short legs</a:t>
            </a:r>
          </a:p>
          <a:p>
            <a:r>
              <a:rPr lang="en-US" dirty="0" smtClean="0"/>
              <a:t>Powerful scenting ability</a:t>
            </a:r>
          </a:p>
          <a:p>
            <a:r>
              <a:rPr lang="en-US" dirty="0" smtClean="0"/>
              <a:t>Used for small game and people that hunt on their feet (as apposed to on horseback)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11635" r="27254" b="3137"/>
          <a:stretch/>
        </p:blipFill>
        <p:spPr>
          <a:xfrm>
            <a:off x="5092976" y="2999177"/>
            <a:ext cx="3881719" cy="3749453"/>
          </a:xfrm>
          <a:prstGeom prst="rect">
            <a:avLst/>
          </a:prstGeom>
        </p:spPr>
      </p:pic>
      <p:pic>
        <p:nvPicPr>
          <p:cNvPr id="12290" name="Picture 2" descr="Image result for basset h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r="13465"/>
          <a:stretch/>
        </p:blipFill>
        <p:spPr bwMode="auto">
          <a:xfrm>
            <a:off x="452844" y="3203686"/>
            <a:ext cx="4171407" cy="36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6229" y="265100"/>
            <a:ext cx="2173300" cy="253906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9 recognized colors (all have at least some white)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6031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Basset Hound - Lafayette from </a:t>
            </a:r>
            <a:r>
              <a:rPr lang="en-US" sz="2600" dirty="0" err="1" smtClean="0"/>
              <a:t>Aristocats</a:t>
            </a:r>
            <a:endParaRPr lang="en-US" sz="2600" dirty="0"/>
          </a:p>
        </p:txBody>
      </p:sp>
      <p:pic>
        <p:nvPicPr>
          <p:cNvPr id="4" name="lgiWumiXKw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683" y="1229450"/>
            <a:ext cx="8899354" cy="50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ea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431" y="-209005"/>
            <a:ext cx="11692074" cy="87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167424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Beagle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eag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0532"/>
          <a:stretch/>
        </p:blipFill>
        <p:spPr bwMode="auto">
          <a:xfrm>
            <a:off x="496389" y="3143083"/>
            <a:ext cx="5190308" cy="371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England</a:t>
            </a:r>
            <a:r>
              <a:rPr lang="en-US" dirty="0" smtClean="0"/>
              <a:t> to hunt deer and hare (rabbits)</a:t>
            </a:r>
          </a:p>
          <a:p>
            <a:r>
              <a:rPr lang="en-US" dirty="0" smtClean="0"/>
              <a:t>Scent hounds (use their nose to hunt)</a:t>
            </a:r>
          </a:p>
          <a:p>
            <a:r>
              <a:rPr lang="en-US" dirty="0" smtClean="0"/>
              <a:t>Often bay when the catch scent of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8345"/>
          <a:stretch/>
        </p:blipFill>
        <p:spPr>
          <a:xfrm>
            <a:off x="5721212" y="2968912"/>
            <a:ext cx="3288317" cy="27090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6229" y="265100"/>
            <a:ext cx="2173300" cy="234747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11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icked</a:t>
            </a:r>
          </a:p>
        </p:txBody>
      </p:sp>
    </p:spTree>
    <p:extLst>
      <p:ext uri="{BB962C8B-B14F-4D97-AF65-F5344CB8AC3E}">
        <p14:creationId xmlns:p14="http://schemas.microsoft.com/office/powerpoint/2010/main" val="34264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lack and tan coon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1" y="-420821"/>
            <a:ext cx="9387841" cy="74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82892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Black and Tan Coonhound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and Tan Coonhound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Southern America</a:t>
            </a:r>
          </a:p>
          <a:p>
            <a:r>
              <a:rPr lang="en-US" dirty="0" smtClean="0"/>
              <a:t>Long ears with black and tan coat</a:t>
            </a:r>
          </a:p>
          <a:p>
            <a:r>
              <a:rPr lang="en-US" dirty="0" smtClean="0"/>
              <a:t>Very good at following scent (scent hound)</a:t>
            </a:r>
          </a:p>
          <a:p>
            <a:r>
              <a:rPr lang="en-US" dirty="0" smtClean="0"/>
              <a:t>Often used for trailing and treeing raccoons (like the name suggests)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36229" y="265100"/>
            <a:ext cx="2173300" cy="1851083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2050" name="Picture 2" descr="Image result for black and tan coonh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r="19089"/>
          <a:stretch/>
        </p:blipFill>
        <p:spPr bwMode="auto">
          <a:xfrm>
            <a:off x="975360" y="3164642"/>
            <a:ext cx="3474720" cy="36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lack and tan coonh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r="25292"/>
          <a:stretch/>
        </p:blipFill>
        <p:spPr bwMode="auto">
          <a:xfrm>
            <a:off x="5316583" y="3096532"/>
            <a:ext cx="352697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lood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920" y="-520310"/>
            <a:ext cx="9570720" cy="73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2407938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Bloodhound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France</a:t>
            </a:r>
            <a:r>
              <a:rPr lang="en-US" dirty="0" smtClean="0"/>
              <a:t> and is the largest scent hound</a:t>
            </a:r>
          </a:p>
          <a:p>
            <a:r>
              <a:rPr lang="en-US" dirty="0" smtClean="0"/>
              <a:t>Originally used to hunt deer and wild boar, and to track people</a:t>
            </a:r>
          </a:p>
          <a:p>
            <a:r>
              <a:rPr lang="en-US" dirty="0" smtClean="0"/>
              <a:t>Large, loose jowls, large snout, and long ears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/>
          <a:stretch/>
        </p:blipFill>
        <p:spPr>
          <a:xfrm>
            <a:off x="4102504" y="3344091"/>
            <a:ext cx="4955042" cy="3444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6229" y="265100"/>
            <a:ext cx="2173300" cy="2338763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Liver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8194" name="Picture 2" descr="Image result for bloodh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3268" r="17665"/>
          <a:stretch/>
        </p:blipFill>
        <p:spPr bwMode="auto">
          <a:xfrm>
            <a:off x="670561" y="2926081"/>
            <a:ext cx="3275930" cy="39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Cattle 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98" y="1279852"/>
            <a:ext cx="6347714" cy="4665717"/>
          </a:xfrm>
        </p:spPr>
        <p:txBody>
          <a:bodyPr/>
          <a:lstStyle/>
          <a:p>
            <a:r>
              <a:rPr lang="en-US" dirty="0" smtClean="0"/>
              <a:t>As their name implies, these dogs originate from </a:t>
            </a:r>
            <a:r>
              <a:rPr lang="en-US" u="sng" dirty="0" smtClean="0"/>
              <a:t>Australia</a:t>
            </a:r>
            <a:r>
              <a:rPr lang="en-US" dirty="0" smtClean="0"/>
              <a:t> and are often used to herd cattle</a:t>
            </a:r>
          </a:p>
          <a:p>
            <a:r>
              <a:rPr lang="en-US" dirty="0" smtClean="0"/>
              <a:t>Many people refer to this breed as “blue heeler” or “red heeler”</a:t>
            </a:r>
          </a:p>
          <a:p>
            <a:r>
              <a:rPr lang="en-US" dirty="0" smtClean="0"/>
              <a:t>This breeds ancestor was cross-bred to a Dalmatian, giving many individuals in this breed the unique speckled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/>
          <a:stretch/>
        </p:blipFill>
        <p:spPr>
          <a:xfrm>
            <a:off x="6519004" y="3927566"/>
            <a:ext cx="2459191" cy="2822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23312" y="299935"/>
            <a:ext cx="2116183" cy="3470502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mottled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speckled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mottled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speckled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and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Tan</a:t>
            </a:r>
          </a:p>
        </p:txBody>
      </p:sp>
      <p:pic>
        <p:nvPicPr>
          <p:cNvPr id="1026" name="Picture 2" descr="Image result for australian cattle d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r="10774"/>
          <a:stretch/>
        </p:blipFill>
        <p:spPr bwMode="auto">
          <a:xfrm>
            <a:off x="531221" y="4437016"/>
            <a:ext cx="2864111" cy="24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12287" r="3949" b="4183"/>
          <a:stretch/>
        </p:blipFill>
        <p:spPr>
          <a:xfrm>
            <a:off x="3264703" y="3344092"/>
            <a:ext cx="3106081" cy="25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Baying bloodhound - Fox and the Hound</a:t>
            </a:r>
            <a:endParaRPr lang="en-US" sz="2600" dirty="0"/>
          </a:p>
        </p:txBody>
      </p:sp>
      <p:pic>
        <p:nvPicPr>
          <p:cNvPr id="5" name="KexXsL9nAq0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354" y="1299120"/>
            <a:ext cx="8899353" cy="50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achsh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871" y="-73388"/>
            <a:ext cx="11765119" cy="693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3600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Dachshund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Dachshund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“Weiner dogs” or </a:t>
            </a:r>
            <a:r>
              <a:rPr lang="en-US" dirty="0" err="1" smtClean="0"/>
              <a:t>Doxins</a:t>
            </a:r>
            <a:r>
              <a:rPr lang="en-US" dirty="0" smtClean="0"/>
              <a:t> originated </a:t>
            </a:r>
            <a:r>
              <a:rPr lang="en-US" dirty="0"/>
              <a:t>in </a:t>
            </a:r>
            <a:r>
              <a:rPr lang="en-US" u="sng" dirty="0"/>
              <a:t>Germany</a:t>
            </a:r>
          </a:p>
          <a:p>
            <a:r>
              <a:rPr lang="en-US" dirty="0" smtClean="0"/>
              <a:t>They have long bodies and ears, short legs, and can have either a long or short coat</a:t>
            </a:r>
          </a:p>
          <a:p>
            <a:r>
              <a:rPr lang="en-US" dirty="0" smtClean="0"/>
              <a:t>Used to hunt many species, including otters, rabbits, badgers, and other burrowing pests</a:t>
            </a:r>
          </a:p>
          <a:p>
            <a:r>
              <a:rPr lang="en-US" dirty="0" smtClean="0"/>
              <a:t>Good scenting ability and loves to dig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36229" y="265099"/>
            <a:ext cx="2173300" cy="286998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12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Sable</a:t>
            </a:r>
          </a:p>
        </p:txBody>
      </p:sp>
      <p:pic>
        <p:nvPicPr>
          <p:cNvPr id="4098" name="Picture 2" descr="Image result for dachsh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19702" r="19382" b="48069"/>
          <a:stretch/>
        </p:blipFill>
        <p:spPr bwMode="auto">
          <a:xfrm>
            <a:off x="711925" y="3442969"/>
            <a:ext cx="4156166" cy="34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3642294"/>
            <a:ext cx="4132217" cy="30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Dachshund – Buddy from Secret Life of Pets</a:t>
            </a:r>
            <a:endParaRPr lang="en-US" sz="2400" dirty="0"/>
          </a:p>
        </p:txBody>
      </p:sp>
      <p:pic>
        <p:nvPicPr>
          <p:cNvPr id="4" name="S9yU0yfzJIE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195" y="1159783"/>
            <a:ext cx="8961280" cy="50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963" y="0"/>
            <a:ext cx="10131747" cy="696557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4235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Greyhound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greyh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3956" r="16974"/>
          <a:stretch/>
        </p:blipFill>
        <p:spPr bwMode="auto">
          <a:xfrm>
            <a:off x="1132113" y="2979782"/>
            <a:ext cx="3866607" cy="40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Greyhound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oldest breeds</a:t>
            </a:r>
          </a:p>
          <a:p>
            <a:r>
              <a:rPr lang="en-US" dirty="0" smtClean="0"/>
              <a:t>Very lean bodies and fast (often used for dog racing)</a:t>
            </a:r>
          </a:p>
          <a:p>
            <a:r>
              <a:rPr lang="en-US" dirty="0" smtClean="0"/>
              <a:t>Sight hounds (use their sight to hunt)</a:t>
            </a:r>
          </a:p>
          <a:p>
            <a:r>
              <a:rPr lang="en-US" dirty="0" smtClean="0"/>
              <a:t>Used to hunt rabbits (mainly), wild boar, stag, deer, and fox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10702" r="16078" b="2324"/>
          <a:stretch/>
        </p:blipFill>
        <p:spPr>
          <a:xfrm>
            <a:off x="5429795" y="3526972"/>
            <a:ext cx="3290953" cy="3221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6229" y="265099"/>
            <a:ext cx="2173300" cy="3122535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15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Parti</a:t>
            </a:r>
            <a:r>
              <a:rPr lang="en-US" dirty="0" smtClean="0">
                <a:solidFill>
                  <a:schemeClr val="tx1"/>
                </a:solidFill>
              </a:rPr>
              <a:t>-color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Solid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Ticked</a:t>
            </a:r>
          </a:p>
        </p:txBody>
      </p:sp>
    </p:spTree>
    <p:extLst>
      <p:ext uri="{BB962C8B-B14F-4D97-AF65-F5344CB8AC3E}">
        <p14:creationId xmlns:p14="http://schemas.microsoft.com/office/powerpoint/2010/main" val="39520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rhodesian ridge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" y="0"/>
            <a:ext cx="9228546" cy="69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252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Rhodesian Ridgeback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rhodesian ridgeba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8437"/>
          <a:stretch/>
        </p:blipFill>
        <p:spPr bwMode="auto">
          <a:xfrm>
            <a:off x="592182" y="3048000"/>
            <a:ext cx="5257553" cy="38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Rhodesian Ridgeback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Developed in </a:t>
            </a:r>
            <a:r>
              <a:rPr lang="en-US" u="sng" dirty="0" smtClean="0"/>
              <a:t>Rhodesia</a:t>
            </a:r>
            <a:r>
              <a:rPr lang="en-US" dirty="0" smtClean="0"/>
              <a:t> (now called Zimbabwe)</a:t>
            </a:r>
          </a:p>
          <a:p>
            <a:r>
              <a:rPr lang="en-US" dirty="0" smtClean="0"/>
              <a:t>Distinctive hair pattern (creating a </a:t>
            </a:r>
            <a:r>
              <a:rPr lang="en-US" u="sng" dirty="0" smtClean="0"/>
              <a:t>ridge on its back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Used to distract lions, allowing hunters to shoot</a:t>
            </a:r>
          </a:p>
          <a:p>
            <a:r>
              <a:rPr lang="en-US" dirty="0" smtClean="0"/>
              <a:t>Also used as bird dogs and guard dogs for livestock and family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57" y="3910148"/>
            <a:ext cx="3736707" cy="2849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96891" y="265100"/>
            <a:ext cx="2312638" cy="234747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dirty="0" smtClean="0">
                <a:solidFill>
                  <a:schemeClr val="tx1"/>
                </a:solidFill>
              </a:rPr>
              <a:t> recognized colors (all variety of  wheaten)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2601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Rhodesian Ridgeback – Dogs 101</a:t>
            </a:r>
            <a:endParaRPr lang="en-US" dirty="0"/>
          </a:p>
        </p:txBody>
      </p:sp>
      <p:pic>
        <p:nvPicPr>
          <p:cNvPr id="4" name="FQr-gp2Af7Q?rel=0;start=4;end=43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086" y="1220742"/>
            <a:ext cx="8995875" cy="50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Non-Sporting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/>
          </a:bodyPr>
          <a:lstStyle/>
          <a:p>
            <a:r>
              <a:rPr lang="en-US" dirty="0" smtClean="0"/>
              <a:t>This group varies drastically in size, coat, temperament, and appearance</a:t>
            </a:r>
          </a:p>
          <a:p>
            <a:r>
              <a:rPr lang="en-US" dirty="0" smtClean="0"/>
              <a:t>Kind of a “Miscellaneous” grouping of breeds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Bichon </a:t>
            </a:r>
            <a:r>
              <a:rPr lang="en-US" dirty="0" err="1" smtClean="0"/>
              <a:t>Frise</a:t>
            </a:r>
            <a:endParaRPr lang="en-US" dirty="0" smtClean="0"/>
          </a:p>
          <a:p>
            <a:pPr lvl="1"/>
            <a:r>
              <a:rPr lang="en-US" dirty="0" smtClean="0"/>
              <a:t>Boston Terrier</a:t>
            </a:r>
          </a:p>
          <a:p>
            <a:pPr lvl="1"/>
            <a:r>
              <a:rPr lang="en-US" dirty="0" smtClean="0"/>
              <a:t>Bulldog</a:t>
            </a:r>
          </a:p>
          <a:p>
            <a:pPr lvl="1"/>
            <a:r>
              <a:rPr lang="en-US" dirty="0" smtClean="0"/>
              <a:t>Chinese </a:t>
            </a:r>
            <a:r>
              <a:rPr lang="en-US" dirty="0" err="1" smtClean="0"/>
              <a:t>Shar</a:t>
            </a:r>
            <a:r>
              <a:rPr lang="en-US" dirty="0" smtClean="0"/>
              <a:t>-Pei</a:t>
            </a:r>
          </a:p>
          <a:p>
            <a:pPr lvl="1"/>
            <a:r>
              <a:rPr lang="en-US" dirty="0" smtClean="0"/>
              <a:t>Chow </a:t>
            </a:r>
            <a:r>
              <a:rPr lang="en-US" dirty="0" err="1"/>
              <a:t>C</a:t>
            </a:r>
            <a:r>
              <a:rPr lang="en-US" dirty="0" err="1" smtClean="0"/>
              <a:t>how</a:t>
            </a:r>
            <a:endParaRPr lang="en-US" dirty="0" smtClean="0"/>
          </a:p>
          <a:p>
            <a:pPr lvl="1"/>
            <a:r>
              <a:rPr lang="en-US" dirty="0" smtClean="0"/>
              <a:t>Dalmatian</a:t>
            </a:r>
          </a:p>
          <a:p>
            <a:pPr lvl="1"/>
            <a:r>
              <a:rPr lang="en-US" dirty="0" smtClean="0"/>
              <a:t>Poodle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47" y="2464796"/>
            <a:ext cx="3897313" cy="42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Australian Cattle Dog – Dogs 101</a:t>
            </a:r>
            <a:endParaRPr lang="en-US" dirty="0"/>
          </a:p>
        </p:txBody>
      </p:sp>
      <p:pic>
        <p:nvPicPr>
          <p:cNvPr id="4" name="koq1G5eDDEE?rel=0;start=0;end=9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103" y="1272994"/>
            <a:ext cx="8945799" cy="50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485" y="-257816"/>
            <a:ext cx="10021485" cy="724208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6902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Bichon </a:t>
            </a:r>
            <a:r>
              <a:rPr lang="en-US" sz="3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Frise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Bichon </a:t>
            </a:r>
            <a:r>
              <a:rPr lang="en-US" dirty="0" err="1" smtClean="0"/>
              <a:t>Frise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France</a:t>
            </a:r>
          </a:p>
          <a:p>
            <a:r>
              <a:rPr lang="en-US" dirty="0" smtClean="0"/>
              <a:t>Small size and charming personality</a:t>
            </a:r>
          </a:p>
          <a:p>
            <a:r>
              <a:rPr lang="en-US" dirty="0" smtClean="0"/>
              <a:t>Were often used as circus dogs and street performers </a:t>
            </a:r>
          </a:p>
          <a:p>
            <a:r>
              <a:rPr lang="en-US" dirty="0" smtClean="0"/>
              <a:t>Known for their fluffy white coat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96891" y="265100"/>
            <a:ext cx="2312638" cy="2582603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&amp; apricot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&amp; buff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&amp; cream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7170" name="Picture 2" descr="Image result for bichon fri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r="21474"/>
          <a:stretch/>
        </p:blipFill>
        <p:spPr bwMode="auto">
          <a:xfrm>
            <a:off x="444137" y="2934789"/>
            <a:ext cx="4097558" cy="39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17" y="3474720"/>
            <a:ext cx="4296212" cy="32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0"/>
          <a:stretch/>
        </p:blipFill>
        <p:spPr>
          <a:xfrm flipH="1">
            <a:off x="-191590" y="-803333"/>
            <a:ext cx="9335589" cy="813933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0331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Boston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oston ter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20601"/>
          <a:stretch/>
        </p:blipFill>
        <p:spPr bwMode="auto">
          <a:xfrm>
            <a:off x="505097" y="2715109"/>
            <a:ext cx="4894218" cy="414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Boston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67" y="1375646"/>
            <a:ext cx="6017624" cy="4665717"/>
          </a:xfrm>
        </p:spPr>
        <p:txBody>
          <a:bodyPr/>
          <a:lstStyle/>
          <a:p>
            <a:r>
              <a:rPr lang="en-US" dirty="0" smtClean="0"/>
              <a:t>The “American Gentleman” originated in </a:t>
            </a:r>
            <a:r>
              <a:rPr lang="en-US" u="sng" dirty="0" smtClean="0"/>
              <a:t>Boston, Massachusetts (America)</a:t>
            </a:r>
          </a:p>
          <a:p>
            <a:r>
              <a:rPr lang="en-US" dirty="0" smtClean="0"/>
              <a:t>Little dogs with round heads, large and erect ears, and screw tails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696891" y="265100"/>
            <a:ext cx="2312638" cy="347087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Black, brindle,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Seal &amp;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Seal, brindle, &amp; 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56" y="3903427"/>
            <a:ext cx="3326674" cy="28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87" y="-105243"/>
            <a:ext cx="9285787" cy="697171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1187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Bulldog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ulldo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r="26070"/>
          <a:stretch/>
        </p:blipFill>
        <p:spPr bwMode="auto">
          <a:xfrm>
            <a:off x="505097" y="3371835"/>
            <a:ext cx="3892732" cy="34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Bulldog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breed we know today originated in </a:t>
            </a:r>
            <a:r>
              <a:rPr lang="en-US" u="sng" dirty="0"/>
              <a:t>England</a:t>
            </a:r>
            <a:r>
              <a:rPr lang="en-US" dirty="0"/>
              <a:t> from dog breeders who selected for shorter legs and bigger heads</a:t>
            </a:r>
          </a:p>
          <a:p>
            <a:r>
              <a:rPr lang="en-US" dirty="0" smtClean="0"/>
              <a:t>The earliest individuals of this breed were taller and used to grab a bull by the nose and hold him in place</a:t>
            </a:r>
            <a:r>
              <a:rPr lang="en-US" dirty="0"/>
              <a:t> </a:t>
            </a:r>
            <a:r>
              <a:rPr lang="en-US" dirty="0" smtClean="0"/>
              <a:t>(used for actual purposes – ex. castration, and entertainment)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12" y="3475527"/>
            <a:ext cx="4399400" cy="3299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2608729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 recognized colors (wide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6 recognized markings</a:t>
            </a:r>
          </a:p>
        </p:txBody>
      </p:sp>
    </p:spTree>
    <p:extLst>
      <p:ext uri="{BB962C8B-B14F-4D97-AF65-F5344CB8AC3E}">
        <p14:creationId xmlns:p14="http://schemas.microsoft.com/office/powerpoint/2010/main" val="14400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r="18445"/>
          <a:stretch/>
        </p:blipFill>
        <p:spPr>
          <a:xfrm flipH="1">
            <a:off x="-135825" y="0"/>
            <a:ext cx="9689127" cy="730315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4119" y="6101542"/>
            <a:ext cx="377728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Chinese </a:t>
            </a:r>
            <a:r>
              <a:rPr lang="en-US" sz="3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Shar</a:t>
            </a:r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-Pei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</a:t>
            </a:r>
            <a:r>
              <a:rPr lang="en-US" dirty="0" err="1" smtClean="0"/>
              <a:t>Shar</a:t>
            </a:r>
            <a:r>
              <a:rPr lang="en-US" dirty="0" smtClean="0"/>
              <a:t>-Pei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Originated in southern </a:t>
            </a:r>
            <a:r>
              <a:rPr lang="en-US" u="sng" dirty="0"/>
              <a:t>China</a:t>
            </a:r>
          </a:p>
          <a:p>
            <a:r>
              <a:rPr lang="en-US" dirty="0" smtClean="0"/>
              <a:t>Wrinkly face and body, turned down ears, and curled tail</a:t>
            </a:r>
          </a:p>
          <a:p>
            <a:r>
              <a:rPr lang="en-US" dirty="0" smtClean="0"/>
              <a:t>One of two breeds to have a </a:t>
            </a:r>
            <a:r>
              <a:rPr lang="en-US" u="sng" dirty="0" smtClean="0"/>
              <a:t>blue tongue</a:t>
            </a:r>
            <a:r>
              <a:rPr lang="en-US" dirty="0" smtClean="0"/>
              <a:t> (the other is the Chow-Chow)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42" r="26471"/>
          <a:stretch/>
        </p:blipFill>
        <p:spPr>
          <a:xfrm>
            <a:off x="5570021" y="2999079"/>
            <a:ext cx="3439508" cy="3735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2582603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18 recognized colors (wide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 recognized markings</a:t>
            </a:r>
          </a:p>
        </p:txBody>
      </p:sp>
      <p:pic>
        <p:nvPicPr>
          <p:cNvPr id="10242" name="Picture 2" descr="Image result for chinese shar pe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7" r="21526"/>
          <a:stretch/>
        </p:blipFill>
        <p:spPr bwMode="auto">
          <a:xfrm>
            <a:off x="1062446" y="3205383"/>
            <a:ext cx="3648891" cy="36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5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</a:t>
            </a:r>
            <a:r>
              <a:rPr lang="en-US" dirty="0" err="1" smtClean="0"/>
              <a:t>Shar</a:t>
            </a:r>
            <a:r>
              <a:rPr lang="en-US" dirty="0" smtClean="0"/>
              <a:t>-Pei – Dogs 101</a:t>
            </a:r>
            <a:endParaRPr lang="en-US" dirty="0"/>
          </a:p>
        </p:txBody>
      </p:sp>
      <p:pic>
        <p:nvPicPr>
          <p:cNvPr id="4" name="UmbCPkJYSvM?rel=0;start=0;end=71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148" y="1290411"/>
            <a:ext cx="8806462" cy="49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6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747" y="-555582"/>
            <a:ext cx="9714747" cy="796069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8426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Chow </a:t>
            </a:r>
            <a:r>
              <a:rPr lang="en-US" sz="3500" dirty="0" err="1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Chow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7202" r="25148" b="3173"/>
          <a:stretch/>
        </p:blipFill>
        <p:spPr>
          <a:xfrm flipH="1">
            <a:off x="-5906" y="-269965"/>
            <a:ext cx="10076185" cy="763741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380131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Australian Shepherd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 result for chow ch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13693"/>
          <a:stretch/>
        </p:blipFill>
        <p:spPr bwMode="auto">
          <a:xfrm>
            <a:off x="148046" y="2804160"/>
            <a:ext cx="5709994" cy="39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Chow </a:t>
            </a:r>
            <a:r>
              <a:rPr lang="en-US" dirty="0" err="1" smtClean="0"/>
              <a:t>Chow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Originated in </a:t>
            </a:r>
            <a:r>
              <a:rPr lang="en-US" u="sng" dirty="0"/>
              <a:t>China</a:t>
            </a:r>
            <a:r>
              <a:rPr lang="en-US" dirty="0"/>
              <a:t> (very old breed)</a:t>
            </a:r>
          </a:p>
          <a:p>
            <a:r>
              <a:rPr lang="en-US" dirty="0" smtClean="0"/>
              <a:t>The second of two breeds to have a </a:t>
            </a:r>
            <a:r>
              <a:rPr lang="en-US" u="sng" dirty="0" smtClean="0"/>
              <a:t>blue tongue</a:t>
            </a:r>
          </a:p>
          <a:p>
            <a:r>
              <a:rPr lang="en-US" dirty="0" smtClean="0"/>
              <a:t>Likely descends from the Tibetan mastiff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6891" y="265100"/>
            <a:ext cx="2312638" cy="2930946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Cinnamon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11266" name="Picture 2" descr="Image result for chow ch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t="11524" r="4289" b="6766"/>
          <a:stretch/>
        </p:blipFill>
        <p:spPr bwMode="auto">
          <a:xfrm>
            <a:off x="4933918" y="4060242"/>
            <a:ext cx="4075611" cy="27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90" y="-84997"/>
            <a:ext cx="9428111" cy="701952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5251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Dalmatian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Dalmatian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Croatia</a:t>
            </a:r>
          </a:p>
          <a:p>
            <a:r>
              <a:rPr lang="en-US" dirty="0" smtClean="0"/>
              <a:t>Unique </a:t>
            </a:r>
            <a:r>
              <a:rPr lang="en-US" u="sng" dirty="0" smtClean="0"/>
              <a:t>black and white spotting pattern</a:t>
            </a:r>
          </a:p>
          <a:p>
            <a:r>
              <a:rPr lang="en-US" dirty="0" smtClean="0"/>
              <a:t>These dogs love to run and were often used to run alongside carriages and horseback riders, they discouraged stray dogs from tampering with the horses or carriage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15965"/>
          <a:stretch/>
        </p:blipFill>
        <p:spPr>
          <a:xfrm>
            <a:off x="4405542" y="3385204"/>
            <a:ext cx="3711841" cy="3457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234747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and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and liver brown</a:t>
            </a: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12290" name="Picture 2" descr="Image result for dalmat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r="31857"/>
          <a:stretch/>
        </p:blipFill>
        <p:spPr bwMode="auto">
          <a:xfrm>
            <a:off x="557348" y="3385204"/>
            <a:ext cx="3448595" cy="347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 smtClean="0"/>
              <a:t>Dalmatian – Separated at Birth Commercial</a:t>
            </a:r>
            <a:endParaRPr lang="en-US" sz="2500" dirty="0"/>
          </a:p>
        </p:txBody>
      </p:sp>
      <p:pic>
        <p:nvPicPr>
          <p:cNvPr id="8" name="wzU2j7qaGn8?rel=0;start=0;end=55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086" y="1124947"/>
            <a:ext cx="8933948" cy="50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"/>
          <a:stretch/>
        </p:blipFill>
        <p:spPr>
          <a:xfrm flipH="1">
            <a:off x="-69669" y="-278675"/>
            <a:ext cx="9213669" cy="735525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17758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Poodle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 (standard)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Used as water retrievers</a:t>
            </a:r>
          </a:p>
          <a:p>
            <a:r>
              <a:rPr lang="en-US" dirty="0" smtClean="0"/>
              <a:t>Very popular breed (Especially in France)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96891" y="265100"/>
            <a:ext cx="2312638" cy="2348185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13314" name="Picture 2" descr="Image result for poodle ak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r="17317"/>
          <a:stretch/>
        </p:blipFill>
        <p:spPr bwMode="auto">
          <a:xfrm>
            <a:off x="513806" y="2613285"/>
            <a:ext cx="5646786" cy="424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odle stand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22" y="3640183"/>
            <a:ext cx="3625707" cy="31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Sporting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/>
          </a:bodyPr>
          <a:lstStyle/>
          <a:p>
            <a:r>
              <a:rPr lang="en-US" dirty="0" smtClean="0"/>
              <a:t>These breeds are active and alert and have good water and fowl hunting instincts</a:t>
            </a:r>
          </a:p>
          <a:p>
            <a:r>
              <a:rPr lang="en-US" dirty="0" smtClean="0"/>
              <a:t>Many pointers, retrievers, setters, and spaniels are part of this group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Brittany Spaniel</a:t>
            </a:r>
          </a:p>
          <a:p>
            <a:pPr lvl="1"/>
            <a:r>
              <a:rPr lang="en-US" dirty="0" smtClean="0"/>
              <a:t>Cocker Spaniel</a:t>
            </a:r>
          </a:p>
          <a:p>
            <a:pPr lvl="1"/>
            <a:r>
              <a:rPr lang="en-US" dirty="0" smtClean="0"/>
              <a:t>English Setter</a:t>
            </a:r>
          </a:p>
          <a:p>
            <a:pPr lvl="1"/>
            <a:r>
              <a:rPr lang="en-US" dirty="0" smtClean="0"/>
              <a:t>German Shorthaired Pointer</a:t>
            </a:r>
          </a:p>
          <a:p>
            <a:pPr lvl="1"/>
            <a:r>
              <a:rPr lang="en-US" dirty="0" smtClean="0"/>
              <a:t>Golden Retriever</a:t>
            </a:r>
          </a:p>
          <a:p>
            <a:pPr lvl="1"/>
            <a:r>
              <a:rPr lang="en-US" dirty="0" smtClean="0"/>
              <a:t>Irish Setter</a:t>
            </a:r>
          </a:p>
          <a:p>
            <a:pPr lvl="1"/>
            <a:r>
              <a:rPr lang="en-US" dirty="0" smtClean="0"/>
              <a:t>Labrador Retriever</a:t>
            </a:r>
          </a:p>
          <a:p>
            <a:pPr lvl="1"/>
            <a:r>
              <a:rPr lang="en-US" dirty="0" smtClean="0"/>
              <a:t>Weimaraner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14663"/>
          <a:stretch/>
        </p:blipFill>
        <p:spPr>
          <a:xfrm>
            <a:off x="4508863" y="2503618"/>
            <a:ext cx="4457700" cy="42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77" y="0"/>
            <a:ext cx="9222377" cy="72596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4014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Brittany Spaniel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Brittany Spaniel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France</a:t>
            </a:r>
          </a:p>
          <a:p>
            <a:r>
              <a:rPr lang="en-US" dirty="0" smtClean="0"/>
              <a:t>Pointing breed (a gundog used to find game by stopping and “pointing” its muzzle toward the game)</a:t>
            </a:r>
          </a:p>
          <a:p>
            <a:r>
              <a:rPr lang="en-US" dirty="0" smtClean="0"/>
              <a:t>Medium size, docked tail/tailless, dense coat</a:t>
            </a:r>
          </a:p>
        </p:txBody>
      </p:sp>
      <p:pic>
        <p:nvPicPr>
          <p:cNvPr id="2050" name="Picture 2" descr="Image result for brittany spani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r="14551"/>
          <a:stretch/>
        </p:blipFill>
        <p:spPr bwMode="auto">
          <a:xfrm>
            <a:off x="522515" y="3007050"/>
            <a:ext cx="5219953" cy="38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rittany spani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2803" r="3515" b="6276"/>
          <a:stretch/>
        </p:blipFill>
        <p:spPr bwMode="auto">
          <a:xfrm>
            <a:off x="5904411" y="3600113"/>
            <a:ext cx="3048000" cy="31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600021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 recognized colors (all variations of orange/liver)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7753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Brittany Spaniel – Dogs 101</a:t>
            </a:r>
            <a:endParaRPr lang="en-US" dirty="0"/>
          </a:p>
        </p:txBody>
      </p:sp>
      <p:pic>
        <p:nvPicPr>
          <p:cNvPr id="4" name="9TSrO6i265o?rel=0;start=0;end=37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9736" y="1455873"/>
            <a:ext cx="8760018" cy="49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Shepherd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61164" cy="4665717"/>
          </a:xfrm>
        </p:spPr>
        <p:txBody>
          <a:bodyPr/>
          <a:lstStyle/>
          <a:p>
            <a:r>
              <a:rPr lang="en-US" dirty="0" smtClean="0"/>
              <a:t>Aussies originated in the </a:t>
            </a:r>
            <a:r>
              <a:rPr lang="en-US" u="sng" dirty="0" smtClean="0"/>
              <a:t>western United States </a:t>
            </a:r>
            <a:r>
              <a:rPr lang="en-US" dirty="0" smtClean="0"/>
              <a:t>(despite its name!)</a:t>
            </a:r>
          </a:p>
          <a:p>
            <a:r>
              <a:rPr lang="en-US" dirty="0" smtClean="0"/>
              <a:t>Medium length coat that is very thick</a:t>
            </a:r>
          </a:p>
          <a:p>
            <a:r>
              <a:rPr lang="en-US" u="sng" dirty="0" smtClean="0"/>
              <a:t>Docked tail</a:t>
            </a:r>
            <a:r>
              <a:rPr lang="en-US" dirty="0" smtClean="0"/>
              <a:t> or naturally bobbed</a:t>
            </a:r>
          </a:p>
          <a:p>
            <a:r>
              <a:rPr lang="en-US" dirty="0" smtClean="0"/>
              <a:t>Often used at rodeos, ranches, and farms to herd horses, cattle, sheep, and ducks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3875" r="9623" b="2582"/>
          <a:stretch/>
        </p:blipFill>
        <p:spPr>
          <a:xfrm>
            <a:off x="4483938" y="3431177"/>
            <a:ext cx="3794213" cy="33306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70763" y="160598"/>
            <a:ext cx="2116183" cy="3453460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merle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merle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Tan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 marking and tan points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12511" r="16306"/>
          <a:stretch/>
        </p:blipFill>
        <p:spPr>
          <a:xfrm>
            <a:off x="531222" y="3553097"/>
            <a:ext cx="3736267" cy="320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603" y="-636962"/>
            <a:ext cx="10521603" cy="789120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1347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Cocker Spaniel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55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Cocker Spaniel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Flushes out game and retrieves it</a:t>
            </a:r>
          </a:p>
          <a:p>
            <a:r>
              <a:rPr lang="en-US" dirty="0" smtClean="0"/>
              <a:t>Smallest dog in the Sporting Group</a:t>
            </a:r>
          </a:p>
          <a:p>
            <a:r>
              <a:rPr lang="en-US" dirty="0" smtClean="0"/>
              <a:t>Known for cheery disposition, however, poor breeding has caused an increase in bad temperaments</a:t>
            </a:r>
          </a:p>
          <a:p>
            <a:r>
              <a:rPr lang="en-US" dirty="0" smtClean="0"/>
              <a:t>Most popular AKC breed until 1990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96891" y="265100"/>
            <a:ext cx="2312638" cy="2678398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13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Merle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Roan</a:t>
            </a:r>
          </a:p>
        </p:txBody>
      </p:sp>
      <p:pic>
        <p:nvPicPr>
          <p:cNvPr id="14338" name="Picture 2" descr="Image result for cocker spani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r="4823"/>
          <a:stretch/>
        </p:blipFill>
        <p:spPr bwMode="auto">
          <a:xfrm>
            <a:off x="539930" y="3186416"/>
            <a:ext cx="5303521" cy="36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cocker span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29" y="3450000"/>
            <a:ext cx="3810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/>
          <a:stretch/>
        </p:blipFill>
        <p:spPr>
          <a:xfrm>
            <a:off x="-81649" y="-453798"/>
            <a:ext cx="9225649" cy="732728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9569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English Setter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english set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1" t="5174" r="17365" b="6592"/>
          <a:stretch/>
        </p:blipFill>
        <p:spPr bwMode="auto">
          <a:xfrm>
            <a:off x="5443734" y="3466011"/>
            <a:ext cx="3604473" cy="331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England</a:t>
            </a:r>
          </a:p>
          <a:p>
            <a:r>
              <a:rPr lang="en-US" dirty="0" smtClean="0"/>
              <a:t>Thought </a:t>
            </a:r>
            <a:r>
              <a:rPr lang="en-US" dirty="0"/>
              <a:t>to have originated from crossing pointers and spaniels</a:t>
            </a:r>
          </a:p>
          <a:p>
            <a:r>
              <a:rPr lang="en-US" dirty="0" smtClean="0"/>
              <a:t>Used as a gun dog (hunt birds)</a:t>
            </a:r>
          </a:p>
          <a:p>
            <a:r>
              <a:rPr lang="en-US" dirty="0" smtClean="0"/>
              <a:t>Crouch (or “set”) when they locate birds</a:t>
            </a:r>
            <a:endParaRPr lang="en-US" dirty="0"/>
          </a:p>
        </p:txBody>
      </p:sp>
      <p:pic>
        <p:nvPicPr>
          <p:cNvPr id="4098" name="Picture 2" descr="Image result for english set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r="8656"/>
          <a:stretch/>
        </p:blipFill>
        <p:spPr bwMode="auto">
          <a:xfrm>
            <a:off x="487680" y="3217817"/>
            <a:ext cx="4902925" cy="36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3122535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</a:t>
            </a:r>
            <a:r>
              <a:rPr lang="en-US" dirty="0" err="1" smtClean="0">
                <a:solidFill>
                  <a:schemeClr val="tx1"/>
                </a:solidFill>
              </a:rPr>
              <a:t>belton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 </a:t>
            </a:r>
            <a:r>
              <a:rPr lang="en-US" dirty="0" err="1" smtClean="0">
                <a:solidFill>
                  <a:schemeClr val="tx1"/>
                </a:solidFill>
              </a:rPr>
              <a:t>belton</a:t>
            </a:r>
            <a:r>
              <a:rPr lang="en-US" dirty="0" smtClean="0">
                <a:solidFill>
                  <a:schemeClr val="tx1"/>
                </a:solidFill>
              </a:rPr>
              <a:t> and tan (tri-color)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Lemon </a:t>
            </a:r>
            <a:r>
              <a:rPr lang="en-US" dirty="0" err="1" smtClean="0">
                <a:solidFill>
                  <a:schemeClr val="tx1"/>
                </a:solidFill>
              </a:rPr>
              <a:t>belton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Liver </a:t>
            </a:r>
            <a:r>
              <a:rPr lang="en-US" dirty="0" err="1" smtClean="0">
                <a:solidFill>
                  <a:schemeClr val="tx1"/>
                </a:solidFill>
              </a:rPr>
              <a:t>belton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Orange </a:t>
            </a:r>
            <a:r>
              <a:rPr lang="en-US" dirty="0" err="1" smtClean="0">
                <a:solidFill>
                  <a:schemeClr val="tx1"/>
                </a:solidFill>
              </a:rPr>
              <a:t>belton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3661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/>
          <a:stretch/>
        </p:blipFill>
        <p:spPr>
          <a:xfrm>
            <a:off x="-25400" y="-8468"/>
            <a:ext cx="9603328" cy="686646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5055344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German Shorthaired Pointer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German Shorthaired Pointer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GSP 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Pointing breed</a:t>
            </a:r>
          </a:p>
          <a:p>
            <a:r>
              <a:rPr lang="en-US" dirty="0" smtClean="0"/>
              <a:t>Multipurpose hunting dog</a:t>
            </a:r>
          </a:p>
          <a:p>
            <a:r>
              <a:rPr lang="en-US" dirty="0" smtClean="0"/>
              <a:t>Cross between bird dogs and scent hounds</a:t>
            </a:r>
            <a:endParaRPr lang="en-US" dirty="0"/>
          </a:p>
        </p:txBody>
      </p:sp>
      <p:pic>
        <p:nvPicPr>
          <p:cNvPr id="5122" name="Picture 2" descr="Image result for german shorthaired poi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4404" r="9865" b="4611"/>
          <a:stretch/>
        </p:blipFill>
        <p:spPr bwMode="auto">
          <a:xfrm>
            <a:off x="4876800" y="3274422"/>
            <a:ext cx="3511018" cy="34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61760" y="265099"/>
            <a:ext cx="2547769" cy="286998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8 recognized colors (all black, liver, and white variations)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Patched &amp; ticked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Ticked</a:t>
            </a:r>
          </a:p>
        </p:txBody>
      </p:sp>
      <p:pic>
        <p:nvPicPr>
          <p:cNvPr id="16386" name="Picture 2" descr="Image result for german shorthaired poin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t="8042" r="20855"/>
          <a:stretch/>
        </p:blipFill>
        <p:spPr bwMode="auto">
          <a:xfrm>
            <a:off x="679268" y="2997853"/>
            <a:ext cx="3483429" cy="386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299" y="0"/>
            <a:ext cx="10312398" cy="687493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617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Golden Retriever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Retriever</a:t>
            </a:r>
            <a:endParaRPr lang="en-US" dirty="0"/>
          </a:p>
        </p:txBody>
      </p:sp>
      <p:pic>
        <p:nvPicPr>
          <p:cNvPr id="6146" name="Picture 2" descr="Image result for golden retrie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22850"/>
          <a:stretch/>
        </p:blipFill>
        <p:spPr bwMode="auto">
          <a:xfrm>
            <a:off x="512847" y="3074127"/>
            <a:ext cx="4076571" cy="37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golden retrie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r="15630"/>
          <a:stretch/>
        </p:blipFill>
        <p:spPr bwMode="auto">
          <a:xfrm>
            <a:off x="4981304" y="3577680"/>
            <a:ext cx="39624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2338764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Dark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Light golden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Scotland</a:t>
            </a:r>
          </a:p>
          <a:p>
            <a:r>
              <a:rPr lang="en-US" dirty="0" smtClean="0"/>
              <a:t>Versatile breed (hunting dogs, companions, and working dogs)</a:t>
            </a:r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most popular AKC breed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9"/>
            <a:ext cx="9144000" cy="689186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60" y="6101542"/>
            <a:ext cx="2399230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Irish Setter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9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Irish Setter</a:t>
            </a:r>
            <a:endParaRPr lang="en-US" dirty="0"/>
          </a:p>
        </p:txBody>
      </p:sp>
      <p:pic>
        <p:nvPicPr>
          <p:cNvPr id="7170" name="Picture 2" descr="Image result for irish set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 r="15318"/>
          <a:stretch/>
        </p:blipFill>
        <p:spPr bwMode="auto">
          <a:xfrm>
            <a:off x="452846" y="2725783"/>
            <a:ext cx="4788888" cy="41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irish se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32" y="2377440"/>
            <a:ext cx="3966997" cy="27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176399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Mahogany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3" y="1417473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Ireland</a:t>
            </a:r>
          </a:p>
          <a:p>
            <a:r>
              <a:rPr lang="en-US" dirty="0" smtClean="0"/>
              <a:t>Known for </a:t>
            </a:r>
            <a:r>
              <a:rPr lang="en-US" u="sng" dirty="0" smtClean="0"/>
              <a:t>solid red feathered coat</a:t>
            </a:r>
            <a:r>
              <a:rPr lang="en-US" dirty="0" smtClean="0"/>
              <a:t> (only recognized color!)</a:t>
            </a:r>
          </a:p>
          <a:p>
            <a:r>
              <a:rPr lang="en-US" dirty="0"/>
              <a:t>B</a:t>
            </a:r>
            <a:r>
              <a:rPr lang="en-US" dirty="0" smtClean="0"/>
              <a:t>ird dog with long 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Australian Shepherd – Dogs 101</a:t>
            </a:r>
            <a:endParaRPr lang="en-US" dirty="0"/>
          </a:p>
        </p:txBody>
      </p:sp>
      <p:pic>
        <p:nvPicPr>
          <p:cNvPr id="4" name="sJgPYtHbM58?rel=0;start=0;end=89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520" y="1194616"/>
            <a:ext cx="8852908" cy="49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 result for english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447" y="-120196"/>
            <a:ext cx="10459626" cy="69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696807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Labrador Retriever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Labrador Retriever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Labs originated in </a:t>
            </a:r>
            <a:r>
              <a:rPr lang="en-US" u="sng" dirty="0" smtClean="0"/>
              <a:t>Newfoundland</a:t>
            </a:r>
          </a:p>
          <a:p>
            <a:r>
              <a:rPr lang="en-US" dirty="0" smtClean="0"/>
              <a:t>Only </a:t>
            </a:r>
            <a:r>
              <a:rPr lang="en-US" u="sng" dirty="0" smtClean="0"/>
              <a:t>three</a:t>
            </a:r>
            <a:r>
              <a:rPr lang="en-US" dirty="0" smtClean="0"/>
              <a:t> AKC recognized colors (black, yellow, and chocolate) – </a:t>
            </a:r>
            <a:r>
              <a:rPr lang="en-US" u="sng" dirty="0" smtClean="0"/>
              <a:t>silver is not recognized</a:t>
            </a:r>
            <a:r>
              <a:rPr lang="en-US" dirty="0" smtClean="0"/>
              <a:t> by the AKC</a:t>
            </a:r>
          </a:p>
          <a:p>
            <a:r>
              <a:rPr lang="en-US" dirty="0" smtClean="0"/>
              <a:t>Versatile breed – avid water dog and great companion</a:t>
            </a:r>
          </a:p>
          <a:p>
            <a:r>
              <a:rPr lang="en-US" dirty="0" smtClean="0"/>
              <a:t>Ranked the </a:t>
            </a:r>
            <a:r>
              <a:rPr lang="en-US" u="sng" dirty="0" smtClean="0"/>
              <a:t>most popular purebred breed</a:t>
            </a:r>
            <a:r>
              <a:rPr lang="en-US" dirty="0" smtClean="0"/>
              <a:t> for the past 10 years</a:t>
            </a:r>
          </a:p>
        </p:txBody>
      </p:sp>
      <p:pic>
        <p:nvPicPr>
          <p:cNvPr id="8194" name="Picture 2" descr="Image result for labrador retrie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t="14178" r="8411"/>
          <a:stretch/>
        </p:blipFill>
        <p:spPr bwMode="auto">
          <a:xfrm>
            <a:off x="5012296" y="3385177"/>
            <a:ext cx="3997233" cy="33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dickendall lab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r="10003"/>
          <a:stretch/>
        </p:blipFill>
        <p:spPr bwMode="auto">
          <a:xfrm>
            <a:off x="627016" y="3508591"/>
            <a:ext cx="3518263" cy="33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38230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Chocolate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Yellow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9654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Labrador Retriever – Dogs 101</a:t>
            </a:r>
            <a:endParaRPr lang="en-US" dirty="0"/>
          </a:p>
        </p:txBody>
      </p:sp>
      <p:pic>
        <p:nvPicPr>
          <p:cNvPr id="4" name="NzBtRJ6woqI?rel=0;start=0;end=76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584" y="1220743"/>
            <a:ext cx="8899353" cy="50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4"/>
          <a:stretch/>
        </p:blipFill>
        <p:spPr>
          <a:xfrm flipH="1">
            <a:off x="-8467" y="-96637"/>
            <a:ext cx="9152467" cy="695463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728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Weimaraner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Weimaraner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Germany</a:t>
            </a:r>
          </a:p>
          <a:p>
            <a:r>
              <a:rPr lang="en-US" dirty="0" smtClean="0"/>
              <a:t>Known for </a:t>
            </a:r>
            <a:r>
              <a:rPr lang="en-US" u="sng" dirty="0" smtClean="0"/>
              <a:t>silver coat</a:t>
            </a:r>
          </a:p>
          <a:p>
            <a:r>
              <a:rPr lang="en-US" dirty="0" smtClean="0"/>
              <a:t>Mainly used to hunt birds and </a:t>
            </a:r>
            <a:r>
              <a:rPr lang="en-US" dirty="0" err="1" smtClean="0"/>
              <a:t>waterfoul</a:t>
            </a:r>
            <a:endParaRPr lang="en-US" dirty="0"/>
          </a:p>
        </p:txBody>
      </p:sp>
      <p:pic>
        <p:nvPicPr>
          <p:cNvPr id="9218" name="Picture 2" descr="Image result for weimara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4" y="2509315"/>
            <a:ext cx="4161691" cy="434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weimara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17515"/>
          <a:stretch/>
        </p:blipFill>
        <p:spPr bwMode="auto">
          <a:xfrm>
            <a:off x="5021002" y="3036557"/>
            <a:ext cx="3988527" cy="374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391015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Silver Gray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579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Weimaraner</a:t>
            </a:r>
            <a:r>
              <a:rPr lang="en-US" dirty="0" smtClean="0"/>
              <a:t> - Dogs 101</a:t>
            </a:r>
            <a:endParaRPr lang="en-US" dirty="0"/>
          </a:p>
        </p:txBody>
      </p:sp>
      <p:pic>
        <p:nvPicPr>
          <p:cNvPr id="4" name="6ifSudReeuM?rel=0;start=0;end=107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229" y="1238159"/>
            <a:ext cx="8930318" cy="50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Terrier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/>
          </a:bodyPr>
          <a:lstStyle/>
          <a:p>
            <a:r>
              <a:rPr lang="en-US" dirty="0" smtClean="0"/>
              <a:t>Dog breeds with a wide range in size, low tolerance for other animals, and feisty personalities</a:t>
            </a:r>
          </a:p>
          <a:p>
            <a:r>
              <a:rPr lang="en-US" dirty="0" smtClean="0"/>
              <a:t>Descendants from dogs that were bred to kill pests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Bull Terrier</a:t>
            </a:r>
          </a:p>
          <a:p>
            <a:pPr lvl="1"/>
            <a:r>
              <a:rPr lang="en-US" dirty="0" smtClean="0"/>
              <a:t>Cairn Terrier</a:t>
            </a:r>
          </a:p>
          <a:p>
            <a:pPr lvl="1"/>
            <a:r>
              <a:rPr lang="en-US" dirty="0" smtClean="0"/>
              <a:t>Parson Russell Terrier</a:t>
            </a:r>
          </a:p>
          <a:p>
            <a:pPr lvl="1"/>
            <a:r>
              <a:rPr lang="en-US" dirty="0" smtClean="0"/>
              <a:t>Scottish Terrier</a:t>
            </a:r>
          </a:p>
          <a:p>
            <a:pPr lvl="1"/>
            <a:r>
              <a:rPr lang="en-US" dirty="0" smtClean="0"/>
              <a:t>West Highland White Terrier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26667"/>
          <a:stretch/>
        </p:blipFill>
        <p:spPr>
          <a:xfrm>
            <a:off x="4963886" y="2476500"/>
            <a:ext cx="3898900" cy="42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ull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742" y="-291736"/>
            <a:ext cx="10843083" cy="72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728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Bull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England</a:t>
            </a:r>
            <a:r>
              <a:rPr lang="en-US" dirty="0" smtClean="0"/>
              <a:t> (crossing bulldogs and terriers)</a:t>
            </a:r>
          </a:p>
          <a:p>
            <a:r>
              <a:rPr lang="en-US" dirty="0" smtClean="0"/>
              <a:t>White and colored varieties</a:t>
            </a:r>
          </a:p>
          <a:p>
            <a:r>
              <a:rPr lang="en-US" dirty="0" smtClean="0"/>
              <a:t>Strong muscle (from bulldog) and hunting instinct (from terrier), roman nose and large, erect ears</a:t>
            </a:r>
            <a:endParaRPr lang="en-US" dirty="0"/>
          </a:p>
        </p:txBody>
      </p:sp>
      <p:pic>
        <p:nvPicPr>
          <p:cNvPr id="10242" name="Picture 2" descr="Image result for bull ter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7687" r="7692" b="3657"/>
          <a:stretch/>
        </p:blipFill>
        <p:spPr bwMode="auto">
          <a:xfrm>
            <a:off x="522515" y="2819106"/>
            <a:ext cx="3735976" cy="40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2399724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13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  <p:pic>
        <p:nvPicPr>
          <p:cNvPr id="12290" name="Picture 2" descr="Image result for bull te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9552" r="7942" b="5154"/>
          <a:stretch/>
        </p:blipFill>
        <p:spPr bwMode="auto">
          <a:xfrm>
            <a:off x="4261072" y="3091543"/>
            <a:ext cx="4748457" cy="369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irn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06" y="-2"/>
            <a:ext cx="10477457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7283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Cairn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order col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71" y="-394836"/>
            <a:ext cx="9678774" cy="7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29442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Border Collie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Cairn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05" y="1393063"/>
            <a:ext cx="6347714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Scotland</a:t>
            </a:r>
          </a:p>
          <a:p>
            <a:r>
              <a:rPr lang="en-US" dirty="0" smtClean="0"/>
              <a:t>Coat color can change over time (usually becomes darker as they get older)</a:t>
            </a:r>
          </a:p>
        </p:txBody>
      </p:sp>
      <p:pic>
        <p:nvPicPr>
          <p:cNvPr id="11266" name="Picture 2" descr="Image result for cairn ter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5147"/>
          <a:stretch/>
        </p:blipFill>
        <p:spPr bwMode="auto">
          <a:xfrm>
            <a:off x="583473" y="2602467"/>
            <a:ext cx="4005943" cy="42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cairn te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7045" r="6732" b="3523"/>
          <a:stretch/>
        </p:blipFill>
        <p:spPr bwMode="auto">
          <a:xfrm>
            <a:off x="4824549" y="3396343"/>
            <a:ext cx="4184980" cy="34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93094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11 recognized colors (there is a wide variety)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markings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points</a:t>
            </a:r>
          </a:p>
        </p:txBody>
      </p:sp>
    </p:spTree>
    <p:extLst>
      <p:ext uri="{BB962C8B-B14F-4D97-AF65-F5344CB8AC3E}">
        <p14:creationId xmlns:p14="http://schemas.microsoft.com/office/powerpoint/2010/main" val="20585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Cairn Terrier – Dogs 101</a:t>
            </a:r>
            <a:endParaRPr lang="en-US" dirty="0"/>
          </a:p>
        </p:txBody>
      </p:sp>
      <p:pic>
        <p:nvPicPr>
          <p:cNvPr id="4" name="KL2BJz0pkAI?rel=0;start=0;end=55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188" y="1299120"/>
            <a:ext cx="8806460" cy="49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034" y="-489393"/>
            <a:ext cx="11528622" cy="771750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44682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Parson Russell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Parson Russell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087292" cy="4665717"/>
          </a:xfrm>
        </p:spPr>
        <p:txBody>
          <a:bodyPr/>
          <a:lstStyle/>
          <a:p>
            <a:r>
              <a:rPr lang="en-US" dirty="0" smtClean="0"/>
              <a:t>Originated in </a:t>
            </a:r>
            <a:r>
              <a:rPr lang="en-US" u="sng" dirty="0" smtClean="0"/>
              <a:t>England</a:t>
            </a:r>
          </a:p>
          <a:p>
            <a:r>
              <a:rPr lang="en-US" dirty="0" smtClean="0"/>
              <a:t>Strong hunting instincts</a:t>
            </a:r>
          </a:p>
          <a:p>
            <a:r>
              <a:rPr lang="en-US" dirty="0" smtClean="0"/>
              <a:t>Main body color is white with colored markings common</a:t>
            </a:r>
            <a:endParaRPr lang="en-US" dirty="0"/>
          </a:p>
        </p:txBody>
      </p:sp>
      <p:pic>
        <p:nvPicPr>
          <p:cNvPr id="12290" name="Picture 2" descr="Image result for parson russell ter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r="15361"/>
          <a:stretch/>
        </p:blipFill>
        <p:spPr bwMode="auto">
          <a:xfrm>
            <a:off x="775064" y="2780432"/>
            <a:ext cx="4188822" cy="41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parson russell terr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27" y="3407508"/>
            <a:ext cx="3275602" cy="33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2869987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Tri-color</a:t>
            </a:r>
          </a:p>
        </p:txBody>
      </p:sp>
    </p:spTree>
    <p:extLst>
      <p:ext uri="{BB962C8B-B14F-4D97-AF65-F5344CB8AC3E}">
        <p14:creationId xmlns:p14="http://schemas.microsoft.com/office/powerpoint/2010/main" val="3030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cottish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3185541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Scottish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Scottish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Scottie originated in </a:t>
            </a:r>
            <a:r>
              <a:rPr lang="en-US" u="sng" dirty="0" smtClean="0"/>
              <a:t>Scotland and England</a:t>
            </a:r>
          </a:p>
          <a:p>
            <a:r>
              <a:rPr lang="en-US" dirty="0" smtClean="0"/>
              <a:t>Purpose was to dig out and kill vermin</a:t>
            </a:r>
          </a:p>
          <a:p>
            <a:r>
              <a:rPr lang="en-US" dirty="0" smtClean="0"/>
              <a:t>Short legs and long body</a:t>
            </a:r>
          </a:p>
          <a:p>
            <a:r>
              <a:rPr lang="en-US" dirty="0" smtClean="0"/>
              <a:t>Most common color is black</a:t>
            </a:r>
            <a:endParaRPr lang="en-US" dirty="0"/>
          </a:p>
        </p:txBody>
      </p:sp>
      <p:pic>
        <p:nvPicPr>
          <p:cNvPr id="14338" name="Picture 2" descr="Image result for scottish ter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 bwMode="auto">
          <a:xfrm>
            <a:off x="556168" y="3007288"/>
            <a:ext cx="4912815" cy="385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scottish te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8198" r="6271"/>
          <a:stretch/>
        </p:blipFill>
        <p:spPr bwMode="auto">
          <a:xfrm>
            <a:off x="5138056" y="4314791"/>
            <a:ext cx="3814355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099"/>
            <a:ext cx="2312638" cy="3139952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Black 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 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Silver brindle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Wheaten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6613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est highland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" y="-444454"/>
            <a:ext cx="9136472" cy="76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5682877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West Highland White Terrier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Highland White Terrier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Westies</a:t>
            </a:r>
            <a:r>
              <a:rPr lang="en-US" dirty="0" smtClean="0"/>
              <a:t> originate from </a:t>
            </a:r>
            <a:r>
              <a:rPr lang="en-US" u="sng" dirty="0" smtClean="0"/>
              <a:t>Scotland</a:t>
            </a:r>
          </a:p>
          <a:p>
            <a:r>
              <a:rPr lang="en-US" dirty="0" smtClean="0"/>
              <a:t>Small game hunters</a:t>
            </a:r>
          </a:p>
          <a:p>
            <a:r>
              <a:rPr lang="en-US" dirty="0" smtClean="0"/>
              <a:t>Originally found in multiple colors, now </a:t>
            </a:r>
            <a:r>
              <a:rPr lang="en-US" u="sng" dirty="0" smtClean="0"/>
              <a:t>white is the only recognized color</a:t>
            </a:r>
            <a:endParaRPr lang="en-US" u="sng" dirty="0"/>
          </a:p>
        </p:txBody>
      </p:sp>
      <p:pic>
        <p:nvPicPr>
          <p:cNvPr id="15362" name="Picture 2" descr="Image result for west highland white 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9" y="2908663"/>
            <a:ext cx="4359902" cy="56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west highland white te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r="20892"/>
          <a:stretch/>
        </p:blipFill>
        <p:spPr bwMode="auto">
          <a:xfrm>
            <a:off x="4985535" y="3002018"/>
            <a:ext cx="3949216" cy="36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96891" y="265100"/>
            <a:ext cx="2312638" cy="1833666"/>
          </a:xfrm>
          <a:prstGeom prst="rect">
            <a:avLst/>
          </a:prstGeom>
          <a:gradFill flip="none" rotWithShape="1">
            <a:gsLst>
              <a:gs pos="25000">
                <a:schemeClr val="accent2"/>
              </a:gs>
              <a:gs pos="100000">
                <a:schemeClr val="accent1">
                  <a:lumMod val="60000"/>
                  <a:lumOff val="40000"/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Colors: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White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AKC Recognized Markings: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7385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Toy Group: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219363"/>
          </a:xfrm>
        </p:spPr>
        <p:txBody>
          <a:bodyPr>
            <a:normAutofit/>
          </a:bodyPr>
          <a:lstStyle/>
          <a:p>
            <a:r>
              <a:rPr lang="en-US" dirty="0" smtClean="0"/>
              <a:t>Breeds with a small size and sweet personalities with the purpose of pleasing their owner with their company</a:t>
            </a:r>
          </a:p>
          <a:p>
            <a:r>
              <a:rPr lang="en-US" dirty="0" smtClean="0"/>
              <a:t>Many of these breeds are protective of their owner/s</a:t>
            </a:r>
          </a:p>
          <a:p>
            <a:r>
              <a:rPr lang="en-US" dirty="0" smtClean="0"/>
              <a:t>Breeds under this group:</a:t>
            </a:r>
          </a:p>
          <a:p>
            <a:pPr lvl="1"/>
            <a:r>
              <a:rPr lang="en-US" dirty="0" smtClean="0"/>
              <a:t>Cavalier King Charles Spaniel</a:t>
            </a:r>
          </a:p>
          <a:p>
            <a:pPr lvl="1"/>
            <a:r>
              <a:rPr lang="en-US" dirty="0" smtClean="0"/>
              <a:t>Chihuahua</a:t>
            </a:r>
          </a:p>
          <a:p>
            <a:pPr lvl="1"/>
            <a:r>
              <a:rPr lang="en-US" dirty="0" smtClean="0"/>
              <a:t>Miniature Pinscher</a:t>
            </a:r>
          </a:p>
          <a:p>
            <a:pPr lvl="1"/>
            <a:r>
              <a:rPr lang="en-US" dirty="0" err="1" smtClean="0"/>
              <a:t>Papillon</a:t>
            </a:r>
            <a:endParaRPr lang="en-US" dirty="0" smtClean="0"/>
          </a:p>
          <a:p>
            <a:pPr lvl="1"/>
            <a:r>
              <a:rPr lang="en-US" dirty="0" smtClean="0"/>
              <a:t>Pekingese</a:t>
            </a:r>
          </a:p>
          <a:p>
            <a:pPr lvl="1"/>
            <a:r>
              <a:rPr lang="en-US" dirty="0" smtClean="0"/>
              <a:t>Pomeranian</a:t>
            </a:r>
          </a:p>
          <a:p>
            <a:pPr lvl="1"/>
            <a:r>
              <a:rPr lang="en-US" dirty="0" smtClean="0"/>
              <a:t>Poodle</a:t>
            </a:r>
          </a:p>
          <a:p>
            <a:pPr lvl="1"/>
            <a:r>
              <a:rPr lang="en-US" dirty="0" smtClean="0"/>
              <a:t>Pug</a:t>
            </a:r>
          </a:p>
          <a:p>
            <a:pPr lvl="1"/>
            <a:r>
              <a:rPr lang="en-US" dirty="0" smtClean="0"/>
              <a:t>Shih Tzu</a:t>
            </a:r>
          </a:p>
          <a:p>
            <a:pPr lvl="1"/>
            <a:r>
              <a:rPr lang="en-US" dirty="0" smtClean="0"/>
              <a:t>Yorkshire Terrier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37" y="3225075"/>
            <a:ext cx="4661611" cy="34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/>
          <a:stretch/>
        </p:blipFill>
        <p:spPr>
          <a:xfrm>
            <a:off x="-89046" y="-87086"/>
            <a:ext cx="9377653" cy="696202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5559" y="6101542"/>
            <a:ext cx="5455938" cy="581892"/>
          </a:xfrm>
          <a:prstGeom prst="rect">
            <a:avLst/>
          </a:prstGeo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Cavalier King Charles Spaniel</a:t>
            </a:r>
            <a:endParaRPr lang="en-US" sz="35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1023</TotalTime>
  <Words>3849</Words>
  <Application>Microsoft Office PowerPoint</Application>
  <PresentationFormat>On-screen Show (4:3)</PresentationFormat>
  <Paragraphs>808</Paragraphs>
  <Slides>152</Slides>
  <Notes>12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3" baseType="lpstr">
      <vt:lpstr>Facet</vt:lpstr>
      <vt:lpstr>Dog Breeds</vt:lpstr>
      <vt:lpstr>Herding Group:</vt:lpstr>
      <vt:lpstr>PowerPoint Presentation</vt:lpstr>
      <vt:lpstr>Australian Cattle Dog</vt:lpstr>
      <vt:lpstr>Australian Cattle Dog – Dogs 101</vt:lpstr>
      <vt:lpstr>PowerPoint Presentation</vt:lpstr>
      <vt:lpstr>Australian Shepherd</vt:lpstr>
      <vt:lpstr>Australian Shepherd – Dogs 101</vt:lpstr>
      <vt:lpstr>PowerPoint Presentation</vt:lpstr>
      <vt:lpstr>Border Collie</vt:lpstr>
      <vt:lpstr>PowerPoint Presentation</vt:lpstr>
      <vt:lpstr>Collie</vt:lpstr>
      <vt:lpstr>Reveille - Collie</vt:lpstr>
      <vt:lpstr>PowerPoint Presentation</vt:lpstr>
      <vt:lpstr>German Shepherd Dog</vt:lpstr>
      <vt:lpstr>PowerPoint Presentation</vt:lpstr>
      <vt:lpstr>Old English Sheepdog</vt:lpstr>
      <vt:lpstr>OES - The Shaggy dog (1957)</vt:lpstr>
      <vt:lpstr>PowerPoint Presentation</vt:lpstr>
      <vt:lpstr>Pembroke Welsh Corgi</vt:lpstr>
      <vt:lpstr>PowerPoint Presentation</vt:lpstr>
      <vt:lpstr>Shetland Sheepdog</vt:lpstr>
      <vt:lpstr>Sheltie vs. Collie</vt:lpstr>
      <vt:lpstr>Shetland Sheepdog – Dogs 101</vt:lpstr>
      <vt:lpstr>Hound Group:</vt:lpstr>
      <vt:lpstr>PowerPoint Presentation</vt:lpstr>
      <vt:lpstr>Afghan Hound</vt:lpstr>
      <vt:lpstr>PowerPoint Presentation</vt:lpstr>
      <vt:lpstr>Basenji</vt:lpstr>
      <vt:lpstr>Basenji – Dogs 101</vt:lpstr>
      <vt:lpstr>PowerPoint Presentation</vt:lpstr>
      <vt:lpstr>Basset Hound</vt:lpstr>
      <vt:lpstr>Basset Hound - Lafayette from Aristocats</vt:lpstr>
      <vt:lpstr>PowerPoint Presentation</vt:lpstr>
      <vt:lpstr>Beagle</vt:lpstr>
      <vt:lpstr>PowerPoint Presentation</vt:lpstr>
      <vt:lpstr>Black and Tan Coonhound</vt:lpstr>
      <vt:lpstr>PowerPoint Presentation</vt:lpstr>
      <vt:lpstr>Bloodhound</vt:lpstr>
      <vt:lpstr>Baying bloodhound - Fox and the Hound</vt:lpstr>
      <vt:lpstr>PowerPoint Presentation</vt:lpstr>
      <vt:lpstr>Dachshund</vt:lpstr>
      <vt:lpstr>Dachshund – Buddy from Secret Life of Pets</vt:lpstr>
      <vt:lpstr>PowerPoint Presentation</vt:lpstr>
      <vt:lpstr>Greyhound</vt:lpstr>
      <vt:lpstr>PowerPoint Presentation</vt:lpstr>
      <vt:lpstr>Rhodesian Ridgeback</vt:lpstr>
      <vt:lpstr>Rhodesian Ridgeback – Dogs 101</vt:lpstr>
      <vt:lpstr>Non-Sporting Group:</vt:lpstr>
      <vt:lpstr>PowerPoint Presentation</vt:lpstr>
      <vt:lpstr>Bichon Frise</vt:lpstr>
      <vt:lpstr>PowerPoint Presentation</vt:lpstr>
      <vt:lpstr>Boston Terrier</vt:lpstr>
      <vt:lpstr>PowerPoint Presentation</vt:lpstr>
      <vt:lpstr>Bulldog</vt:lpstr>
      <vt:lpstr>PowerPoint Presentation</vt:lpstr>
      <vt:lpstr>Chinese Shar-Pei</vt:lpstr>
      <vt:lpstr>Chinese Shar-Pei – Dogs 101</vt:lpstr>
      <vt:lpstr>PowerPoint Presentation</vt:lpstr>
      <vt:lpstr>Chow Chow</vt:lpstr>
      <vt:lpstr>PowerPoint Presentation</vt:lpstr>
      <vt:lpstr>Dalmatian</vt:lpstr>
      <vt:lpstr>Dalmatian – Separated at Birth Commercial</vt:lpstr>
      <vt:lpstr>PowerPoint Presentation</vt:lpstr>
      <vt:lpstr>Poodle (standard)</vt:lpstr>
      <vt:lpstr>Sporting Group:</vt:lpstr>
      <vt:lpstr>PowerPoint Presentation</vt:lpstr>
      <vt:lpstr>Brittany Spaniel</vt:lpstr>
      <vt:lpstr>Brittany Spaniel – Dogs 101</vt:lpstr>
      <vt:lpstr>PowerPoint Presentation</vt:lpstr>
      <vt:lpstr>Cocker Spaniel</vt:lpstr>
      <vt:lpstr>PowerPoint Presentation</vt:lpstr>
      <vt:lpstr>English Setter</vt:lpstr>
      <vt:lpstr>PowerPoint Presentation</vt:lpstr>
      <vt:lpstr>German Shorthaired Pointer</vt:lpstr>
      <vt:lpstr>PowerPoint Presentation</vt:lpstr>
      <vt:lpstr>Golden Retriever</vt:lpstr>
      <vt:lpstr>PowerPoint Presentation</vt:lpstr>
      <vt:lpstr>Irish Setter</vt:lpstr>
      <vt:lpstr>PowerPoint Presentation</vt:lpstr>
      <vt:lpstr>Labrador Retriever</vt:lpstr>
      <vt:lpstr>Labrador Retriever – Dogs 101</vt:lpstr>
      <vt:lpstr>PowerPoint Presentation</vt:lpstr>
      <vt:lpstr>Weimaraner</vt:lpstr>
      <vt:lpstr>Weimaraner - Dogs 101</vt:lpstr>
      <vt:lpstr>Terrier Group:</vt:lpstr>
      <vt:lpstr>PowerPoint Presentation</vt:lpstr>
      <vt:lpstr>Bull Terrier</vt:lpstr>
      <vt:lpstr>PowerPoint Presentation</vt:lpstr>
      <vt:lpstr>Cairn Terrier</vt:lpstr>
      <vt:lpstr>Cairn Terrier – Dogs 101</vt:lpstr>
      <vt:lpstr>PowerPoint Presentation</vt:lpstr>
      <vt:lpstr>Parson Russell Terrier</vt:lpstr>
      <vt:lpstr>PowerPoint Presentation</vt:lpstr>
      <vt:lpstr>Scottish Terrier</vt:lpstr>
      <vt:lpstr>PowerPoint Presentation</vt:lpstr>
      <vt:lpstr>West Highland White Terrier</vt:lpstr>
      <vt:lpstr>Toy Group:</vt:lpstr>
      <vt:lpstr>PowerPoint Presentation</vt:lpstr>
      <vt:lpstr>Cavalier King Charles Spaniel</vt:lpstr>
      <vt:lpstr>Cavalier King Charles Spaniel – Dogs 101</vt:lpstr>
      <vt:lpstr>PowerPoint Presentation</vt:lpstr>
      <vt:lpstr>Chihuahua</vt:lpstr>
      <vt:lpstr>PowerPoint Presentation</vt:lpstr>
      <vt:lpstr>Miniature Pinscher</vt:lpstr>
      <vt:lpstr>PowerPoint Presentation</vt:lpstr>
      <vt:lpstr>Papillon</vt:lpstr>
      <vt:lpstr>Papillon – Dogs 101</vt:lpstr>
      <vt:lpstr>PowerPoint Presentation</vt:lpstr>
      <vt:lpstr>Pekingese</vt:lpstr>
      <vt:lpstr>PowerPoint Presentation</vt:lpstr>
      <vt:lpstr>Pomeranian</vt:lpstr>
      <vt:lpstr>PowerPoint Presentation</vt:lpstr>
      <vt:lpstr>Poodle (miniature)</vt:lpstr>
      <vt:lpstr>PowerPoint Presentation</vt:lpstr>
      <vt:lpstr>Pug</vt:lpstr>
      <vt:lpstr>Pug – Mel from Secret Life of Pets</vt:lpstr>
      <vt:lpstr>PowerPoint Presentation</vt:lpstr>
      <vt:lpstr>Shih Tzu (SHEED-zoo) </vt:lpstr>
      <vt:lpstr>PowerPoint Presentation</vt:lpstr>
      <vt:lpstr>Yorkshire Terrier</vt:lpstr>
      <vt:lpstr>Working Group:</vt:lpstr>
      <vt:lpstr>PowerPoint Presentation</vt:lpstr>
      <vt:lpstr>Bernese Mountain Dog</vt:lpstr>
      <vt:lpstr>Bernese Mountain Dog – Dogs 101</vt:lpstr>
      <vt:lpstr>PowerPoint Presentation</vt:lpstr>
      <vt:lpstr>Boxer</vt:lpstr>
      <vt:lpstr>PowerPoint Presentation</vt:lpstr>
      <vt:lpstr>Doberman Pinscher</vt:lpstr>
      <vt:lpstr>PowerPoint Presentation</vt:lpstr>
      <vt:lpstr>Great Dane</vt:lpstr>
      <vt:lpstr>PowerPoint Presentation</vt:lpstr>
      <vt:lpstr>Great Pyrenees</vt:lpstr>
      <vt:lpstr>PowerPoint Presentation</vt:lpstr>
      <vt:lpstr>Mastiff</vt:lpstr>
      <vt:lpstr>Mastiff – Dogs 101</vt:lpstr>
      <vt:lpstr>PowerPoint Presentation</vt:lpstr>
      <vt:lpstr>Newfoundland</vt:lpstr>
      <vt:lpstr>Newfoundland – Dogs 101</vt:lpstr>
      <vt:lpstr>PowerPoint Presentation</vt:lpstr>
      <vt:lpstr>Portuguese Water Dog</vt:lpstr>
      <vt:lpstr>Portuguese Water Dog – Dogs 101</vt:lpstr>
      <vt:lpstr>PowerPoint Presentation</vt:lpstr>
      <vt:lpstr>Rottweiler</vt:lpstr>
      <vt:lpstr>PowerPoint Presentation</vt:lpstr>
      <vt:lpstr>St. Bernard</vt:lpstr>
      <vt:lpstr>St. Bernard - Beethoven</vt:lpstr>
      <vt:lpstr>PowerPoint Presentation</vt:lpstr>
      <vt:lpstr>Siberian Husky</vt:lpstr>
      <vt:lpstr>PowerPoint Presentation</vt:lpstr>
      <vt:lpstr>Standard Schnauzer</vt:lpstr>
      <vt:lpstr>Can you guess the dog breeds? - Up</vt:lpstr>
    </vt:vector>
  </TitlesOfParts>
  <Company>College of Veterinary Medicine - Texas A&amp;M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Teeth</dc:title>
  <dc:creator>Lab, L Johnson's</dc:creator>
  <cp:lastModifiedBy>L Johnson's Lab</cp:lastModifiedBy>
  <cp:revision>104</cp:revision>
  <dcterms:created xsi:type="dcterms:W3CDTF">2016-09-16T14:40:03Z</dcterms:created>
  <dcterms:modified xsi:type="dcterms:W3CDTF">2016-10-27T16:34:32Z</dcterms:modified>
</cp:coreProperties>
</file>