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6"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94660"/>
  </p:normalViewPr>
  <p:slideViewPr>
    <p:cSldViewPr snapToGrid="0">
      <p:cViewPr varScale="1">
        <p:scale>
          <a:sx n="106" d="100"/>
          <a:sy n="106" d="100"/>
        </p:scale>
        <p:origin x="132"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49D178-2BF0-4E61-86B6-1F7609E21860}" type="datetimeFigureOut">
              <a:rPr lang="en-US" smtClean="0"/>
              <a:t>3/18/2019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6B902C-7317-4F38-81CA-348D00AC6273}" type="slidenum">
              <a:rPr lang="en-US" smtClean="0"/>
              <a:t>‹#›</a:t>
            </a:fld>
            <a:endParaRPr lang="en-US"/>
          </a:p>
        </p:txBody>
      </p:sp>
    </p:spTree>
    <p:extLst>
      <p:ext uri="{BB962C8B-B14F-4D97-AF65-F5344CB8AC3E}">
        <p14:creationId xmlns:p14="http://schemas.microsoft.com/office/powerpoint/2010/main" val="2007434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8A576-FFDE-4375-8444-91321C0FEF62}" type="datetimeFigureOut">
              <a:rPr lang="en-US" smtClean="0"/>
              <a:t>3/18/2019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29DAE0-8429-407C-8017-26005273B173}" type="slidenum">
              <a:rPr lang="en-US" smtClean="0"/>
              <a:t>‹#›</a:t>
            </a:fld>
            <a:endParaRPr lang="en-US"/>
          </a:p>
        </p:txBody>
      </p:sp>
    </p:spTree>
    <p:extLst>
      <p:ext uri="{BB962C8B-B14F-4D97-AF65-F5344CB8AC3E}">
        <p14:creationId xmlns:p14="http://schemas.microsoft.com/office/powerpoint/2010/main" val="2689379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29DAE0-8429-407C-8017-26005273B173}" type="slidenum">
              <a:rPr lang="en-US" smtClean="0"/>
              <a:t>1</a:t>
            </a:fld>
            <a:endParaRPr lang="en-US"/>
          </a:p>
        </p:txBody>
      </p:sp>
    </p:spTree>
    <p:extLst>
      <p:ext uri="{BB962C8B-B14F-4D97-AF65-F5344CB8AC3E}">
        <p14:creationId xmlns:p14="http://schemas.microsoft.com/office/powerpoint/2010/main" val="1483513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29DAE0-8429-407C-8017-26005273B173}" type="slidenum">
              <a:rPr lang="en-US" smtClean="0"/>
              <a:t>10</a:t>
            </a:fld>
            <a:endParaRPr lang="en-US"/>
          </a:p>
        </p:txBody>
      </p:sp>
    </p:spTree>
    <p:extLst>
      <p:ext uri="{BB962C8B-B14F-4D97-AF65-F5344CB8AC3E}">
        <p14:creationId xmlns:p14="http://schemas.microsoft.com/office/powerpoint/2010/main" val="3882738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29DAE0-8429-407C-8017-26005273B173}" type="slidenum">
              <a:rPr lang="en-US" smtClean="0"/>
              <a:t>11</a:t>
            </a:fld>
            <a:endParaRPr lang="en-US"/>
          </a:p>
        </p:txBody>
      </p:sp>
    </p:spTree>
    <p:extLst>
      <p:ext uri="{BB962C8B-B14F-4D97-AF65-F5344CB8AC3E}">
        <p14:creationId xmlns:p14="http://schemas.microsoft.com/office/powerpoint/2010/main" val="1350211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29DAE0-8429-407C-8017-26005273B173}" type="slidenum">
              <a:rPr lang="en-US" smtClean="0"/>
              <a:t>12</a:t>
            </a:fld>
            <a:endParaRPr lang="en-US"/>
          </a:p>
        </p:txBody>
      </p:sp>
    </p:spTree>
    <p:extLst>
      <p:ext uri="{BB962C8B-B14F-4D97-AF65-F5344CB8AC3E}">
        <p14:creationId xmlns:p14="http://schemas.microsoft.com/office/powerpoint/2010/main" val="2928401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29DAE0-8429-407C-8017-26005273B173}" type="slidenum">
              <a:rPr lang="en-US" smtClean="0"/>
              <a:t>13</a:t>
            </a:fld>
            <a:endParaRPr lang="en-US"/>
          </a:p>
        </p:txBody>
      </p:sp>
    </p:spTree>
    <p:extLst>
      <p:ext uri="{BB962C8B-B14F-4D97-AF65-F5344CB8AC3E}">
        <p14:creationId xmlns:p14="http://schemas.microsoft.com/office/powerpoint/2010/main" val="2409437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29DAE0-8429-407C-8017-26005273B173}" type="slidenum">
              <a:rPr lang="en-US" smtClean="0"/>
              <a:t>14</a:t>
            </a:fld>
            <a:endParaRPr lang="en-US"/>
          </a:p>
        </p:txBody>
      </p:sp>
    </p:spTree>
    <p:extLst>
      <p:ext uri="{BB962C8B-B14F-4D97-AF65-F5344CB8AC3E}">
        <p14:creationId xmlns:p14="http://schemas.microsoft.com/office/powerpoint/2010/main" val="1415737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29DAE0-8429-407C-8017-26005273B173}" type="slidenum">
              <a:rPr lang="en-US" smtClean="0"/>
              <a:t>15</a:t>
            </a:fld>
            <a:endParaRPr lang="en-US"/>
          </a:p>
        </p:txBody>
      </p:sp>
    </p:spTree>
    <p:extLst>
      <p:ext uri="{BB962C8B-B14F-4D97-AF65-F5344CB8AC3E}">
        <p14:creationId xmlns:p14="http://schemas.microsoft.com/office/powerpoint/2010/main" val="3714328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29DAE0-8429-407C-8017-26005273B173}" type="slidenum">
              <a:rPr lang="en-US" smtClean="0"/>
              <a:t>2</a:t>
            </a:fld>
            <a:endParaRPr lang="en-US"/>
          </a:p>
        </p:txBody>
      </p:sp>
    </p:spTree>
    <p:extLst>
      <p:ext uri="{BB962C8B-B14F-4D97-AF65-F5344CB8AC3E}">
        <p14:creationId xmlns:p14="http://schemas.microsoft.com/office/powerpoint/2010/main" val="1321531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29DAE0-8429-407C-8017-26005273B173}" type="slidenum">
              <a:rPr lang="en-US" smtClean="0"/>
              <a:t>3</a:t>
            </a:fld>
            <a:endParaRPr lang="en-US"/>
          </a:p>
        </p:txBody>
      </p:sp>
    </p:spTree>
    <p:extLst>
      <p:ext uri="{BB962C8B-B14F-4D97-AF65-F5344CB8AC3E}">
        <p14:creationId xmlns:p14="http://schemas.microsoft.com/office/powerpoint/2010/main" val="3677635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29DAE0-8429-407C-8017-26005273B173}" type="slidenum">
              <a:rPr lang="en-US" smtClean="0"/>
              <a:t>4</a:t>
            </a:fld>
            <a:endParaRPr lang="en-US"/>
          </a:p>
        </p:txBody>
      </p:sp>
    </p:spTree>
    <p:extLst>
      <p:ext uri="{BB962C8B-B14F-4D97-AF65-F5344CB8AC3E}">
        <p14:creationId xmlns:p14="http://schemas.microsoft.com/office/powerpoint/2010/main" val="2568245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29DAE0-8429-407C-8017-26005273B173}" type="slidenum">
              <a:rPr lang="en-US" smtClean="0"/>
              <a:t>5</a:t>
            </a:fld>
            <a:endParaRPr lang="en-US"/>
          </a:p>
        </p:txBody>
      </p:sp>
    </p:spTree>
    <p:extLst>
      <p:ext uri="{BB962C8B-B14F-4D97-AF65-F5344CB8AC3E}">
        <p14:creationId xmlns:p14="http://schemas.microsoft.com/office/powerpoint/2010/main" val="2308038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29DAE0-8429-407C-8017-26005273B173}" type="slidenum">
              <a:rPr lang="en-US" smtClean="0"/>
              <a:t>6</a:t>
            </a:fld>
            <a:endParaRPr lang="en-US"/>
          </a:p>
        </p:txBody>
      </p:sp>
    </p:spTree>
    <p:extLst>
      <p:ext uri="{BB962C8B-B14F-4D97-AF65-F5344CB8AC3E}">
        <p14:creationId xmlns:p14="http://schemas.microsoft.com/office/powerpoint/2010/main" val="1549295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29DAE0-8429-407C-8017-26005273B173}" type="slidenum">
              <a:rPr lang="en-US" smtClean="0"/>
              <a:t>7</a:t>
            </a:fld>
            <a:endParaRPr lang="en-US"/>
          </a:p>
        </p:txBody>
      </p:sp>
    </p:spTree>
    <p:extLst>
      <p:ext uri="{BB962C8B-B14F-4D97-AF65-F5344CB8AC3E}">
        <p14:creationId xmlns:p14="http://schemas.microsoft.com/office/powerpoint/2010/main" val="1920059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29DAE0-8429-407C-8017-26005273B173}" type="slidenum">
              <a:rPr lang="en-US" smtClean="0"/>
              <a:t>8</a:t>
            </a:fld>
            <a:endParaRPr lang="en-US"/>
          </a:p>
        </p:txBody>
      </p:sp>
    </p:spTree>
    <p:extLst>
      <p:ext uri="{BB962C8B-B14F-4D97-AF65-F5344CB8AC3E}">
        <p14:creationId xmlns:p14="http://schemas.microsoft.com/office/powerpoint/2010/main" val="2691603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29DAE0-8429-407C-8017-26005273B173}" type="slidenum">
              <a:rPr lang="en-US" smtClean="0"/>
              <a:t>9</a:t>
            </a:fld>
            <a:endParaRPr lang="en-US"/>
          </a:p>
        </p:txBody>
      </p:sp>
    </p:spTree>
    <p:extLst>
      <p:ext uri="{BB962C8B-B14F-4D97-AF65-F5344CB8AC3E}">
        <p14:creationId xmlns:p14="http://schemas.microsoft.com/office/powerpoint/2010/main" val="18847752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2AED8E5B-0D98-4FE1-9B26-D1041E3A89F9}" type="datetimeFigureOut">
              <a:rPr lang="en-US" smtClean="0"/>
              <a:t>3/18/2019</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3608152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4159CD-DA3A-463F-AFEF-A68838A6859B}" type="datetimeFigureOut">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50211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12A925-E007-46C2-84AB-35EE10DCAD39}" type="datetimeFigureOut">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91842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3C2DCB-466C-4061-8D51-D3254DD77FA1}" type="datetimeFigureOut">
              <a:rPr lang="en-US" smtClean="0"/>
              <a:t>3/18/2019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92814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8642357F-39F6-401C-9FF8-3072724998F3}" type="datetimeFigureOut">
              <a:rPr lang="en-US" smtClean="0"/>
              <a:t>3/18/2019</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112518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5DB09B-D413-414E-B13F-B1984CD8FF65}" type="datetimeFigureOut">
              <a:rPr lang="en-US" smtClean="0"/>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79961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38F992-55E7-4B2D-A6F1-8C9243CBFE1B}" type="datetimeFigureOut">
              <a:rPr lang="en-US" smtClean="0"/>
              <a:t>3/18/2019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84468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298110-BAA6-4256-A2E5-BB66A47D2616}" type="datetimeFigureOut">
              <a:rPr lang="en-US" smtClean="0"/>
              <a:t>3/18/2019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1623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03892-3343-4E4E-B81B-70A099359AD2}" type="datetimeFigureOut">
              <a:rPr lang="en-US" smtClean="0"/>
              <a:t>3/18/2019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9926310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00232F85-D33A-46AF-9088-5A7400C1018E}" type="datetimeFigureOut">
              <a:rPr lang="en-US" smtClean="0"/>
              <a:t>3/18/2019</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smtClean="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6461986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3EB3A624-F501-46A9-B8CA-4949E24E27C8}" type="datetimeFigureOut">
              <a:rPr lang="en-US" smtClean="0"/>
              <a:t>3/18/2019</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64104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40C4D3C1-679D-44D8-8A9C-D402CE4EF569}" type="datetimeFigureOut">
              <a:rPr lang="en-US" smtClean="0"/>
              <a:t>3/18/2019</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6600984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Filling a Syringe</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PEER Program </a:t>
            </a:r>
          </a:p>
          <a:p>
            <a:r>
              <a:rPr lang="en-US" dirty="0" smtClean="0"/>
              <a:t>Texas A&amp;M University</a:t>
            </a:r>
            <a:endParaRPr lang="en-US" dirty="0"/>
          </a:p>
        </p:txBody>
      </p:sp>
    </p:spTree>
    <p:extLst>
      <p:ext uri="{BB962C8B-B14F-4D97-AF65-F5344CB8AC3E}">
        <p14:creationId xmlns:p14="http://schemas.microsoft.com/office/powerpoint/2010/main" val="136950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2782927" y="208229"/>
            <a:ext cx="6626146" cy="6373640"/>
          </a:xfrm>
          <a:prstGeom prst="rect">
            <a:avLst/>
          </a:prstGeom>
        </p:spPr>
      </p:pic>
      <p:sp>
        <p:nvSpPr>
          <p:cNvPr id="5" name="TextBox 4"/>
          <p:cNvSpPr txBox="1"/>
          <p:nvPr/>
        </p:nvSpPr>
        <p:spPr>
          <a:xfrm>
            <a:off x="9759636" y="3071883"/>
            <a:ext cx="1602463" cy="646331"/>
          </a:xfrm>
          <a:prstGeom prst="rect">
            <a:avLst/>
          </a:prstGeom>
          <a:noFill/>
          <a:ln>
            <a:solidFill>
              <a:srgbClr val="C00000"/>
            </a:solidFill>
          </a:ln>
        </p:spPr>
        <p:txBody>
          <a:bodyPr wrap="square" rtlCol="0">
            <a:spAutoFit/>
          </a:bodyPr>
          <a:lstStyle/>
          <a:p>
            <a:r>
              <a:rPr lang="en-US" dirty="0" smtClean="0">
                <a:solidFill>
                  <a:srgbClr val="C00000"/>
                </a:solidFill>
              </a:rPr>
              <a:t>Provided for you to use!</a:t>
            </a:r>
            <a:endParaRPr lang="en-US" dirty="0">
              <a:solidFill>
                <a:srgbClr val="C00000"/>
              </a:solidFill>
            </a:endParaRPr>
          </a:p>
        </p:txBody>
      </p:sp>
    </p:spTree>
    <p:extLst>
      <p:ext uri="{BB962C8B-B14F-4D97-AF65-F5344CB8AC3E}">
        <p14:creationId xmlns:p14="http://schemas.microsoft.com/office/powerpoint/2010/main" val="2080825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should I be measuring the amount of liquid I have?</a:t>
            </a:r>
            <a:endParaRPr lang="en-US" dirty="0"/>
          </a:p>
        </p:txBody>
      </p:sp>
      <p:pic>
        <p:nvPicPr>
          <p:cNvPr id="4" name="Content Placeholder 3"/>
          <p:cNvPicPr>
            <a:picLocks noGrp="1" noChangeAspect="1"/>
          </p:cNvPicPr>
          <p:nvPr>
            <p:ph idx="1"/>
          </p:nvPr>
        </p:nvPicPr>
        <p:blipFill>
          <a:blip r:embed="rId3"/>
          <a:stretch>
            <a:fillRect/>
          </a:stretch>
        </p:blipFill>
        <p:spPr>
          <a:xfrm>
            <a:off x="707679" y="2353900"/>
            <a:ext cx="5388321" cy="4156831"/>
          </a:xfrm>
          <a:prstGeom prst="rect">
            <a:avLst/>
          </a:prstGeom>
        </p:spPr>
      </p:pic>
      <p:pic>
        <p:nvPicPr>
          <p:cNvPr id="5" name="Picture 4"/>
          <p:cNvPicPr>
            <a:picLocks noChangeAspect="1"/>
          </p:cNvPicPr>
          <p:nvPr/>
        </p:nvPicPr>
        <p:blipFill>
          <a:blip r:embed="rId4"/>
          <a:stretch>
            <a:fillRect/>
          </a:stretch>
        </p:blipFill>
        <p:spPr>
          <a:xfrm>
            <a:off x="6230292" y="2353900"/>
            <a:ext cx="5388321" cy="4156832"/>
          </a:xfrm>
          <a:prstGeom prst="rect">
            <a:avLst/>
          </a:prstGeom>
        </p:spPr>
      </p:pic>
    </p:spTree>
    <p:extLst>
      <p:ext uri="{BB962C8B-B14F-4D97-AF65-F5344CB8AC3E}">
        <p14:creationId xmlns:p14="http://schemas.microsoft.com/office/powerpoint/2010/main" val="1812768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I have to dispose of the needle that I just pulled the medication up with?</a:t>
            </a:r>
            <a:endParaRPr lang="en-US" dirty="0"/>
          </a:p>
        </p:txBody>
      </p:sp>
      <p:sp>
        <p:nvSpPr>
          <p:cNvPr id="3" name="Content Placeholder 2"/>
          <p:cNvSpPr>
            <a:spLocks noGrp="1"/>
          </p:cNvSpPr>
          <p:nvPr>
            <p:ph idx="1"/>
          </p:nvPr>
        </p:nvSpPr>
        <p:spPr>
          <a:xfrm>
            <a:off x="1066800" y="2525917"/>
            <a:ext cx="6266507" cy="3509122"/>
          </a:xfrm>
        </p:spPr>
        <p:txBody>
          <a:bodyPr/>
          <a:lstStyle/>
          <a:p>
            <a:r>
              <a:rPr lang="en-US" dirty="0" smtClean="0"/>
              <a:t>The needle is not sterile anymore once it has been inserted through the rubber top</a:t>
            </a:r>
          </a:p>
          <a:p>
            <a:r>
              <a:rPr lang="en-US" dirty="0" smtClean="0"/>
              <a:t>Needle will not be as sharp and could cause pain when inserted into the patient</a:t>
            </a:r>
            <a:endParaRPr lang="en-US" dirty="0"/>
          </a:p>
        </p:txBody>
      </p:sp>
      <p:pic>
        <p:nvPicPr>
          <p:cNvPr id="4" name="Picture 3"/>
          <p:cNvPicPr>
            <a:picLocks noChangeAspect="1"/>
          </p:cNvPicPr>
          <p:nvPr/>
        </p:nvPicPr>
        <p:blipFill>
          <a:blip r:embed="rId3"/>
          <a:stretch>
            <a:fillRect/>
          </a:stretch>
        </p:blipFill>
        <p:spPr>
          <a:xfrm>
            <a:off x="8220547" y="2875022"/>
            <a:ext cx="3035834" cy="2810912"/>
          </a:xfrm>
          <a:prstGeom prst="rect">
            <a:avLst/>
          </a:prstGeom>
        </p:spPr>
      </p:pic>
      <p:pic>
        <p:nvPicPr>
          <p:cNvPr id="5" name="Picture 4"/>
          <p:cNvPicPr>
            <a:picLocks noChangeAspect="1"/>
          </p:cNvPicPr>
          <p:nvPr/>
        </p:nvPicPr>
        <p:blipFill>
          <a:blip r:embed="rId4"/>
          <a:stretch>
            <a:fillRect/>
          </a:stretch>
        </p:blipFill>
        <p:spPr>
          <a:xfrm>
            <a:off x="2434628" y="4085801"/>
            <a:ext cx="3477285" cy="2321088"/>
          </a:xfrm>
          <a:prstGeom prst="rect">
            <a:avLst/>
          </a:prstGeom>
        </p:spPr>
      </p:pic>
    </p:spTree>
    <p:extLst>
      <p:ext uri="{BB962C8B-B14F-4D97-AF65-F5344CB8AC3E}">
        <p14:creationId xmlns:p14="http://schemas.microsoft.com/office/powerpoint/2010/main" val="1545433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Sterilizing the top of the bottle</a:t>
            </a:r>
            <a:endParaRPr lang="en-US" dirty="0"/>
          </a:p>
        </p:txBody>
      </p:sp>
      <p:sp>
        <p:nvSpPr>
          <p:cNvPr id="3" name="Content Placeholder 2"/>
          <p:cNvSpPr>
            <a:spLocks noGrp="1"/>
          </p:cNvSpPr>
          <p:nvPr>
            <p:ph idx="1"/>
          </p:nvPr>
        </p:nvSpPr>
        <p:spPr>
          <a:xfrm>
            <a:off x="1066800" y="2103120"/>
            <a:ext cx="5134824" cy="3931920"/>
          </a:xfrm>
        </p:spPr>
        <p:txBody>
          <a:bodyPr/>
          <a:lstStyle/>
          <a:p>
            <a:r>
              <a:rPr lang="en-US" dirty="0" smtClean="0"/>
              <a:t>Disinfect the surface of the medication bottle</a:t>
            </a:r>
          </a:p>
          <a:p>
            <a:r>
              <a:rPr lang="en-US" dirty="0" smtClean="0"/>
              <a:t>Gets rid of any foreign substance that may make the medication non-sterile</a:t>
            </a:r>
          </a:p>
          <a:p>
            <a:r>
              <a:rPr lang="en-US" dirty="0" smtClean="0"/>
              <a:t>Swab with alcohol if the medication is open or has been sitting on a shelf </a:t>
            </a:r>
            <a:endParaRPr lang="en-US" dirty="0"/>
          </a:p>
        </p:txBody>
      </p:sp>
      <p:pic>
        <p:nvPicPr>
          <p:cNvPr id="4" name="Picture 3"/>
          <p:cNvPicPr>
            <a:picLocks noChangeAspect="1"/>
          </p:cNvPicPr>
          <p:nvPr/>
        </p:nvPicPr>
        <p:blipFill>
          <a:blip r:embed="rId3"/>
          <a:stretch>
            <a:fillRect/>
          </a:stretch>
        </p:blipFill>
        <p:spPr>
          <a:xfrm>
            <a:off x="6702910" y="2496158"/>
            <a:ext cx="4512824" cy="3145844"/>
          </a:xfrm>
          <a:prstGeom prst="rect">
            <a:avLst/>
          </a:prstGeom>
        </p:spPr>
      </p:pic>
      <p:pic>
        <p:nvPicPr>
          <p:cNvPr id="5" name="Picture 4"/>
          <p:cNvPicPr>
            <a:picLocks noChangeAspect="1"/>
          </p:cNvPicPr>
          <p:nvPr/>
        </p:nvPicPr>
        <p:blipFill>
          <a:blip r:embed="rId4"/>
          <a:stretch>
            <a:fillRect/>
          </a:stretch>
        </p:blipFill>
        <p:spPr>
          <a:xfrm>
            <a:off x="2445334" y="4215897"/>
            <a:ext cx="2377755" cy="2230170"/>
          </a:xfrm>
          <a:prstGeom prst="rect">
            <a:avLst/>
          </a:prstGeom>
        </p:spPr>
      </p:pic>
    </p:spTree>
    <p:extLst>
      <p:ext uri="{BB962C8B-B14F-4D97-AF65-F5344CB8AC3E}">
        <p14:creationId xmlns:p14="http://schemas.microsoft.com/office/powerpoint/2010/main" val="2216394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Airy Situation: Air in the Syringe</a:t>
            </a:r>
            <a:endParaRPr lang="en-US" dirty="0"/>
          </a:p>
        </p:txBody>
      </p:sp>
      <p:sp>
        <p:nvSpPr>
          <p:cNvPr id="3" name="Content Placeholder 2"/>
          <p:cNvSpPr>
            <a:spLocks noGrp="1"/>
          </p:cNvSpPr>
          <p:nvPr>
            <p:ph idx="1"/>
          </p:nvPr>
        </p:nvSpPr>
        <p:spPr/>
        <p:txBody>
          <a:bodyPr/>
          <a:lstStyle/>
          <a:p>
            <a:r>
              <a:rPr lang="en-US" dirty="0" smtClean="0"/>
              <a:t>Prevents a vacuum from forming when trying to pull up the medication</a:t>
            </a:r>
          </a:p>
          <a:p>
            <a:r>
              <a:rPr lang="en-US" dirty="0" smtClean="0"/>
              <a:t>Too little air: will be hard to pull back the plunger</a:t>
            </a:r>
          </a:p>
          <a:p>
            <a:r>
              <a:rPr lang="en-US" dirty="0" smtClean="0"/>
              <a:t>Too much air: medication may be forced out of the syringe </a:t>
            </a:r>
          </a:p>
          <a:p>
            <a:r>
              <a:rPr lang="en-US" dirty="0" smtClean="0"/>
              <a:t>Remove any air bubbles after the medication has been drawn up</a:t>
            </a:r>
            <a:endParaRPr lang="en-US" dirty="0"/>
          </a:p>
        </p:txBody>
      </p:sp>
      <p:pic>
        <p:nvPicPr>
          <p:cNvPr id="4" name="Picture 3"/>
          <p:cNvPicPr>
            <a:picLocks noChangeAspect="1"/>
          </p:cNvPicPr>
          <p:nvPr/>
        </p:nvPicPr>
        <p:blipFill>
          <a:blip r:embed="rId3"/>
          <a:stretch>
            <a:fillRect/>
          </a:stretch>
        </p:blipFill>
        <p:spPr>
          <a:xfrm>
            <a:off x="2156753" y="3875949"/>
            <a:ext cx="3134244" cy="2489718"/>
          </a:xfrm>
          <a:prstGeom prst="rect">
            <a:avLst/>
          </a:prstGeom>
        </p:spPr>
      </p:pic>
      <p:pic>
        <p:nvPicPr>
          <p:cNvPr id="5" name="Picture 4"/>
          <p:cNvPicPr>
            <a:picLocks noChangeAspect="1"/>
          </p:cNvPicPr>
          <p:nvPr/>
        </p:nvPicPr>
        <p:blipFill>
          <a:blip r:embed="rId4"/>
          <a:stretch>
            <a:fillRect/>
          </a:stretch>
        </p:blipFill>
        <p:spPr>
          <a:xfrm>
            <a:off x="6380950" y="3875949"/>
            <a:ext cx="3134244" cy="2489718"/>
          </a:xfrm>
          <a:prstGeom prst="rect">
            <a:avLst/>
          </a:prstGeom>
        </p:spPr>
      </p:pic>
    </p:spTree>
    <p:extLst>
      <p:ext uri="{BB962C8B-B14F-4D97-AF65-F5344CB8AC3E}">
        <p14:creationId xmlns:p14="http://schemas.microsoft.com/office/powerpoint/2010/main" val="113508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Time!</a:t>
            </a:r>
            <a:endParaRPr lang="en-US" dirty="0"/>
          </a:p>
        </p:txBody>
      </p:sp>
      <p:pic>
        <p:nvPicPr>
          <p:cNvPr id="4" name="Content Placeholder 3"/>
          <p:cNvPicPr>
            <a:picLocks noGrp="1" noChangeAspect="1"/>
          </p:cNvPicPr>
          <p:nvPr>
            <p:ph idx="1"/>
          </p:nvPr>
        </p:nvPicPr>
        <p:blipFill>
          <a:blip r:embed="rId3"/>
          <a:stretch>
            <a:fillRect/>
          </a:stretch>
        </p:blipFill>
        <p:spPr>
          <a:xfrm>
            <a:off x="5694629" y="380246"/>
            <a:ext cx="6074875" cy="6120142"/>
          </a:xfrm>
          <a:prstGeom prst="rect">
            <a:avLst/>
          </a:prstGeom>
        </p:spPr>
      </p:pic>
    </p:spTree>
    <p:extLst>
      <p:ext uri="{BB962C8B-B14F-4D97-AF65-F5344CB8AC3E}">
        <p14:creationId xmlns:p14="http://schemas.microsoft.com/office/powerpoint/2010/main" val="48588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it important to select the right size syringe and needle?</a:t>
            </a:r>
            <a:endParaRPr lang="en-US" dirty="0"/>
          </a:p>
        </p:txBody>
      </p:sp>
      <p:sp>
        <p:nvSpPr>
          <p:cNvPr id="3" name="Content Placeholder 2"/>
          <p:cNvSpPr>
            <a:spLocks noGrp="1"/>
          </p:cNvSpPr>
          <p:nvPr>
            <p:ph idx="1"/>
          </p:nvPr>
        </p:nvSpPr>
        <p:spPr>
          <a:xfrm>
            <a:off x="1066800" y="2369712"/>
            <a:ext cx="10058400" cy="3665327"/>
          </a:xfrm>
        </p:spPr>
        <p:txBody>
          <a:bodyPr/>
          <a:lstStyle/>
          <a:p>
            <a:r>
              <a:rPr lang="en-US" dirty="0" smtClean="0"/>
              <a:t>Get </a:t>
            </a:r>
            <a:r>
              <a:rPr lang="en-US" dirty="0"/>
              <a:t>the correct dose of </a:t>
            </a:r>
            <a:r>
              <a:rPr lang="en-US" dirty="0" smtClean="0"/>
              <a:t>medicine</a:t>
            </a:r>
          </a:p>
          <a:p>
            <a:r>
              <a:rPr lang="en-US" dirty="0" smtClean="0"/>
              <a:t>Inject the medication properly</a:t>
            </a:r>
          </a:p>
          <a:p>
            <a:r>
              <a:rPr lang="en-US" dirty="0" smtClean="0"/>
              <a:t>Minimize pain</a:t>
            </a:r>
            <a:endParaRPr lang="en-US" dirty="0"/>
          </a:p>
        </p:txBody>
      </p:sp>
      <p:pic>
        <p:nvPicPr>
          <p:cNvPr id="4" name="Picture 3"/>
          <p:cNvPicPr>
            <a:picLocks noChangeAspect="1"/>
          </p:cNvPicPr>
          <p:nvPr/>
        </p:nvPicPr>
        <p:blipFill>
          <a:blip r:embed="rId3"/>
          <a:stretch>
            <a:fillRect/>
          </a:stretch>
        </p:blipFill>
        <p:spPr>
          <a:xfrm>
            <a:off x="5847008" y="2912985"/>
            <a:ext cx="5497134" cy="3122054"/>
          </a:xfrm>
          <a:prstGeom prst="rect">
            <a:avLst/>
          </a:prstGeom>
        </p:spPr>
      </p:pic>
    </p:spTree>
    <p:extLst>
      <p:ext uri="{BB962C8B-B14F-4D97-AF65-F5344CB8AC3E}">
        <p14:creationId xmlns:p14="http://schemas.microsoft.com/office/powerpoint/2010/main" val="3450405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Syringe Anatomy</a:t>
            </a:r>
            <a:endParaRPr lang="en-US" dirty="0"/>
          </a:p>
        </p:txBody>
      </p:sp>
      <p:pic>
        <p:nvPicPr>
          <p:cNvPr id="8" name="Content Placeholder 7"/>
          <p:cNvPicPr>
            <a:picLocks noGrp="1" noChangeAspect="1"/>
          </p:cNvPicPr>
          <p:nvPr>
            <p:ph idx="1"/>
          </p:nvPr>
        </p:nvPicPr>
        <p:blipFill>
          <a:blip r:embed="rId3"/>
          <a:stretch>
            <a:fillRect/>
          </a:stretch>
        </p:blipFill>
        <p:spPr>
          <a:xfrm>
            <a:off x="2478445" y="2014194"/>
            <a:ext cx="7502682" cy="3863662"/>
          </a:xfrm>
          <a:prstGeom prst="rect">
            <a:avLst/>
          </a:prstGeom>
        </p:spPr>
      </p:pic>
    </p:spTree>
    <p:extLst>
      <p:ext uri="{BB962C8B-B14F-4D97-AF65-F5344CB8AC3E}">
        <p14:creationId xmlns:p14="http://schemas.microsoft.com/office/powerpoint/2010/main" val="4024255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Syringe Tips</a:t>
            </a:r>
            <a:endParaRPr lang="en-US" dirty="0"/>
          </a:p>
        </p:txBody>
      </p:sp>
      <p:pic>
        <p:nvPicPr>
          <p:cNvPr id="4" name="Content Placeholder 3"/>
          <p:cNvPicPr>
            <a:picLocks noGrp="1" noChangeAspect="1"/>
          </p:cNvPicPr>
          <p:nvPr>
            <p:ph idx="1"/>
          </p:nvPr>
        </p:nvPicPr>
        <p:blipFill>
          <a:blip r:embed="rId3"/>
          <a:stretch>
            <a:fillRect/>
          </a:stretch>
        </p:blipFill>
        <p:spPr>
          <a:xfrm>
            <a:off x="3392917" y="1846028"/>
            <a:ext cx="5696871" cy="4843806"/>
          </a:xfrm>
          <a:prstGeom prst="rect">
            <a:avLst/>
          </a:prstGeom>
        </p:spPr>
      </p:pic>
    </p:spTree>
    <p:extLst>
      <p:ext uri="{BB962C8B-B14F-4D97-AF65-F5344CB8AC3E}">
        <p14:creationId xmlns:p14="http://schemas.microsoft.com/office/powerpoint/2010/main" val="4275556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Syringe sizes</a:t>
            </a:r>
            <a:endParaRPr lang="en-US" dirty="0"/>
          </a:p>
        </p:txBody>
      </p:sp>
      <p:sp>
        <p:nvSpPr>
          <p:cNvPr id="3" name="Content Placeholder 2"/>
          <p:cNvSpPr>
            <a:spLocks noGrp="1"/>
          </p:cNvSpPr>
          <p:nvPr>
            <p:ph idx="1"/>
          </p:nvPr>
        </p:nvSpPr>
        <p:spPr/>
        <p:txBody>
          <a:bodyPr/>
          <a:lstStyle/>
          <a:p>
            <a:r>
              <a:rPr lang="en-US" dirty="0" smtClean="0"/>
              <a:t>Labeled based on how much liquid they can hold </a:t>
            </a:r>
          </a:p>
          <a:p>
            <a:r>
              <a:rPr lang="en-US" dirty="0" smtClean="0"/>
              <a:t>Milliliters (mL) describe liquid volume</a:t>
            </a:r>
          </a:p>
          <a:p>
            <a:r>
              <a:rPr lang="en-US" dirty="0" smtClean="0"/>
              <a:t>Cubic centimeters (cc) describe the volume of solids</a:t>
            </a:r>
          </a:p>
          <a:p>
            <a:r>
              <a:rPr lang="en-US" dirty="0" smtClean="0">
                <a:solidFill>
                  <a:srgbClr val="C00000"/>
                </a:solidFill>
              </a:rPr>
              <a:t>1 mL=1 cc</a:t>
            </a:r>
          </a:p>
          <a:p>
            <a:r>
              <a:rPr lang="en-US" dirty="0" smtClean="0"/>
              <a:t>Example:</a:t>
            </a:r>
          </a:p>
          <a:p>
            <a:pPr marL="0" indent="0">
              <a:buNone/>
            </a:pPr>
            <a:r>
              <a:rPr lang="en-US" dirty="0" smtClean="0"/>
              <a:t>If you need to give a patient 3 cc of a drug, then you need a syringe that holds exactly 3 cc or a little more. Using a syringe that only holds 2 cc will make you have to inject the patient twice – causing unnecessary pain.</a:t>
            </a:r>
            <a:endParaRPr lang="en-US" dirty="0"/>
          </a:p>
        </p:txBody>
      </p:sp>
      <p:pic>
        <p:nvPicPr>
          <p:cNvPr id="4" name="Picture 3"/>
          <p:cNvPicPr>
            <a:picLocks noChangeAspect="1"/>
          </p:cNvPicPr>
          <p:nvPr/>
        </p:nvPicPr>
        <p:blipFill>
          <a:blip r:embed="rId3"/>
          <a:stretch>
            <a:fillRect/>
          </a:stretch>
        </p:blipFill>
        <p:spPr>
          <a:xfrm>
            <a:off x="7813184" y="395596"/>
            <a:ext cx="3415048" cy="3415048"/>
          </a:xfrm>
          <a:prstGeom prst="rect">
            <a:avLst/>
          </a:prstGeom>
        </p:spPr>
      </p:pic>
    </p:spTree>
    <p:extLst>
      <p:ext uri="{BB962C8B-B14F-4D97-AF65-F5344CB8AC3E}">
        <p14:creationId xmlns:p14="http://schemas.microsoft.com/office/powerpoint/2010/main" val="126743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Needle Anatomy </a:t>
            </a:r>
            <a:endParaRPr lang="en-US" dirty="0"/>
          </a:p>
        </p:txBody>
      </p:sp>
      <p:pic>
        <p:nvPicPr>
          <p:cNvPr id="4" name="Content Placeholder 3"/>
          <p:cNvPicPr>
            <a:picLocks noGrp="1" noChangeAspect="1"/>
          </p:cNvPicPr>
          <p:nvPr>
            <p:ph idx="1"/>
          </p:nvPr>
        </p:nvPicPr>
        <p:blipFill>
          <a:blip r:embed="rId3"/>
          <a:stretch>
            <a:fillRect/>
          </a:stretch>
        </p:blipFill>
        <p:spPr>
          <a:xfrm>
            <a:off x="2570677" y="2014194"/>
            <a:ext cx="7050646" cy="4056845"/>
          </a:xfrm>
          <a:prstGeom prst="rect">
            <a:avLst/>
          </a:prstGeom>
        </p:spPr>
      </p:pic>
    </p:spTree>
    <p:extLst>
      <p:ext uri="{BB962C8B-B14F-4D97-AF65-F5344CB8AC3E}">
        <p14:creationId xmlns:p14="http://schemas.microsoft.com/office/powerpoint/2010/main" val="3475608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Needle Sizes</a:t>
            </a:r>
            <a:endParaRPr lang="en-US" dirty="0"/>
          </a:p>
        </p:txBody>
      </p:sp>
      <p:sp>
        <p:nvSpPr>
          <p:cNvPr id="3" name="Content Placeholder 2"/>
          <p:cNvSpPr>
            <a:spLocks noGrp="1"/>
          </p:cNvSpPr>
          <p:nvPr>
            <p:ph idx="1"/>
          </p:nvPr>
        </p:nvSpPr>
        <p:spPr/>
        <p:txBody>
          <a:bodyPr/>
          <a:lstStyle/>
          <a:p>
            <a:r>
              <a:rPr lang="en-US" dirty="0" smtClean="0"/>
              <a:t>Needles are labeled differently than syringes </a:t>
            </a:r>
          </a:p>
          <a:p>
            <a:r>
              <a:rPr lang="en-US" dirty="0"/>
              <a:t>P</a:t>
            </a:r>
            <a:r>
              <a:rPr lang="en-US" dirty="0" smtClean="0"/>
              <a:t>ackage will have a number, then a “G”, and then another number</a:t>
            </a:r>
          </a:p>
          <a:p>
            <a:r>
              <a:rPr lang="en-US" dirty="0"/>
              <a:t>F</a:t>
            </a:r>
            <a:r>
              <a:rPr lang="en-US" dirty="0" smtClean="0"/>
              <a:t>irst </a:t>
            </a:r>
            <a:r>
              <a:rPr lang="en-US" dirty="0"/>
              <a:t>number in front of the letter G indicates the gauge of the </a:t>
            </a:r>
            <a:r>
              <a:rPr lang="en-US" dirty="0" smtClean="0"/>
              <a:t>needle</a:t>
            </a:r>
          </a:p>
          <a:p>
            <a:r>
              <a:rPr lang="en-US" dirty="0"/>
              <a:t>H</a:t>
            </a:r>
            <a:r>
              <a:rPr lang="en-US" dirty="0" smtClean="0"/>
              <a:t>igher number = thinner </a:t>
            </a:r>
            <a:r>
              <a:rPr lang="en-US" dirty="0"/>
              <a:t>the </a:t>
            </a:r>
            <a:r>
              <a:rPr lang="en-US" dirty="0" smtClean="0"/>
              <a:t>needle</a:t>
            </a:r>
          </a:p>
          <a:p>
            <a:r>
              <a:rPr lang="en-US" dirty="0"/>
              <a:t>S</a:t>
            </a:r>
            <a:r>
              <a:rPr lang="en-US" dirty="0" smtClean="0"/>
              <a:t>econd </a:t>
            </a:r>
            <a:r>
              <a:rPr lang="en-US" dirty="0"/>
              <a:t>number indicates the length of the needle in </a:t>
            </a:r>
            <a:r>
              <a:rPr lang="en-US" dirty="0" smtClean="0"/>
              <a:t>inches</a:t>
            </a:r>
            <a:endParaRPr lang="en-US" dirty="0"/>
          </a:p>
        </p:txBody>
      </p:sp>
      <p:pic>
        <p:nvPicPr>
          <p:cNvPr id="4" name="Picture 3"/>
          <p:cNvPicPr>
            <a:picLocks noChangeAspect="1"/>
          </p:cNvPicPr>
          <p:nvPr/>
        </p:nvPicPr>
        <p:blipFill>
          <a:blip r:embed="rId3"/>
          <a:stretch>
            <a:fillRect/>
          </a:stretch>
        </p:blipFill>
        <p:spPr>
          <a:xfrm>
            <a:off x="2140862" y="4207126"/>
            <a:ext cx="3399859" cy="2085031"/>
          </a:xfrm>
          <a:prstGeom prst="rect">
            <a:avLst/>
          </a:prstGeom>
        </p:spPr>
      </p:pic>
      <p:pic>
        <p:nvPicPr>
          <p:cNvPr id="7" name="Picture 6"/>
          <p:cNvPicPr>
            <a:picLocks noChangeAspect="1"/>
          </p:cNvPicPr>
          <p:nvPr/>
        </p:nvPicPr>
        <p:blipFill>
          <a:blip r:embed="rId4"/>
          <a:stretch>
            <a:fillRect/>
          </a:stretch>
        </p:blipFill>
        <p:spPr>
          <a:xfrm>
            <a:off x="8301650" y="3289802"/>
            <a:ext cx="3429000" cy="3210586"/>
          </a:xfrm>
          <a:prstGeom prst="rect">
            <a:avLst/>
          </a:prstGeom>
        </p:spPr>
      </p:pic>
    </p:spTree>
    <p:extLst>
      <p:ext uri="{BB962C8B-B14F-4D97-AF65-F5344CB8AC3E}">
        <p14:creationId xmlns:p14="http://schemas.microsoft.com/office/powerpoint/2010/main" val="668794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Needle Gauges</a:t>
            </a:r>
            <a:endParaRPr lang="en-US" dirty="0"/>
          </a:p>
        </p:txBody>
      </p:sp>
      <p:sp>
        <p:nvSpPr>
          <p:cNvPr id="3" name="Content Placeholder 2"/>
          <p:cNvSpPr>
            <a:spLocks noGrp="1"/>
          </p:cNvSpPr>
          <p:nvPr>
            <p:ph idx="1"/>
          </p:nvPr>
        </p:nvSpPr>
        <p:spPr>
          <a:xfrm>
            <a:off x="1066800" y="2103120"/>
            <a:ext cx="10058400" cy="4361054"/>
          </a:xfrm>
        </p:spPr>
        <p:txBody>
          <a:bodyPr/>
          <a:lstStyle/>
          <a:p>
            <a:r>
              <a:rPr lang="en-US" dirty="0" smtClean="0"/>
              <a:t>Thin, high gauge needles:</a:t>
            </a:r>
          </a:p>
          <a:p>
            <a:pPr marL="0" indent="0">
              <a:buNone/>
            </a:pPr>
            <a:r>
              <a:rPr lang="en-US" dirty="0"/>
              <a:t>	</a:t>
            </a:r>
            <a:r>
              <a:rPr lang="en-US" dirty="0" smtClean="0"/>
              <a:t>- for small amounts of medication</a:t>
            </a:r>
          </a:p>
          <a:p>
            <a:pPr marL="0" indent="0">
              <a:buNone/>
            </a:pPr>
            <a:r>
              <a:rPr lang="en-US" dirty="0"/>
              <a:t>	</a:t>
            </a:r>
            <a:r>
              <a:rPr lang="en-US" dirty="0" smtClean="0"/>
              <a:t>- less pain</a:t>
            </a:r>
          </a:p>
          <a:p>
            <a:pPr marL="0" indent="0">
              <a:buNone/>
            </a:pPr>
            <a:r>
              <a:rPr lang="en-US" dirty="0"/>
              <a:t>	</a:t>
            </a:r>
            <a:r>
              <a:rPr lang="en-US" dirty="0" smtClean="0"/>
              <a:t>- small animal </a:t>
            </a:r>
          </a:p>
          <a:p>
            <a:pPr marL="0" indent="0">
              <a:buNone/>
            </a:pPr>
            <a:endParaRPr lang="en-US" dirty="0"/>
          </a:p>
          <a:p>
            <a:r>
              <a:rPr lang="en-US" dirty="0" smtClean="0"/>
              <a:t>Wide, low gauge needles:</a:t>
            </a:r>
          </a:p>
          <a:p>
            <a:pPr marL="0" indent="0">
              <a:buNone/>
            </a:pPr>
            <a:r>
              <a:rPr lang="en-US" dirty="0"/>
              <a:t>	</a:t>
            </a:r>
            <a:r>
              <a:rPr lang="en-US" dirty="0" smtClean="0"/>
              <a:t>- for large amounts of medication</a:t>
            </a:r>
          </a:p>
          <a:p>
            <a:pPr marL="0" indent="0">
              <a:buNone/>
            </a:pPr>
            <a:r>
              <a:rPr lang="en-US" dirty="0"/>
              <a:t>	</a:t>
            </a:r>
            <a:r>
              <a:rPr lang="en-US" dirty="0" smtClean="0"/>
              <a:t>- thick medications like penicillin</a:t>
            </a:r>
          </a:p>
          <a:p>
            <a:pPr marL="0" indent="0">
              <a:buNone/>
            </a:pPr>
            <a:r>
              <a:rPr lang="en-US" dirty="0"/>
              <a:t>	</a:t>
            </a:r>
            <a:r>
              <a:rPr lang="en-US" dirty="0" smtClean="0"/>
              <a:t>- more painful</a:t>
            </a:r>
          </a:p>
          <a:p>
            <a:pPr marL="0" indent="0">
              <a:buNone/>
            </a:pPr>
            <a:r>
              <a:rPr lang="en-US" dirty="0"/>
              <a:t>	</a:t>
            </a:r>
            <a:r>
              <a:rPr lang="en-US" dirty="0" smtClean="0"/>
              <a:t>- larger patients</a:t>
            </a:r>
          </a:p>
          <a:p>
            <a:pPr marL="0" indent="0">
              <a:buNone/>
            </a:pPr>
            <a:r>
              <a:rPr lang="en-US" dirty="0"/>
              <a:t>	</a:t>
            </a:r>
            <a:r>
              <a:rPr lang="en-US" dirty="0" smtClean="0"/>
              <a:t>- faster delivery</a:t>
            </a:r>
            <a:endParaRPr lang="en-US" dirty="0"/>
          </a:p>
        </p:txBody>
      </p:sp>
      <p:pic>
        <p:nvPicPr>
          <p:cNvPr id="4" name="Picture 3"/>
          <p:cNvPicPr>
            <a:picLocks noChangeAspect="1"/>
          </p:cNvPicPr>
          <p:nvPr/>
        </p:nvPicPr>
        <p:blipFill>
          <a:blip r:embed="rId3"/>
          <a:stretch>
            <a:fillRect/>
          </a:stretch>
        </p:blipFill>
        <p:spPr>
          <a:xfrm>
            <a:off x="7429123" y="2517335"/>
            <a:ext cx="3200400" cy="3181350"/>
          </a:xfrm>
          <a:prstGeom prst="rect">
            <a:avLst/>
          </a:prstGeom>
        </p:spPr>
      </p:pic>
    </p:spTree>
    <p:extLst>
      <p:ext uri="{BB962C8B-B14F-4D97-AF65-F5344CB8AC3E}">
        <p14:creationId xmlns:p14="http://schemas.microsoft.com/office/powerpoint/2010/main" val="1627600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Needle Length</a:t>
            </a:r>
            <a:endParaRPr lang="en-US" dirty="0"/>
          </a:p>
        </p:txBody>
      </p:sp>
      <p:sp>
        <p:nvSpPr>
          <p:cNvPr id="3" name="Content Placeholder 2"/>
          <p:cNvSpPr>
            <a:spLocks noGrp="1"/>
          </p:cNvSpPr>
          <p:nvPr>
            <p:ph idx="1"/>
          </p:nvPr>
        </p:nvSpPr>
        <p:spPr/>
        <p:txBody>
          <a:bodyPr/>
          <a:lstStyle/>
          <a:p>
            <a:r>
              <a:rPr lang="en-US" dirty="0">
                <a:solidFill>
                  <a:srgbClr val="C00000"/>
                </a:solidFill>
              </a:rPr>
              <a:t>Subcutaneous </a:t>
            </a:r>
            <a:r>
              <a:rPr lang="en-US" dirty="0" smtClean="0">
                <a:solidFill>
                  <a:srgbClr val="C00000"/>
                </a:solidFill>
              </a:rPr>
              <a:t>injections: </a:t>
            </a:r>
            <a:r>
              <a:rPr lang="en-US" dirty="0"/>
              <a:t>go into the fatty tissue just below the skin. Since these are relatively shallow shots, the needle required is small and short—typically one-half to </a:t>
            </a:r>
            <a:r>
              <a:rPr lang="en-US" dirty="0" smtClean="0"/>
              <a:t>an inch </a:t>
            </a:r>
            <a:r>
              <a:rPr lang="en-US" dirty="0"/>
              <a:t>long with a gauge of </a:t>
            </a:r>
            <a:r>
              <a:rPr lang="en-US" dirty="0" smtClean="0"/>
              <a:t>16 </a:t>
            </a:r>
            <a:r>
              <a:rPr lang="en-US" dirty="0"/>
              <a:t>to </a:t>
            </a:r>
            <a:r>
              <a:rPr lang="en-US" dirty="0" smtClean="0"/>
              <a:t>25</a:t>
            </a:r>
          </a:p>
          <a:p>
            <a:r>
              <a:rPr lang="en-US" dirty="0">
                <a:solidFill>
                  <a:srgbClr val="C00000"/>
                </a:solidFill>
              </a:rPr>
              <a:t>Intramuscular </a:t>
            </a:r>
            <a:r>
              <a:rPr lang="en-US" dirty="0" smtClean="0">
                <a:solidFill>
                  <a:srgbClr val="C00000"/>
                </a:solidFill>
              </a:rPr>
              <a:t>injections: </a:t>
            </a:r>
            <a:r>
              <a:rPr lang="en-US" dirty="0"/>
              <a:t>go directly into muscle. Muscle is deeper than the subcutaneous layer of skin, so the needle used for intramuscular injections must be thicker and longer. The size needles that usually are best are 20 or 22 G needles that are an inch or an inch-and-a-half-long</a:t>
            </a:r>
          </a:p>
        </p:txBody>
      </p:sp>
    </p:spTree>
    <p:extLst>
      <p:ext uri="{BB962C8B-B14F-4D97-AF65-F5344CB8AC3E}">
        <p14:creationId xmlns:p14="http://schemas.microsoft.com/office/powerpoint/2010/main" val="9848161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276</TotalTime>
  <Words>457</Words>
  <Application>Microsoft Office PowerPoint</Application>
  <PresentationFormat>Widescreen</PresentationFormat>
  <Paragraphs>68</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Century Gothic</vt:lpstr>
      <vt:lpstr>Garamond</vt:lpstr>
      <vt:lpstr>Savon</vt:lpstr>
      <vt:lpstr>Filling a Syringe</vt:lpstr>
      <vt:lpstr>Why is it important to select the right size syringe and needle?</vt:lpstr>
      <vt:lpstr>Syringe Anatomy</vt:lpstr>
      <vt:lpstr>Types of Syringe Tips</vt:lpstr>
      <vt:lpstr>Syringe sizes</vt:lpstr>
      <vt:lpstr>Needle Anatomy </vt:lpstr>
      <vt:lpstr>Needle Sizes</vt:lpstr>
      <vt:lpstr>Comparing Needle Gauges</vt:lpstr>
      <vt:lpstr>Needle Length</vt:lpstr>
      <vt:lpstr>PowerPoint Presentation</vt:lpstr>
      <vt:lpstr>Where should I be measuring the amount of liquid I have?</vt:lpstr>
      <vt:lpstr>Why do I have to dispose of the needle that I just pulled the medication up with?</vt:lpstr>
      <vt:lpstr>Sterilizing the top of the bottle</vt:lpstr>
      <vt:lpstr>An Airy Situation: Air in the Syringe</vt:lpstr>
      <vt:lpstr>Practice Time!</vt:lpstr>
    </vt:vector>
  </TitlesOfParts>
  <Company>Texas A&amp;M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Filling a Syringe</dc:title>
  <dc:creator>Lab, L Johnson's</dc:creator>
  <cp:lastModifiedBy>Lab, L Johnson's</cp:lastModifiedBy>
  <cp:revision>81</cp:revision>
  <dcterms:created xsi:type="dcterms:W3CDTF">2019-01-29T20:28:12Z</dcterms:created>
  <dcterms:modified xsi:type="dcterms:W3CDTF">2019-03-18T20:22:53Z</dcterms:modified>
</cp:coreProperties>
</file>