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2"/>
  </p:notesMasterIdLst>
  <p:sldIdLst>
    <p:sldId id="256" r:id="rId2"/>
    <p:sldId id="257" r:id="rId3"/>
    <p:sldId id="258" r:id="rId4"/>
    <p:sldId id="300" r:id="rId5"/>
    <p:sldId id="299" r:id="rId6"/>
    <p:sldId id="301" r:id="rId7"/>
    <p:sldId id="297" r:id="rId8"/>
    <p:sldId id="302" r:id="rId9"/>
    <p:sldId id="298" r:id="rId10"/>
    <p:sldId id="303" r:id="rId11"/>
    <p:sldId id="295" r:id="rId12"/>
    <p:sldId id="344" r:id="rId13"/>
    <p:sldId id="304" r:id="rId14"/>
    <p:sldId id="296" r:id="rId15"/>
    <p:sldId id="305" r:id="rId16"/>
    <p:sldId id="264" r:id="rId17"/>
    <p:sldId id="348" r:id="rId18"/>
    <p:sldId id="306" r:id="rId19"/>
    <p:sldId id="265" r:id="rId20"/>
    <p:sldId id="309" r:id="rId21"/>
    <p:sldId id="268" r:id="rId22"/>
    <p:sldId id="310" r:id="rId23"/>
    <p:sldId id="269" r:id="rId24"/>
    <p:sldId id="349" r:id="rId25"/>
    <p:sldId id="308" r:id="rId26"/>
    <p:sldId id="267" r:id="rId27"/>
    <p:sldId id="311" r:id="rId28"/>
    <p:sldId id="270" r:id="rId29"/>
    <p:sldId id="351" r:id="rId30"/>
    <p:sldId id="350" r:id="rId31"/>
    <p:sldId id="307" r:id="rId32"/>
    <p:sldId id="266" r:id="rId33"/>
    <p:sldId id="271" r:id="rId34"/>
    <p:sldId id="352" r:id="rId35"/>
    <p:sldId id="324" r:id="rId36"/>
    <p:sldId id="328" r:id="rId37"/>
    <p:sldId id="272" r:id="rId38"/>
    <p:sldId id="330" r:id="rId39"/>
    <p:sldId id="274" r:id="rId40"/>
    <p:sldId id="331" r:id="rId41"/>
    <p:sldId id="275" r:id="rId42"/>
    <p:sldId id="332" r:id="rId43"/>
    <p:sldId id="276" r:id="rId44"/>
    <p:sldId id="329" r:id="rId45"/>
    <p:sldId id="273" r:id="rId46"/>
    <p:sldId id="333" r:id="rId47"/>
    <p:sldId id="277" r:id="rId48"/>
    <p:sldId id="334" r:id="rId49"/>
    <p:sldId id="278" r:id="rId50"/>
    <p:sldId id="279" r:id="rId51"/>
    <p:sldId id="347" r:id="rId52"/>
    <p:sldId id="345" r:id="rId53"/>
    <p:sldId id="339" r:id="rId54"/>
    <p:sldId id="284" r:id="rId55"/>
    <p:sldId id="340" r:id="rId56"/>
    <p:sldId id="285" r:id="rId57"/>
    <p:sldId id="346" r:id="rId58"/>
    <p:sldId id="335" r:id="rId59"/>
    <p:sldId id="280" r:id="rId60"/>
    <p:sldId id="336" r:id="rId61"/>
    <p:sldId id="281" r:id="rId62"/>
    <p:sldId id="337" r:id="rId63"/>
    <p:sldId id="282" r:id="rId64"/>
    <p:sldId id="338" r:id="rId65"/>
    <p:sldId id="283" r:id="rId66"/>
    <p:sldId id="341" r:id="rId67"/>
    <p:sldId id="286" r:id="rId68"/>
    <p:sldId id="342" r:id="rId69"/>
    <p:sldId id="287" r:id="rId70"/>
    <p:sldId id="288" r:id="rId71"/>
    <p:sldId id="325" r:id="rId72"/>
    <p:sldId id="326" r:id="rId73"/>
    <p:sldId id="312" r:id="rId74"/>
    <p:sldId id="289" r:id="rId75"/>
    <p:sldId id="323" r:id="rId76"/>
    <p:sldId id="314" r:id="rId77"/>
    <p:sldId id="291" r:id="rId78"/>
    <p:sldId id="317" r:id="rId79"/>
    <p:sldId id="294" r:id="rId80"/>
    <p:sldId id="319" r:id="rId81"/>
    <p:sldId id="343" r:id="rId82"/>
    <p:sldId id="327" r:id="rId83"/>
    <p:sldId id="313" r:id="rId84"/>
    <p:sldId id="290" r:id="rId85"/>
    <p:sldId id="315" r:id="rId86"/>
    <p:sldId id="292" r:id="rId87"/>
    <p:sldId id="320" r:id="rId88"/>
    <p:sldId id="316" r:id="rId89"/>
    <p:sldId id="293" r:id="rId90"/>
    <p:sldId id="318" r:id="rId9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DB4987F-D364-4F71-9434-B88D1C24B038}">
          <p14:sldIdLst>
            <p14:sldId id="256"/>
          </p14:sldIdLst>
        </p14:section>
        <p14:section name="Cattle Breeds" id="{8A2948EB-82CE-46BE-B4D3-F19778B47E8E}">
          <p14:sldIdLst>
            <p14:sldId id="257"/>
            <p14:sldId id="258"/>
            <p14:sldId id="300"/>
            <p14:sldId id="299"/>
            <p14:sldId id="301"/>
            <p14:sldId id="297"/>
            <p14:sldId id="302"/>
            <p14:sldId id="298"/>
            <p14:sldId id="303"/>
            <p14:sldId id="295"/>
            <p14:sldId id="344"/>
            <p14:sldId id="304"/>
            <p14:sldId id="296"/>
            <p14:sldId id="305"/>
            <p14:sldId id="264"/>
            <p14:sldId id="348"/>
            <p14:sldId id="306"/>
            <p14:sldId id="265"/>
            <p14:sldId id="309"/>
            <p14:sldId id="268"/>
            <p14:sldId id="310"/>
            <p14:sldId id="269"/>
            <p14:sldId id="349"/>
            <p14:sldId id="308"/>
            <p14:sldId id="267"/>
            <p14:sldId id="311"/>
            <p14:sldId id="270"/>
            <p14:sldId id="351"/>
            <p14:sldId id="350"/>
            <p14:sldId id="307"/>
            <p14:sldId id="266"/>
          </p14:sldIdLst>
        </p14:section>
        <p14:section name="Goat Breeds" id="{53173E60-D7F0-46E6-B218-39A01F2ABC4F}">
          <p14:sldIdLst>
            <p14:sldId id="271"/>
            <p14:sldId id="352"/>
            <p14:sldId id="324"/>
            <p14:sldId id="328"/>
            <p14:sldId id="272"/>
            <p14:sldId id="330"/>
            <p14:sldId id="274"/>
            <p14:sldId id="331"/>
            <p14:sldId id="275"/>
            <p14:sldId id="332"/>
            <p14:sldId id="276"/>
            <p14:sldId id="329"/>
            <p14:sldId id="273"/>
            <p14:sldId id="333"/>
            <p14:sldId id="277"/>
            <p14:sldId id="334"/>
            <p14:sldId id="278"/>
          </p14:sldIdLst>
        </p14:section>
        <p14:section name="Sheep Breeds" id="{D643BDAB-BF3A-4BA3-836C-8A63BB412312}">
          <p14:sldIdLst>
            <p14:sldId id="279"/>
            <p14:sldId id="347"/>
            <p14:sldId id="345"/>
            <p14:sldId id="339"/>
            <p14:sldId id="284"/>
            <p14:sldId id="340"/>
            <p14:sldId id="285"/>
            <p14:sldId id="346"/>
            <p14:sldId id="335"/>
            <p14:sldId id="280"/>
            <p14:sldId id="336"/>
            <p14:sldId id="281"/>
            <p14:sldId id="337"/>
            <p14:sldId id="282"/>
            <p14:sldId id="338"/>
            <p14:sldId id="283"/>
            <p14:sldId id="341"/>
            <p14:sldId id="286"/>
            <p14:sldId id="342"/>
            <p14:sldId id="287"/>
          </p14:sldIdLst>
        </p14:section>
        <p14:section name="Swine Breeds" id="{D1346BA5-1FFF-460B-A37F-9B54A72A6ABD}">
          <p14:sldIdLst>
            <p14:sldId id="288"/>
            <p14:sldId id="325"/>
            <p14:sldId id="326"/>
            <p14:sldId id="312"/>
            <p14:sldId id="289"/>
            <p14:sldId id="323"/>
            <p14:sldId id="314"/>
            <p14:sldId id="291"/>
            <p14:sldId id="317"/>
            <p14:sldId id="294"/>
            <p14:sldId id="319"/>
            <p14:sldId id="343"/>
            <p14:sldId id="327"/>
            <p14:sldId id="313"/>
            <p14:sldId id="290"/>
            <p14:sldId id="315"/>
            <p14:sldId id="292"/>
            <p14:sldId id="320"/>
            <p14:sldId id="316"/>
            <p14:sldId id="293"/>
            <p14:sldId id="31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80" autoAdjust="0"/>
    <p:restoredTop sz="94660"/>
  </p:normalViewPr>
  <p:slideViewPr>
    <p:cSldViewPr>
      <p:cViewPr varScale="1">
        <p:scale>
          <a:sx n="108" d="100"/>
          <a:sy n="108" d="100"/>
        </p:scale>
        <p:origin x="120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C8757D-9BEE-4EDD-9C00-33E86C0F04DE}" type="datetimeFigureOut">
              <a:rPr lang="en-US" smtClean="0"/>
              <a:t>11/11/2016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1E5DB4-BE50-43FD-A7F7-5E671C70EAC4}" type="slidenum">
              <a:rPr lang="en-US" smtClean="0"/>
              <a:t>‹#›</a:t>
            </a:fld>
            <a:endParaRPr lang="en-US"/>
          </a:p>
        </p:txBody>
      </p:sp>
    </p:spTree>
    <p:extLst>
      <p:ext uri="{BB962C8B-B14F-4D97-AF65-F5344CB8AC3E}">
        <p14:creationId xmlns:p14="http://schemas.microsoft.com/office/powerpoint/2010/main" val="2363227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EFD7DA-AEE3-4C6D-A069-A767148B123A}" type="slidenum">
              <a:rPr lang="en-US" smtClean="0"/>
              <a:t>5</a:t>
            </a:fld>
            <a:endParaRPr lang="en-US"/>
          </a:p>
        </p:txBody>
      </p:sp>
    </p:spTree>
    <p:extLst>
      <p:ext uri="{BB962C8B-B14F-4D97-AF65-F5344CB8AC3E}">
        <p14:creationId xmlns:p14="http://schemas.microsoft.com/office/powerpoint/2010/main" val="2438414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The golden</a:t>
            </a:r>
            <a:r>
              <a:rPr lang="en-US" baseline="0" dirty="0" smtClean="0"/>
              <a:t> color is due to high beta-carotene concentrations (like carrots!)</a:t>
            </a:r>
            <a:endParaRPr lang="en-US" dirty="0"/>
          </a:p>
        </p:txBody>
      </p:sp>
      <p:sp>
        <p:nvSpPr>
          <p:cNvPr id="4" name="Slide Number Placeholder 3"/>
          <p:cNvSpPr>
            <a:spLocks noGrp="1"/>
          </p:cNvSpPr>
          <p:nvPr>
            <p:ph type="sldNum" sz="quarter" idx="10"/>
          </p:nvPr>
        </p:nvSpPr>
        <p:spPr/>
        <p:txBody>
          <a:bodyPr/>
          <a:lstStyle/>
          <a:p>
            <a:fld id="{8EEFD7DA-AEE3-4C6D-A069-A767148B123A}" type="slidenum">
              <a:rPr lang="en-US" smtClean="0"/>
              <a:t>9</a:t>
            </a:fld>
            <a:endParaRPr lang="en-US"/>
          </a:p>
        </p:txBody>
      </p:sp>
    </p:spTree>
    <p:extLst>
      <p:ext uri="{BB962C8B-B14F-4D97-AF65-F5344CB8AC3E}">
        <p14:creationId xmlns:p14="http://schemas.microsoft.com/office/powerpoint/2010/main" val="3930269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Holsteins produce more gallons</a:t>
            </a:r>
            <a:r>
              <a:rPr lang="en-US" baseline="0" dirty="0" smtClean="0"/>
              <a:t> of milk on average than any other breed of cattle!</a:t>
            </a:r>
            <a:endParaRPr lang="en-US" dirty="0"/>
          </a:p>
        </p:txBody>
      </p:sp>
      <p:sp>
        <p:nvSpPr>
          <p:cNvPr id="4" name="Slide Number Placeholder 3"/>
          <p:cNvSpPr>
            <a:spLocks noGrp="1"/>
          </p:cNvSpPr>
          <p:nvPr>
            <p:ph type="sldNum" sz="quarter" idx="10"/>
          </p:nvPr>
        </p:nvSpPr>
        <p:spPr/>
        <p:txBody>
          <a:bodyPr/>
          <a:lstStyle/>
          <a:p>
            <a:fld id="{8EEFD7DA-AEE3-4C6D-A069-A767148B123A}" type="slidenum">
              <a:rPr lang="en-US" smtClean="0"/>
              <a:t>11</a:t>
            </a:fld>
            <a:endParaRPr lang="en-US"/>
          </a:p>
        </p:txBody>
      </p:sp>
    </p:spTree>
    <p:extLst>
      <p:ext uri="{BB962C8B-B14F-4D97-AF65-F5344CB8AC3E}">
        <p14:creationId xmlns:p14="http://schemas.microsoft.com/office/powerpoint/2010/main" val="441881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 sure the students can</a:t>
            </a:r>
            <a:r>
              <a:rPr lang="en-US" baseline="0" dirty="0" smtClean="0"/>
              <a:t> identify the difference between Herefords and Simmental!!!</a:t>
            </a:r>
            <a:endParaRPr lang="en-US" dirty="0"/>
          </a:p>
        </p:txBody>
      </p:sp>
      <p:sp>
        <p:nvSpPr>
          <p:cNvPr id="4" name="Slide Number Placeholder 3"/>
          <p:cNvSpPr>
            <a:spLocks noGrp="1"/>
          </p:cNvSpPr>
          <p:nvPr>
            <p:ph type="sldNum" sz="quarter" idx="10"/>
          </p:nvPr>
        </p:nvSpPr>
        <p:spPr/>
        <p:txBody>
          <a:bodyPr/>
          <a:lstStyle/>
          <a:p>
            <a:fld id="{8D1E5DB4-BE50-43FD-A7F7-5E671C70EAC4}" type="slidenum">
              <a:rPr lang="en-US" smtClean="0"/>
              <a:t>28</a:t>
            </a:fld>
            <a:endParaRPr lang="en-US"/>
          </a:p>
        </p:txBody>
      </p:sp>
    </p:spTree>
    <p:extLst>
      <p:ext uri="{BB962C8B-B14F-4D97-AF65-F5344CB8AC3E}">
        <p14:creationId xmlns:p14="http://schemas.microsoft.com/office/powerpoint/2010/main" val="2198284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D6F636A-2F27-479E-AC07-05B575C5C3DE}" type="datetimeFigureOut">
              <a:rPr lang="en-US" smtClean="0"/>
              <a:t>11/11/2016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2435C3-3640-489D-A355-D15EE95FE25E}" type="slidenum">
              <a:rPr lang="en-US" smtClean="0"/>
              <a:t>‹#›</a:t>
            </a:fld>
            <a:endParaRPr lang="en-US"/>
          </a:p>
        </p:txBody>
      </p:sp>
    </p:spTree>
    <p:extLst>
      <p:ext uri="{BB962C8B-B14F-4D97-AF65-F5344CB8AC3E}">
        <p14:creationId xmlns:p14="http://schemas.microsoft.com/office/powerpoint/2010/main" val="376531924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6F636A-2F27-479E-AC07-05B575C5C3DE}" type="datetimeFigureOut">
              <a:rPr lang="en-US" smtClean="0"/>
              <a:t>11/11/2016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2435C3-3640-489D-A355-D15EE95FE25E}" type="slidenum">
              <a:rPr lang="en-US" smtClean="0"/>
              <a:t>‹#›</a:t>
            </a:fld>
            <a:endParaRPr lang="en-US"/>
          </a:p>
        </p:txBody>
      </p:sp>
    </p:spTree>
    <p:extLst>
      <p:ext uri="{BB962C8B-B14F-4D97-AF65-F5344CB8AC3E}">
        <p14:creationId xmlns:p14="http://schemas.microsoft.com/office/powerpoint/2010/main" val="784780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6F636A-2F27-479E-AC07-05B575C5C3DE}" type="datetimeFigureOut">
              <a:rPr lang="en-US" smtClean="0"/>
              <a:t>11/11/2016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2435C3-3640-489D-A355-D15EE95FE25E}"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290952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6F636A-2F27-479E-AC07-05B575C5C3DE}" type="datetimeFigureOut">
              <a:rPr lang="en-US" smtClean="0"/>
              <a:t>11/11/2016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2435C3-3640-489D-A355-D15EE95FE25E}" type="slidenum">
              <a:rPr lang="en-US" smtClean="0"/>
              <a:t>‹#›</a:t>
            </a:fld>
            <a:endParaRPr lang="en-US"/>
          </a:p>
        </p:txBody>
      </p:sp>
    </p:spTree>
    <p:extLst>
      <p:ext uri="{BB962C8B-B14F-4D97-AF65-F5344CB8AC3E}">
        <p14:creationId xmlns:p14="http://schemas.microsoft.com/office/powerpoint/2010/main" val="81376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6F636A-2F27-479E-AC07-05B575C5C3DE}" type="datetimeFigureOut">
              <a:rPr lang="en-US" smtClean="0"/>
              <a:t>11/11/2016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2435C3-3640-489D-A355-D15EE95FE25E}"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484691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6F636A-2F27-479E-AC07-05B575C5C3DE}" type="datetimeFigureOut">
              <a:rPr lang="en-US" smtClean="0"/>
              <a:t>11/11/2016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2435C3-3640-489D-A355-D15EE95FE25E}" type="slidenum">
              <a:rPr lang="en-US" smtClean="0"/>
              <a:t>‹#›</a:t>
            </a:fld>
            <a:endParaRPr lang="en-US"/>
          </a:p>
        </p:txBody>
      </p:sp>
    </p:spTree>
    <p:extLst>
      <p:ext uri="{BB962C8B-B14F-4D97-AF65-F5344CB8AC3E}">
        <p14:creationId xmlns:p14="http://schemas.microsoft.com/office/powerpoint/2010/main" val="3544133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D6F636A-2F27-479E-AC07-05B575C5C3DE}" type="datetimeFigureOut">
              <a:rPr lang="en-US" smtClean="0"/>
              <a:t>11/11/2016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2435C3-3640-489D-A355-D15EE95FE25E}" type="slidenum">
              <a:rPr lang="en-US" smtClean="0"/>
              <a:t>‹#›</a:t>
            </a:fld>
            <a:endParaRPr lang="en-US"/>
          </a:p>
        </p:txBody>
      </p:sp>
    </p:spTree>
    <p:extLst>
      <p:ext uri="{BB962C8B-B14F-4D97-AF65-F5344CB8AC3E}">
        <p14:creationId xmlns:p14="http://schemas.microsoft.com/office/powerpoint/2010/main" val="19357808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D6F636A-2F27-479E-AC07-05B575C5C3DE}" type="datetimeFigureOut">
              <a:rPr lang="en-US" smtClean="0"/>
              <a:t>11/11/2016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2435C3-3640-489D-A355-D15EE95FE25E}" type="slidenum">
              <a:rPr lang="en-US" smtClean="0"/>
              <a:t>‹#›</a:t>
            </a:fld>
            <a:endParaRPr lang="en-US"/>
          </a:p>
        </p:txBody>
      </p:sp>
    </p:spTree>
    <p:extLst>
      <p:ext uri="{BB962C8B-B14F-4D97-AF65-F5344CB8AC3E}">
        <p14:creationId xmlns:p14="http://schemas.microsoft.com/office/powerpoint/2010/main" val="1222540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685126"/>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609599" y="1375646"/>
            <a:ext cx="6347714" cy="466571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D6F636A-2F27-479E-AC07-05B575C5C3DE}" type="datetimeFigureOut">
              <a:rPr lang="en-US" smtClean="0"/>
              <a:t>11/11/2016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2435C3-3640-489D-A355-D15EE95FE25E}" type="slidenum">
              <a:rPr lang="en-US" smtClean="0"/>
              <a:t>‹#›</a:t>
            </a:fld>
            <a:endParaRPr lang="en-US"/>
          </a:p>
        </p:txBody>
      </p:sp>
    </p:spTree>
    <p:extLst>
      <p:ext uri="{BB962C8B-B14F-4D97-AF65-F5344CB8AC3E}">
        <p14:creationId xmlns:p14="http://schemas.microsoft.com/office/powerpoint/2010/main" val="50529054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6F636A-2F27-479E-AC07-05B575C5C3DE}" type="datetimeFigureOut">
              <a:rPr lang="en-US" smtClean="0"/>
              <a:t>11/11/2016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2435C3-3640-489D-A355-D15EE95FE25E}" type="slidenum">
              <a:rPr lang="en-US" smtClean="0"/>
              <a:t>‹#›</a:t>
            </a:fld>
            <a:endParaRPr lang="en-US"/>
          </a:p>
        </p:txBody>
      </p:sp>
    </p:spTree>
    <p:extLst>
      <p:ext uri="{BB962C8B-B14F-4D97-AF65-F5344CB8AC3E}">
        <p14:creationId xmlns:p14="http://schemas.microsoft.com/office/powerpoint/2010/main" val="81629573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Title 1"/>
          <p:cNvSpPr txBox="1">
            <a:spLocks/>
          </p:cNvSpPr>
          <p:nvPr/>
        </p:nvSpPr>
        <p:spPr>
          <a:xfrm>
            <a:off x="609599" y="609600"/>
            <a:ext cx="6347713" cy="685126"/>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mtClean="0"/>
              <a:t>Click to edit Master title style</a:t>
            </a:r>
            <a:endParaRPr lang="en-US" dirty="0"/>
          </a:p>
        </p:txBody>
      </p:sp>
      <p:sp>
        <p:nvSpPr>
          <p:cNvPr id="9" name="Content Placeholder 2"/>
          <p:cNvSpPr>
            <a:spLocks noGrp="1"/>
          </p:cNvSpPr>
          <p:nvPr>
            <p:ph idx="1"/>
          </p:nvPr>
        </p:nvSpPr>
        <p:spPr>
          <a:xfrm>
            <a:off x="609599" y="1375646"/>
            <a:ext cx="6347714" cy="466571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57045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D6F636A-2F27-479E-AC07-05B575C5C3DE}" type="datetimeFigureOut">
              <a:rPr lang="en-US" smtClean="0"/>
              <a:t>11/11/2016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2435C3-3640-489D-A355-D15EE95FE25E}" type="slidenum">
              <a:rPr lang="en-US" smtClean="0"/>
              <a:t>‹#›</a:t>
            </a:fld>
            <a:endParaRPr lang="en-US"/>
          </a:p>
        </p:txBody>
      </p:sp>
    </p:spTree>
    <p:extLst>
      <p:ext uri="{BB962C8B-B14F-4D97-AF65-F5344CB8AC3E}">
        <p14:creationId xmlns:p14="http://schemas.microsoft.com/office/powerpoint/2010/main" val="2105467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D6F636A-2F27-479E-AC07-05B575C5C3DE}" type="datetimeFigureOut">
              <a:rPr lang="en-US" smtClean="0"/>
              <a:t>11/11/2016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2435C3-3640-489D-A355-D15EE95FE25E}" type="slidenum">
              <a:rPr lang="en-US" smtClean="0"/>
              <a:t>‹#›</a:t>
            </a:fld>
            <a:endParaRPr lang="en-US"/>
          </a:p>
        </p:txBody>
      </p:sp>
    </p:spTree>
    <p:extLst>
      <p:ext uri="{BB962C8B-B14F-4D97-AF65-F5344CB8AC3E}">
        <p14:creationId xmlns:p14="http://schemas.microsoft.com/office/powerpoint/2010/main" val="2764793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249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6F636A-2F27-479E-AC07-05B575C5C3DE}" type="datetimeFigureOut">
              <a:rPr lang="en-US" smtClean="0"/>
              <a:t>11/11/2016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2435C3-3640-489D-A355-D15EE95FE25E}" type="slidenum">
              <a:rPr lang="en-US" smtClean="0"/>
              <a:t>‹#›</a:t>
            </a:fld>
            <a:endParaRPr lang="en-US"/>
          </a:p>
        </p:txBody>
      </p:sp>
    </p:spTree>
    <p:extLst>
      <p:ext uri="{BB962C8B-B14F-4D97-AF65-F5344CB8AC3E}">
        <p14:creationId xmlns:p14="http://schemas.microsoft.com/office/powerpoint/2010/main" val="3486214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6F636A-2F27-479E-AC07-05B575C5C3DE}" type="datetimeFigureOut">
              <a:rPr lang="en-US" smtClean="0"/>
              <a:t>11/11/2016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2435C3-3640-489D-A355-D15EE95FE25E}" type="slidenum">
              <a:rPr lang="en-US" smtClean="0"/>
              <a:t>‹#›</a:t>
            </a:fld>
            <a:endParaRPr lang="en-US"/>
          </a:p>
        </p:txBody>
      </p:sp>
    </p:spTree>
    <p:extLst>
      <p:ext uri="{BB962C8B-B14F-4D97-AF65-F5344CB8AC3E}">
        <p14:creationId xmlns:p14="http://schemas.microsoft.com/office/powerpoint/2010/main" val="1080990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userDrawn="1"/>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2" name="Freeform 11"/>
            <p:cNvSpPr/>
            <p:nvPr userDrawn="1"/>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userDrawn="1"/>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userDrawn="1"/>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D6F636A-2F27-479E-AC07-05B575C5C3DE}" type="datetimeFigureOut">
              <a:rPr lang="en-US" smtClean="0"/>
              <a:t>11/11/2016</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EC2435C3-3640-489D-A355-D15EE95FE25E}" type="slidenum">
              <a:rPr lang="en-US" smtClean="0"/>
              <a:t>‹#›</a:t>
            </a:fld>
            <a:endParaRPr lang="en-US"/>
          </a:p>
        </p:txBody>
      </p:sp>
    </p:spTree>
    <p:extLst>
      <p:ext uri="{BB962C8B-B14F-4D97-AF65-F5344CB8AC3E}">
        <p14:creationId xmlns:p14="http://schemas.microsoft.com/office/powerpoint/2010/main" val="42269739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iming>
    <p:tnLst>
      <p:par>
        <p:cTn id="1" dur="indefinite" restart="never" nodeType="tmRoot"/>
      </p:par>
    </p:tnLst>
  </p:timing>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video" Target="https://www.youtube.com/embed/hzHLtR6hJPs"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gif"/></Relationships>
</file>

<file path=ppt/slides/_rels/slide2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video" Target="https://www.youtube.com/embed/5IuRzJRrRpQ?rel=0"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www.google.com/url?sa=i&amp;rct=j&amp;q=&amp;esrc=s&amp;source=images&amp;cd=&amp;cad=rja&amp;uact=8&amp;ved=0ahUKEwjg2tWGj_TPAhVB5SYKHYjjBXIQjRwIBw&amp;url=http://www.thegoatspot.net/goat-breeds/alpine.html&amp;psig=AFQjCNE2EIMcIYttFVeF0eVSDWQYt0VDgg&amp;ust=1477421548605798" TargetMode="Externa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thegoatguide.com/breeds-of-goats/a/alpine-goat/" TargetMode="Externa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hyperlink" Target="https://www.google.com/url?sa=i&amp;rct=j&amp;q=&amp;esrc=s&amp;source=images&amp;cd=&amp;cad=rja&amp;uact=8&amp;ved=0ahUKEwju-a2cj_TPAhWK5SYKHQgoDQkQjRwIBw&amp;url=https://www.pinterest.com/pin/347973508680454646/&amp;psig=AFQjCNE2EIMcIYttFVeF0eVSDWQYt0VDgg&amp;ust=1477421548605798"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www.google.com/url?sa=i&amp;rct=j&amp;q=&amp;esrc=s&amp;source=images&amp;cd=&amp;cad=rja&amp;uact=8&amp;ved=0ahUKEwjGr4ymkfTPAhWMLSYKHTaqCFwQjRwIBw&amp;url=http://www.oldengine.org/members/pitts/macgregorhollow/Index.htm&amp;psig=AFQjCNFD9b7J2dEYS7vkLEb15Ge-ikGxkg&amp;ust=1477422344206001" TargetMode="Externa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2.gif"/><Relationship Id="rId2" Type="http://schemas.openxmlformats.org/officeDocument/2006/relationships/hyperlink" Target="https://www.google.com/url?sa=i&amp;rct=j&amp;q=&amp;esrc=s&amp;source=images&amp;cd=&amp;cad=rja&amp;uact=8&amp;ved=0ahUKEwiYy670lPTPAhXHWSYKHX0fCJ0QjRwIBw&amp;url=https://www.britannica.com/animal/Angora-goat&amp;psig=AFQjCNFD9b7J2dEYS7vkLEb15Ge-ikGxkg&amp;ust=1477422344206001" TargetMode="External"/><Relationship Id="rId1" Type="http://schemas.openxmlformats.org/officeDocument/2006/relationships/slideLayout" Target="../slideLayouts/slideLayout2.xml"/><Relationship Id="rId6" Type="http://schemas.openxmlformats.org/officeDocument/2006/relationships/hyperlink" Target="https://www.google.com/url?sa=i&amp;rct=j&amp;q=&amp;esrc=s&amp;source=images&amp;cd=&amp;cad=rja&amp;uact=8&amp;ved=0ahUKEwicuNqslfTPAhVC6CYKHSKyDQYQjRwIBw&amp;url=https://www.countingflowers.co.uk/about-countingflowers/natural-fibres/1/mohair&amp;bvm=bv.136593572,d.eWE&amp;psig=AFQjCNGYw3lYIhR4azit3nvEtWIIuXYLoA&amp;ust=1477423409775345" TargetMode="External"/><Relationship Id="rId5" Type="http://schemas.openxmlformats.org/officeDocument/2006/relationships/image" Target="../media/image71.jpeg"/><Relationship Id="rId4" Type="http://schemas.openxmlformats.org/officeDocument/2006/relationships/hyperlink" Target="https://www.google.com/url?sa=i&amp;rct=j&amp;q=&amp;esrc=s&amp;source=images&amp;cd=&amp;cad=rja&amp;uact=8&amp;ved=0ahUKEwiTpPb_lPTPAhVLRSYKHYN3AGsQjRwIBw&amp;url=https://www.pinterest.com/pin/161425967867895531/&amp;psig=AFQjCNFD9b7J2dEYS7vkLEb15Ge-ikGxkg&amp;ust=1477422344206001"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www.google.com/url?sa=i&amp;rct=j&amp;q=&amp;esrc=s&amp;source=images&amp;cd=&amp;cad=rja&amp;uact=8&amp;ved=0ahUKEwjL6PCplvTPAhWCJiYKHRenA6QQjRwIBw&amp;url=http://www.buckeyeboers.com/&amp;psig=AFQjCNEe4RrROuK7u-OU_HycZxDBSWolvg&amp;ust=1477423650027000" TargetMode="Externa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hyperlink" Target="http://www.google.com/url?sa=i&amp;rct=j&amp;q=&amp;esrc=s&amp;source=images&amp;cd=&amp;cad=rja&amp;uact=8&amp;ved=0ahUKEwi78Y-blvTPAhVFWCYKHczeDbwQjRwIBw&amp;url=http://pcgboergoats.com/bucks.html&amp;psig=AFQjCNEe4RrROuK7u-OU_HycZxDBSWolvg&amp;ust=1477423650027000" TargetMode="Externa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hyperlink" Target="http://www.google.com/url?sa=i&amp;rct=j&amp;q=&amp;esrc=s&amp;source=images&amp;cd=&amp;cad=rja&amp;uact=8&amp;ved=0ahUKEwiI7--ilvTPAhVB7SYKHSNNB6wQjRwIBw&amp;url=http://www.tctc.com/~amfuture/Able_Acres_boer_goats_does.html&amp;psig=AFQjCNEe4RrROuK7u-OU_HycZxDBSWolvg&amp;ust=1477423650027000"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hyperlink" Target="http://www.google.com/url?sa=i&amp;rct=j&amp;q=&amp;esrc=s&amp;source=images&amp;cd=&amp;cad=rja&amp;uact=8&amp;ved=0ahUKEwj3upfBl_TPAhXM5yYKHZ4IAzoQjRwIBw&amp;url=http://hobbyfarmwisdom.com/american-lamancha-goats-for-sale/&amp;psig=AFQjCNGniz33GmPD_EKiwox52vmFC1mpbw&amp;ust=1477423766985317" TargetMode="Externa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hyperlink" Target="https://www.google.com/url?sa=i&amp;rct=j&amp;q=&amp;esrc=s&amp;source=images&amp;cd=&amp;cad=rja&amp;uact=8&amp;ved=0ahUKEwiQnYeYl_TPAhWBKCYKHexsCk4QjRwIBw&amp;url=https://www.studyblue.com/notes/note/n/caprine-goat-breeds/deck/8031024&amp;psig=AFQjCNGniz33GmPD_EKiwox52vmFC1mpbw&amp;ust=1477423766985317" TargetMode="External"/><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hyperlink" Target="https://www.google.com/url?sa=i&amp;rct=j&amp;q=&amp;esrc=s&amp;source=images&amp;cd=&amp;cad=rja&amp;uact=8&amp;ved=0ahUKEwjByeiul_TPAhVHOyYKHU0HBPMQjRwIBw&amp;url=https://en.wikipedia.org/wiki/American_Lamancha_goat&amp;psig=AFQjCNGniz33GmPD_EKiwox52vmFC1mpbw&amp;ust=1477423766985317"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hyperlink" Target="http://www.google.com/url?sa=i&amp;rct=j&amp;q=&amp;esrc=s&amp;source=images&amp;cd=&amp;cad=rja&amp;uact=8&amp;ved=0ahUKEwjBj5rfj_TPAhUCLyYKHX8ECVMQjRwIBw&amp;url=http://www.gallopingwindsranch.com/GWRgoats.html&amp;psig=AFQjCNFmHS8qAKb2UvHmqoLow7B5VAttJQ&amp;ust=1477421878025377" TargetMode="Externa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s://www.google.com/url?sa=i&amp;rct=j&amp;q=&amp;esrc=s&amp;source=images&amp;cd=&amp;cad=rja&amp;uact=8&amp;ved=0ahUKEwj9vIXUkPTPAhXE4CYKHeaVAJkQjRwIBw&amp;url=https://www.pinterest.com/pin/113645590570048298/&amp;psig=AFQjCNFmHS8qAKb2UvHmqoLow7B5VAttJQ&amp;ust=1477421878025377" TargetMode="External"/><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hyperlink" Target="http://www.google.com/url?sa=i&amp;rct=j&amp;q=&amp;esrc=s&amp;source=images&amp;cd=&amp;cad=rja&amp;uact=8&amp;ved=0ahUKEwjc79HhkPTPAhWKSiYKHWDnAHIQjRwIBw&amp;url=http://kumbayafarm.weebly.com/nubian-goats.html&amp;psig=AFQjCNFmHS8qAKb2UvHmqoLow7B5VAttJQ&amp;ust=1477421878025377"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hyperlink" Target="http://www.google.com/url?sa=i&amp;rct=j&amp;q=&amp;esrc=s&amp;source=images&amp;cd=&amp;cad=rja&amp;uact=8&amp;ved=0ahUKEwiEx8CJmPTPAhXTZiYKHSUzD0UQjRwIBw&amp;url=http://www.agromaripa.com.br/goats/?lang%3Den&amp;psig=AFQjCNHMCk7cy12zS29iQgJQec6zWj4KLQ&amp;ust=1477424156780243" TargetMode="Externa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https://www.google.com/url?sa=i&amp;rct=j&amp;q=&amp;esrc=s&amp;source=images&amp;cd=&amp;cad=rja&amp;uact=8&amp;ved=0ahUKEwiE8Z-DmPTPAhXMRSYKHcudA-4QjRwIBw&amp;url=https://www.pinterest.com/nagybalazs007/saanen-goat/&amp;psig=AFQjCNHMCk7cy12zS29iQgJQec6zWj4KLQ&amp;ust=1477424156780243" TargetMode="External"/><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hyperlink" Target="http://www.google.com/url?sa=i&amp;rct=j&amp;q=&amp;esrc=s&amp;source=images&amp;cd=&amp;cad=rja&amp;uact=8&amp;ved=0ahUKEwi1yr2hmPTPAhUFMyYKHSjUDOoQjRwIBw&amp;url=http://www.agromaripa.com.br/goats/?lang%3Den&amp;psig=AFQjCNHMCk7cy12zS29iQgJQec6zWj4KLQ&amp;ust=1477424156780243"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hyperlink" Target="http://www.google.com/url?sa=i&amp;rct=j&amp;q=&amp;esrc=s&amp;source=images&amp;cd=&amp;cad=rja&amp;uact=8&amp;ved=0ahUKEwjViabCmfTPAhXTySYKHYSKBMIQjRwIBw&amp;url=http://kritterkountry.weebly.com/toggenburg-does.html&amp;bvm=bv.136593572,d.eWE&amp;psig=AFQjCNEy9nlB840yHotRPzw3dMvmuKmUpg&amp;ust=1477424476995053" TargetMode="Externa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88.jpeg"/><Relationship Id="rId2" Type="http://schemas.openxmlformats.org/officeDocument/2006/relationships/hyperlink" Target="https://www.google.com/url?sa=i&amp;rct=j&amp;q=&amp;esrc=s&amp;source=images&amp;cd=&amp;cad=rja&amp;uact=8&amp;ved=0ahUKEwit87abmfTPAhWM4SYKHSMJBZEQjRwIBw&amp;url=https://en.wikipedia.org/wiki/Toggenburg_goat&amp;bvm=bv.136593572,d.eWE&amp;psig=AFQjCNEy9nlB840yHotRPzw3dMvmuKmUpg&amp;ust=1477424476995053" TargetMode="External"/><Relationship Id="rId1" Type="http://schemas.openxmlformats.org/officeDocument/2006/relationships/slideLayout" Target="../slideLayouts/slideLayout2.xml"/><Relationship Id="rId6" Type="http://schemas.openxmlformats.org/officeDocument/2006/relationships/hyperlink" Target="http://www.google.com/url?sa=i&amp;rct=j&amp;q=&amp;esrc=s&amp;source=images&amp;cd=&amp;cad=rja&amp;uact=8&amp;ved=0ahUKEwi4kqSEmvTPAhXC5yYKHc7lD2UQjRwIBw&amp;url=http://askafarmer.tumblr.com/post/119002988758/daily-ag-fact-51415&amp;bvm=bv.136593572,d.eWE&amp;psig=AFQjCNEy9nlB840yHotRPzw3dMvmuKmUpg&amp;ust=1477424476995053" TargetMode="External"/><Relationship Id="rId5" Type="http://schemas.openxmlformats.org/officeDocument/2006/relationships/image" Target="../media/image87.jpeg"/><Relationship Id="rId4" Type="http://schemas.openxmlformats.org/officeDocument/2006/relationships/hyperlink" Target="http://www.google.com/url?sa=i&amp;rct=j&amp;q=&amp;esrc=s&amp;source=images&amp;cd=&amp;cad=rja&amp;uact=8&amp;ved=0ahUKEwib99SwmfTPAhXIQiYKHZaUAfAQjRwIBw&amp;url=http://www.karakahlfarm.com/goats.html&amp;bvm=bv.136593572,d.eWE&amp;psig=AFQjCNEy9nlB840yHotRPzw3dMvmuKmUpg&amp;ust=1477424476995053"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gif"/></Relationships>
</file>

<file path=ppt/slides/_rels/slide5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https://www.google.com/url?sa=i&amp;rct=j&amp;q=&amp;esrc=s&amp;source=images&amp;cd=&amp;cad=rja&amp;uact=8&amp;ved=0ahUKEwjFk96invTPAhXBOSYKHRCFAkIQjRwIBw&amp;url=https://milligansganderhillfarm.wordpress.com/2013/06/06/merino-sheep/&amp;psig=AFQjCNF_UXJ0lHVFZSgkVxP_Y9xPoyYq6g&amp;ust=1477425822678030" TargetMode="Externa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hyperlink" Target="https://www.google.com/url?sa=i&amp;rct=j&amp;q=&amp;esrc=s&amp;source=images&amp;cd=&amp;cad=rja&amp;uact=8&amp;ved=0ahUKEwjZyMK9nvTPAhWBfCYKHWgpAWoQjRwIBw&amp;url=https://uk.pinterest.com/kreacionesdeval/merino/&amp;psig=AFQjCNF_UXJ0lHVFZSgkVxP_Y9xPoyYq6g&amp;ust=1477425822678030" TargetMode="External"/><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hyperlink" Target="http://www.google.com/url?sa=i&amp;rct=j&amp;q=&amp;esrc=s&amp;source=images&amp;cd=&amp;cad=rja&amp;uact=8&amp;ved=0ahUKEwjyiKTEnvTPAhXEQSYKHTPHBocQjRwIBw&amp;url=http://www.keyword-suggestions.com/bWVyaW5vICBzaGVlcA/&amp;psig=AFQjCNF_UXJ0lHVFZSgkVxP_Y9xPoyYq6g&amp;ust=1477425822678030"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hyperlink" Target="http://www.google.com/url?sa=i&amp;rct=j&amp;q=&amp;esrc=s&amp;source=images&amp;cd=&amp;cad=rja&amp;uact=8&amp;ved=0ahUKEwjv7MiGn_TPAhXHTSYKHbeWAFAQjRwIBw&amp;url=http://wildrosefarm.blogspot.com/2012/07/sorting-sheep.html&amp;bvm=bv.136593572,d.eWE&amp;psig=AFQjCNGiiRDZT-6vif7xXrUjDaE4BMtNwg&amp;ust=1477425969449130" TargetMode="Externa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hyperlink" Target="http://www.google.com/url?sa=i&amp;rct=j&amp;q=&amp;esrc=s&amp;source=images&amp;cd=&amp;cad=rja&amp;uact=8&amp;ved=0ahUKEwjY4Zebn_TPAhVBQyYKHRUUAh4QjRwIBw&amp;url=http://www.keyword-suggestions.com/cmFtYm91aWxsZXQgc2hlZXA/&amp;bvm=bv.136593572,d.eWE&amp;psig=AFQjCNGiiRDZT-6vif7xXrUjDaE4BMtNwg&amp;ust=1477425969449130" TargetMode="External"/><Relationship Id="rId1" Type="http://schemas.openxmlformats.org/officeDocument/2006/relationships/slideLayout" Target="../slideLayouts/slideLayout2.xml"/><Relationship Id="rId4" Type="http://schemas.openxmlformats.org/officeDocument/2006/relationships/image" Target="../media/image99.jpg"/></Relationships>
</file>

<file path=ppt/slides/_rels/slide5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102.jpeg"/></Relationships>
</file>

<file path=ppt/slides/_rels/slide5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hyperlink" Target="https://www.google.com/url?sa=i&amp;rct=j&amp;q=&amp;esrc=s&amp;source=images&amp;cd=&amp;cad=rja&amp;uact=8&amp;ved=0ahUKEwiTxo-cm_TPAhWG1CYKHZBOD5EQjRwIBw&amp;url=https://amchase.wordpress.com/about/past-winners/&amp;bvm=bv.136593572,d.eWE&amp;psig=AFQjCNFqdISJFYEQeyPk0e6cTjB8uSCm-g&amp;ust=1477425003994158" TargetMode="Externa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hyperlink" Target="https://www.google.com/url?sa=i&amp;rct=j&amp;q=&amp;esrc=s&amp;source=images&amp;cd=&amp;cad=rja&amp;uact=8&amp;ved=0ahUKEwicuNvemvTPAhWCRSYKHWiADTAQjRwIBw&amp;url=https://en.wikipedia.org/wiki/Columbia_sheep&amp;psig=AFQjCNGXAdllfxaZxSX05iT-IZfnlQupbA&amp;ust=1477424846250728" TargetMode="Externa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hyperlink" Target="http://www.google.com/url?sa=i&amp;rct=j&amp;q=&amp;esrc=s&amp;source=images&amp;cd=&amp;cad=rja&amp;uact=8&amp;ved=0ahUKEwij6Zz6m_TPAhXC0iYKHf08D5IQjRwIBw&amp;url=http://www.escofarms.com/dorper-ewes.htm&amp;psig=AFQjCNG55AHxFt70dmXPq3OtJYFDzrGJZg&amp;ust=1477425115410818" TargetMode="Externa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hyperlink" Target="http://www.google.com/url?sa=i&amp;rct=j&amp;q=&amp;esrc=s&amp;source=images&amp;cd=&amp;cad=rja&amp;uact=8&amp;ved=0ahUKEwjEh5Xom_TPAhWBUCYKHXpAC7EQjRwIBw&amp;url=http://knowledgebase.lookseek.com/Dorper-Sheep.html&amp;psig=AFQjCNG55AHxFt70dmXPq3OtJYFDzrGJZg&amp;ust=1477425115410818" TargetMode="External"/><Relationship Id="rId1" Type="http://schemas.openxmlformats.org/officeDocument/2006/relationships/slideLayout" Target="../slideLayouts/slideLayout2.xml"/><Relationship Id="rId5" Type="http://schemas.openxmlformats.org/officeDocument/2006/relationships/image" Target="../media/image109.jpeg"/><Relationship Id="rId4" Type="http://schemas.openxmlformats.org/officeDocument/2006/relationships/hyperlink" Target="https://www.google.com/url?sa=i&amp;rct=j&amp;q=&amp;esrc=s&amp;source=images&amp;cd=&amp;cad=rja&amp;uact=8&amp;ved=0ahUKEwiT7trvm_TPAhVGOiYKHbZVC_oQjRwIBw&amp;url=https://en.wikipedia.org/wiki/Dorper&amp;psig=AFQjCNG55AHxFt70dmXPq3OtJYFDzrGJZg&amp;ust=1477425115410818"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hyperlink" Target="http://www.google.com/url?sa=i&amp;rct=j&amp;q=&amp;esrc=s&amp;source=images&amp;cd=&amp;cad=rja&amp;uact=8&amp;ved=0ahUKEwj98eq9nPTPAhXMSCYKHfZ5A0UQjRwIBw&amp;url=http://www.gortleighpolldorsets.co.uk/&amp;bvm=bv.136593572,d.eWE&amp;psig=AFQjCNH8mrzJyH_i0LM4Ca7IIDkiai94-A&amp;ust=1477425311589091" TargetMode="Externa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hyperlink" Target="http://www.google.com/url?sa=i&amp;rct=j&amp;q=&amp;esrc=s&amp;source=images&amp;cd=&amp;cad=rja&amp;uact=8&amp;ved=0ahUKEwietdCrnPTPAhVHVyYKHckEDNEQjRwIBw&amp;url=http://theselfsufficientliving.com/breeds-of-woolmeat-and-dairy-sheep/&amp;bvm=bv.136593572,d.eWE&amp;psig=AFQjCNH8mrzJyH_i0LM4Ca7IIDkiai94-A&amp;ust=1477425311589091" TargetMode="External"/><Relationship Id="rId1" Type="http://schemas.openxmlformats.org/officeDocument/2006/relationships/slideLayout" Target="../slideLayouts/slideLayout2.xml"/><Relationship Id="rId5" Type="http://schemas.openxmlformats.org/officeDocument/2006/relationships/image" Target="../media/image112.jpeg"/><Relationship Id="rId4" Type="http://schemas.openxmlformats.org/officeDocument/2006/relationships/hyperlink" Target="http://www.google.com/url?sa=i&amp;rct=j&amp;q=&amp;esrc=s&amp;source=images&amp;cd=&amp;cad=rja&amp;uact=8&amp;ved=0ahUKEwiNyLy4nPTPAhUB5iYKHesYBC0QjRwIBw&amp;url=http://www.lukyns.co.uk/&amp;bvm=bv.136593572,d.eWE&amp;psig=AFQjCNH8mrzJyH_i0LM4Ca7IIDkiai94-A&amp;ust=1477425311589091"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hyperlink" Target="http://www.google.com/url?sa=i&amp;rct=j&amp;q=&amp;esrc=s&amp;source=images&amp;cd=&amp;cad=rja&amp;uact=8&amp;ved=0ahUKEwiIutzqnfTPAhWGOSYKHVZRCmEQjRwIBw&amp;url=http://caskeypinelawnfarms.com/recentshowresults.html&amp;bvm=bv.136593572,d.eWE&amp;psig=AFQjCNE1ZB7j421OPGSxpVuMjeK0UZq9KA&amp;ust=1477425399258116" TargetMode="Externa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hyperlink" Target="http://www.google.com/url?sa=i&amp;rct=j&amp;q=&amp;esrc=s&amp;source=images&amp;cd=&amp;cad=rja&amp;uact=8&amp;ved=0ahUKEwi__OLdnfTPAhWF4iYKHRA5DR0QjRwIBw&amp;url=http://caskeypinelawnfarms.com/recentshowresults.html&amp;bvm=bv.136593572,d.eWE&amp;psig=AFQjCNE1ZB7j421OPGSxpVuMjeK0UZq9KA&amp;ust=1477425399258116" TargetMode="External"/><Relationship Id="rId1" Type="http://schemas.openxmlformats.org/officeDocument/2006/relationships/slideLayout" Target="../slideLayouts/slideLayout2.xml"/><Relationship Id="rId5" Type="http://schemas.openxmlformats.org/officeDocument/2006/relationships/image" Target="../media/image115.jpeg"/><Relationship Id="rId4" Type="http://schemas.openxmlformats.org/officeDocument/2006/relationships/hyperlink" Target="https://www.google.com/url?sa=i&amp;rct=j&amp;q=&amp;esrc=s&amp;source=images&amp;cd=&amp;cad=rja&amp;uact=8&amp;ved=0ahUKEwisgK33nfTPAhUGRyYKHR4sCqEQjRwIBw&amp;url=https://www.pinterest.com/naum0411/sheep/&amp;bvm=bv.136593572,d.eWE&amp;psig=AFQjCNE1ZB7j421OPGSxpVuMjeK0UZq9KA&amp;ust=1477425399258116"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hyperlink" Target="https://www.google.com/url?sa=i&amp;rct=j&amp;q=&amp;esrc=s&amp;source=images&amp;cd=&amp;cad=rja&amp;uact=8&amp;ved=0ahUKEwjKkfvFn_TPAhXCWCYKHd_QDDAQjRwIBw&amp;url=https://www.pinterest.com/pin/329396160221909074/&amp;psig=AFQjCNHqmT04F0PziFxnMqTlPoKT63hcBA&amp;ust=1477426143035477" TargetMode="Externa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hyperlink" Target="https://www.google.com/url?sa=i&amp;rct=j&amp;q=&amp;esrc=s&amp;source=images&amp;cd=&amp;cad=rja&amp;uact=8&amp;ved=0ahUKEwj8rc3on_TPAhVFPCYKHVnvCycQjRwIBw&amp;url=https://bearcreekfelting.com/blog/needlefeltingnews/needle-felting-with-southdown-wool.html/&amp;psig=AFQjCNHqmT04F0PziFxnMqTlPoKT63hcBA&amp;ust=1477426143035477" TargetMode="External"/><Relationship Id="rId1" Type="http://schemas.openxmlformats.org/officeDocument/2006/relationships/slideLayout" Target="../slideLayouts/slideLayout2.xml"/><Relationship Id="rId5" Type="http://schemas.openxmlformats.org/officeDocument/2006/relationships/image" Target="../media/image118.jpeg"/><Relationship Id="rId4" Type="http://schemas.openxmlformats.org/officeDocument/2006/relationships/hyperlink" Target="http://www.google.com/url?sa=i&amp;rct=j&amp;q=&amp;esrc=s&amp;source=images&amp;cd=&amp;cad=rja&amp;uact=8&amp;ved=0ahUKEwin7rD5n_TPAhXGYyYKHdHYAMUQjRwIBw&amp;url=http://www.keyword-suggestions.com/c291dGhkb3duIGNoYW1waW9uIGJyZWVk/&amp;psig=AFQjCNHqmT04F0PziFxnMqTlPoKT63hcBA&amp;ust=1477426143035477"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hyperlink" Target="https://www.google.com/url?sa=i&amp;rct=j&amp;q=&amp;esrc=s&amp;source=images&amp;cd=&amp;cad=rja&amp;uact=8&amp;ved=0ahUKEwjT0raxoPTPAhUHWCYKHbyoBs8QjRwIBw&amp;url=https://en.wikipedia.org/wiki/Suffolk_sheep&amp;bvm=bv.136593572,d.eWE&amp;psig=AFQjCNEJSETBrNbqIbohj_r5Pa4O-2nzdA&amp;ust=1477426401563657" TargetMode="Externa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hyperlink" Target="http://www.google.com/url?sa=i&amp;rct=j&amp;q=&amp;esrc=s&amp;source=images&amp;cd=&amp;cad=rja&amp;uact=8&amp;ved=0ahUKEwj5j5KXoPTPAhVE4yYKHfTPAygQjRwIBw&amp;url=http://www.raisingsheep.net/suffolk.html&amp;psig=AFQjCNFBL_sYAGBtgDbZtNmJOyBDsm-eEA&amp;ust=1477426333273352" TargetMode="External"/><Relationship Id="rId1" Type="http://schemas.openxmlformats.org/officeDocument/2006/relationships/slideLayout" Target="../slideLayouts/slideLayout2.xml"/><Relationship Id="rId6" Type="http://schemas.openxmlformats.org/officeDocument/2006/relationships/image" Target="../media/image122.jpg"/><Relationship Id="rId5" Type="http://schemas.openxmlformats.org/officeDocument/2006/relationships/image" Target="../media/image121.jpeg"/><Relationship Id="rId4" Type="http://schemas.openxmlformats.org/officeDocument/2006/relationships/hyperlink" Target="https://www.google.com/url?sa=i&amp;rct=j&amp;q=&amp;esrc=s&amp;source=images&amp;cd=&amp;cad=rja&amp;uact=8&amp;ved=0ahUKEwj7u4KjoPTPAhXEJiYKHRPsCXwQjRwIBw&amp;url=https://www.britannica.com/animal/Suffolk-breed-of-sheep&amp;psig=AFQjCNFBL_sYAGBtgDbZtNmJOyBDsm-eEA&amp;ust=1477426333273352"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jpeg"/></Relationships>
</file>

<file path=ppt/slides/_rels/slide70.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 Id="rId4" Type="http://schemas.openxmlformats.org/officeDocument/2006/relationships/image" Target="../media/image135.jpeg"/></Relationships>
</file>

<file path=ppt/slides/_rels/slide78.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png"/><Relationship Id="rId1" Type="http://schemas.openxmlformats.org/officeDocument/2006/relationships/slideLayout" Target="../slideLayouts/slideLayout2.xml"/><Relationship Id="rId4" Type="http://schemas.openxmlformats.org/officeDocument/2006/relationships/image" Target="../media/image139.jpeg"/></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slideLayout" Target="../slideLayouts/slideLayout2.xml"/><Relationship Id="rId1" Type="http://schemas.openxmlformats.org/officeDocument/2006/relationships/video" Target="https://www.youtube.com/embed/0zHmeTeLgMY"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2.xml"/><Relationship Id="rId4" Type="http://schemas.openxmlformats.org/officeDocument/2006/relationships/image" Target="../media/image144.gif"/></Relationships>
</file>

<file path=ppt/slides/_rels/slide83.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xml"/><Relationship Id="rId4" Type="http://schemas.openxmlformats.org/officeDocument/2006/relationships/image" Target="../media/image148.jpeg"/></Relationships>
</file>

<file path=ppt/slides/_rels/slide85.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png"/><Relationship Id="rId1" Type="http://schemas.openxmlformats.org/officeDocument/2006/relationships/slideLayout" Target="../slideLayouts/slideLayout2.xml"/><Relationship Id="rId4" Type="http://schemas.openxmlformats.org/officeDocument/2006/relationships/image" Target="../media/image152.jpeg"/></Relationships>
</file>

<file path=ppt/slides/_rels/slide87.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g"/></Relationships>
</file>

<file path=ppt/slides/_rels/slide90.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ranch photograph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45875"/>
            <a:ext cx="11052159" cy="731234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7" name="Title 1"/>
          <p:cNvSpPr txBox="1">
            <a:spLocks/>
          </p:cNvSpPr>
          <p:nvPr/>
        </p:nvSpPr>
        <p:spPr>
          <a:xfrm>
            <a:off x="145776" y="4343401"/>
            <a:ext cx="6864653" cy="1578474"/>
          </a:xfrm>
          <a:prstGeom prst="rect">
            <a:avLst/>
          </a:prstGeom>
          <a:gradFill flip="none" rotWithShape="1">
            <a:gsLst>
              <a:gs pos="0">
                <a:schemeClr val="accent1"/>
              </a:gs>
              <a:gs pos="56000">
                <a:schemeClr val="accent6">
                  <a:lumMod val="75000"/>
                  <a:alpha val="60000"/>
                </a:schemeClr>
              </a:gs>
            </a:gsLst>
            <a:lin ang="13500000" scaled="1"/>
            <a:tileRect/>
          </a:gra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500" dirty="0" smtClean="0">
                <a:solidFill>
                  <a:schemeClr val="bg1"/>
                </a:solidFill>
                <a:latin typeface="Bell Gothic Std Light" panose="020B0606020203020204" pitchFamily="34" charset="0"/>
              </a:rPr>
              <a:t>Livestock Breeds: </a:t>
            </a:r>
          </a:p>
          <a:p>
            <a:pPr algn="ctr"/>
            <a:r>
              <a:rPr lang="en-US" sz="4500" dirty="0" smtClean="0">
                <a:solidFill>
                  <a:schemeClr val="bg1"/>
                </a:solidFill>
                <a:latin typeface="Bell Gothic Std Light" panose="020B0606020203020204" pitchFamily="34" charset="0"/>
              </a:rPr>
              <a:t>Cattle, goats, sheep, swine</a:t>
            </a:r>
            <a:endParaRPr lang="en-US" sz="4500" dirty="0">
              <a:solidFill>
                <a:schemeClr val="bg1"/>
              </a:solidFill>
              <a:latin typeface="Bell Gothic Std Light" panose="020B0606020203020204" pitchFamily="34" charset="0"/>
            </a:endParaRPr>
          </a:p>
        </p:txBody>
      </p:sp>
      <p:sp>
        <p:nvSpPr>
          <p:cNvPr id="4" name="Subtitle 2"/>
          <p:cNvSpPr txBox="1">
            <a:spLocks/>
          </p:cNvSpPr>
          <p:nvPr/>
        </p:nvSpPr>
        <p:spPr>
          <a:xfrm>
            <a:off x="145775" y="6019800"/>
            <a:ext cx="4591688" cy="780891"/>
          </a:xfrm>
          <a:prstGeom prst="rect">
            <a:avLst/>
          </a:prstGeom>
          <a:gradFill flip="none" rotWithShape="1">
            <a:gsLst>
              <a:gs pos="0">
                <a:schemeClr val="accent1"/>
              </a:gs>
              <a:gs pos="56000">
                <a:schemeClr val="accent6">
                  <a:lumMod val="75000"/>
                  <a:alpha val="60000"/>
                </a:schemeClr>
              </a:gs>
            </a:gsLst>
            <a:lin ang="13500000" scaled="1"/>
            <a:tileRect/>
          </a:gradFill>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800" dirty="0" smtClean="0">
                <a:solidFill>
                  <a:schemeClr val="bg1"/>
                </a:solidFill>
                <a:latin typeface="Bell Gothic Std Light" panose="020B0606020203020204" pitchFamily="34" charset="0"/>
              </a:rPr>
              <a:t>© Partnership for Environmental Education and Rural Health at 	</a:t>
            </a:r>
          </a:p>
          <a:p>
            <a:pPr marL="0" indent="0" algn="ctr">
              <a:buNone/>
            </a:pPr>
            <a:r>
              <a:rPr lang="en-US" sz="800" dirty="0" smtClean="0">
                <a:solidFill>
                  <a:schemeClr val="bg1"/>
                </a:solidFill>
                <a:latin typeface="Bell Gothic Std Light" panose="020B0606020203020204" pitchFamily="34" charset="0"/>
              </a:rPr>
              <a:t>College of Veterinary Medicine &amp; Biomedical Sciences, Texas A&amp;M University  </a:t>
            </a:r>
          </a:p>
          <a:p>
            <a:pPr marL="0" indent="0" algn="ctr">
              <a:buNone/>
            </a:pPr>
            <a:r>
              <a:rPr lang="en-US" sz="800" dirty="0" smtClean="0">
                <a:solidFill>
                  <a:schemeClr val="bg1"/>
                </a:solidFill>
                <a:latin typeface="Bell Gothic Std Light" panose="020B0606020203020204" pitchFamily="34" charset="0"/>
              </a:rPr>
              <a:t>Funding support from the National Institutes of Health Office of Research Infrastructure Programs (ORIP)</a:t>
            </a:r>
          </a:p>
          <a:p>
            <a:pPr algn="ctr">
              <a:lnSpc>
                <a:spcPct val="120000"/>
              </a:lnSpc>
            </a:pPr>
            <a:endParaRPr lang="en-US" sz="1100" dirty="0"/>
          </a:p>
        </p:txBody>
      </p:sp>
    </p:spTree>
    <p:extLst>
      <p:ext uri="{BB962C8B-B14F-4D97-AF65-F5344CB8AC3E}">
        <p14:creationId xmlns:p14="http://schemas.microsoft.com/office/powerpoint/2010/main" val="19150828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s://www.midwestdairy.com/wp-content/uploads/2015/09/Cow-Breeds-Holstein_lp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04800" y="-2875"/>
            <a:ext cx="9613458" cy="687493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533400" y="5943599"/>
            <a:ext cx="2514600" cy="810143"/>
          </a:xfrm>
          <a:prstGeom prst="rect">
            <a:avLst/>
          </a:prstGeom>
          <a:gradFill flip="none" rotWithShape="1">
            <a:gsLst>
              <a:gs pos="0">
                <a:schemeClr val="accent1"/>
              </a:gs>
              <a:gs pos="56000">
                <a:schemeClr val="accent6">
                  <a:lumMod val="75000"/>
                  <a:alpha val="60000"/>
                </a:schemeClr>
              </a:gs>
            </a:gsLst>
            <a:lin ang="13500000" scaled="1"/>
            <a:tileRect/>
          </a:gra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000" dirty="0" smtClean="0">
                <a:solidFill>
                  <a:schemeClr val="bg1"/>
                </a:solidFill>
                <a:latin typeface="Bell Gothic Std Light" panose="020B0606020203020204" pitchFamily="34" charset="0"/>
              </a:rPr>
              <a:t>Holstein</a:t>
            </a:r>
            <a:endParaRPr lang="en-US" sz="5000" dirty="0">
              <a:solidFill>
                <a:schemeClr val="bg1"/>
              </a:solidFill>
              <a:latin typeface="Bell Gothic Std Light" panose="020B0606020203020204" pitchFamily="34" charset="0"/>
            </a:endParaRPr>
          </a:p>
        </p:txBody>
      </p:sp>
    </p:spTree>
    <p:extLst>
      <p:ext uri="{BB962C8B-B14F-4D97-AF65-F5344CB8AC3E}">
        <p14:creationId xmlns:p14="http://schemas.microsoft.com/office/powerpoint/2010/main" val="36172124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9999" y="878400"/>
            <a:ext cx="5116953" cy="4081564"/>
          </a:xfrm>
        </p:spPr>
        <p:txBody>
          <a:bodyPr>
            <a:normAutofit/>
          </a:bodyPr>
          <a:lstStyle/>
          <a:p>
            <a:r>
              <a:rPr lang="en-US" sz="2000" dirty="0"/>
              <a:t>Holsteins are the black and white cows that you typically think of</a:t>
            </a:r>
          </a:p>
          <a:p>
            <a:pPr lvl="1"/>
            <a:r>
              <a:rPr lang="en-US" sz="1800" dirty="0"/>
              <a:t>Like the chick-fil-a cow!</a:t>
            </a:r>
          </a:p>
          <a:p>
            <a:pPr lvl="1"/>
            <a:r>
              <a:rPr lang="en-US" sz="1800" dirty="0"/>
              <a:t>Spotted with a unique pattern (like a thumbprint!)</a:t>
            </a:r>
          </a:p>
          <a:p>
            <a:r>
              <a:rPr lang="en-US" sz="2000" dirty="0"/>
              <a:t>Most popular milking cow</a:t>
            </a:r>
          </a:p>
          <a:p>
            <a:r>
              <a:rPr lang="en-US" sz="2000" dirty="0"/>
              <a:t>Known for </a:t>
            </a:r>
            <a:r>
              <a:rPr lang="en-US" sz="2000" u="sng" dirty="0"/>
              <a:t>volume</a:t>
            </a:r>
            <a:r>
              <a:rPr lang="en-US" sz="2000" dirty="0"/>
              <a:t> of milk produced</a:t>
            </a:r>
          </a:p>
          <a:p>
            <a:pPr lvl="1"/>
            <a:r>
              <a:rPr lang="en-US" sz="1800" dirty="0"/>
              <a:t>approx. 20,000lbs in 305 days</a:t>
            </a:r>
          </a:p>
          <a:p>
            <a:pPr marL="342892" lvl="1" indent="0">
              <a:buNone/>
            </a:pP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771493">
            <a:off x="5079368" y="2221910"/>
            <a:ext cx="1219641" cy="1707332"/>
          </a:xfrm>
          <a:prstGeom prst="rect">
            <a:avLst/>
          </a:prstGeom>
        </p:spPr>
      </p:pic>
      <p:sp>
        <p:nvSpPr>
          <p:cNvPr id="2" name="Title 1"/>
          <p:cNvSpPr>
            <a:spLocks noGrp="1"/>
          </p:cNvSpPr>
          <p:nvPr>
            <p:ph type="title"/>
          </p:nvPr>
        </p:nvSpPr>
        <p:spPr>
          <a:xfrm>
            <a:off x="609600" y="182290"/>
            <a:ext cx="6347713" cy="685126"/>
          </a:xfrm>
        </p:spPr>
        <p:txBody>
          <a:bodyPr/>
          <a:lstStyle/>
          <a:p>
            <a:r>
              <a:rPr lang="en-US" dirty="0" smtClean="0"/>
              <a:t>Holstein (Netherlands)</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9675" y="3816966"/>
            <a:ext cx="4316073" cy="318785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5134" y="148423"/>
            <a:ext cx="3005225" cy="2126283"/>
          </a:xfrm>
          <a:prstGeom prst="rect">
            <a:avLst/>
          </a:prstGeom>
          <a:ln w="38100">
            <a:solidFill>
              <a:schemeClr val="accent2"/>
            </a:solidFill>
          </a:ln>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5068" t="25690" r="22397" b="4234"/>
          <a:stretch/>
        </p:blipFill>
        <p:spPr>
          <a:xfrm>
            <a:off x="178958" y="4120587"/>
            <a:ext cx="4123235" cy="2651486"/>
          </a:xfrm>
          <a:prstGeom prst="rect">
            <a:avLst/>
          </a:prstGeom>
        </p:spPr>
      </p:pic>
    </p:spTree>
    <p:extLst>
      <p:ext uri="{BB962C8B-B14F-4D97-AF65-F5344CB8AC3E}">
        <p14:creationId xmlns:p14="http://schemas.microsoft.com/office/powerpoint/2010/main" val="36599913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Happy Cows Commercial</a:t>
            </a:r>
            <a:endParaRPr lang="en-US" dirty="0"/>
          </a:p>
        </p:txBody>
      </p:sp>
      <p:pic>
        <p:nvPicPr>
          <p:cNvPr id="4" name="hzHLtR6hJPs"/>
          <p:cNvPicPr>
            <a:picLocks noGrp="1" noRot="1" noChangeAspect="1"/>
          </p:cNvPicPr>
          <p:nvPr>
            <p:ph idx="1"/>
            <a:videoFile r:link="rId1"/>
          </p:nvPr>
        </p:nvPicPr>
        <p:blipFill>
          <a:blip r:embed="rId3"/>
          <a:stretch>
            <a:fillRect/>
          </a:stretch>
        </p:blipFill>
        <p:spPr>
          <a:xfrm>
            <a:off x="76200" y="1294726"/>
            <a:ext cx="8940800" cy="5029200"/>
          </a:xfrm>
          <a:prstGeom prst="rect">
            <a:avLst/>
          </a:prstGeom>
        </p:spPr>
      </p:pic>
    </p:spTree>
    <p:extLst>
      <p:ext uri="{BB962C8B-B14F-4D97-AF65-F5344CB8AC3E}">
        <p14:creationId xmlns:p14="http://schemas.microsoft.com/office/powerpoint/2010/main" val="16098597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s-media-cache-ak0.pinimg.com/originals/8d/2f/5b/8d2f5b45d23649125e15c2dd1156ef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81000" y="1"/>
            <a:ext cx="9677399" cy="686646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533400" y="5943599"/>
            <a:ext cx="2133600" cy="810143"/>
          </a:xfrm>
          <a:prstGeom prst="rect">
            <a:avLst/>
          </a:prstGeom>
          <a:gradFill flip="none" rotWithShape="1">
            <a:gsLst>
              <a:gs pos="0">
                <a:schemeClr val="accent1"/>
              </a:gs>
              <a:gs pos="56000">
                <a:schemeClr val="accent6">
                  <a:lumMod val="75000"/>
                  <a:alpha val="60000"/>
                </a:schemeClr>
              </a:gs>
            </a:gsLst>
            <a:lin ang="13500000" scaled="1"/>
            <a:tileRect/>
          </a:gra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000" dirty="0" smtClean="0">
                <a:solidFill>
                  <a:schemeClr val="bg1"/>
                </a:solidFill>
                <a:latin typeface="Bell Gothic Std Light" panose="020B0606020203020204" pitchFamily="34" charset="0"/>
              </a:rPr>
              <a:t>Jersey</a:t>
            </a:r>
            <a:endParaRPr lang="en-US" sz="5000" dirty="0">
              <a:solidFill>
                <a:schemeClr val="bg1"/>
              </a:solidFill>
              <a:latin typeface="Bell Gothic Std Light" panose="020B0606020203020204" pitchFamily="34" charset="0"/>
            </a:endParaRPr>
          </a:p>
        </p:txBody>
      </p:sp>
    </p:spTree>
    <p:extLst>
      <p:ext uri="{BB962C8B-B14F-4D97-AF65-F5344CB8AC3E}">
        <p14:creationId xmlns:p14="http://schemas.microsoft.com/office/powerpoint/2010/main" val="36172124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485" y="339674"/>
            <a:ext cx="6447501" cy="593387"/>
          </a:xfrm>
        </p:spPr>
        <p:txBody>
          <a:bodyPr>
            <a:normAutofit/>
          </a:bodyPr>
          <a:lstStyle/>
          <a:p>
            <a:r>
              <a:rPr lang="en-US" sz="3000" dirty="0" smtClean="0"/>
              <a:t>Jersey (Isle of Jersey - England)</a:t>
            </a:r>
            <a:endParaRPr lang="en-US" sz="3000" dirty="0"/>
          </a:p>
        </p:txBody>
      </p:sp>
      <p:sp>
        <p:nvSpPr>
          <p:cNvPr id="3" name="Content Placeholder 2"/>
          <p:cNvSpPr>
            <a:spLocks noGrp="1"/>
          </p:cNvSpPr>
          <p:nvPr>
            <p:ph idx="1"/>
          </p:nvPr>
        </p:nvSpPr>
        <p:spPr>
          <a:xfrm>
            <a:off x="293485" y="945300"/>
            <a:ext cx="5430404" cy="4309605"/>
          </a:xfrm>
        </p:spPr>
        <p:txBody>
          <a:bodyPr>
            <a:noAutofit/>
          </a:bodyPr>
          <a:lstStyle/>
          <a:p>
            <a:r>
              <a:rPr lang="en-US" sz="2000" dirty="0"/>
              <a:t>Jersey cows are brown (light tan to dark fawn) with darker points around the head and legs </a:t>
            </a:r>
          </a:p>
          <a:p>
            <a:pPr lvl="1"/>
            <a:r>
              <a:rPr lang="en-US" sz="1800" dirty="0"/>
              <a:t>Like Borden’s Elsie!</a:t>
            </a:r>
          </a:p>
          <a:p>
            <a:r>
              <a:rPr lang="en-US" sz="2000" dirty="0"/>
              <a:t>Adapted for a warmer climate (popular in the south)</a:t>
            </a:r>
          </a:p>
          <a:p>
            <a:r>
              <a:rPr lang="en-US" sz="2000" dirty="0"/>
              <a:t>Smaller frame and feminine features (ex. big eyes)</a:t>
            </a:r>
          </a:p>
          <a:p>
            <a:r>
              <a:rPr lang="en-US" sz="2000" dirty="0"/>
              <a:t>Known for producing </a:t>
            </a:r>
            <a:r>
              <a:rPr lang="en-US" sz="2000" u="sng" dirty="0"/>
              <a:t>high butterfat content </a:t>
            </a:r>
            <a:r>
              <a:rPr lang="en-US" sz="2000" dirty="0"/>
              <a:t>in milk (approx. 5%)</a:t>
            </a:r>
          </a:p>
          <a:p>
            <a:pPr lvl="1"/>
            <a:r>
              <a:rPr lang="en-US" sz="1800" dirty="0" smtClean="0"/>
              <a:t>Butterfat is desirable for flavor</a:t>
            </a:r>
            <a:endParaRPr lang="en-US" sz="18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51" y="219000"/>
            <a:ext cx="3074099" cy="2540577"/>
          </a:xfrm>
          <a:prstGeom prst="rect">
            <a:avLst/>
          </a:prstGeom>
          <a:ln w="38100">
            <a:solidFill>
              <a:schemeClr val="accent2"/>
            </a:solidFill>
          </a:ln>
        </p:spPr>
      </p:pic>
      <p:sp>
        <p:nvSpPr>
          <p:cNvPr id="9" name="Oval 8"/>
          <p:cNvSpPr/>
          <p:nvPr/>
        </p:nvSpPr>
        <p:spPr>
          <a:xfrm>
            <a:off x="6960746" y="1904915"/>
            <a:ext cx="672084" cy="2834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Curved Right Arrow 9"/>
          <p:cNvSpPr/>
          <p:nvPr/>
        </p:nvSpPr>
        <p:spPr>
          <a:xfrm>
            <a:off x="82060" y="2037144"/>
            <a:ext cx="561605" cy="3981691"/>
          </a:xfrm>
          <a:prstGeom prst="curvedRightArrow">
            <a:avLst>
              <a:gd name="adj1" fmla="val 46267"/>
              <a:gd name="adj2" fmla="val 98207"/>
              <a:gd name="adj3" fmla="val 38734"/>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3829" y="3786528"/>
            <a:ext cx="3854235" cy="278361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19216" y="4315792"/>
            <a:ext cx="1798534" cy="2475833"/>
          </a:xfrm>
          <a:prstGeom prst="rect">
            <a:avLst/>
          </a:prstGeom>
        </p:spPr>
      </p:pic>
      <p:sp>
        <p:nvSpPr>
          <p:cNvPr id="6" name="Bent Arrow 5"/>
          <p:cNvSpPr/>
          <p:nvPr/>
        </p:nvSpPr>
        <p:spPr>
          <a:xfrm rot="5400000">
            <a:off x="6047570" y="2718035"/>
            <a:ext cx="2139245" cy="3281742"/>
          </a:xfrm>
          <a:prstGeom prst="bentArrow">
            <a:avLst>
              <a:gd name="adj1" fmla="val 6811"/>
              <a:gd name="adj2" fmla="val 9388"/>
              <a:gd name="adj3" fmla="val 13206"/>
              <a:gd name="adj4" fmla="val 45222"/>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nvGrpSpPr>
          <p:cNvPr id="12" name="Group 11"/>
          <p:cNvGrpSpPr/>
          <p:nvPr/>
        </p:nvGrpSpPr>
        <p:grpSpPr>
          <a:xfrm>
            <a:off x="738233" y="5068365"/>
            <a:ext cx="1342206" cy="1678304"/>
            <a:chOff x="1286101" y="4512217"/>
            <a:chExt cx="1789608" cy="2237739"/>
          </a:xfrm>
        </p:grpSpPr>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859"/>
            <a:stretch/>
          </p:blipFill>
          <p:spPr>
            <a:xfrm>
              <a:off x="1286101" y="4512217"/>
              <a:ext cx="1789608" cy="2237739"/>
            </a:xfrm>
            <a:prstGeom prst="rect">
              <a:avLst/>
            </a:prstGeom>
          </p:spPr>
        </p:pic>
        <p:sp>
          <p:nvSpPr>
            <p:cNvPr id="7" name="Rectangle 6"/>
            <p:cNvSpPr/>
            <p:nvPr/>
          </p:nvSpPr>
          <p:spPr>
            <a:xfrm>
              <a:off x="1286101" y="5648398"/>
              <a:ext cx="45719" cy="11015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1" name="Cloud Callout 10"/>
          <p:cNvSpPr/>
          <p:nvPr/>
        </p:nvSpPr>
        <p:spPr>
          <a:xfrm>
            <a:off x="2391371" y="5043170"/>
            <a:ext cx="2358539" cy="1565974"/>
          </a:xfrm>
          <a:prstGeom prst="cloudCallout">
            <a:avLst>
              <a:gd name="adj1" fmla="val -75151"/>
              <a:gd name="adj2" fmla="val -15702"/>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My high butterfat helps your ice cream taste good!</a:t>
            </a:r>
          </a:p>
        </p:txBody>
      </p:sp>
    </p:spTree>
    <p:extLst>
      <p:ext uri="{BB962C8B-B14F-4D97-AF65-F5344CB8AC3E}">
        <p14:creationId xmlns:p14="http://schemas.microsoft.com/office/powerpoint/2010/main" val="15268586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Ayrshire vs. Guernsey</a:t>
            </a:r>
            <a:endParaRPr lang="en-US" dirty="0"/>
          </a:p>
        </p:txBody>
      </p:sp>
      <p:sp>
        <p:nvSpPr>
          <p:cNvPr id="3" name="Content Placeholder 2"/>
          <p:cNvSpPr>
            <a:spLocks noGrp="1"/>
          </p:cNvSpPr>
          <p:nvPr>
            <p:ph idx="1"/>
          </p:nvPr>
        </p:nvSpPr>
        <p:spPr/>
        <p:txBody>
          <a:bodyPr/>
          <a:lstStyle/>
          <a:p>
            <a:pPr algn="just"/>
            <a:r>
              <a:rPr lang="en-US" u="sng" dirty="0" smtClean="0"/>
              <a:t>Ayrshire:</a:t>
            </a:r>
            <a:r>
              <a:rPr lang="en-US" dirty="0" smtClean="0"/>
              <a:t> darker colored spots (usually a liver color)</a:t>
            </a:r>
          </a:p>
          <a:p>
            <a:pPr lvl="1" algn="just"/>
            <a:r>
              <a:rPr lang="en-US" dirty="0" smtClean="0"/>
              <a:t>More broken spotting</a:t>
            </a:r>
          </a:p>
          <a:p>
            <a:r>
              <a:rPr lang="en-US" u="sng" dirty="0" smtClean="0"/>
              <a:t>Guernsey:</a:t>
            </a:r>
            <a:r>
              <a:rPr lang="en-US" dirty="0" smtClean="0"/>
              <a:t> lighter colored spots (usually sand/tan color)</a:t>
            </a:r>
            <a:endParaRPr lang="en-US" dirty="0"/>
          </a:p>
        </p:txBody>
      </p:sp>
      <p:pic>
        <p:nvPicPr>
          <p:cNvPr id="15362" name="Picture 2" descr="Image result for ayrshire vs guerns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514600"/>
            <a:ext cx="4048125" cy="2886076"/>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Image result for ayrshire vs guerns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1667" y="3190256"/>
            <a:ext cx="4915395" cy="351534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52400" y="4724400"/>
            <a:ext cx="1600200" cy="533401"/>
          </a:xfrm>
          <a:prstGeom prst="rect">
            <a:avLst/>
          </a:prstGeom>
          <a:gradFill flip="none" rotWithShape="1">
            <a:gsLst>
              <a:gs pos="0">
                <a:schemeClr val="accent1"/>
              </a:gs>
              <a:gs pos="56000">
                <a:schemeClr val="accent6">
                  <a:lumMod val="75000"/>
                  <a:alpha val="60000"/>
                </a:schemeClr>
              </a:gs>
            </a:gsLst>
            <a:lin ang="13500000" scaled="1"/>
            <a:tileRect/>
          </a:gra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000" dirty="0" smtClean="0">
                <a:solidFill>
                  <a:schemeClr val="bg1"/>
                </a:solidFill>
                <a:latin typeface="Bell Gothic Std Light" panose="020B0606020203020204" pitchFamily="34" charset="0"/>
              </a:rPr>
              <a:t>Ayrshire</a:t>
            </a:r>
            <a:endParaRPr lang="en-US" sz="3000" dirty="0">
              <a:solidFill>
                <a:schemeClr val="bg1"/>
              </a:solidFill>
              <a:latin typeface="Bell Gothic Std Light" panose="020B0606020203020204" pitchFamily="34" charset="0"/>
            </a:endParaRPr>
          </a:p>
        </p:txBody>
      </p:sp>
      <p:sp>
        <p:nvSpPr>
          <p:cNvPr id="7" name="Title 1"/>
          <p:cNvSpPr txBox="1">
            <a:spLocks/>
          </p:cNvSpPr>
          <p:nvPr/>
        </p:nvSpPr>
        <p:spPr>
          <a:xfrm>
            <a:off x="7162800" y="6019800"/>
            <a:ext cx="1676400" cy="533401"/>
          </a:xfrm>
          <a:prstGeom prst="rect">
            <a:avLst/>
          </a:prstGeom>
          <a:gradFill flip="none" rotWithShape="1">
            <a:gsLst>
              <a:gs pos="0">
                <a:schemeClr val="accent1"/>
              </a:gs>
              <a:gs pos="56000">
                <a:schemeClr val="accent6">
                  <a:lumMod val="75000"/>
                  <a:alpha val="60000"/>
                </a:schemeClr>
              </a:gs>
            </a:gsLst>
            <a:lin ang="13500000" scaled="1"/>
            <a:tileRect/>
          </a:gra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000" dirty="0" smtClean="0">
                <a:solidFill>
                  <a:schemeClr val="bg1"/>
                </a:solidFill>
                <a:latin typeface="Bell Gothic Std Light" panose="020B0606020203020204" pitchFamily="34" charset="0"/>
              </a:rPr>
              <a:t>Guernsey</a:t>
            </a:r>
            <a:endParaRPr lang="en-US" sz="3000" dirty="0">
              <a:solidFill>
                <a:schemeClr val="bg1"/>
              </a:solidFill>
              <a:latin typeface="Bell Gothic Std Light" panose="020B0606020203020204" pitchFamily="34" charset="0"/>
            </a:endParaRPr>
          </a:p>
        </p:txBody>
      </p:sp>
    </p:spTree>
    <p:extLst>
      <p:ext uri="{BB962C8B-B14F-4D97-AF65-F5344CB8AC3E}">
        <p14:creationId xmlns:p14="http://schemas.microsoft.com/office/powerpoint/2010/main" val="23166740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Beef Cattle:</a:t>
            </a:r>
            <a:endParaRPr lang="en-US" dirty="0"/>
          </a:p>
        </p:txBody>
      </p:sp>
      <p:sp>
        <p:nvSpPr>
          <p:cNvPr id="3" name="Content Placeholder 2"/>
          <p:cNvSpPr>
            <a:spLocks noGrp="1"/>
          </p:cNvSpPr>
          <p:nvPr>
            <p:ph idx="1"/>
          </p:nvPr>
        </p:nvSpPr>
        <p:spPr/>
        <p:txBody>
          <a:bodyPr/>
          <a:lstStyle/>
          <a:p>
            <a:r>
              <a:rPr lang="en-US" dirty="0" smtClean="0"/>
              <a:t>Raised for meat (beef) production</a:t>
            </a:r>
          </a:p>
          <a:p>
            <a:r>
              <a:rPr lang="en-US" dirty="0" smtClean="0"/>
              <a:t>These breeds usually have high marbling ability and easily lay on muscle/fat</a:t>
            </a:r>
          </a:p>
          <a:p>
            <a:r>
              <a:rPr lang="en-US" dirty="0" smtClean="0"/>
              <a:t>There are two main types of beef cattle breeds:</a:t>
            </a:r>
          </a:p>
          <a:p>
            <a:pPr lvl="1"/>
            <a:r>
              <a:rPr lang="en-US" dirty="0" err="1" smtClean="0"/>
              <a:t>Bos</a:t>
            </a:r>
            <a:r>
              <a:rPr lang="en-US" dirty="0" smtClean="0"/>
              <a:t> Taurus</a:t>
            </a:r>
          </a:p>
          <a:p>
            <a:pPr lvl="2"/>
            <a:r>
              <a:rPr lang="en-US" dirty="0" smtClean="0"/>
              <a:t>British breeds</a:t>
            </a:r>
          </a:p>
          <a:p>
            <a:pPr lvl="2"/>
            <a:r>
              <a:rPr lang="en-US" dirty="0" smtClean="0"/>
              <a:t>Exotic breeds</a:t>
            </a:r>
          </a:p>
          <a:p>
            <a:pPr lvl="1"/>
            <a:r>
              <a:rPr lang="en-US" dirty="0" err="1" smtClean="0"/>
              <a:t>Bos</a:t>
            </a:r>
            <a:r>
              <a:rPr lang="en-US" dirty="0" smtClean="0"/>
              <a:t> </a:t>
            </a:r>
            <a:r>
              <a:rPr lang="en-US" dirty="0" err="1" smtClean="0"/>
              <a:t>Indicus</a:t>
            </a:r>
            <a:endParaRPr lang="en-US" dirty="0" smtClean="0"/>
          </a:p>
          <a:p>
            <a:pPr lvl="1"/>
            <a:endParaRPr lang="en-US" dirty="0" smtClean="0"/>
          </a:p>
          <a:p>
            <a:pPr lvl="1"/>
            <a:endParaRPr lang="en-US" dirty="0"/>
          </a:p>
          <a:p>
            <a:endParaRPr lang="en-US" dirty="0"/>
          </a:p>
        </p:txBody>
      </p:sp>
      <p:pic>
        <p:nvPicPr>
          <p:cNvPr id="1026" name="Picture 2" descr="Image result for beef catt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3048000"/>
            <a:ext cx="5966451" cy="3422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5906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British (maternal) Breeds </a:t>
            </a:r>
            <a:endParaRPr lang="en-US" dirty="0"/>
          </a:p>
        </p:txBody>
      </p:sp>
      <p:sp>
        <p:nvSpPr>
          <p:cNvPr id="3" name="Content Placeholder 2"/>
          <p:cNvSpPr>
            <a:spLocks noGrp="1"/>
          </p:cNvSpPr>
          <p:nvPr>
            <p:ph idx="1"/>
          </p:nvPr>
        </p:nvSpPr>
        <p:spPr/>
        <p:txBody>
          <a:bodyPr/>
          <a:lstStyle/>
          <a:p>
            <a:r>
              <a:rPr lang="en-US" dirty="0" smtClean="0"/>
              <a:t>These breeds fall under the </a:t>
            </a:r>
            <a:r>
              <a:rPr lang="en-US" dirty="0" err="1" smtClean="0"/>
              <a:t>Bos</a:t>
            </a:r>
            <a:r>
              <a:rPr lang="en-US" dirty="0" smtClean="0"/>
              <a:t> Taurus category</a:t>
            </a:r>
          </a:p>
          <a:p>
            <a:r>
              <a:rPr lang="en-US" dirty="0" smtClean="0"/>
              <a:t>Generally smaller than exotic breeds</a:t>
            </a:r>
          </a:p>
          <a:p>
            <a:r>
              <a:rPr lang="en-US" dirty="0" smtClean="0"/>
              <a:t>Developed in the British Isles</a:t>
            </a:r>
          </a:p>
          <a:p>
            <a:r>
              <a:rPr lang="en-US" dirty="0" smtClean="0"/>
              <a:t>You should be able to identify the following breeds:</a:t>
            </a:r>
          </a:p>
          <a:p>
            <a:pPr lvl="1"/>
            <a:r>
              <a:rPr lang="en-US" dirty="0" smtClean="0"/>
              <a:t>Angus</a:t>
            </a:r>
          </a:p>
          <a:p>
            <a:pPr lvl="1"/>
            <a:r>
              <a:rPr lang="en-US" dirty="0" smtClean="0"/>
              <a:t>Hereford</a:t>
            </a:r>
          </a:p>
          <a:p>
            <a:pPr lvl="1"/>
            <a:r>
              <a:rPr lang="en-US" dirty="0" smtClean="0"/>
              <a:t>Shorthorn</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4038695"/>
            <a:ext cx="4114800" cy="274405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1337" y="3962400"/>
            <a:ext cx="4171950" cy="2781300"/>
          </a:xfrm>
          <a:prstGeom prst="rect">
            <a:avLst/>
          </a:prstGeom>
        </p:spPr>
      </p:pic>
    </p:spTree>
    <p:extLst>
      <p:ext uri="{BB962C8B-B14F-4D97-AF65-F5344CB8AC3E}">
        <p14:creationId xmlns:p14="http://schemas.microsoft.com/office/powerpoint/2010/main" val="8361996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crft-pit.com/images/blog/thumb/angus_467_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57200" y="-31630"/>
            <a:ext cx="9829800" cy="690506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6200" y="5943600"/>
            <a:ext cx="1828800" cy="810143"/>
          </a:xfrm>
          <a:prstGeom prst="rect">
            <a:avLst/>
          </a:prstGeom>
          <a:gradFill flip="none" rotWithShape="1">
            <a:gsLst>
              <a:gs pos="0">
                <a:schemeClr val="accent1"/>
              </a:gs>
              <a:gs pos="56000">
                <a:schemeClr val="accent6">
                  <a:lumMod val="75000"/>
                  <a:alpha val="60000"/>
                </a:schemeClr>
              </a:gs>
            </a:gsLst>
            <a:lin ang="13500000" scaled="1"/>
            <a:tileRect/>
          </a:gra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000" dirty="0" smtClean="0">
                <a:solidFill>
                  <a:schemeClr val="bg1"/>
                </a:solidFill>
                <a:latin typeface="Bell Gothic Std Light" panose="020B0606020203020204" pitchFamily="34" charset="0"/>
              </a:rPr>
              <a:t>Angus</a:t>
            </a:r>
            <a:endParaRPr lang="en-US" sz="5000" dirty="0">
              <a:solidFill>
                <a:schemeClr val="bg1"/>
              </a:solidFill>
              <a:latin typeface="Bell Gothic Std Light" panose="020B0606020203020204" pitchFamily="34" charset="0"/>
            </a:endParaRPr>
          </a:p>
        </p:txBody>
      </p:sp>
    </p:spTree>
    <p:extLst>
      <p:ext uri="{BB962C8B-B14F-4D97-AF65-F5344CB8AC3E}">
        <p14:creationId xmlns:p14="http://schemas.microsoft.com/office/powerpoint/2010/main" val="19836302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Angus (Scotland)</a:t>
            </a:r>
            <a:endParaRPr lang="en-US" dirty="0"/>
          </a:p>
        </p:txBody>
      </p:sp>
      <p:sp>
        <p:nvSpPr>
          <p:cNvPr id="3" name="Content Placeholder 2"/>
          <p:cNvSpPr>
            <a:spLocks noGrp="1"/>
          </p:cNvSpPr>
          <p:nvPr>
            <p:ph idx="1"/>
          </p:nvPr>
        </p:nvSpPr>
        <p:spPr/>
        <p:txBody>
          <a:bodyPr/>
          <a:lstStyle/>
          <a:p>
            <a:r>
              <a:rPr lang="en-US" u="sng" dirty="0" smtClean="0"/>
              <a:t>Black coat</a:t>
            </a:r>
            <a:r>
              <a:rPr lang="en-US" dirty="0" smtClean="0"/>
              <a:t> (Red </a:t>
            </a:r>
            <a:r>
              <a:rPr lang="en-US" dirty="0"/>
              <a:t>A</a:t>
            </a:r>
            <a:r>
              <a:rPr lang="en-US" dirty="0" smtClean="0"/>
              <a:t>ngus is a different breed!)</a:t>
            </a:r>
            <a:endParaRPr lang="en-US" dirty="0" smtClean="0"/>
          </a:p>
          <a:p>
            <a:r>
              <a:rPr lang="en-US" dirty="0" smtClean="0"/>
              <a:t>ALL Naturally polled (no horns)</a:t>
            </a:r>
          </a:p>
          <a:p>
            <a:r>
              <a:rPr lang="en-US" dirty="0" smtClean="0"/>
              <a:t>Superior marbling ability (hence Certified Angus Beef)</a:t>
            </a:r>
          </a:p>
          <a:p>
            <a:r>
              <a:rPr lang="en-US" dirty="0" smtClean="0"/>
              <a:t>Muscular and compact</a:t>
            </a:r>
            <a:endParaRPr lang="en-US" dirty="0"/>
          </a:p>
        </p:txBody>
      </p:sp>
      <p:pic>
        <p:nvPicPr>
          <p:cNvPr id="2052" name="Picture 4" descr="Ang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4729" y="3048000"/>
            <a:ext cx="5636517" cy="37623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angus cattle characteristic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3733800"/>
            <a:ext cx="4060897" cy="28194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meat grad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9946" y="990600"/>
            <a:ext cx="2781300" cy="16383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5334000" y="190500"/>
            <a:ext cx="3792660" cy="933450"/>
          </a:xfrm>
          <a:prstGeom prst="rect">
            <a:avLst/>
          </a:prstGeom>
          <a:gradFill flip="none" rotWithShape="1">
            <a:gsLst>
              <a:gs pos="0">
                <a:schemeClr val="accent1"/>
              </a:gs>
              <a:gs pos="56000">
                <a:schemeClr val="accent6">
                  <a:lumMod val="75000"/>
                  <a:alpha val="60000"/>
                </a:schemeClr>
              </a:gs>
            </a:gsLst>
            <a:lin ang="13500000" scaled="1"/>
            <a:tileRect/>
          </a:gra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smtClean="0">
                <a:solidFill>
                  <a:schemeClr val="bg1"/>
                </a:solidFill>
                <a:latin typeface="Bell Gothic Std Light" panose="020B0606020203020204" pitchFamily="34" charset="0"/>
              </a:rPr>
              <a:t>Marbling is a highly desirable trait in beef cattle, it increases the grade of the meat (Prime &gt; Choice &gt; Select)</a:t>
            </a:r>
            <a:endParaRPr lang="en-US" sz="1800" dirty="0">
              <a:solidFill>
                <a:schemeClr val="bg1"/>
              </a:solidFill>
              <a:latin typeface="Bell Gothic Std Light" panose="020B0606020203020204" pitchFamily="34" charset="0"/>
            </a:endParaRPr>
          </a:p>
        </p:txBody>
      </p:sp>
    </p:spTree>
    <p:extLst>
      <p:ext uri="{BB962C8B-B14F-4D97-AF65-F5344CB8AC3E}">
        <p14:creationId xmlns:p14="http://schemas.microsoft.com/office/powerpoint/2010/main" val="40726218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cow photograph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929378" cy="794350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5" name="Title 1"/>
          <p:cNvSpPr txBox="1">
            <a:spLocks/>
          </p:cNvSpPr>
          <p:nvPr/>
        </p:nvSpPr>
        <p:spPr>
          <a:xfrm>
            <a:off x="76200" y="5943600"/>
            <a:ext cx="3810000" cy="810143"/>
          </a:xfrm>
          <a:prstGeom prst="rect">
            <a:avLst/>
          </a:prstGeom>
          <a:gradFill flip="none" rotWithShape="1">
            <a:gsLst>
              <a:gs pos="0">
                <a:schemeClr val="accent1"/>
              </a:gs>
              <a:gs pos="56000">
                <a:schemeClr val="accent6">
                  <a:lumMod val="75000"/>
                  <a:alpha val="60000"/>
                </a:schemeClr>
              </a:gs>
            </a:gsLst>
            <a:lin ang="13500000" scaled="1"/>
            <a:tileRect/>
          </a:gra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700" dirty="0" smtClean="0">
                <a:solidFill>
                  <a:schemeClr val="bg1"/>
                </a:solidFill>
                <a:latin typeface="Bell Gothic Std Light" panose="020B0606020203020204" pitchFamily="34" charset="0"/>
              </a:rPr>
              <a:t>Cattle Breeds</a:t>
            </a:r>
            <a:endParaRPr lang="en-US" sz="4700" dirty="0">
              <a:solidFill>
                <a:schemeClr val="bg1"/>
              </a:solidFill>
              <a:latin typeface="Bell Gothic Std Light" panose="020B0606020203020204" pitchFamily="34" charset="0"/>
            </a:endParaRPr>
          </a:p>
        </p:txBody>
      </p:sp>
    </p:spTree>
    <p:extLst>
      <p:ext uri="{BB962C8B-B14F-4D97-AF65-F5344CB8AC3E}">
        <p14:creationId xmlns:p14="http://schemas.microsoft.com/office/powerpoint/2010/main" val="4387171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33051"/>
            <a:ext cx="10092762" cy="6891051"/>
          </a:xfrm>
          <a:prstGeom prst="rect">
            <a:avLst/>
          </a:prstGeom>
        </p:spPr>
      </p:pic>
      <p:sp>
        <p:nvSpPr>
          <p:cNvPr id="5" name="Title 1"/>
          <p:cNvSpPr txBox="1">
            <a:spLocks/>
          </p:cNvSpPr>
          <p:nvPr/>
        </p:nvSpPr>
        <p:spPr>
          <a:xfrm>
            <a:off x="76200" y="5943600"/>
            <a:ext cx="2819400" cy="810143"/>
          </a:xfrm>
          <a:prstGeom prst="rect">
            <a:avLst/>
          </a:prstGeom>
          <a:gradFill flip="none" rotWithShape="1">
            <a:gsLst>
              <a:gs pos="0">
                <a:schemeClr val="accent1"/>
              </a:gs>
              <a:gs pos="56000">
                <a:schemeClr val="accent6">
                  <a:lumMod val="75000"/>
                  <a:alpha val="60000"/>
                </a:schemeClr>
              </a:gs>
            </a:gsLst>
            <a:lin ang="13500000" scaled="1"/>
            <a:tileRect/>
          </a:gra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000" dirty="0" smtClean="0">
                <a:solidFill>
                  <a:schemeClr val="bg1"/>
                </a:solidFill>
                <a:latin typeface="Bell Gothic Std Light" panose="020B0606020203020204" pitchFamily="34" charset="0"/>
              </a:rPr>
              <a:t>Hereford</a:t>
            </a:r>
            <a:endParaRPr lang="en-US" sz="5000" dirty="0">
              <a:solidFill>
                <a:schemeClr val="bg1"/>
              </a:solidFill>
              <a:latin typeface="Bell Gothic Std Light" panose="020B0606020203020204" pitchFamily="34" charset="0"/>
            </a:endParaRPr>
          </a:p>
        </p:txBody>
      </p:sp>
    </p:spTree>
    <p:extLst>
      <p:ext uri="{BB962C8B-B14F-4D97-AF65-F5344CB8AC3E}">
        <p14:creationId xmlns:p14="http://schemas.microsoft.com/office/powerpoint/2010/main" val="1813994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Hereford (England)</a:t>
            </a:r>
            <a:endParaRPr lang="en-US" dirty="0"/>
          </a:p>
        </p:txBody>
      </p:sp>
      <p:sp>
        <p:nvSpPr>
          <p:cNvPr id="3" name="Content Placeholder 2"/>
          <p:cNvSpPr>
            <a:spLocks noGrp="1"/>
          </p:cNvSpPr>
          <p:nvPr>
            <p:ph idx="1"/>
          </p:nvPr>
        </p:nvSpPr>
        <p:spPr>
          <a:xfrm>
            <a:off x="609599" y="1375646"/>
            <a:ext cx="4648200" cy="4665717"/>
          </a:xfrm>
        </p:spPr>
        <p:txBody>
          <a:bodyPr/>
          <a:lstStyle/>
          <a:p>
            <a:r>
              <a:rPr lang="en-US" u="sng" dirty="0" smtClean="0"/>
              <a:t>Red </a:t>
            </a:r>
            <a:r>
              <a:rPr lang="en-US" u="sng" dirty="0" smtClean="0"/>
              <a:t>and white coat color</a:t>
            </a:r>
            <a:endParaRPr lang="en-US" u="sng" dirty="0"/>
          </a:p>
          <a:p>
            <a:r>
              <a:rPr lang="en-US" u="sng" dirty="0" smtClean="0"/>
              <a:t>White </a:t>
            </a:r>
            <a:r>
              <a:rPr lang="en-US" u="sng" dirty="0" smtClean="0"/>
              <a:t>on face, all four feet, switch, and underline</a:t>
            </a:r>
            <a:endParaRPr lang="en-US" u="sng" dirty="0" smtClean="0"/>
          </a:p>
          <a:p>
            <a:r>
              <a:rPr lang="en-US" dirty="0" smtClean="0"/>
              <a:t>High foraging ability</a:t>
            </a:r>
          </a:p>
          <a:p>
            <a:r>
              <a:rPr lang="en-US" dirty="0" smtClean="0"/>
              <a:t>Naturally horned or polled</a:t>
            </a:r>
          </a:p>
        </p:txBody>
      </p:sp>
      <p:pic>
        <p:nvPicPr>
          <p:cNvPr id="8194" name="Picture 2" descr="Image result for herefo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784600"/>
            <a:ext cx="4495800" cy="29972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herefo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759199"/>
            <a:ext cx="4586654" cy="305776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age result for hereford"/>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323" t="4889" r="27504" b="6646"/>
          <a:stretch/>
        </p:blipFill>
        <p:spPr bwMode="auto">
          <a:xfrm>
            <a:off x="5250723" y="76200"/>
            <a:ext cx="3835005"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00661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Image result for shorthor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73153" y="-457200"/>
            <a:ext cx="9740599" cy="891365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6200" y="5943600"/>
            <a:ext cx="2895600" cy="810143"/>
          </a:xfrm>
          <a:prstGeom prst="rect">
            <a:avLst/>
          </a:prstGeom>
          <a:gradFill flip="none" rotWithShape="1">
            <a:gsLst>
              <a:gs pos="0">
                <a:schemeClr val="accent1"/>
              </a:gs>
              <a:gs pos="56000">
                <a:schemeClr val="accent6">
                  <a:lumMod val="75000"/>
                  <a:alpha val="60000"/>
                </a:schemeClr>
              </a:gs>
            </a:gsLst>
            <a:lin ang="13500000" scaled="1"/>
            <a:tileRect/>
          </a:gra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000" dirty="0">
                <a:solidFill>
                  <a:schemeClr val="bg1"/>
                </a:solidFill>
                <a:latin typeface="Bell Gothic Std Light" panose="020B0606020203020204" pitchFamily="34" charset="0"/>
              </a:rPr>
              <a:t>S</a:t>
            </a:r>
            <a:r>
              <a:rPr lang="en-US" sz="5000" dirty="0" smtClean="0">
                <a:solidFill>
                  <a:schemeClr val="bg1"/>
                </a:solidFill>
                <a:latin typeface="Bell Gothic Std Light" panose="020B0606020203020204" pitchFamily="34" charset="0"/>
              </a:rPr>
              <a:t>horthorn</a:t>
            </a:r>
            <a:endParaRPr lang="en-US" sz="5000" dirty="0">
              <a:solidFill>
                <a:schemeClr val="bg1"/>
              </a:solidFill>
              <a:latin typeface="Bell Gothic Std Light" panose="020B0606020203020204" pitchFamily="34" charset="0"/>
            </a:endParaRPr>
          </a:p>
        </p:txBody>
      </p:sp>
    </p:spTree>
    <p:extLst>
      <p:ext uri="{BB962C8B-B14F-4D97-AF65-F5344CB8AC3E}">
        <p14:creationId xmlns:p14="http://schemas.microsoft.com/office/powerpoint/2010/main" val="19068244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Shorthorn (England)</a:t>
            </a:r>
            <a:endParaRPr lang="en-US" dirty="0"/>
          </a:p>
        </p:txBody>
      </p:sp>
      <p:sp>
        <p:nvSpPr>
          <p:cNvPr id="3" name="Content Placeholder 2"/>
          <p:cNvSpPr>
            <a:spLocks noGrp="1"/>
          </p:cNvSpPr>
          <p:nvPr>
            <p:ph idx="1"/>
          </p:nvPr>
        </p:nvSpPr>
        <p:spPr/>
        <p:txBody>
          <a:bodyPr/>
          <a:lstStyle/>
          <a:p>
            <a:r>
              <a:rPr lang="en-US" u="sng" dirty="0" smtClean="0"/>
              <a:t>Red, white, or roan coat color</a:t>
            </a:r>
            <a:endParaRPr lang="en-US" u="sng" dirty="0" smtClean="0"/>
          </a:p>
          <a:p>
            <a:r>
              <a:rPr lang="en-US" dirty="0" smtClean="0"/>
              <a:t>Naturally polled or </a:t>
            </a:r>
            <a:r>
              <a:rPr lang="en-US" dirty="0" smtClean="0"/>
              <a:t>horned</a:t>
            </a:r>
          </a:p>
          <a:p>
            <a:r>
              <a:rPr lang="en-US" dirty="0" smtClean="0"/>
              <a:t>Good marbling ability</a:t>
            </a:r>
            <a:endParaRPr lang="en-US" dirty="0" smtClean="0"/>
          </a:p>
        </p:txBody>
      </p:sp>
      <p:pic>
        <p:nvPicPr>
          <p:cNvPr id="10244" name="Picture 4" descr="Image result for shorthor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35028" y="76200"/>
            <a:ext cx="4238483" cy="2590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2783431"/>
            <a:ext cx="5943600" cy="3952726"/>
          </a:xfrm>
          <a:prstGeom prst="rect">
            <a:avLst/>
          </a:prstGeom>
        </p:spPr>
      </p:pic>
    </p:spTree>
    <p:extLst>
      <p:ext uri="{BB962C8B-B14F-4D97-AF65-F5344CB8AC3E}">
        <p14:creationId xmlns:p14="http://schemas.microsoft.com/office/powerpoint/2010/main" val="22756885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Exotic (Sire) Breeds</a:t>
            </a:r>
            <a:endParaRPr lang="en-US" dirty="0"/>
          </a:p>
        </p:txBody>
      </p:sp>
      <p:sp>
        <p:nvSpPr>
          <p:cNvPr id="3" name="Content Placeholder 2"/>
          <p:cNvSpPr>
            <a:spLocks noGrp="1"/>
          </p:cNvSpPr>
          <p:nvPr>
            <p:ph idx="1"/>
          </p:nvPr>
        </p:nvSpPr>
        <p:spPr/>
        <p:txBody>
          <a:bodyPr/>
          <a:lstStyle/>
          <a:p>
            <a:r>
              <a:rPr lang="en-US" dirty="0" smtClean="0"/>
              <a:t>High growth rate and leanness</a:t>
            </a:r>
          </a:p>
          <a:p>
            <a:r>
              <a:rPr lang="en-US" dirty="0" smtClean="0"/>
              <a:t>Larger in size than </a:t>
            </a:r>
            <a:r>
              <a:rPr lang="en-US" dirty="0"/>
              <a:t>B</a:t>
            </a:r>
            <a:r>
              <a:rPr lang="en-US" dirty="0" smtClean="0"/>
              <a:t>ritish breeds and produce less fat</a:t>
            </a:r>
          </a:p>
          <a:p>
            <a:r>
              <a:rPr lang="en-US" dirty="0" smtClean="0"/>
              <a:t>You should be able to identify the following breeds:</a:t>
            </a:r>
          </a:p>
          <a:p>
            <a:pPr lvl="1"/>
            <a:r>
              <a:rPr lang="en-US" dirty="0" err="1" smtClean="0"/>
              <a:t>Charolais</a:t>
            </a:r>
            <a:endParaRPr lang="en-US" dirty="0" smtClean="0"/>
          </a:p>
          <a:p>
            <a:pPr lvl="1"/>
            <a:r>
              <a:rPr lang="en-US" dirty="0" smtClean="0"/>
              <a:t>Simmental</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52400" y="3375007"/>
            <a:ext cx="5410200" cy="3482993"/>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9600" t="12685" r="11999" b="10438"/>
          <a:stretch/>
        </p:blipFill>
        <p:spPr>
          <a:xfrm>
            <a:off x="5257800" y="4267200"/>
            <a:ext cx="3733800" cy="2438400"/>
          </a:xfrm>
          <a:prstGeom prst="rect">
            <a:avLst/>
          </a:prstGeom>
        </p:spPr>
      </p:pic>
    </p:spTree>
    <p:extLst>
      <p:ext uri="{BB962C8B-B14F-4D97-AF65-F5344CB8AC3E}">
        <p14:creationId xmlns:p14="http://schemas.microsoft.com/office/powerpoint/2010/main" val="30474365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charola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006594" y="-533400"/>
            <a:ext cx="10683993" cy="752116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6200" y="5943600"/>
            <a:ext cx="2819400" cy="810143"/>
          </a:xfrm>
          <a:prstGeom prst="rect">
            <a:avLst/>
          </a:prstGeom>
          <a:gradFill flip="none" rotWithShape="1">
            <a:gsLst>
              <a:gs pos="0">
                <a:schemeClr val="accent1"/>
              </a:gs>
              <a:gs pos="56000">
                <a:schemeClr val="accent6">
                  <a:lumMod val="75000"/>
                  <a:alpha val="60000"/>
                </a:schemeClr>
              </a:gs>
            </a:gsLst>
            <a:lin ang="13500000" scaled="1"/>
            <a:tileRect/>
          </a:gra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000" dirty="0" err="1" smtClean="0">
                <a:solidFill>
                  <a:schemeClr val="bg1"/>
                </a:solidFill>
                <a:latin typeface="Bell Gothic Std Light" panose="020B0606020203020204" pitchFamily="34" charset="0"/>
              </a:rPr>
              <a:t>Charolais</a:t>
            </a:r>
            <a:endParaRPr lang="en-US" sz="5000" dirty="0">
              <a:solidFill>
                <a:schemeClr val="bg1"/>
              </a:solidFill>
              <a:latin typeface="Bell Gothic Std Light" panose="020B0606020203020204" pitchFamily="34" charset="0"/>
            </a:endParaRPr>
          </a:p>
        </p:txBody>
      </p:sp>
    </p:spTree>
    <p:extLst>
      <p:ext uri="{BB962C8B-B14F-4D97-AF65-F5344CB8AC3E}">
        <p14:creationId xmlns:p14="http://schemas.microsoft.com/office/powerpoint/2010/main" val="15129321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Image result for charola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1" y="152400"/>
            <a:ext cx="2438400" cy="33710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err="1" smtClean="0"/>
              <a:t>Charolais</a:t>
            </a:r>
            <a:r>
              <a:rPr lang="en-US" dirty="0" smtClean="0"/>
              <a:t> (France)</a:t>
            </a:r>
            <a:endParaRPr lang="en-US" dirty="0"/>
          </a:p>
        </p:txBody>
      </p:sp>
      <p:sp>
        <p:nvSpPr>
          <p:cNvPr id="3" name="Content Placeholder 2"/>
          <p:cNvSpPr>
            <a:spLocks noGrp="1"/>
          </p:cNvSpPr>
          <p:nvPr>
            <p:ph idx="1"/>
          </p:nvPr>
        </p:nvSpPr>
        <p:spPr/>
        <p:txBody>
          <a:bodyPr/>
          <a:lstStyle/>
          <a:p>
            <a:r>
              <a:rPr lang="en-US" dirty="0" smtClean="0"/>
              <a:t>Coat </a:t>
            </a:r>
            <a:r>
              <a:rPr lang="en-US" dirty="0" smtClean="0"/>
              <a:t>is </a:t>
            </a:r>
            <a:r>
              <a:rPr lang="en-US" u="sng" dirty="0" smtClean="0"/>
              <a:t>white to light straw color</a:t>
            </a:r>
          </a:p>
          <a:p>
            <a:r>
              <a:rPr lang="en-US" dirty="0" smtClean="0"/>
              <a:t>Large frame with long bodies</a:t>
            </a:r>
          </a:p>
          <a:p>
            <a:r>
              <a:rPr lang="en-US" dirty="0" smtClean="0"/>
              <a:t>Naturally horned or polled</a:t>
            </a:r>
          </a:p>
          <a:p>
            <a:r>
              <a:rPr lang="en-US" dirty="0" smtClean="0"/>
              <a:t>White skin </a:t>
            </a:r>
            <a:r>
              <a:rPr lang="en-US" dirty="0" smtClean="0"/>
              <a:t>pigmentation with </a:t>
            </a:r>
            <a:r>
              <a:rPr lang="en-US" u="sng" dirty="0" smtClean="0"/>
              <a:t>tan colored noses</a:t>
            </a:r>
          </a:p>
          <a:p>
            <a:r>
              <a:rPr lang="en-US" dirty="0" smtClean="0"/>
              <a:t>Heavy muscling</a:t>
            </a:r>
            <a:endParaRPr lang="en-US" dirty="0" smtClean="0"/>
          </a:p>
          <a:p>
            <a:endParaRPr lang="en-US" dirty="0" smtClean="0"/>
          </a:p>
        </p:txBody>
      </p:sp>
      <p:pic>
        <p:nvPicPr>
          <p:cNvPr id="6146" name="Picture 2" descr="Image result for charola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396906"/>
            <a:ext cx="5524500" cy="3322593"/>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mage result for charolais"/>
          <p:cNvPicPr>
            <a:picLocks noChangeAspect="1" noChangeArrowheads="1"/>
          </p:cNvPicPr>
          <p:nvPr/>
        </p:nvPicPr>
        <p:blipFill rotWithShape="1">
          <a:blip r:embed="rId4">
            <a:extLst>
              <a:ext uri="{28A0092B-C50C-407E-A947-70E740481C1C}">
                <a14:useLocalDpi xmlns:a14="http://schemas.microsoft.com/office/drawing/2010/main" val="0"/>
              </a:ext>
            </a:extLst>
          </a:blip>
          <a:srcRect l="8910" t="23588" r="16282" b="10257"/>
          <a:stretch/>
        </p:blipFill>
        <p:spPr bwMode="auto">
          <a:xfrm>
            <a:off x="152400" y="4038600"/>
            <a:ext cx="3878751" cy="2572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2232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62000" y="-8626"/>
            <a:ext cx="10414461" cy="6858000"/>
          </a:xfrm>
          <a:prstGeom prst="rect">
            <a:avLst/>
          </a:prstGeom>
        </p:spPr>
      </p:pic>
      <p:sp>
        <p:nvSpPr>
          <p:cNvPr id="5" name="Title 1"/>
          <p:cNvSpPr txBox="1">
            <a:spLocks/>
          </p:cNvSpPr>
          <p:nvPr/>
        </p:nvSpPr>
        <p:spPr>
          <a:xfrm>
            <a:off x="76200" y="5943600"/>
            <a:ext cx="3200400" cy="810143"/>
          </a:xfrm>
          <a:prstGeom prst="rect">
            <a:avLst/>
          </a:prstGeom>
          <a:gradFill flip="none" rotWithShape="1">
            <a:gsLst>
              <a:gs pos="0">
                <a:schemeClr val="accent1"/>
              </a:gs>
              <a:gs pos="56000">
                <a:schemeClr val="accent6">
                  <a:lumMod val="75000"/>
                  <a:alpha val="60000"/>
                </a:schemeClr>
              </a:gs>
            </a:gsLst>
            <a:lin ang="13500000" scaled="1"/>
            <a:tileRect/>
          </a:gra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000" dirty="0" smtClean="0">
                <a:solidFill>
                  <a:schemeClr val="bg1"/>
                </a:solidFill>
                <a:latin typeface="Bell Gothic Std Light" panose="020B0606020203020204" pitchFamily="34" charset="0"/>
              </a:rPr>
              <a:t>Simmental</a:t>
            </a:r>
            <a:endParaRPr lang="en-US" sz="5000" dirty="0">
              <a:solidFill>
                <a:schemeClr val="bg1"/>
              </a:solidFill>
              <a:latin typeface="Bell Gothic Std Light" panose="020B0606020203020204" pitchFamily="34" charset="0"/>
            </a:endParaRPr>
          </a:p>
        </p:txBody>
      </p:sp>
    </p:spTree>
    <p:extLst>
      <p:ext uri="{BB962C8B-B14F-4D97-AF65-F5344CB8AC3E}">
        <p14:creationId xmlns:p14="http://schemas.microsoft.com/office/powerpoint/2010/main" val="35859948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Simmental (Switzerland)</a:t>
            </a:r>
            <a:endParaRPr lang="en-US" dirty="0"/>
          </a:p>
        </p:txBody>
      </p:sp>
      <p:sp>
        <p:nvSpPr>
          <p:cNvPr id="3" name="Content Placeholder 2"/>
          <p:cNvSpPr>
            <a:spLocks noGrp="1"/>
          </p:cNvSpPr>
          <p:nvPr>
            <p:ph idx="1"/>
          </p:nvPr>
        </p:nvSpPr>
        <p:spPr>
          <a:xfrm>
            <a:off x="609599" y="1375646"/>
            <a:ext cx="4814036" cy="4665717"/>
          </a:xfrm>
        </p:spPr>
        <p:txBody>
          <a:bodyPr/>
          <a:lstStyle/>
          <a:p>
            <a:r>
              <a:rPr lang="en-US" u="sng" dirty="0" smtClean="0"/>
              <a:t>Brown</a:t>
            </a:r>
            <a:r>
              <a:rPr lang="en-US" u="sng" dirty="0" smtClean="0"/>
              <a:t>, straw, or red coat </a:t>
            </a:r>
            <a:r>
              <a:rPr lang="en-US" u="sng" dirty="0" smtClean="0"/>
              <a:t>color.</a:t>
            </a:r>
            <a:r>
              <a:rPr lang="en-US" dirty="0" smtClean="0"/>
              <a:t> Can be </a:t>
            </a:r>
            <a:r>
              <a:rPr lang="en-US" u="sng" dirty="0" smtClean="0"/>
              <a:t>solid</a:t>
            </a:r>
            <a:r>
              <a:rPr lang="en-US" dirty="0" smtClean="0"/>
              <a:t> or have </a:t>
            </a:r>
            <a:r>
              <a:rPr lang="en-US" u="sng" dirty="0" smtClean="0"/>
              <a:t>white markings/spotting</a:t>
            </a:r>
            <a:r>
              <a:rPr lang="en-US" dirty="0" smtClean="0"/>
              <a:t> </a:t>
            </a:r>
            <a:r>
              <a:rPr lang="en-US" dirty="0" smtClean="0"/>
              <a:t>on the </a:t>
            </a:r>
            <a:r>
              <a:rPr lang="en-US" u="sng" dirty="0" smtClean="0"/>
              <a:t>legs, brisket, face, </a:t>
            </a:r>
            <a:r>
              <a:rPr lang="en-US" u="sng" dirty="0" smtClean="0"/>
              <a:t>switch, underline, and back.</a:t>
            </a:r>
            <a:endParaRPr lang="en-US" u="sng" dirty="0" smtClean="0"/>
          </a:p>
          <a:p>
            <a:r>
              <a:rPr lang="en-US" dirty="0" smtClean="0"/>
              <a:t>Naturally horned</a:t>
            </a:r>
          </a:p>
          <a:p>
            <a:r>
              <a:rPr lang="en-US" dirty="0" smtClean="0"/>
              <a:t>Often have red pigmentation around the eyes</a:t>
            </a:r>
          </a:p>
        </p:txBody>
      </p:sp>
      <p:pic>
        <p:nvPicPr>
          <p:cNvPr id="13314" name="Picture 2" descr="Image result for simment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977" y="3590028"/>
            <a:ext cx="4267200" cy="3162301"/>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Image result for simmental"/>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27334" y="1294094"/>
            <a:ext cx="3670542" cy="24470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richardbealblog.com/wp-content/uploads/2011/01/simmental_bull_haped1.jpg"/>
          <p:cNvPicPr>
            <a:picLocks noChangeAspect="1" noChangeArrowheads="1"/>
          </p:cNvPicPr>
          <p:nvPr/>
        </p:nvPicPr>
        <p:blipFill rotWithShape="1">
          <a:blip r:embed="rId5">
            <a:extLst>
              <a:ext uri="{28A0092B-C50C-407E-A947-70E740481C1C}">
                <a14:useLocalDpi xmlns:a14="http://schemas.microsoft.com/office/drawing/2010/main" val="0"/>
              </a:ext>
            </a:extLst>
          </a:blip>
          <a:srcRect l="2001" t="5327" r="3999" b="4214"/>
          <a:stretch/>
        </p:blipFill>
        <p:spPr bwMode="auto">
          <a:xfrm>
            <a:off x="104195" y="3589288"/>
            <a:ext cx="4700588"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8962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Hereford vs. Simmental</a:t>
            </a:r>
            <a:endParaRPr lang="en-US" dirty="0"/>
          </a:p>
        </p:txBody>
      </p:sp>
      <p:sp>
        <p:nvSpPr>
          <p:cNvPr id="3" name="Content Placeholder 2"/>
          <p:cNvSpPr>
            <a:spLocks noGrp="1"/>
          </p:cNvSpPr>
          <p:nvPr>
            <p:ph idx="1"/>
          </p:nvPr>
        </p:nvSpPr>
        <p:spPr>
          <a:xfrm>
            <a:off x="533401" y="1375645"/>
            <a:ext cx="4191000" cy="5380059"/>
          </a:xfrm>
        </p:spPr>
        <p:txBody>
          <a:bodyPr>
            <a:normAutofit fontScale="92500"/>
          </a:bodyPr>
          <a:lstStyle/>
          <a:p>
            <a:r>
              <a:rPr lang="en-US" u="sng" dirty="0" smtClean="0"/>
              <a:t>Hereford:</a:t>
            </a:r>
            <a:r>
              <a:rPr lang="en-US" dirty="0" smtClean="0"/>
              <a:t> Red with white markings on the face, underline, legs, and switch</a:t>
            </a:r>
          </a:p>
          <a:p>
            <a:pPr lvl="1"/>
            <a:r>
              <a:rPr lang="en-US" dirty="0" smtClean="0"/>
              <a:t>All four legs should have white on them</a:t>
            </a:r>
          </a:p>
          <a:p>
            <a:pPr lvl="1"/>
            <a:r>
              <a:rPr lang="en-US" dirty="0" smtClean="0"/>
              <a:t>The white on the face should connect to the white on the underline with a white strip down the neck and brisket</a:t>
            </a:r>
          </a:p>
          <a:p>
            <a:pPr lvl="1"/>
            <a:r>
              <a:rPr lang="en-US" dirty="0" smtClean="0"/>
              <a:t>White curled around the ears</a:t>
            </a:r>
          </a:p>
          <a:p>
            <a:r>
              <a:rPr lang="en-US" u="sng" dirty="0" smtClean="0"/>
              <a:t>Simmental:</a:t>
            </a:r>
            <a:r>
              <a:rPr lang="en-US" dirty="0" smtClean="0"/>
              <a:t> Straw to red and many have white </a:t>
            </a:r>
            <a:r>
              <a:rPr lang="en-US" dirty="0" smtClean="0"/>
              <a:t>markings (some are solid)</a:t>
            </a:r>
            <a:endParaRPr lang="en-US" dirty="0" smtClean="0"/>
          </a:p>
          <a:p>
            <a:pPr lvl="1"/>
            <a:r>
              <a:rPr lang="en-US" dirty="0" smtClean="0"/>
              <a:t>Will almost always have coloration around the eyes that matches the color of the body</a:t>
            </a:r>
          </a:p>
          <a:p>
            <a:pPr lvl="1"/>
            <a:r>
              <a:rPr lang="en-US" dirty="0" smtClean="0"/>
              <a:t>If present, w</a:t>
            </a:r>
            <a:r>
              <a:rPr lang="en-US" dirty="0" smtClean="0"/>
              <a:t>hite on </a:t>
            </a:r>
            <a:r>
              <a:rPr lang="en-US" dirty="0" smtClean="0"/>
              <a:t>the face </a:t>
            </a:r>
            <a:r>
              <a:rPr lang="en-US" dirty="0" smtClean="0"/>
              <a:t>WILL </a:t>
            </a:r>
            <a:r>
              <a:rPr lang="en-US" dirty="0" smtClean="0"/>
              <a:t>NOT </a:t>
            </a:r>
            <a:r>
              <a:rPr lang="en-US" dirty="0" smtClean="0"/>
              <a:t>connect </a:t>
            </a:r>
            <a:r>
              <a:rPr lang="en-US" dirty="0" smtClean="0"/>
              <a:t>to the white on the </a:t>
            </a:r>
            <a:r>
              <a:rPr lang="en-US" dirty="0" smtClean="0"/>
              <a:t>underline down the brisket and neck</a:t>
            </a:r>
            <a:endParaRPr lang="en-US" dirty="0" smtClean="0"/>
          </a:p>
          <a:p>
            <a:pPr lvl="1"/>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3776" y="1178170"/>
            <a:ext cx="4247072" cy="283138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8962" y="4040623"/>
            <a:ext cx="4076700" cy="2715082"/>
          </a:xfrm>
          <a:prstGeom prst="rect">
            <a:avLst/>
          </a:prstGeom>
        </p:spPr>
      </p:pic>
    </p:spTree>
    <p:extLst>
      <p:ext uri="{BB962C8B-B14F-4D97-AF65-F5344CB8AC3E}">
        <p14:creationId xmlns:p14="http://schemas.microsoft.com/office/powerpoint/2010/main" val="374833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Dairy Cattle:</a:t>
            </a:r>
            <a:endParaRPr lang="en-US" dirty="0"/>
          </a:p>
        </p:txBody>
      </p:sp>
      <p:sp>
        <p:nvSpPr>
          <p:cNvPr id="3" name="Content Placeholder 2"/>
          <p:cNvSpPr>
            <a:spLocks noGrp="1"/>
          </p:cNvSpPr>
          <p:nvPr>
            <p:ph idx="1"/>
          </p:nvPr>
        </p:nvSpPr>
        <p:spPr/>
        <p:txBody>
          <a:bodyPr/>
          <a:lstStyle/>
          <a:p>
            <a:r>
              <a:rPr lang="en-US" dirty="0" smtClean="0"/>
              <a:t>Dairy cattle are used to produce milk</a:t>
            </a:r>
          </a:p>
          <a:p>
            <a:r>
              <a:rPr lang="en-US" dirty="0" smtClean="0"/>
              <a:t>These breeds produce a high volume of milk or have a high butterfat percentage in their milk</a:t>
            </a:r>
          </a:p>
          <a:p>
            <a:r>
              <a:rPr lang="en-US" dirty="0" smtClean="0"/>
              <a:t>The cows are more valuable to the dairy farmers than the bulls (in large numbers)</a:t>
            </a:r>
          </a:p>
          <a:p>
            <a:r>
              <a:rPr lang="en-US" dirty="0" smtClean="0"/>
              <a:t>There are five main breeds of dairy cattle in the US:</a:t>
            </a:r>
          </a:p>
          <a:p>
            <a:pPr lvl="1"/>
            <a:r>
              <a:rPr lang="en-US" dirty="0" smtClean="0"/>
              <a:t>Ayrshire</a:t>
            </a:r>
          </a:p>
          <a:p>
            <a:pPr lvl="1"/>
            <a:r>
              <a:rPr lang="en-US" dirty="0" smtClean="0"/>
              <a:t>Brown Swiss</a:t>
            </a:r>
          </a:p>
          <a:p>
            <a:pPr lvl="1"/>
            <a:r>
              <a:rPr lang="en-US" dirty="0" smtClean="0"/>
              <a:t>Guernsey</a:t>
            </a:r>
          </a:p>
          <a:p>
            <a:pPr lvl="1"/>
            <a:r>
              <a:rPr lang="en-US" dirty="0" smtClean="0"/>
              <a:t>Holstein</a:t>
            </a:r>
          </a:p>
          <a:p>
            <a:pPr lvl="1"/>
            <a:r>
              <a:rPr lang="en-US" dirty="0" smtClean="0"/>
              <a:t>Jersey</a:t>
            </a:r>
            <a:endParaRPr lang="en-US" dirty="0"/>
          </a:p>
        </p:txBody>
      </p:sp>
      <p:pic>
        <p:nvPicPr>
          <p:cNvPr id="14338" name="Picture 2" descr="Image result for dairy catt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524126"/>
            <a:ext cx="5143500" cy="32105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8785" t="8513" b="5603"/>
          <a:stretch/>
        </p:blipFill>
        <p:spPr>
          <a:xfrm>
            <a:off x="6858882" y="381000"/>
            <a:ext cx="2094618" cy="2953406"/>
          </a:xfrm>
          <a:prstGeom prst="rect">
            <a:avLst/>
          </a:prstGeom>
        </p:spPr>
      </p:pic>
      <p:sp>
        <p:nvSpPr>
          <p:cNvPr id="6" name="Title 1"/>
          <p:cNvSpPr txBox="1">
            <a:spLocks/>
          </p:cNvSpPr>
          <p:nvPr/>
        </p:nvSpPr>
        <p:spPr>
          <a:xfrm>
            <a:off x="685800" y="5562600"/>
            <a:ext cx="2133600" cy="1172067"/>
          </a:xfrm>
          <a:prstGeom prst="rect">
            <a:avLst/>
          </a:prstGeom>
          <a:gradFill flip="none" rotWithShape="1">
            <a:gsLst>
              <a:gs pos="0">
                <a:schemeClr val="accent1"/>
              </a:gs>
              <a:gs pos="56000">
                <a:schemeClr val="accent6">
                  <a:lumMod val="75000"/>
                  <a:alpha val="60000"/>
                </a:schemeClr>
              </a:gs>
            </a:gsLst>
            <a:lin ang="13500000" scaled="1"/>
            <a:tileRect/>
          </a:gra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smtClean="0">
                <a:solidFill>
                  <a:schemeClr val="bg1"/>
                </a:solidFill>
                <a:latin typeface="Bell Gothic Std Light" panose="020B0606020203020204" pitchFamily="34" charset="0"/>
              </a:rPr>
              <a:t>Holstein and Jersey cattle are the two most popular breeds in the U.S.</a:t>
            </a:r>
            <a:endParaRPr lang="en-US" sz="1800" dirty="0">
              <a:solidFill>
                <a:schemeClr val="bg1"/>
              </a:solidFill>
              <a:latin typeface="Bell Gothic Std Light" panose="020B0606020203020204" pitchFamily="34" charset="0"/>
            </a:endParaRPr>
          </a:p>
        </p:txBody>
      </p:sp>
    </p:spTree>
    <p:extLst>
      <p:ext uri="{BB962C8B-B14F-4D97-AF65-F5344CB8AC3E}">
        <p14:creationId xmlns:p14="http://schemas.microsoft.com/office/powerpoint/2010/main" val="7347740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Bos</a:t>
            </a:r>
            <a:r>
              <a:rPr lang="en-US" dirty="0" smtClean="0"/>
              <a:t> </a:t>
            </a:r>
            <a:r>
              <a:rPr lang="en-US" dirty="0" err="1" smtClean="0"/>
              <a:t>Indicus</a:t>
            </a:r>
            <a:r>
              <a:rPr lang="en-US" dirty="0" smtClean="0"/>
              <a:t> Breeds</a:t>
            </a:r>
            <a:endParaRPr lang="en-US" dirty="0"/>
          </a:p>
        </p:txBody>
      </p:sp>
      <p:sp>
        <p:nvSpPr>
          <p:cNvPr id="3" name="Content Placeholder 2"/>
          <p:cNvSpPr>
            <a:spLocks noGrp="1"/>
          </p:cNvSpPr>
          <p:nvPr>
            <p:ph idx="1"/>
          </p:nvPr>
        </p:nvSpPr>
        <p:spPr/>
        <p:txBody>
          <a:bodyPr/>
          <a:lstStyle/>
          <a:p>
            <a:r>
              <a:rPr lang="en-US" dirty="0" smtClean="0"/>
              <a:t>These breeds have humps between their withers and originated from India</a:t>
            </a:r>
          </a:p>
          <a:p>
            <a:r>
              <a:rPr lang="en-US" dirty="0" smtClean="0"/>
              <a:t>Known for their heat tolerance</a:t>
            </a:r>
          </a:p>
          <a:p>
            <a:r>
              <a:rPr lang="en-US" dirty="0" smtClean="0"/>
              <a:t>Lots of loose skin, especially around their neck and brisket</a:t>
            </a:r>
          </a:p>
          <a:p>
            <a:r>
              <a:rPr lang="en-US" dirty="0" smtClean="0"/>
              <a:t>You should be able to identify the following breeds:</a:t>
            </a:r>
          </a:p>
          <a:p>
            <a:pPr lvl="1"/>
            <a:r>
              <a:rPr lang="en-US" dirty="0" smtClean="0"/>
              <a:t>Brahman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3505200"/>
            <a:ext cx="4419600" cy="33147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3962400"/>
            <a:ext cx="3759199" cy="2819399"/>
          </a:xfrm>
          <a:prstGeom prst="rect">
            <a:avLst/>
          </a:prstGeom>
        </p:spPr>
      </p:pic>
    </p:spTree>
    <p:extLst>
      <p:ext uri="{BB962C8B-B14F-4D97-AF65-F5344CB8AC3E}">
        <p14:creationId xmlns:p14="http://schemas.microsoft.com/office/powerpoint/2010/main" val="6451824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Image result for brah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57201" y="-8468"/>
            <a:ext cx="9788347" cy="685799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6200" y="5943600"/>
            <a:ext cx="2819400" cy="810143"/>
          </a:xfrm>
          <a:prstGeom prst="rect">
            <a:avLst/>
          </a:prstGeom>
          <a:gradFill flip="none" rotWithShape="1">
            <a:gsLst>
              <a:gs pos="0">
                <a:schemeClr val="accent1"/>
              </a:gs>
              <a:gs pos="56000">
                <a:schemeClr val="accent6">
                  <a:lumMod val="75000"/>
                  <a:alpha val="60000"/>
                </a:schemeClr>
              </a:gs>
            </a:gsLst>
            <a:lin ang="13500000" scaled="1"/>
            <a:tileRect/>
          </a:gra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000" dirty="0" smtClean="0">
                <a:solidFill>
                  <a:schemeClr val="bg1"/>
                </a:solidFill>
                <a:latin typeface="Bell Gothic Std Light" panose="020B0606020203020204" pitchFamily="34" charset="0"/>
              </a:rPr>
              <a:t>Brahman</a:t>
            </a:r>
            <a:endParaRPr lang="en-US" sz="5000" dirty="0">
              <a:solidFill>
                <a:schemeClr val="bg1"/>
              </a:solidFill>
              <a:latin typeface="Bell Gothic Std Light" panose="020B0606020203020204" pitchFamily="34" charset="0"/>
            </a:endParaRPr>
          </a:p>
        </p:txBody>
      </p:sp>
    </p:spTree>
    <p:extLst>
      <p:ext uri="{BB962C8B-B14F-4D97-AF65-F5344CB8AC3E}">
        <p14:creationId xmlns:p14="http://schemas.microsoft.com/office/powerpoint/2010/main" val="19337149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Brahman (USA - Texas)</a:t>
            </a:r>
            <a:endParaRPr lang="en-US" dirty="0"/>
          </a:p>
        </p:txBody>
      </p:sp>
      <p:sp>
        <p:nvSpPr>
          <p:cNvPr id="3" name="Content Placeholder 2"/>
          <p:cNvSpPr>
            <a:spLocks noGrp="1"/>
          </p:cNvSpPr>
          <p:nvPr>
            <p:ph idx="1"/>
          </p:nvPr>
        </p:nvSpPr>
        <p:spPr>
          <a:xfrm>
            <a:off x="609600" y="1219200"/>
            <a:ext cx="6347714" cy="4665717"/>
          </a:xfrm>
        </p:spPr>
        <p:txBody>
          <a:bodyPr/>
          <a:lstStyle/>
          <a:p>
            <a:r>
              <a:rPr lang="en-US" dirty="0" smtClean="0"/>
              <a:t>Descendant from </a:t>
            </a:r>
            <a:r>
              <a:rPr lang="en-US" dirty="0" smtClean="0"/>
              <a:t>Indian cattle breeds</a:t>
            </a:r>
            <a:endParaRPr lang="en-US" dirty="0" smtClean="0"/>
          </a:p>
          <a:p>
            <a:r>
              <a:rPr lang="en-US" u="sng" dirty="0" smtClean="0"/>
              <a:t>Gray or red</a:t>
            </a:r>
            <a:r>
              <a:rPr lang="en-US" dirty="0" smtClean="0"/>
              <a:t> coat color</a:t>
            </a:r>
            <a:endParaRPr lang="en-US" dirty="0" smtClean="0"/>
          </a:p>
          <a:p>
            <a:r>
              <a:rPr lang="en-US" dirty="0" smtClean="0"/>
              <a:t>Black skin pigmentation (black noses and hooves)</a:t>
            </a:r>
          </a:p>
          <a:p>
            <a:r>
              <a:rPr lang="en-US" dirty="0" smtClean="0"/>
              <a:t>Lots of loose, excess skin with “hump” over withers</a:t>
            </a:r>
          </a:p>
          <a:p>
            <a:r>
              <a:rPr lang="en-US" dirty="0" smtClean="0"/>
              <a:t>Extremely heat tolerant</a:t>
            </a:r>
          </a:p>
          <a:p>
            <a:r>
              <a:rPr lang="en-US" dirty="0" smtClean="0"/>
              <a:t>Large, droopy ears. Naturally horned or polled</a:t>
            </a:r>
          </a:p>
        </p:txBody>
      </p:sp>
      <p:pic>
        <p:nvPicPr>
          <p:cNvPr id="4" name="Picture 2" descr="Image result for brahm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5800" y="3683968"/>
            <a:ext cx="4572000" cy="305961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brah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439" y="3557100"/>
            <a:ext cx="4311162" cy="323337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brahman he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5308" y="76200"/>
            <a:ext cx="2942492" cy="1961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2717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goat photograph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715" y="-296333"/>
            <a:ext cx="8941081" cy="71628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8467" y="-8468"/>
            <a:ext cx="9169805" cy="6874935"/>
            <a:chOff x="-8467" y="-8468"/>
            <a:chExt cx="9169805" cy="6874935"/>
          </a:xfrm>
        </p:grpSpPr>
        <p:sp>
          <p:nvSpPr>
            <p:cNvPr id="6" name="Freeform 5"/>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7" name="Straight Connector 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5" name="Title 1"/>
          <p:cNvSpPr txBox="1">
            <a:spLocks/>
          </p:cNvSpPr>
          <p:nvPr/>
        </p:nvSpPr>
        <p:spPr>
          <a:xfrm>
            <a:off x="76200" y="5943600"/>
            <a:ext cx="3657600" cy="810143"/>
          </a:xfrm>
          <a:prstGeom prst="rect">
            <a:avLst/>
          </a:prstGeom>
          <a:gradFill flip="none" rotWithShape="1">
            <a:gsLst>
              <a:gs pos="0">
                <a:schemeClr val="accent1"/>
              </a:gs>
              <a:gs pos="56000">
                <a:schemeClr val="accent6">
                  <a:lumMod val="75000"/>
                  <a:alpha val="60000"/>
                </a:schemeClr>
              </a:gs>
            </a:gsLst>
            <a:lin ang="13500000" scaled="1"/>
            <a:tileRect/>
          </a:gra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000" dirty="0" smtClean="0">
                <a:solidFill>
                  <a:schemeClr val="bg1"/>
                </a:solidFill>
                <a:latin typeface="Bell Gothic Std Light" panose="020B0606020203020204" pitchFamily="34" charset="0"/>
              </a:rPr>
              <a:t>Goat Breeds</a:t>
            </a:r>
            <a:endParaRPr lang="en-US" sz="5000" dirty="0">
              <a:solidFill>
                <a:schemeClr val="bg1"/>
              </a:solidFill>
              <a:latin typeface="Bell Gothic Std Light" panose="020B0606020203020204" pitchFamily="34" charset="0"/>
            </a:endParaRPr>
          </a:p>
        </p:txBody>
      </p:sp>
    </p:spTree>
    <p:extLst>
      <p:ext uri="{BB962C8B-B14F-4D97-AF65-F5344CB8AC3E}">
        <p14:creationId xmlns:p14="http://schemas.microsoft.com/office/powerpoint/2010/main" val="789928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Goat Breeds</a:t>
            </a:r>
            <a:endParaRPr lang="en-US" dirty="0"/>
          </a:p>
        </p:txBody>
      </p:sp>
      <p:sp>
        <p:nvSpPr>
          <p:cNvPr id="3" name="Content Placeholder 2"/>
          <p:cNvSpPr>
            <a:spLocks noGrp="1"/>
          </p:cNvSpPr>
          <p:nvPr>
            <p:ph idx="1"/>
          </p:nvPr>
        </p:nvSpPr>
        <p:spPr/>
        <p:txBody>
          <a:bodyPr/>
          <a:lstStyle/>
          <a:p>
            <a:r>
              <a:rPr lang="en-US" dirty="0" smtClean="0"/>
              <a:t>You will need to be able to identify the following goat breeds:</a:t>
            </a:r>
          </a:p>
          <a:p>
            <a:pPr lvl="1"/>
            <a:r>
              <a:rPr lang="en-US" dirty="0" smtClean="0"/>
              <a:t>Alpine</a:t>
            </a:r>
          </a:p>
          <a:p>
            <a:pPr lvl="1"/>
            <a:r>
              <a:rPr lang="en-US" dirty="0" smtClean="0"/>
              <a:t>Angora</a:t>
            </a:r>
          </a:p>
          <a:p>
            <a:pPr lvl="1"/>
            <a:r>
              <a:rPr lang="en-US" dirty="0" smtClean="0"/>
              <a:t>Boer (NOT boar!)</a:t>
            </a:r>
          </a:p>
          <a:p>
            <a:pPr lvl="1"/>
            <a:r>
              <a:rPr lang="en-US" dirty="0" err="1" smtClean="0"/>
              <a:t>LaMancha</a:t>
            </a:r>
            <a:endParaRPr lang="en-US" dirty="0" smtClean="0"/>
          </a:p>
          <a:p>
            <a:pPr lvl="1"/>
            <a:r>
              <a:rPr lang="en-US" dirty="0" smtClean="0"/>
              <a:t>Nubian</a:t>
            </a:r>
          </a:p>
          <a:p>
            <a:pPr lvl="1"/>
            <a:r>
              <a:rPr lang="en-US" dirty="0" smtClean="0"/>
              <a:t>Saanen</a:t>
            </a:r>
          </a:p>
          <a:p>
            <a:pPr lvl="1"/>
            <a:r>
              <a:rPr lang="en-US" dirty="0" err="1" smtClean="0"/>
              <a:t>Toggenburg</a:t>
            </a:r>
            <a:endParaRPr lang="en-US" dirty="0" smtClean="0"/>
          </a:p>
        </p:txBody>
      </p:sp>
      <p:sp>
        <p:nvSpPr>
          <p:cNvPr id="4" name="Title 1"/>
          <p:cNvSpPr txBox="1">
            <a:spLocks/>
          </p:cNvSpPr>
          <p:nvPr/>
        </p:nvSpPr>
        <p:spPr>
          <a:xfrm>
            <a:off x="3962400" y="2133600"/>
            <a:ext cx="3009708" cy="1066800"/>
          </a:xfrm>
          <a:prstGeom prst="rect">
            <a:avLst/>
          </a:prstGeom>
          <a:gradFill flip="none" rotWithShape="1">
            <a:gsLst>
              <a:gs pos="0">
                <a:schemeClr val="accent1"/>
              </a:gs>
              <a:gs pos="56000">
                <a:schemeClr val="accent6">
                  <a:lumMod val="75000"/>
                  <a:alpha val="60000"/>
                </a:schemeClr>
              </a:gs>
            </a:gsLst>
            <a:lin ang="13500000" scaled="1"/>
            <a:tileRect/>
          </a:gra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000" dirty="0" smtClean="0">
                <a:solidFill>
                  <a:schemeClr val="bg1"/>
                </a:solidFill>
                <a:latin typeface="Bell Gothic Std Light" panose="020B0606020203020204" pitchFamily="34" charset="0"/>
              </a:rPr>
              <a:t>All goats are naturally horned!</a:t>
            </a:r>
            <a:endParaRPr lang="en-US" sz="3000" dirty="0">
              <a:solidFill>
                <a:schemeClr val="bg1"/>
              </a:solidFill>
              <a:latin typeface="Bell Gothic Std Light" panose="020B0606020203020204" pitchFamily="34" charset="0"/>
            </a:endParaRPr>
          </a:p>
        </p:txBody>
      </p:sp>
    </p:spTree>
    <p:extLst>
      <p:ext uri="{BB962C8B-B14F-4D97-AF65-F5344CB8AC3E}">
        <p14:creationId xmlns:p14="http://schemas.microsoft.com/office/powerpoint/2010/main" val="999629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Buttermilk the Goat:</a:t>
            </a:r>
            <a:endParaRPr lang="en-US" dirty="0"/>
          </a:p>
        </p:txBody>
      </p:sp>
      <p:pic>
        <p:nvPicPr>
          <p:cNvPr id="4" name="5IuRzJRrRpQ?rel=0"/>
          <p:cNvPicPr>
            <a:picLocks noGrp="1" noRot="1" noChangeAspect="1"/>
          </p:cNvPicPr>
          <p:nvPr>
            <p:ph idx="1"/>
            <a:videoFile r:link="rId1"/>
          </p:nvPr>
        </p:nvPicPr>
        <p:blipFill>
          <a:blip r:embed="rId3"/>
          <a:stretch>
            <a:fillRect/>
          </a:stretch>
        </p:blipFill>
        <p:spPr>
          <a:xfrm>
            <a:off x="16933" y="1219200"/>
            <a:ext cx="9076267" cy="5105400"/>
          </a:xfrm>
          <a:prstGeom prst="rect">
            <a:avLst/>
          </a:prstGeom>
        </p:spPr>
      </p:pic>
    </p:spTree>
    <p:extLst>
      <p:ext uri="{BB962C8B-B14F-4D97-AF65-F5344CB8AC3E}">
        <p14:creationId xmlns:p14="http://schemas.microsoft.com/office/powerpoint/2010/main" val="24913130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alpine goat">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838200"/>
            <a:ext cx="11171549" cy="8382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6200" y="5943600"/>
            <a:ext cx="1981200" cy="810143"/>
          </a:xfrm>
          <a:prstGeom prst="rect">
            <a:avLst/>
          </a:prstGeom>
          <a:gradFill flip="none" rotWithShape="1">
            <a:gsLst>
              <a:gs pos="0">
                <a:schemeClr val="accent1"/>
              </a:gs>
              <a:gs pos="56000">
                <a:schemeClr val="accent6">
                  <a:lumMod val="75000"/>
                  <a:alpha val="60000"/>
                </a:schemeClr>
              </a:gs>
            </a:gsLst>
            <a:lin ang="13500000" scaled="1"/>
            <a:tileRect/>
          </a:gra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000" dirty="0" smtClean="0">
                <a:solidFill>
                  <a:schemeClr val="bg1"/>
                </a:solidFill>
                <a:latin typeface="Bell Gothic Std Light" panose="020B0606020203020204" pitchFamily="34" charset="0"/>
              </a:rPr>
              <a:t>Alpine</a:t>
            </a:r>
            <a:endParaRPr lang="en-US" sz="5000" dirty="0">
              <a:solidFill>
                <a:schemeClr val="bg1"/>
              </a:solidFill>
              <a:latin typeface="Bell Gothic Std Light" panose="020B0606020203020204" pitchFamily="34" charset="0"/>
            </a:endParaRPr>
          </a:p>
        </p:txBody>
      </p:sp>
    </p:spTree>
    <p:extLst>
      <p:ext uri="{BB962C8B-B14F-4D97-AF65-F5344CB8AC3E}">
        <p14:creationId xmlns:p14="http://schemas.microsoft.com/office/powerpoint/2010/main" val="7201977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Alpine (French Alps)</a:t>
            </a:r>
            <a:endParaRPr lang="en-US" dirty="0"/>
          </a:p>
        </p:txBody>
      </p:sp>
      <p:sp>
        <p:nvSpPr>
          <p:cNvPr id="3" name="Content Placeholder 2"/>
          <p:cNvSpPr>
            <a:spLocks noGrp="1"/>
          </p:cNvSpPr>
          <p:nvPr>
            <p:ph idx="1"/>
          </p:nvPr>
        </p:nvSpPr>
        <p:spPr/>
        <p:txBody>
          <a:bodyPr/>
          <a:lstStyle/>
          <a:p>
            <a:r>
              <a:rPr lang="en-US" dirty="0" smtClean="0"/>
              <a:t>Medium-large </a:t>
            </a:r>
            <a:r>
              <a:rPr lang="en-US" dirty="0" smtClean="0"/>
              <a:t>size (&gt;135lbs - female, &gt;170lbs - male)</a:t>
            </a:r>
          </a:p>
          <a:p>
            <a:r>
              <a:rPr lang="en-US" dirty="0" smtClean="0"/>
              <a:t>Erect ears with straight face</a:t>
            </a:r>
          </a:p>
          <a:p>
            <a:r>
              <a:rPr lang="en-US" dirty="0" smtClean="0"/>
              <a:t>Many color variations</a:t>
            </a:r>
          </a:p>
          <a:p>
            <a:r>
              <a:rPr lang="en-US" dirty="0" smtClean="0"/>
              <a:t>Dairy goat breed</a:t>
            </a:r>
          </a:p>
          <a:p>
            <a:endParaRPr lang="en-US" dirty="0"/>
          </a:p>
        </p:txBody>
      </p:sp>
      <p:pic>
        <p:nvPicPr>
          <p:cNvPr id="2050" name="Picture 2" descr="Image result for alpine goat">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327464"/>
            <a:ext cx="5029200" cy="33569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alpine goat">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576" r="6697"/>
          <a:stretch/>
        </p:blipFill>
        <p:spPr bwMode="auto">
          <a:xfrm>
            <a:off x="5029200" y="3617405"/>
            <a:ext cx="3965171" cy="306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0117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angora goat\">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139931"/>
            <a:ext cx="10549087" cy="7010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6200" y="5943600"/>
            <a:ext cx="2133600" cy="810143"/>
          </a:xfrm>
          <a:prstGeom prst="rect">
            <a:avLst/>
          </a:prstGeom>
          <a:gradFill flip="none" rotWithShape="1">
            <a:gsLst>
              <a:gs pos="0">
                <a:schemeClr val="accent1"/>
              </a:gs>
              <a:gs pos="56000">
                <a:schemeClr val="accent6">
                  <a:lumMod val="75000"/>
                  <a:alpha val="60000"/>
                </a:schemeClr>
              </a:gs>
            </a:gsLst>
            <a:lin ang="13500000" scaled="1"/>
            <a:tileRect/>
          </a:gra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000" dirty="0" smtClean="0">
                <a:solidFill>
                  <a:schemeClr val="bg1"/>
                </a:solidFill>
                <a:latin typeface="Bell Gothic Std Light" panose="020B0606020203020204" pitchFamily="34" charset="0"/>
              </a:rPr>
              <a:t>Angora</a:t>
            </a:r>
            <a:endParaRPr lang="en-US" sz="5000" dirty="0">
              <a:solidFill>
                <a:schemeClr val="bg1"/>
              </a:solidFill>
              <a:latin typeface="Bell Gothic Std Light" panose="020B0606020203020204" pitchFamily="34" charset="0"/>
            </a:endParaRPr>
          </a:p>
        </p:txBody>
      </p:sp>
    </p:spTree>
    <p:extLst>
      <p:ext uri="{BB962C8B-B14F-4D97-AF65-F5344CB8AC3E}">
        <p14:creationId xmlns:p14="http://schemas.microsoft.com/office/powerpoint/2010/main" val="32880524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Angora (Turkey)</a:t>
            </a:r>
            <a:endParaRPr lang="en-US" dirty="0"/>
          </a:p>
        </p:txBody>
      </p:sp>
      <p:sp>
        <p:nvSpPr>
          <p:cNvPr id="3" name="Content Placeholder 2"/>
          <p:cNvSpPr>
            <a:spLocks noGrp="1"/>
          </p:cNvSpPr>
          <p:nvPr>
            <p:ph idx="1"/>
          </p:nvPr>
        </p:nvSpPr>
        <p:spPr/>
        <p:txBody>
          <a:bodyPr/>
          <a:lstStyle/>
          <a:p>
            <a:r>
              <a:rPr lang="en-US" dirty="0" smtClean="0"/>
              <a:t>Lop </a:t>
            </a:r>
            <a:r>
              <a:rPr lang="en-US" dirty="0" smtClean="0"/>
              <a:t>ears</a:t>
            </a:r>
          </a:p>
          <a:p>
            <a:r>
              <a:rPr lang="en-US" dirty="0" smtClean="0"/>
              <a:t>White hair</a:t>
            </a:r>
            <a:endParaRPr lang="en-US" dirty="0" smtClean="0"/>
          </a:p>
          <a:p>
            <a:r>
              <a:rPr lang="en-US" dirty="0" smtClean="0"/>
              <a:t>Known for </a:t>
            </a:r>
            <a:r>
              <a:rPr lang="en-US" u="sng" dirty="0" smtClean="0"/>
              <a:t>mohair production</a:t>
            </a:r>
          </a:p>
          <a:p>
            <a:pPr lvl="1"/>
            <a:r>
              <a:rPr lang="en-US" dirty="0" smtClean="0"/>
              <a:t>Mohair is thinner and smoother than wool</a:t>
            </a:r>
          </a:p>
          <a:p>
            <a:endParaRPr lang="en-US" dirty="0"/>
          </a:p>
        </p:txBody>
      </p:sp>
      <p:pic>
        <p:nvPicPr>
          <p:cNvPr id="6146" name="Picture 2" descr="Image result for angora goat\">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8553" y="1143000"/>
            <a:ext cx="3405447" cy="273749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angora goat\">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390900"/>
            <a:ext cx="4495800" cy="337185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mage result for mohair">
            <a:hlinkClick r:id="rId6"/>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696" t="13966" r="6297" b="17394"/>
          <a:stretch/>
        </p:blipFill>
        <p:spPr bwMode="auto">
          <a:xfrm>
            <a:off x="4635034" y="4038600"/>
            <a:ext cx="4457703" cy="2724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6551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mackinsondairy.com/wp-content/uploads/2015/10/af30116-palmyra-romeos-ramona-e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98231" y="-8469"/>
            <a:ext cx="9871149" cy="687493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533400" y="5943599"/>
            <a:ext cx="2514600" cy="810143"/>
          </a:xfrm>
          <a:prstGeom prst="rect">
            <a:avLst/>
          </a:prstGeom>
          <a:gradFill flip="none" rotWithShape="1">
            <a:gsLst>
              <a:gs pos="0">
                <a:schemeClr val="accent1"/>
              </a:gs>
              <a:gs pos="56000">
                <a:schemeClr val="accent6">
                  <a:lumMod val="75000"/>
                  <a:alpha val="60000"/>
                </a:schemeClr>
              </a:gs>
            </a:gsLst>
            <a:lin ang="13500000" scaled="1"/>
            <a:tileRect/>
          </a:gra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000" dirty="0" smtClean="0">
                <a:solidFill>
                  <a:schemeClr val="bg1"/>
                </a:solidFill>
                <a:latin typeface="Bell Gothic Std Light" panose="020B0606020203020204" pitchFamily="34" charset="0"/>
              </a:rPr>
              <a:t>Ayrshire</a:t>
            </a:r>
            <a:endParaRPr lang="en-US" sz="5000" dirty="0">
              <a:solidFill>
                <a:schemeClr val="bg1"/>
              </a:solidFill>
              <a:latin typeface="Bell Gothic Std Light" panose="020B0606020203020204" pitchFamily="34" charset="0"/>
            </a:endParaRPr>
          </a:p>
        </p:txBody>
      </p:sp>
    </p:spTree>
    <p:extLst>
      <p:ext uri="{BB962C8B-B14F-4D97-AF65-F5344CB8AC3E}">
        <p14:creationId xmlns:p14="http://schemas.microsoft.com/office/powerpoint/2010/main" val="40053023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boer goat">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491"/>
            <a:ext cx="9143999" cy="764177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6200" y="5943600"/>
            <a:ext cx="1752600" cy="810143"/>
          </a:xfrm>
          <a:prstGeom prst="rect">
            <a:avLst/>
          </a:prstGeom>
          <a:gradFill flip="none" rotWithShape="1">
            <a:gsLst>
              <a:gs pos="0">
                <a:schemeClr val="accent1"/>
              </a:gs>
              <a:gs pos="56000">
                <a:schemeClr val="accent6">
                  <a:lumMod val="75000"/>
                  <a:alpha val="60000"/>
                </a:schemeClr>
              </a:gs>
            </a:gsLst>
            <a:lin ang="13500000" scaled="1"/>
            <a:tileRect/>
          </a:gra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000" dirty="0" smtClean="0">
                <a:solidFill>
                  <a:schemeClr val="bg1"/>
                </a:solidFill>
                <a:latin typeface="Bell Gothic Std Light" panose="020B0606020203020204" pitchFamily="34" charset="0"/>
              </a:rPr>
              <a:t>Boer</a:t>
            </a:r>
            <a:endParaRPr lang="en-US" sz="5000" dirty="0">
              <a:solidFill>
                <a:schemeClr val="bg1"/>
              </a:solidFill>
              <a:latin typeface="Bell Gothic Std Light" panose="020B0606020203020204" pitchFamily="34" charset="0"/>
            </a:endParaRPr>
          </a:p>
        </p:txBody>
      </p:sp>
    </p:spTree>
    <p:extLst>
      <p:ext uri="{BB962C8B-B14F-4D97-AF65-F5344CB8AC3E}">
        <p14:creationId xmlns:p14="http://schemas.microsoft.com/office/powerpoint/2010/main" val="32880524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Boer </a:t>
            </a:r>
            <a:r>
              <a:rPr lang="en-US" dirty="0" smtClean="0"/>
              <a:t>(South Africa)</a:t>
            </a:r>
            <a:endParaRPr lang="en-US" dirty="0"/>
          </a:p>
        </p:txBody>
      </p:sp>
      <p:sp>
        <p:nvSpPr>
          <p:cNvPr id="3" name="Content Placeholder 2"/>
          <p:cNvSpPr>
            <a:spLocks noGrp="1"/>
          </p:cNvSpPr>
          <p:nvPr>
            <p:ph idx="1"/>
          </p:nvPr>
        </p:nvSpPr>
        <p:spPr/>
        <p:txBody>
          <a:bodyPr/>
          <a:lstStyle/>
          <a:p>
            <a:r>
              <a:rPr lang="en-US" dirty="0" smtClean="0"/>
              <a:t>Lop ears</a:t>
            </a:r>
          </a:p>
          <a:p>
            <a:r>
              <a:rPr lang="en-US" dirty="0" smtClean="0"/>
              <a:t>Large </a:t>
            </a:r>
            <a:r>
              <a:rPr lang="en-US" dirty="0" smtClean="0"/>
              <a:t>size, often grow to be 300lbs!</a:t>
            </a:r>
          </a:p>
          <a:p>
            <a:r>
              <a:rPr lang="en-US" dirty="0" smtClean="0"/>
              <a:t>Brown/red on head and around neck with a predominantly white body</a:t>
            </a:r>
          </a:p>
          <a:p>
            <a:r>
              <a:rPr lang="en-US" dirty="0" smtClean="0"/>
              <a:t>Meat breed</a:t>
            </a:r>
            <a:endParaRPr lang="en-US" dirty="0"/>
          </a:p>
        </p:txBody>
      </p:sp>
      <p:pic>
        <p:nvPicPr>
          <p:cNvPr id="7170" name="Picture 2" descr="Image result for boer goat">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720188"/>
            <a:ext cx="3962400" cy="303303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boer goat">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920613"/>
            <a:ext cx="4492913" cy="3832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5150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lamancha goat">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6" y="-152400"/>
            <a:ext cx="9296400" cy="739893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6200" y="5943600"/>
            <a:ext cx="3048000" cy="810143"/>
          </a:xfrm>
          <a:prstGeom prst="rect">
            <a:avLst/>
          </a:prstGeom>
          <a:gradFill flip="none" rotWithShape="1">
            <a:gsLst>
              <a:gs pos="0">
                <a:schemeClr val="accent1"/>
              </a:gs>
              <a:gs pos="56000">
                <a:schemeClr val="accent6">
                  <a:lumMod val="75000"/>
                  <a:alpha val="60000"/>
                </a:schemeClr>
              </a:gs>
            </a:gsLst>
            <a:lin ang="13500000" scaled="1"/>
            <a:tileRect/>
          </a:gra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000" dirty="0" err="1" smtClean="0">
                <a:solidFill>
                  <a:schemeClr val="bg1"/>
                </a:solidFill>
                <a:latin typeface="Bell Gothic Std Light" panose="020B0606020203020204" pitchFamily="34" charset="0"/>
              </a:rPr>
              <a:t>LaMancha</a:t>
            </a:r>
            <a:endParaRPr lang="en-US" sz="5000" dirty="0">
              <a:solidFill>
                <a:schemeClr val="bg1"/>
              </a:solidFill>
              <a:latin typeface="Bell Gothic Std Light" panose="020B0606020203020204" pitchFamily="34" charset="0"/>
            </a:endParaRPr>
          </a:p>
        </p:txBody>
      </p:sp>
    </p:spTree>
    <p:extLst>
      <p:ext uri="{BB962C8B-B14F-4D97-AF65-F5344CB8AC3E}">
        <p14:creationId xmlns:p14="http://schemas.microsoft.com/office/powerpoint/2010/main" val="32880524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LaMancha</a:t>
            </a:r>
            <a:r>
              <a:rPr lang="en-US" dirty="0" smtClean="0"/>
              <a:t> (USA - Oregon)</a:t>
            </a:r>
            <a:endParaRPr lang="en-US" dirty="0"/>
          </a:p>
        </p:txBody>
      </p:sp>
      <p:sp>
        <p:nvSpPr>
          <p:cNvPr id="3" name="Content Placeholder 2"/>
          <p:cNvSpPr>
            <a:spLocks noGrp="1"/>
          </p:cNvSpPr>
          <p:nvPr>
            <p:ph idx="1"/>
          </p:nvPr>
        </p:nvSpPr>
        <p:spPr/>
        <p:txBody>
          <a:bodyPr/>
          <a:lstStyle/>
          <a:p>
            <a:r>
              <a:rPr lang="en-US" dirty="0" smtClean="0"/>
              <a:t>Originated from Spanish breeds</a:t>
            </a:r>
          </a:p>
          <a:p>
            <a:r>
              <a:rPr lang="en-US" dirty="0" smtClean="0"/>
              <a:t>Distinctive </a:t>
            </a:r>
            <a:r>
              <a:rPr lang="en-US" dirty="0" smtClean="0"/>
              <a:t>ears, either “gopher ears” or “elf ears”</a:t>
            </a:r>
          </a:p>
          <a:p>
            <a:pPr lvl="1"/>
            <a:r>
              <a:rPr lang="en-US" dirty="0" smtClean="0"/>
              <a:t>Both types of ears are nonexistent or very short</a:t>
            </a:r>
          </a:p>
          <a:p>
            <a:r>
              <a:rPr lang="en-US" dirty="0" smtClean="0"/>
              <a:t>Variety of colors seen</a:t>
            </a:r>
          </a:p>
          <a:p>
            <a:r>
              <a:rPr lang="en-US" dirty="0" smtClean="0"/>
              <a:t>Dairy goat breed</a:t>
            </a:r>
          </a:p>
        </p:txBody>
      </p:sp>
      <p:pic>
        <p:nvPicPr>
          <p:cNvPr id="9218" name="Picture 2" descr="Image result for lamancha goat">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350633"/>
            <a:ext cx="4267199" cy="346926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lamancha goat">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144"/>
          <a:stretch/>
        </p:blipFill>
        <p:spPr bwMode="auto">
          <a:xfrm>
            <a:off x="4763192" y="2514601"/>
            <a:ext cx="4380807" cy="430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8248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nubian goat">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28600" y="-533400"/>
            <a:ext cx="9601200" cy="827243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6200" y="5943600"/>
            <a:ext cx="2209800" cy="810143"/>
          </a:xfrm>
          <a:prstGeom prst="rect">
            <a:avLst/>
          </a:prstGeom>
          <a:gradFill flip="none" rotWithShape="1">
            <a:gsLst>
              <a:gs pos="0">
                <a:schemeClr val="accent1"/>
              </a:gs>
              <a:gs pos="56000">
                <a:schemeClr val="accent6">
                  <a:lumMod val="75000"/>
                  <a:alpha val="60000"/>
                </a:schemeClr>
              </a:gs>
            </a:gsLst>
            <a:lin ang="13500000" scaled="1"/>
            <a:tileRect/>
          </a:gra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000" dirty="0" smtClean="0">
                <a:solidFill>
                  <a:schemeClr val="bg1"/>
                </a:solidFill>
                <a:latin typeface="Bell Gothic Std Light" panose="020B0606020203020204" pitchFamily="34" charset="0"/>
              </a:rPr>
              <a:t>Nubian</a:t>
            </a:r>
            <a:endParaRPr lang="en-US" sz="5000" dirty="0">
              <a:solidFill>
                <a:schemeClr val="bg1"/>
              </a:solidFill>
              <a:latin typeface="Bell Gothic Std Light" panose="020B0606020203020204" pitchFamily="34" charset="0"/>
            </a:endParaRPr>
          </a:p>
        </p:txBody>
      </p:sp>
    </p:spTree>
    <p:extLst>
      <p:ext uri="{BB962C8B-B14F-4D97-AF65-F5344CB8AC3E}">
        <p14:creationId xmlns:p14="http://schemas.microsoft.com/office/powerpoint/2010/main" val="32880524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Nubian (England)</a:t>
            </a:r>
            <a:endParaRPr lang="en-US" dirty="0"/>
          </a:p>
        </p:txBody>
      </p:sp>
      <p:sp>
        <p:nvSpPr>
          <p:cNvPr id="3" name="Content Placeholder 2"/>
          <p:cNvSpPr>
            <a:spLocks noGrp="1"/>
          </p:cNvSpPr>
          <p:nvPr>
            <p:ph idx="1"/>
          </p:nvPr>
        </p:nvSpPr>
        <p:spPr/>
        <p:txBody>
          <a:bodyPr/>
          <a:lstStyle/>
          <a:p>
            <a:r>
              <a:rPr lang="en-US" dirty="0" smtClean="0"/>
              <a:t>Medium-large </a:t>
            </a:r>
            <a:r>
              <a:rPr lang="en-US" dirty="0"/>
              <a:t>size (&gt;135lbs - female, &gt;</a:t>
            </a:r>
            <a:r>
              <a:rPr lang="en-US" dirty="0" smtClean="0"/>
              <a:t>175lbs </a:t>
            </a:r>
            <a:r>
              <a:rPr lang="en-US" dirty="0"/>
              <a:t>- male</a:t>
            </a:r>
            <a:r>
              <a:rPr lang="en-US" dirty="0" smtClean="0"/>
              <a:t>)</a:t>
            </a:r>
          </a:p>
          <a:p>
            <a:r>
              <a:rPr lang="en-US" dirty="0" smtClean="0"/>
              <a:t>Lop ears with convex (roman) nose</a:t>
            </a:r>
          </a:p>
          <a:p>
            <a:r>
              <a:rPr lang="en-US" dirty="0" smtClean="0"/>
              <a:t>Many color variations</a:t>
            </a:r>
          </a:p>
          <a:p>
            <a:r>
              <a:rPr lang="en-US" dirty="0" smtClean="0"/>
              <a:t>All-purpose breed (used for milk and meat)</a:t>
            </a:r>
          </a:p>
        </p:txBody>
      </p:sp>
      <p:pic>
        <p:nvPicPr>
          <p:cNvPr id="4100" name="Picture 4" descr="Image result for nubian goat">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429000"/>
            <a:ext cx="441960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nubian goat">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338276"/>
            <a:ext cx="4381500" cy="3422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97181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result for saane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28600"/>
            <a:ext cx="10905203" cy="7239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6200" y="5943600"/>
            <a:ext cx="2438400" cy="810143"/>
          </a:xfrm>
          <a:prstGeom prst="rect">
            <a:avLst/>
          </a:prstGeom>
          <a:gradFill flip="none" rotWithShape="1">
            <a:gsLst>
              <a:gs pos="0">
                <a:schemeClr val="accent1"/>
              </a:gs>
              <a:gs pos="56000">
                <a:schemeClr val="accent6">
                  <a:lumMod val="75000"/>
                  <a:alpha val="60000"/>
                </a:schemeClr>
              </a:gs>
            </a:gsLst>
            <a:lin ang="13500000" scaled="1"/>
            <a:tileRect/>
          </a:gra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000" dirty="0" smtClean="0">
                <a:solidFill>
                  <a:schemeClr val="bg1"/>
                </a:solidFill>
                <a:latin typeface="Bell Gothic Std Light" panose="020B0606020203020204" pitchFamily="34" charset="0"/>
              </a:rPr>
              <a:t>Saanen</a:t>
            </a:r>
            <a:endParaRPr lang="en-US" sz="5000" dirty="0">
              <a:solidFill>
                <a:schemeClr val="bg1"/>
              </a:solidFill>
              <a:latin typeface="Bell Gothic Std Light" panose="020B0606020203020204" pitchFamily="34" charset="0"/>
            </a:endParaRPr>
          </a:p>
        </p:txBody>
      </p:sp>
    </p:spTree>
    <p:extLst>
      <p:ext uri="{BB962C8B-B14F-4D97-AF65-F5344CB8AC3E}">
        <p14:creationId xmlns:p14="http://schemas.microsoft.com/office/powerpoint/2010/main" val="32880524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Saanen (Switzerland)</a:t>
            </a:r>
            <a:endParaRPr lang="en-US" dirty="0"/>
          </a:p>
        </p:txBody>
      </p:sp>
      <p:sp>
        <p:nvSpPr>
          <p:cNvPr id="3" name="Content Placeholder 2"/>
          <p:cNvSpPr>
            <a:spLocks noGrp="1"/>
          </p:cNvSpPr>
          <p:nvPr>
            <p:ph idx="1"/>
          </p:nvPr>
        </p:nvSpPr>
        <p:spPr/>
        <p:txBody>
          <a:bodyPr/>
          <a:lstStyle/>
          <a:p>
            <a:r>
              <a:rPr lang="en-US" dirty="0" smtClean="0"/>
              <a:t>Erect </a:t>
            </a:r>
            <a:r>
              <a:rPr lang="en-US" dirty="0" smtClean="0"/>
              <a:t>ears with straight or dished face</a:t>
            </a:r>
          </a:p>
          <a:p>
            <a:r>
              <a:rPr lang="en-US" dirty="0" smtClean="0"/>
              <a:t>White or light cream in color (white </a:t>
            </a:r>
            <a:r>
              <a:rPr lang="en-US" dirty="0" smtClean="0"/>
              <a:t>preferred)</a:t>
            </a:r>
            <a:endParaRPr lang="en-US" dirty="0" smtClean="0"/>
          </a:p>
          <a:p>
            <a:r>
              <a:rPr lang="en-US" dirty="0" smtClean="0"/>
              <a:t>Dairy goat breed</a:t>
            </a:r>
            <a:endParaRPr lang="en-US" dirty="0"/>
          </a:p>
        </p:txBody>
      </p:sp>
      <p:pic>
        <p:nvPicPr>
          <p:cNvPr id="11266" name="Picture 2" descr="Image result for saane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82" y="3111277"/>
            <a:ext cx="4898563" cy="368791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mage result for saanen">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522" t="1314" r="17483"/>
          <a:stretch/>
        </p:blipFill>
        <p:spPr bwMode="auto">
          <a:xfrm>
            <a:off x="5147870" y="2590800"/>
            <a:ext cx="3965649" cy="4208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1620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 result for toggenburg dairy goat">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447800" y="-457200"/>
            <a:ext cx="10591800" cy="821456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6200" y="5943600"/>
            <a:ext cx="3352800" cy="810143"/>
          </a:xfrm>
          <a:prstGeom prst="rect">
            <a:avLst/>
          </a:prstGeom>
          <a:gradFill flip="none" rotWithShape="1">
            <a:gsLst>
              <a:gs pos="0">
                <a:schemeClr val="accent1"/>
              </a:gs>
              <a:gs pos="56000">
                <a:schemeClr val="accent6">
                  <a:lumMod val="75000"/>
                  <a:alpha val="60000"/>
                </a:schemeClr>
              </a:gs>
            </a:gsLst>
            <a:lin ang="13500000" scaled="1"/>
            <a:tileRect/>
          </a:gra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000" dirty="0" err="1" smtClean="0">
                <a:solidFill>
                  <a:schemeClr val="bg1"/>
                </a:solidFill>
                <a:latin typeface="Bell Gothic Std Light" panose="020B0606020203020204" pitchFamily="34" charset="0"/>
              </a:rPr>
              <a:t>Toggenburg</a:t>
            </a:r>
            <a:endParaRPr lang="en-US" sz="5000" dirty="0">
              <a:solidFill>
                <a:schemeClr val="bg1"/>
              </a:solidFill>
              <a:latin typeface="Bell Gothic Std Light" panose="020B0606020203020204" pitchFamily="34" charset="0"/>
            </a:endParaRPr>
          </a:p>
        </p:txBody>
      </p:sp>
    </p:spTree>
    <p:extLst>
      <p:ext uri="{BB962C8B-B14F-4D97-AF65-F5344CB8AC3E}">
        <p14:creationId xmlns:p14="http://schemas.microsoft.com/office/powerpoint/2010/main" val="328805240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Toggenburg</a:t>
            </a:r>
            <a:r>
              <a:rPr lang="en-US" dirty="0" smtClean="0"/>
              <a:t> (Switzerland)</a:t>
            </a:r>
            <a:endParaRPr lang="en-US" dirty="0"/>
          </a:p>
        </p:txBody>
      </p:sp>
      <p:sp>
        <p:nvSpPr>
          <p:cNvPr id="3" name="Content Placeholder 2"/>
          <p:cNvSpPr>
            <a:spLocks noGrp="1"/>
          </p:cNvSpPr>
          <p:nvPr>
            <p:ph idx="1"/>
          </p:nvPr>
        </p:nvSpPr>
        <p:spPr>
          <a:xfrm>
            <a:off x="609599" y="1375646"/>
            <a:ext cx="5073476" cy="4665717"/>
          </a:xfrm>
        </p:spPr>
        <p:txBody>
          <a:bodyPr/>
          <a:lstStyle/>
          <a:p>
            <a:r>
              <a:rPr lang="en-US" dirty="0" smtClean="0"/>
              <a:t>Erect </a:t>
            </a:r>
            <a:r>
              <a:rPr lang="en-US" dirty="0" smtClean="0"/>
              <a:t>ears with straight or dished face</a:t>
            </a:r>
          </a:p>
          <a:p>
            <a:r>
              <a:rPr lang="en-US" dirty="0" smtClean="0"/>
              <a:t>Light fawn to chocolate color with distinct white markings on the ears, two white stripes down the face, hind legs from hocks to hooves, forelegs from knee down, triangle on each side of the tail</a:t>
            </a:r>
          </a:p>
          <a:p>
            <a:r>
              <a:rPr lang="en-US" dirty="0" smtClean="0"/>
              <a:t>Dairy goat breed</a:t>
            </a:r>
            <a:endParaRPr lang="en-US" dirty="0"/>
          </a:p>
        </p:txBody>
      </p:sp>
      <p:pic>
        <p:nvPicPr>
          <p:cNvPr id="13314" name="Picture 2" descr="Image result for toggenburg dairy goat">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1673" y="1238248"/>
            <a:ext cx="3048001" cy="2286001"/>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Image result for toggenburg dairy goat">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7600" y="3630564"/>
            <a:ext cx="5302075" cy="3157817"/>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Image result for toggenburg dairy goat">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1000" y="4078262"/>
            <a:ext cx="3124200" cy="2712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0902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3623234"/>
            <a:ext cx="9144000" cy="322111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693518"/>
            <a:ext cx="8525528" cy="3146339"/>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30062"/>
            <a:ext cx="9144000" cy="322111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4728" y="2633113"/>
            <a:ext cx="4136460" cy="4136460"/>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831333"/>
            <a:ext cx="9144000" cy="2026667"/>
          </a:xfrm>
          <a:prstGeom prst="rect">
            <a:avLst/>
          </a:prstGeom>
        </p:spPr>
      </p:pic>
      <p:sp>
        <p:nvSpPr>
          <p:cNvPr id="2" name="Title 1"/>
          <p:cNvSpPr>
            <a:spLocks noGrp="1"/>
          </p:cNvSpPr>
          <p:nvPr>
            <p:ph type="title"/>
          </p:nvPr>
        </p:nvSpPr>
        <p:spPr>
          <a:xfrm>
            <a:off x="609600" y="332307"/>
            <a:ext cx="6347713" cy="685126"/>
          </a:xfrm>
        </p:spPr>
        <p:txBody>
          <a:bodyPr/>
          <a:lstStyle/>
          <a:p>
            <a:r>
              <a:rPr lang="en-US" dirty="0" smtClean="0"/>
              <a:t>Ayrshire (Scotland)</a:t>
            </a:r>
            <a:endParaRPr lang="en-US" dirty="0"/>
          </a:p>
        </p:txBody>
      </p:sp>
      <p:sp>
        <p:nvSpPr>
          <p:cNvPr id="3" name="Content Placeholder 2"/>
          <p:cNvSpPr>
            <a:spLocks noGrp="1"/>
          </p:cNvSpPr>
          <p:nvPr>
            <p:ph idx="1"/>
          </p:nvPr>
        </p:nvSpPr>
        <p:spPr>
          <a:xfrm>
            <a:off x="299999" y="964800"/>
            <a:ext cx="5313723" cy="5076563"/>
          </a:xfrm>
        </p:spPr>
        <p:txBody>
          <a:bodyPr>
            <a:normAutofit/>
          </a:bodyPr>
          <a:lstStyle/>
          <a:p>
            <a:r>
              <a:rPr lang="en-US" sz="2000" u="sng" dirty="0"/>
              <a:t>Medium/dark red and white </a:t>
            </a:r>
            <a:r>
              <a:rPr lang="en-US" sz="2000" u="sng" dirty="0" smtClean="0"/>
              <a:t>coat</a:t>
            </a:r>
            <a:r>
              <a:rPr lang="en-US" sz="2000" dirty="0" smtClean="0"/>
              <a:t> (darker </a:t>
            </a:r>
            <a:r>
              <a:rPr lang="en-US" sz="2000" dirty="0"/>
              <a:t>than Guernsey)</a:t>
            </a:r>
          </a:p>
          <a:p>
            <a:r>
              <a:rPr lang="en-US" sz="2000" dirty="0"/>
              <a:t>Medium sized breed</a:t>
            </a:r>
          </a:p>
          <a:p>
            <a:r>
              <a:rPr lang="en-US" sz="2000" dirty="0" smtClean="0"/>
              <a:t>Large variation in color patters (can be almost all red or almost all white)</a:t>
            </a:r>
            <a:endParaRPr lang="en-US" sz="1800" dirty="0"/>
          </a:p>
          <a:p>
            <a:r>
              <a:rPr lang="en-US" sz="2000" dirty="0" smtClean="0"/>
              <a:t>Spots are usually jagged and small</a:t>
            </a:r>
          </a:p>
          <a:p>
            <a:r>
              <a:rPr lang="en-US" sz="2000" dirty="0" smtClean="0"/>
              <a:t>Known </a:t>
            </a:r>
            <a:r>
              <a:rPr lang="en-US" sz="2000" dirty="0"/>
              <a:t>for being </a:t>
            </a:r>
            <a:r>
              <a:rPr lang="en-US" sz="2000" u="sng" dirty="0"/>
              <a:t>excellent grazers</a:t>
            </a:r>
          </a:p>
          <a:p>
            <a:pPr lvl="1"/>
            <a:r>
              <a:rPr lang="en-US" sz="1800" dirty="0"/>
              <a:t>Can be used on pasture </a:t>
            </a:r>
            <a:r>
              <a:rPr lang="en-US" sz="1800" dirty="0" smtClean="0"/>
              <a:t>dairy’s</a:t>
            </a:r>
            <a:endParaRPr lang="en-US" sz="1800" dirty="0"/>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720391">
            <a:off x="4870498" y="3913938"/>
            <a:ext cx="1299489" cy="868344"/>
          </a:xfrm>
          <a:prstGeom prst="rect">
            <a:avLst/>
          </a:prstGeom>
        </p:spPr>
      </p:pic>
      <p:grpSp>
        <p:nvGrpSpPr>
          <p:cNvPr id="15" name="Group 14"/>
          <p:cNvGrpSpPr/>
          <p:nvPr/>
        </p:nvGrpSpPr>
        <p:grpSpPr>
          <a:xfrm>
            <a:off x="-8467" y="-8468"/>
            <a:ext cx="9169805" cy="6874935"/>
            <a:chOff x="-8467" y="-8468"/>
            <a:chExt cx="9169805" cy="6874935"/>
          </a:xfrm>
        </p:grpSpPr>
        <p:sp>
          <p:nvSpPr>
            <p:cNvPr id="16" name="Freeform 15"/>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6" name="Picture 5"/>
          <p:cNvPicPr>
            <a:picLocks noChangeAspect="1"/>
          </p:cNvPicPr>
          <p:nvPr/>
        </p:nvPicPr>
        <p:blipFill rotWithShape="1">
          <a:blip r:embed="rId8">
            <a:extLst>
              <a:ext uri="{28A0092B-C50C-407E-A947-70E740481C1C}">
                <a14:useLocalDpi xmlns:a14="http://schemas.microsoft.com/office/drawing/2010/main" val="0"/>
              </a:ext>
            </a:extLst>
          </a:blip>
          <a:srcRect b="1398"/>
          <a:stretch/>
        </p:blipFill>
        <p:spPr>
          <a:xfrm>
            <a:off x="5729719" y="177844"/>
            <a:ext cx="3281924" cy="2717180"/>
          </a:xfrm>
          <a:prstGeom prst="rect">
            <a:avLst/>
          </a:prstGeom>
          <a:ln w="38100">
            <a:solidFill>
              <a:schemeClr val="accent2"/>
            </a:solidFill>
          </a:ln>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335276">
            <a:off x="6623336" y="822668"/>
            <a:ext cx="796857" cy="423397"/>
          </a:xfrm>
          <a:prstGeom prst="rect">
            <a:avLst/>
          </a:prstGeom>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9070">
            <a:off x="6272304" y="2673242"/>
            <a:ext cx="1177409" cy="858701"/>
          </a:xfrm>
          <a:prstGeom prst="rect">
            <a:avLst/>
          </a:prstGeom>
        </p:spPr>
      </p:pic>
    </p:spTree>
    <p:extLst>
      <p:ext uri="{BB962C8B-B14F-4D97-AF65-F5344CB8AC3E}">
        <p14:creationId xmlns:p14="http://schemas.microsoft.com/office/powerpoint/2010/main" val="40190787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sheep photograph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28600"/>
            <a:ext cx="10750918" cy="71628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8467" y="-8468"/>
            <a:ext cx="9169805" cy="6874935"/>
            <a:chOff x="-8467" y="-8468"/>
            <a:chExt cx="9169805" cy="6874935"/>
          </a:xfrm>
        </p:grpSpPr>
        <p:sp>
          <p:nvSpPr>
            <p:cNvPr id="6" name="Freeform 5"/>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7" name="Straight Connector 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5" name="Title 1"/>
          <p:cNvSpPr txBox="1">
            <a:spLocks/>
          </p:cNvSpPr>
          <p:nvPr/>
        </p:nvSpPr>
        <p:spPr>
          <a:xfrm>
            <a:off x="76200" y="5943600"/>
            <a:ext cx="3962400" cy="810143"/>
          </a:xfrm>
          <a:prstGeom prst="rect">
            <a:avLst/>
          </a:prstGeom>
          <a:gradFill flip="none" rotWithShape="1">
            <a:gsLst>
              <a:gs pos="0">
                <a:schemeClr val="accent1"/>
              </a:gs>
              <a:gs pos="56000">
                <a:schemeClr val="accent6">
                  <a:lumMod val="75000"/>
                  <a:alpha val="60000"/>
                </a:schemeClr>
              </a:gs>
            </a:gsLst>
            <a:lin ang="13500000" scaled="1"/>
            <a:tileRect/>
          </a:gra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000" dirty="0" smtClean="0">
                <a:solidFill>
                  <a:schemeClr val="bg1"/>
                </a:solidFill>
                <a:latin typeface="Bell Gothic Std Light" panose="020B0606020203020204" pitchFamily="34" charset="0"/>
              </a:rPr>
              <a:t>Sheep Breeds</a:t>
            </a:r>
            <a:endParaRPr lang="en-US" sz="5000" dirty="0">
              <a:solidFill>
                <a:schemeClr val="bg1"/>
              </a:solidFill>
              <a:latin typeface="Bell Gothic Std Light" panose="020B0606020203020204" pitchFamily="34" charset="0"/>
            </a:endParaRPr>
          </a:p>
        </p:txBody>
      </p:sp>
    </p:spTree>
    <p:extLst>
      <p:ext uri="{BB962C8B-B14F-4D97-AF65-F5344CB8AC3E}">
        <p14:creationId xmlns:p14="http://schemas.microsoft.com/office/powerpoint/2010/main" val="789928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Sheep Breeds</a:t>
            </a:r>
            <a:endParaRPr lang="en-US" dirty="0"/>
          </a:p>
        </p:txBody>
      </p:sp>
      <p:sp>
        <p:nvSpPr>
          <p:cNvPr id="3" name="Content Placeholder 2"/>
          <p:cNvSpPr>
            <a:spLocks noGrp="1"/>
          </p:cNvSpPr>
          <p:nvPr>
            <p:ph idx="1"/>
          </p:nvPr>
        </p:nvSpPr>
        <p:spPr/>
        <p:txBody>
          <a:bodyPr/>
          <a:lstStyle/>
          <a:p>
            <a:r>
              <a:rPr lang="en-US" dirty="0" smtClean="0"/>
              <a:t>Two easy </a:t>
            </a:r>
            <a:r>
              <a:rPr lang="en-US" dirty="0"/>
              <a:t>ways to distinguish between swine breeds:</a:t>
            </a:r>
          </a:p>
          <a:p>
            <a:pPr lvl="1"/>
            <a:r>
              <a:rPr lang="en-US" dirty="0" smtClean="0"/>
              <a:t>White face (dam breed) vs. Black face (sire breed)</a:t>
            </a:r>
          </a:p>
          <a:p>
            <a:pPr lvl="1"/>
            <a:r>
              <a:rPr lang="en-US" dirty="0" smtClean="0"/>
              <a:t>Fine wool vs. medium wool vs. long wool</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848" t="6684" r="11138" b="-237"/>
          <a:stretch/>
        </p:blipFill>
        <p:spPr>
          <a:xfrm>
            <a:off x="228600" y="2971800"/>
            <a:ext cx="4622801" cy="373380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3333" r="15001"/>
          <a:stretch/>
        </p:blipFill>
        <p:spPr>
          <a:xfrm>
            <a:off x="4909437" y="2915728"/>
            <a:ext cx="4095750" cy="3810000"/>
          </a:xfrm>
          <a:prstGeom prst="rect">
            <a:avLst/>
          </a:prstGeom>
        </p:spPr>
      </p:pic>
    </p:spTree>
    <p:extLst>
      <p:ext uri="{BB962C8B-B14F-4D97-AF65-F5344CB8AC3E}">
        <p14:creationId xmlns:p14="http://schemas.microsoft.com/office/powerpoint/2010/main" val="12882681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Fine Wool Breeds</a:t>
            </a:r>
            <a:endParaRPr lang="en-US" dirty="0"/>
          </a:p>
        </p:txBody>
      </p:sp>
      <p:sp>
        <p:nvSpPr>
          <p:cNvPr id="3" name="Content Placeholder 2"/>
          <p:cNvSpPr>
            <a:spLocks noGrp="1"/>
          </p:cNvSpPr>
          <p:nvPr>
            <p:ph idx="1"/>
          </p:nvPr>
        </p:nvSpPr>
        <p:spPr/>
        <p:txBody>
          <a:bodyPr/>
          <a:lstStyle/>
          <a:p>
            <a:r>
              <a:rPr lang="en-US" dirty="0" smtClean="0"/>
              <a:t>These breeds are known for their excellent wool quality and are often used for wool production</a:t>
            </a:r>
          </a:p>
          <a:p>
            <a:r>
              <a:rPr lang="en-US" dirty="0" smtClean="0"/>
              <a:t>Breeds you will need to identify include:</a:t>
            </a:r>
          </a:p>
          <a:p>
            <a:pPr lvl="1"/>
            <a:r>
              <a:rPr lang="en-US" dirty="0" smtClean="0"/>
              <a:t>Merino</a:t>
            </a:r>
          </a:p>
          <a:p>
            <a:pPr lvl="1"/>
            <a:r>
              <a:rPr lang="en-US" dirty="0" err="1" smtClean="0"/>
              <a:t>Rambouillet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3221772"/>
            <a:ext cx="4800600" cy="3550503"/>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9402" r="6711"/>
          <a:stretch/>
        </p:blipFill>
        <p:spPr>
          <a:xfrm>
            <a:off x="4953001" y="3505200"/>
            <a:ext cx="4096646" cy="3267075"/>
          </a:xfrm>
          <a:prstGeom prst="rect">
            <a:avLst/>
          </a:prstGeom>
        </p:spPr>
      </p:pic>
    </p:spTree>
    <p:extLst>
      <p:ext uri="{BB962C8B-B14F-4D97-AF65-F5344CB8AC3E}">
        <p14:creationId xmlns:p14="http://schemas.microsoft.com/office/powerpoint/2010/main" val="2234115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Image result for merino sheep">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143001" y="-369223"/>
            <a:ext cx="10904501" cy="722306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6200" y="5943600"/>
            <a:ext cx="2286000" cy="810143"/>
          </a:xfrm>
          <a:prstGeom prst="rect">
            <a:avLst/>
          </a:prstGeom>
          <a:gradFill flip="none" rotWithShape="1">
            <a:gsLst>
              <a:gs pos="0">
                <a:schemeClr val="accent1"/>
              </a:gs>
              <a:gs pos="56000">
                <a:schemeClr val="accent6">
                  <a:lumMod val="75000"/>
                  <a:alpha val="60000"/>
                </a:schemeClr>
              </a:gs>
            </a:gsLst>
            <a:lin ang="13500000" scaled="1"/>
            <a:tileRect/>
          </a:gra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000" dirty="0" smtClean="0">
                <a:solidFill>
                  <a:schemeClr val="bg1"/>
                </a:solidFill>
                <a:latin typeface="Bell Gothic Std Light" panose="020B0606020203020204" pitchFamily="34" charset="0"/>
              </a:rPr>
              <a:t>Merino</a:t>
            </a:r>
            <a:endParaRPr lang="en-US" sz="5000" dirty="0">
              <a:solidFill>
                <a:schemeClr val="bg1"/>
              </a:solidFill>
              <a:latin typeface="Bell Gothic Std Light" panose="020B0606020203020204" pitchFamily="34" charset="0"/>
            </a:endParaRPr>
          </a:p>
        </p:txBody>
      </p:sp>
    </p:spTree>
    <p:extLst>
      <p:ext uri="{BB962C8B-B14F-4D97-AF65-F5344CB8AC3E}">
        <p14:creationId xmlns:p14="http://schemas.microsoft.com/office/powerpoint/2010/main" val="328805240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Merino (Spain)</a:t>
            </a:r>
            <a:endParaRPr lang="en-US" dirty="0"/>
          </a:p>
        </p:txBody>
      </p:sp>
      <p:sp>
        <p:nvSpPr>
          <p:cNvPr id="3" name="Content Placeholder 2"/>
          <p:cNvSpPr>
            <a:spLocks noGrp="1"/>
          </p:cNvSpPr>
          <p:nvPr>
            <p:ph idx="1"/>
          </p:nvPr>
        </p:nvSpPr>
        <p:spPr/>
        <p:txBody>
          <a:bodyPr/>
          <a:lstStyle/>
          <a:p>
            <a:r>
              <a:rPr lang="en-US" dirty="0" smtClean="0"/>
              <a:t>Most </a:t>
            </a:r>
            <a:r>
              <a:rPr lang="en-US" dirty="0" smtClean="0"/>
              <a:t>dominant breed in the sheep industry worldwide</a:t>
            </a:r>
          </a:p>
          <a:p>
            <a:r>
              <a:rPr lang="en-US" dirty="0" smtClean="0"/>
              <a:t>White face, wool on legs</a:t>
            </a:r>
          </a:p>
          <a:p>
            <a:r>
              <a:rPr lang="en-US" dirty="0" smtClean="0"/>
              <a:t>Typically smaller than other wool breeds and slow growing</a:t>
            </a:r>
          </a:p>
          <a:p>
            <a:r>
              <a:rPr lang="en-US" dirty="0" smtClean="0"/>
              <a:t>Long, fine wool (often prized)</a:t>
            </a:r>
          </a:p>
          <a:p>
            <a:pPr marL="0" indent="0">
              <a:buNone/>
            </a:pPr>
            <a:endParaRPr lang="en-US" dirty="0"/>
          </a:p>
        </p:txBody>
      </p:sp>
      <p:pic>
        <p:nvPicPr>
          <p:cNvPr id="24578" name="Picture 2" descr="Image result for merino sheep">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3276600"/>
            <a:ext cx="5123005" cy="3409949"/>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Image result for merino sheep">
            <a:hlinkClick r:id="rId4"/>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496" t="8211" r="6555"/>
          <a:stretch/>
        </p:blipFill>
        <p:spPr bwMode="auto">
          <a:xfrm>
            <a:off x="5401137" y="3581400"/>
            <a:ext cx="3590463" cy="3134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49068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Image result for rambouillet sheep">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122516" y="-609600"/>
            <a:ext cx="11277600" cy="7620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6200" y="5943600"/>
            <a:ext cx="3429000" cy="810143"/>
          </a:xfrm>
          <a:prstGeom prst="rect">
            <a:avLst/>
          </a:prstGeom>
          <a:gradFill flip="none" rotWithShape="1">
            <a:gsLst>
              <a:gs pos="0">
                <a:schemeClr val="accent1"/>
              </a:gs>
              <a:gs pos="56000">
                <a:schemeClr val="accent6">
                  <a:lumMod val="75000"/>
                  <a:alpha val="60000"/>
                </a:schemeClr>
              </a:gs>
            </a:gsLst>
            <a:lin ang="13500000" scaled="1"/>
            <a:tileRect/>
          </a:gra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000" dirty="0" err="1" smtClean="0">
                <a:solidFill>
                  <a:schemeClr val="bg1"/>
                </a:solidFill>
                <a:latin typeface="Bell Gothic Std Light" panose="020B0606020203020204" pitchFamily="34" charset="0"/>
              </a:rPr>
              <a:t>Rambouillet</a:t>
            </a:r>
            <a:endParaRPr lang="en-US" sz="5000" dirty="0">
              <a:solidFill>
                <a:schemeClr val="bg1"/>
              </a:solidFill>
              <a:latin typeface="Bell Gothic Std Light" panose="020B0606020203020204" pitchFamily="34" charset="0"/>
            </a:endParaRPr>
          </a:p>
        </p:txBody>
      </p:sp>
    </p:spTree>
    <p:extLst>
      <p:ext uri="{BB962C8B-B14F-4D97-AF65-F5344CB8AC3E}">
        <p14:creationId xmlns:p14="http://schemas.microsoft.com/office/powerpoint/2010/main" val="328805240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Rambouillet</a:t>
            </a:r>
            <a:r>
              <a:rPr lang="en-US" dirty="0" smtClean="0"/>
              <a:t> (France)</a:t>
            </a:r>
            <a:endParaRPr lang="en-US" dirty="0"/>
          </a:p>
        </p:txBody>
      </p:sp>
      <p:sp>
        <p:nvSpPr>
          <p:cNvPr id="3" name="Content Placeholder 2"/>
          <p:cNvSpPr>
            <a:spLocks noGrp="1"/>
          </p:cNvSpPr>
          <p:nvPr>
            <p:ph idx="1"/>
          </p:nvPr>
        </p:nvSpPr>
        <p:spPr/>
        <p:txBody>
          <a:bodyPr/>
          <a:lstStyle/>
          <a:p>
            <a:r>
              <a:rPr lang="en-US" dirty="0" smtClean="0"/>
              <a:t>Descendant </a:t>
            </a:r>
            <a:r>
              <a:rPr lang="en-US" dirty="0" smtClean="0"/>
              <a:t>of the Merino, but larger and faster growing</a:t>
            </a:r>
          </a:p>
          <a:p>
            <a:r>
              <a:rPr lang="en-US" dirty="0" smtClean="0"/>
              <a:t>Dual purpose breed (used for wool and meat)</a:t>
            </a:r>
          </a:p>
          <a:p>
            <a:r>
              <a:rPr lang="en-US" dirty="0" smtClean="0"/>
              <a:t>White face with wool on </a:t>
            </a:r>
            <a:r>
              <a:rPr lang="en-US" dirty="0" smtClean="0"/>
              <a:t>legs</a:t>
            </a:r>
          </a:p>
          <a:p>
            <a:r>
              <a:rPr lang="en-US" dirty="0" smtClean="0"/>
              <a:t>Rams horned and ewes polled or </a:t>
            </a:r>
            <a:r>
              <a:rPr lang="en-US" dirty="0" err="1" smtClean="0"/>
              <a:t>scurred</a:t>
            </a:r>
            <a:endParaRPr lang="en-US" dirty="0"/>
          </a:p>
        </p:txBody>
      </p:sp>
      <p:pic>
        <p:nvPicPr>
          <p:cNvPr id="25604" name="Picture 4" descr="Image result for rambouillet sheep">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967914"/>
            <a:ext cx="4767269" cy="37701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9920" t="14445" r="20803" b="13333"/>
          <a:stretch/>
        </p:blipFill>
        <p:spPr>
          <a:xfrm>
            <a:off x="246944" y="2967914"/>
            <a:ext cx="3886200" cy="3770194"/>
          </a:xfrm>
          <a:prstGeom prst="rect">
            <a:avLst/>
          </a:prstGeom>
        </p:spPr>
      </p:pic>
    </p:spTree>
    <p:extLst>
      <p:ext uri="{BB962C8B-B14F-4D97-AF65-F5344CB8AC3E}">
        <p14:creationId xmlns:p14="http://schemas.microsoft.com/office/powerpoint/2010/main" val="144631008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Medium Wool (Meat) Breeds</a:t>
            </a:r>
            <a:endParaRPr lang="en-US" dirty="0"/>
          </a:p>
        </p:txBody>
      </p:sp>
      <p:sp>
        <p:nvSpPr>
          <p:cNvPr id="3" name="Content Placeholder 2"/>
          <p:cNvSpPr>
            <a:spLocks noGrp="1"/>
          </p:cNvSpPr>
          <p:nvPr>
            <p:ph idx="1"/>
          </p:nvPr>
        </p:nvSpPr>
        <p:spPr/>
        <p:txBody>
          <a:bodyPr/>
          <a:lstStyle/>
          <a:p>
            <a:r>
              <a:rPr lang="en-US" dirty="0" smtClean="0"/>
              <a:t>These breeds are known for their excellent growth characteristics and are often used for meat production</a:t>
            </a:r>
          </a:p>
          <a:p>
            <a:r>
              <a:rPr lang="en-US" dirty="0" smtClean="0"/>
              <a:t>Breeds you need to identify include:</a:t>
            </a:r>
          </a:p>
          <a:p>
            <a:pPr lvl="1"/>
            <a:r>
              <a:rPr lang="en-US" dirty="0" smtClean="0"/>
              <a:t>Columbia</a:t>
            </a:r>
          </a:p>
          <a:p>
            <a:pPr lvl="1"/>
            <a:r>
              <a:rPr lang="en-US" dirty="0" err="1" smtClean="0"/>
              <a:t>Dorper</a:t>
            </a:r>
            <a:endParaRPr lang="en-US" dirty="0" smtClean="0"/>
          </a:p>
          <a:p>
            <a:pPr lvl="1"/>
            <a:r>
              <a:rPr lang="en-US" dirty="0" smtClean="0"/>
              <a:t>Dorset</a:t>
            </a:r>
          </a:p>
          <a:p>
            <a:pPr lvl="1"/>
            <a:r>
              <a:rPr lang="en-US" dirty="0" smtClean="0"/>
              <a:t>Hampshire</a:t>
            </a:r>
          </a:p>
          <a:p>
            <a:pPr lvl="1"/>
            <a:r>
              <a:rPr lang="en-US" dirty="0" smtClean="0"/>
              <a:t>Southdown</a:t>
            </a:r>
          </a:p>
          <a:p>
            <a:pPr lvl="1"/>
            <a:r>
              <a:rPr lang="en-US" dirty="0" smtClean="0"/>
              <a:t>Suffolk</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4748784"/>
            <a:ext cx="2672213" cy="199948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0431" y="2462784"/>
            <a:ext cx="3429000" cy="2286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800" y="4408932"/>
            <a:ext cx="3048000" cy="233934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9900" y="4572662"/>
            <a:ext cx="2900813" cy="2175610"/>
          </a:xfrm>
          <a:prstGeom prst="rect">
            <a:avLst/>
          </a:prstGeom>
        </p:spPr>
      </p:pic>
      <p:sp>
        <p:nvSpPr>
          <p:cNvPr id="8" name="Title 1"/>
          <p:cNvSpPr txBox="1">
            <a:spLocks/>
          </p:cNvSpPr>
          <p:nvPr/>
        </p:nvSpPr>
        <p:spPr>
          <a:xfrm>
            <a:off x="6629400" y="2590800"/>
            <a:ext cx="2290958" cy="1447800"/>
          </a:xfrm>
          <a:prstGeom prst="rect">
            <a:avLst/>
          </a:prstGeom>
          <a:gradFill flip="none" rotWithShape="1">
            <a:gsLst>
              <a:gs pos="0">
                <a:schemeClr val="accent1"/>
              </a:gs>
              <a:gs pos="56000">
                <a:schemeClr val="accent6">
                  <a:lumMod val="75000"/>
                  <a:alpha val="60000"/>
                </a:schemeClr>
              </a:gs>
            </a:gsLst>
            <a:lin ang="13500000" scaled="1"/>
            <a:tileRect/>
          </a:gra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000" dirty="0" smtClean="0">
                <a:solidFill>
                  <a:schemeClr val="bg1"/>
                </a:solidFill>
                <a:latin typeface="Bell Gothic Std Light" panose="020B0606020203020204" pitchFamily="34" charset="0"/>
              </a:rPr>
              <a:t>All medium wool breeds are polled!</a:t>
            </a:r>
            <a:endParaRPr lang="en-US" sz="3000" dirty="0">
              <a:solidFill>
                <a:schemeClr val="bg1"/>
              </a:solidFill>
              <a:latin typeface="Bell Gothic Std Light" panose="020B0606020203020204" pitchFamily="34" charset="0"/>
            </a:endParaRPr>
          </a:p>
        </p:txBody>
      </p:sp>
    </p:spTree>
    <p:extLst>
      <p:ext uri="{BB962C8B-B14F-4D97-AF65-F5344CB8AC3E}">
        <p14:creationId xmlns:p14="http://schemas.microsoft.com/office/powerpoint/2010/main" val="31589656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age result for columbia show sheep">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438400" y="-2971800"/>
            <a:ext cx="13182600" cy="1098550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6200" y="5943600"/>
            <a:ext cx="2743200" cy="810143"/>
          </a:xfrm>
          <a:prstGeom prst="rect">
            <a:avLst/>
          </a:prstGeom>
          <a:gradFill flip="none" rotWithShape="1">
            <a:gsLst>
              <a:gs pos="0">
                <a:schemeClr val="accent1"/>
              </a:gs>
              <a:gs pos="56000">
                <a:schemeClr val="accent6">
                  <a:lumMod val="75000"/>
                  <a:alpha val="60000"/>
                </a:schemeClr>
              </a:gs>
            </a:gsLst>
            <a:lin ang="13500000" scaled="1"/>
            <a:tileRect/>
          </a:gra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000" dirty="0" smtClean="0">
                <a:solidFill>
                  <a:schemeClr val="bg1"/>
                </a:solidFill>
                <a:latin typeface="Bell Gothic Std Light" panose="020B0606020203020204" pitchFamily="34" charset="0"/>
              </a:rPr>
              <a:t>Columbia</a:t>
            </a:r>
            <a:endParaRPr lang="en-US" sz="5000" dirty="0">
              <a:solidFill>
                <a:schemeClr val="bg1"/>
              </a:solidFill>
              <a:latin typeface="Bell Gothic Std Light" panose="020B0606020203020204" pitchFamily="34" charset="0"/>
            </a:endParaRPr>
          </a:p>
        </p:txBody>
      </p:sp>
    </p:spTree>
    <p:extLst>
      <p:ext uri="{BB962C8B-B14F-4D97-AF65-F5344CB8AC3E}">
        <p14:creationId xmlns:p14="http://schemas.microsoft.com/office/powerpoint/2010/main" val="328805240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Columbia (USA)</a:t>
            </a:r>
            <a:endParaRPr lang="en-US" dirty="0"/>
          </a:p>
        </p:txBody>
      </p:sp>
      <p:sp>
        <p:nvSpPr>
          <p:cNvPr id="3" name="Content Placeholder 2"/>
          <p:cNvSpPr>
            <a:spLocks noGrp="1"/>
          </p:cNvSpPr>
          <p:nvPr>
            <p:ph idx="1"/>
          </p:nvPr>
        </p:nvSpPr>
        <p:spPr/>
        <p:txBody>
          <a:bodyPr/>
          <a:lstStyle/>
          <a:p>
            <a:r>
              <a:rPr lang="en-US" dirty="0" smtClean="0"/>
              <a:t>Wool </a:t>
            </a:r>
            <a:r>
              <a:rPr lang="en-US" dirty="0" smtClean="0"/>
              <a:t>cap on head</a:t>
            </a:r>
          </a:p>
          <a:p>
            <a:r>
              <a:rPr lang="en-US" dirty="0" smtClean="0"/>
              <a:t>White face with wool on </a:t>
            </a:r>
            <a:r>
              <a:rPr lang="en-US" dirty="0" smtClean="0"/>
              <a:t>legs</a:t>
            </a:r>
            <a:endParaRPr lang="en-US" dirty="0" smtClean="0"/>
          </a:p>
        </p:txBody>
      </p:sp>
      <p:pic>
        <p:nvPicPr>
          <p:cNvPr id="15362" name="Picture 2" descr="Image result for columbia sheep">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1" y="2964181"/>
            <a:ext cx="4419599" cy="37795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a:srcRect l="25960" t="29998" r="20389" b="7697"/>
          <a:stretch/>
        </p:blipFill>
        <p:spPr>
          <a:xfrm>
            <a:off x="4566356" y="2823087"/>
            <a:ext cx="4501444" cy="3920613"/>
          </a:xfrm>
          <a:prstGeom prst="rect">
            <a:avLst/>
          </a:prstGeom>
        </p:spPr>
      </p:pic>
    </p:spTree>
    <p:extLst>
      <p:ext uri="{BB962C8B-B14F-4D97-AF65-F5344CB8AC3E}">
        <p14:creationId xmlns:p14="http://schemas.microsoft.com/office/powerpoint/2010/main" val="30321671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s-media-cache-ak0.pinimg.com/originals/57/0b/24/570b248e9a97fe0dab9788aa4501a84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81001" y="-33868"/>
            <a:ext cx="9582683" cy="712046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533400" y="5943599"/>
            <a:ext cx="3733800" cy="810143"/>
          </a:xfrm>
          <a:prstGeom prst="rect">
            <a:avLst/>
          </a:prstGeom>
          <a:gradFill flip="none" rotWithShape="1">
            <a:gsLst>
              <a:gs pos="0">
                <a:schemeClr val="accent1"/>
              </a:gs>
              <a:gs pos="56000">
                <a:schemeClr val="accent6">
                  <a:lumMod val="75000"/>
                  <a:alpha val="60000"/>
                </a:schemeClr>
              </a:gs>
            </a:gsLst>
            <a:lin ang="13500000" scaled="1"/>
            <a:tileRect/>
          </a:gra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000" dirty="0" smtClean="0">
                <a:solidFill>
                  <a:schemeClr val="bg1"/>
                </a:solidFill>
                <a:latin typeface="Bell Gothic Std Light" panose="020B0606020203020204" pitchFamily="34" charset="0"/>
              </a:rPr>
              <a:t>Brown Swiss</a:t>
            </a:r>
            <a:endParaRPr lang="en-US" sz="5000" dirty="0">
              <a:solidFill>
                <a:schemeClr val="bg1"/>
              </a:solidFill>
              <a:latin typeface="Bell Gothic Std Light" panose="020B0606020203020204" pitchFamily="34" charset="0"/>
            </a:endParaRPr>
          </a:p>
        </p:txBody>
      </p:sp>
    </p:spTree>
    <p:extLst>
      <p:ext uri="{BB962C8B-B14F-4D97-AF65-F5344CB8AC3E}">
        <p14:creationId xmlns:p14="http://schemas.microsoft.com/office/powerpoint/2010/main" val="35928723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mage result for dorper sheep">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1001"/>
            <a:ext cx="9753600" cy="755207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6200" y="5943600"/>
            <a:ext cx="2133600" cy="810143"/>
          </a:xfrm>
          <a:prstGeom prst="rect">
            <a:avLst/>
          </a:prstGeom>
          <a:gradFill flip="none" rotWithShape="1">
            <a:gsLst>
              <a:gs pos="0">
                <a:schemeClr val="accent1"/>
              </a:gs>
              <a:gs pos="56000">
                <a:schemeClr val="accent6">
                  <a:lumMod val="75000"/>
                  <a:alpha val="60000"/>
                </a:schemeClr>
              </a:gs>
            </a:gsLst>
            <a:lin ang="13500000" scaled="1"/>
            <a:tileRect/>
          </a:gra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000" dirty="0" err="1" smtClean="0">
                <a:solidFill>
                  <a:schemeClr val="bg1"/>
                </a:solidFill>
                <a:latin typeface="Bell Gothic Std Light" panose="020B0606020203020204" pitchFamily="34" charset="0"/>
              </a:rPr>
              <a:t>Dorper</a:t>
            </a:r>
            <a:endParaRPr lang="en-US" sz="5000" dirty="0">
              <a:solidFill>
                <a:schemeClr val="bg1"/>
              </a:solidFill>
              <a:latin typeface="Bell Gothic Std Light" panose="020B0606020203020204" pitchFamily="34" charset="0"/>
            </a:endParaRPr>
          </a:p>
        </p:txBody>
      </p:sp>
    </p:spTree>
    <p:extLst>
      <p:ext uri="{BB962C8B-B14F-4D97-AF65-F5344CB8AC3E}">
        <p14:creationId xmlns:p14="http://schemas.microsoft.com/office/powerpoint/2010/main" val="328805240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Dorper</a:t>
            </a:r>
            <a:r>
              <a:rPr lang="en-US" dirty="0" smtClean="0"/>
              <a:t> (South Africa)</a:t>
            </a:r>
            <a:endParaRPr lang="en-US" dirty="0"/>
          </a:p>
        </p:txBody>
      </p:sp>
      <p:sp>
        <p:nvSpPr>
          <p:cNvPr id="3" name="Content Placeholder 2"/>
          <p:cNvSpPr>
            <a:spLocks noGrp="1"/>
          </p:cNvSpPr>
          <p:nvPr>
            <p:ph idx="1"/>
          </p:nvPr>
        </p:nvSpPr>
        <p:spPr/>
        <p:txBody>
          <a:bodyPr/>
          <a:lstStyle/>
          <a:p>
            <a:r>
              <a:rPr lang="en-US" dirty="0" smtClean="0"/>
              <a:t>Black </a:t>
            </a:r>
            <a:r>
              <a:rPr lang="en-US" dirty="0" smtClean="0"/>
              <a:t>or white head with white body</a:t>
            </a:r>
          </a:p>
          <a:p>
            <a:r>
              <a:rPr lang="en-US" dirty="0" smtClean="0"/>
              <a:t>Hair breed (does not require shearing)</a:t>
            </a:r>
          </a:p>
        </p:txBody>
      </p:sp>
      <p:pic>
        <p:nvPicPr>
          <p:cNvPr id="17410" name="Picture 2" descr="Image result for dorper sheep">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362200"/>
            <a:ext cx="4876800" cy="3462528"/>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Image result for dorper sheep">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3145747"/>
            <a:ext cx="4514850" cy="3597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83072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Image result for dorset sheep">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219200" y="-838200"/>
            <a:ext cx="11043591" cy="79248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87284" y="5943599"/>
            <a:ext cx="2046316" cy="810143"/>
          </a:xfrm>
          <a:prstGeom prst="rect">
            <a:avLst/>
          </a:prstGeom>
          <a:gradFill flip="none" rotWithShape="1">
            <a:gsLst>
              <a:gs pos="0">
                <a:schemeClr val="accent1"/>
              </a:gs>
              <a:gs pos="56000">
                <a:schemeClr val="accent6">
                  <a:lumMod val="75000"/>
                  <a:alpha val="60000"/>
                </a:schemeClr>
              </a:gs>
            </a:gsLst>
            <a:lin ang="13500000" scaled="1"/>
            <a:tileRect/>
          </a:gra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000" dirty="0" smtClean="0">
                <a:solidFill>
                  <a:schemeClr val="bg1"/>
                </a:solidFill>
                <a:latin typeface="Bell Gothic Std Light" panose="020B0606020203020204" pitchFamily="34" charset="0"/>
              </a:rPr>
              <a:t>Dorset</a:t>
            </a:r>
            <a:endParaRPr lang="en-US" sz="5000" dirty="0">
              <a:solidFill>
                <a:schemeClr val="bg1"/>
              </a:solidFill>
              <a:latin typeface="Bell Gothic Std Light" panose="020B0606020203020204" pitchFamily="34" charset="0"/>
            </a:endParaRPr>
          </a:p>
        </p:txBody>
      </p:sp>
    </p:spTree>
    <p:extLst>
      <p:ext uri="{BB962C8B-B14F-4D97-AF65-F5344CB8AC3E}">
        <p14:creationId xmlns:p14="http://schemas.microsoft.com/office/powerpoint/2010/main" val="328805240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Dorset (England)</a:t>
            </a:r>
            <a:endParaRPr lang="en-US" dirty="0"/>
          </a:p>
        </p:txBody>
      </p:sp>
      <p:sp>
        <p:nvSpPr>
          <p:cNvPr id="3" name="Content Placeholder 2"/>
          <p:cNvSpPr>
            <a:spLocks noGrp="1"/>
          </p:cNvSpPr>
          <p:nvPr>
            <p:ph idx="1"/>
          </p:nvPr>
        </p:nvSpPr>
        <p:spPr/>
        <p:txBody>
          <a:bodyPr/>
          <a:lstStyle/>
          <a:p>
            <a:r>
              <a:rPr lang="en-US" dirty="0" smtClean="0"/>
              <a:t>White </a:t>
            </a:r>
            <a:r>
              <a:rPr lang="en-US" dirty="0" smtClean="0"/>
              <a:t>face with wool on the legs</a:t>
            </a:r>
          </a:p>
          <a:p>
            <a:r>
              <a:rPr lang="en-US" dirty="0" smtClean="0"/>
              <a:t>Known to </a:t>
            </a:r>
            <a:r>
              <a:rPr lang="en-US" dirty="0" smtClean="0"/>
              <a:t>be able to breed </a:t>
            </a:r>
            <a:r>
              <a:rPr lang="en-US" dirty="0" smtClean="0"/>
              <a:t>out of </a:t>
            </a:r>
            <a:r>
              <a:rPr lang="en-US" dirty="0" smtClean="0"/>
              <a:t>season</a:t>
            </a:r>
            <a:endParaRPr lang="en-US" dirty="0" smtClean="0"/>
          </a:p>
        </p:txBody>
      </p:sp>
      <p:pic>
        <p:nvPicPr>
          <p:cNvPr id="19458" name="Picture 2" descr="Image result for dorset sheep">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9" y="2362200"/>
            <a:ext cx="5274543" cy="4392033"/>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Image result for dorset sheep">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0901" y="2514600"/>
            <a:ext cx="3520699" cy="4237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40760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mage result for hampshire sheep">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04800" y="-533400"/>
            <a:ext cx="10058400" cy="903271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6200" y="5943600"/>
            <a:ext cx="3124200" cy="810143"/>
          </a:xfrm>
          <a:prstGeom prst="rect">
            <a:avLst/>
          </a:prstGeom>
          <a:gradFill flip="none" rotWithShape="1">
            <a:gsLst>
              <a:gs pos="0">
                <a:schemeClr val="accent1"/>
              </a:gs>
              <a:gs pos="56000">
                <a:schemeClr val="accent6">
                  <a:lumMod val="75000"/>
                  <a:alpha val="60000"/>
                </a:schemeClr>
              </a:gs>
            </a:gsLst>
            <a:lin ang="13500000" scaled="1"/>
            <a:tileRect/>
          </a:gra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000" dirty="0" smtClean="0">
                <a:solidFill>
                  <a:schemeClr val="bg1"/>
                </a:solidFill>
                <a:latin typeface="Bell Gothic Std Light" panose="020B0606020203020204" pitchFamily="34" charset="0"/>
              </a:rPr>
              <a:t>Hampshire</a:t>
            </a:r>
            <a:endParaRPr lang="en-US" sz="5000" dirty="0">
              <a:solidFill>
                <a:schemeClr val="bg1"/>
              </a:solidFill>
              <a:latin typeface="Bell Gothic Std Light" panose="020B0606020203020204" pitchFamily="34" charset="0"/>
            </a:endParaRPr>
          </a:p>
        </p:txBody>
      </p:sp>
    </p:spTree>
    <p:extLst>
      <p:ext uri="{BB962C8B-B14F-4D97-AF65-F5344CB8AC3E}">
        <p14:creationId xmlns:p14="http://schemas.microsoft.com/office/powerpoint/2010/main" val="328805240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Hampshire (England)</a:t>
            </a:r>
            <a:endParaRPr lang="en-US" dirty="0"/>
          </a:p>
        </p:txBody>
      </p:sp>
      <p:sp>
        <p:nvSpPr>
          <p:cNvPr id="3" name="Content Placeholder 2"/>
          <p:cNvSpPr>
            <a:spLocks noGrp="1"/>
          </p:cNvSpPr>
          <p:nvPr>
            <p:ph idx="1"/>
          </p:nvPr>
        </p:nvSpPr>
        <p:spPr/>
        <p:txBody>
          <a:bodyPr/>
          <a:lstStyle/>
          <a:p>
            <a:r>
              <a:rPr lang="en-US" dirty="0" smtClean="0"/>
              <a:t>White body with black face, legs, and sometimes belly</a:t>
            </a:r>
            <a:endParaRPr lang="en-US" dirty="0" smtClean="0"/>
          </a:p>
          <a:p>
            <a:r>
              <a:rPr lang="en-US" u="sng" dirty="0" smtClean="0"/>
              <a:t>Large w</a:t>
            </a:r>
            <a:r>
              <a:rPr lang="en-US" u="sng" dirty="0" smtClean="0"/>
              <a:t>ool </a:t>
            </a:r>
            <a:r>
              <a:rPr lang="en-US" u="sng" dirty="0" smtClean="0"/>
              <a:t>cap</a:t>
            </a:r>
            <a:r>
              <a:rPr lang="en-US" dirty="0" smtClean="0"/>
              <a:t> present on head</a:t>
            </a:r>
          </a:p>
          <a:p>
            <a:r>
              <a:rPr lang="en-US" dirty="0" smtClean="0"/>
              <a:t>One of the most popular sire breeds in sheep production</a:t>
            </a:r>
            <a:endParaRPr lang="en-US" dirty="0"/>
          </a:p>
        </p:txBody>
      </p:sp>
      <p:pic>
        <p:nvPicPr>
          <p:cNvPr id="21506" name="Picture 2" descr="Image result for hampshire sheep">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480" y="2998686"/>
            <a:ext cx="4140720" cy="367834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Image result for hampshire sheep">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2947746"/>
            <a:ext cx="3886200" cy="3672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7739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Image result for southdown">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62000" y="0"/>
            <a:ext cx="10826298" cy="69342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6200" y="5943600"/>
            <a:ext cx="3200400" cy="810143"/>
          </a:xfrm>
          <a:prstGeom prst="rect">
            <a:avLst/>
          </a:prstGeom>
          <a:gradFill flip="none" rotWithShape="1">
            <a:gsLst>
              <a:gs pos="0">
                <a:schemeClr val="accent1"/>
              </a:gs>
              <a:gs pos="56000">
                <a:schemeClr val="accent6">
                  <a:lumMod val="75000"/>
                  <a:alpha val="60000"/>
                </a:schemeClr>
              </a:gs>
            </a:gsLst>
            <a:lin ang="13500000" scaled="1"/>
            <a:tileRect/>
          </a:gra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000" dirty="0" smtClean="0">
                <a:solidFill>
                  <a:schemeClr val="bg1"/>
                </a:solidFill>
                <a:latin typeface="Bell Gothic Std Light" panose="020B0606020203020204" pitchFamily="34" charset="0"/>
              </a:rPr>
              <a:t>Southdown</a:t>
            </a:r>
            <a:endParaRPr lang="en-US" sz="5000" dirty="0">
              <a:solidFill>
                <a:schemeClr val="bg1"/>
              </a:solidFill>
              <a:latin typeface="Bell Gothic Std Light" panose="020B0606020203020204" pitchFamily="34" charset="0"/>
            </a:endParaRPr>
          </a:p>
        </p:txBody>
      </p:sp>
    </p:spTree>
    <p:extLst>
      <p:ext uri="{BB962C8B-B14F-4D97-AF65-F5344CB8AC3E}">
        <p14:creationId xmlns:p14="http://schemas.microsoft.com/office/powerpoint/2010/main" val="328805240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Southdown (England)</a:t>
            </a:r>
            <a:endParaRPr lang="en-US" dirty="0"/>
          </a:p>
        </p:txBody>
      </p:sp>
      <p:sp>
        <p:nvSpPr>
          <p:cNvPr id="3" name="Content Placeholder 2"/>
          <p:cNvSpPr>
            <a:spLocks noGrp="1"/>
          </p:cNvSpPr>
          <p:nvPr>
            <p:ph idx="1"/>
          </p:nvPr>
        </p:nvSpPr>
        <p:spPr/>
        <p:txBody>
          <a:bodyPr/>
          <a:lstStyle/>
          <a:p>
            <a:r>
              <a:rPr lang="en-US" dirty="0" smtClean="0"/>
              <a:t>White color with tan/gray face (NOT black)</a:t>
            </a:r>
          </a:p>
          <a:p>
            <a:r>
              <a:rPr lang="en-US" dirty="0" smtClean="0"/>
              <a:t>One </a:t>
            </a:r>
            <a:r>
              <a:rPr lang="en-US" dirty="0" smtClean="0"/>
              <a:t>of the oldest breeds</a:t>
            </a:r>
          </a:p>
          <a:p>
            <a:r>
              <a:rPr lang="en-US" dirty="0" smtClean="0"/>
              <a:t>Both </a:t>
            </a:r>
            <a:r>
              <a:rPr lang="en-US" dirty="0" smtClean="0"/>
              <a:t>the face and legs are covered with wool</a:t>
            </a:r>
            <a:endParaRPr lang="en-US" dirty="0"/>
          </a:p>
        </p:txBody>
      </p:sp>
      <p:pic>
        <p:nvPicPr>
          <p:cNvPr id="28674" name="Picture 2" descr="Image result for southdown">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033" t="16821" r="20782" b="7168"/>
          <a:stretch/>
        </p:blipFill>
        <p:spPr bwMode="auto">
          <a:xfrm>
            <a:off x="152400" y="2895600"/>
            <a:ext cx="4648200" cy="3849736"/>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Image result for southdow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112674"/>
            <a:ext cx="4395980" cy="3632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76210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Image result for suffolk sheep">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987829"/>
            <a:ext cx="10469020" cy="78486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6200" y="5943600"/>
            <a:ext cx="2133600" cy="810143"/>
          </a:xfrm>
          <a:prstGeom prst="rect">
            <a:avLst/>
          </a:prstGeom>
          <a:gradFill flip="none" rotWithShape="1">
            <a:gsLst>
              <a:gs pos="0">
                <a:schemeClr val="accent1"/>
              </a:gs>
              <a:gs pos="56000">
                <a:schemeClr val="accent6">
                  <a:lumMod val="75000"/>
                  <a:alpha val="60000"/>
                </a:schemeClr>
              </a:gs>
            </a:gsLst>
            <a:lin ang="13500000" scaled="1"/>
            <a:tileRect/>
          </a:gra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000" dirty="0" smtClean="0">
                <a:solidFill>
                  <a:schemeClr val="bg1"/>
                </a:solidFill>
                <a:latin typeface="Bell Gothic Std Light" panose="020B0606020203020204" pitchFamily="34" charset="0"/>
              </a:rPr>
              <a:t>Suffolk</a:t>
            </a:r>
            <a:endParaRPr lang="en-US" sz="5000" dirty="0">
              <a:solidFill>
                <a:schemeClr val="bg1"/>
              </a:solidFill>
              <a:latin typeface="Bell Gothic Std Light" panose="020B0606020203020204" pitchFamily="34" charset="0"/>
            </a:endParaRPr>
          </a:p>
        </p:txBody>
      </p:sp>
    </p:spTree>
    <p:extLst>
      <p:ext uri="{BB962C8B-B14F-4D97-AF65-F5344CB8AC3E}">
        <p14:creationId xmlns:p14="http://schemas.microsoft.com/office/powerpoint/2010/main" val="328805240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Suffolk (England)</a:t>
            </a:r>
            <a:endParaRPr lang="en-US" dirty="0"/>
          </a:p>
        </p:txBody>
      </p:sp>
      <p:sp>
        <p:nvSpPr>
          <p:cNvPr id="3" name="Content Placeholder 2"/>
          <p:cNvSpPr>
            <a:spLocks noGrp="1"/>
          </p:cNvSpPr>
          <p:nvPr>
            <p:ph idx="1"/>
          </p:nvPr>
        </p:nvSpPr>
        <p:spPr>
          <a:xfrm>
            <a:off x="609599" y="1375646"/>
            <a:ext cx="4562476" cy="4665717"/>
          </a:xfrm>
        </p:spPr>
        <p:txBody>
          <a:bodyPr/>
          <a:lstStyle/>
          <a:p>
            <a:r>
              <a:rPr lang="en-US" dirty="0" smtClean="0"/>
              <a:t>White body with black face, legs, and sometimes belly</a:t>
            </a:r>
          </a:p>
          <a:p>
            <a:r>
              <a:rPr lang="en-US" u="sng" dirty="0"/>
              <a:t>S</a:t>
            </a:r>
            <a:r>
              <a:rPr lang="en-US" u="sng" dirty="0" smtClean="0"/>
              <a:t>mall wool cap</a:t>
            </a:r>
            <a:r>
              <a:rPr lang="en-US" dirty="0" smtClean="0"/>
              <a:t> on head or </a:t>
            </a:r>
            <a:r>
              <a:rPr lang="en-US" u="sng" dirty="0" smtClean="0"/>
              <a:t>no wool cap</a:t>
            </a:r>
            <a:endParaRPr lang="en-US" u="sng" dirty="0"/>
          </a:p>
          <a:p>
            <a:r>
              <a:rPr lang="en-US" dirty="0"/>
              <a:t>N</a:t>
            </a:r>
            <a:r>
              <a:rPr lang="en-US" dirty="0" smtClean="0"/>
              <a:t>o wool on </a:t>
            </a:r>
            <a:r>
              <a:rPr lang="en-US" dirty="0" smtClean="0"/>
              <a:t>legs</a:t>
            </a:r>
            <a:endParaRPr lang="en-US" dirty="0" smtClean="0"/>
          </a:p>
          <a:p>
            <a:endParaRPr lang="en-US" dirty="0" smtClean="0"/>
          </a:p>
          <a:p>
            <a:endParaRPr lang="en-US" dirty="0"/>
          </a:p>
        </p:txBody>
      </p:sp>
      <p:pic>
        <p:nvPicPr>
          <p:cNvPr id="29698" name="Picture 2" descr="Image result for suffolk">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2075" y="3708504"/>
            <a:ext cx="3810000" cy="3054764"/>
          </a:xfrm>
          <a:prstGeom prst="rect">
            <a:avLst/>
          </a:prstGeom>
          <a:noFill/>
          <a:extLst>
            <a:ext uri="{909E8E84-426E-40DD-AFC4-6F175D3DCCD1}">
              <a14:hiddenFill xmlns:a14="http://schemas.microsoft.com/office/drawing/2010/main">
                <a:solidFill>
                  <a:srgbClr val="FFFFFF"/>
                </a:solidFill>
              </a14:hiddenFill>
            </a:ext>
          </a:extLst>
        </p:spPr>
      </p:pic>
      <p:pic>
        <p:nvPicPr>
          <p:cNvPr id="29702" name="Picture 6" descr="Image result for suffolk">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971800"/>
            <a:ext cx="4791074" cy="37547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4429" t="11601" r="18999" b="9008"/>
          <a:stretch/>
        </p:blipFill>
        <p:spPr>
          <a:xfrm>
            <a:off x="5172076" y="568752"/>
            <a:ext cx="3778370" cy="2932466"/>
          </a:xfrm>
          <a:prstGeom prst="rect">
            <a:avLst/>
          </a:prstGeom>
        </p:spPr>
      </p:pic>
    </p:spTree>
    <p:extLst>
      <p:ext uri="{BB962C8B-B14F-4D97-AF65-F5344CB8AC3E}">
        <p14:creationId xmlns:p14="http://schemas.microsoft.com/office/powerpoint/2010/main" val="15651100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6347713" cy="685126"/>
          </a:xfrm>
        </p:spPr>
        <p:txBody>
          <a:bodyPr>
            <a:normAutofit/>
          </a:bodyPr>
          <a:lstStyle/>
          <a:p>
            <a:r>
              <a:rPr lang="en-US" sz="3400" dirty="0" smtClean="0"/>
              <a:t>Brown Swiss (Switzerland)</a:t>
            </a:r>
            <a:endParaRPr lang="en-US" sz="3400" dirty="0"/>
          </a:p>
        </p:txBody>
      </p:sp>
      <p:sp>
        <p:nvSpPr>
          <p:cNvPr id="3" name="Content Placeholder 2"/>
          <p:cNvSpPr>
            <a:spLocks noGrp="1"/>
          </p:cNvSpPr>
          <p:nvPr>
            <p:ph idx="1"/>
          </p:nvPr>
        </p:nvSpPr>
        <p:spPr>
          <a:xfrm>
            <a:off x="326189" y="878400"/>
            <a:ext cx="3934113" cy="3467332"/>
          </a:xfrm>
        </p:spPr>
        <p:txBody>
          <a:bodyPr>
            <a:noAutofit/>
          </a:bodyPr>
          <a:lstStyle/>
          <a:p>
            <a:r>
              <a:rPr lang="en-US" sz="2000" dirty="0" smtClean="0"/>
              <a:t>Brown </a:t>
            </a:r>
            <a:r>
              <a:rPr lang="en-US" sz="2000" dirty="0"/>
              <a:t>S</a:t>
            </a:r>
            <a:r>
              <a:rPr lang="en-US" sz="2000" dirty="0" smtClean="0"/>
              <a:t>wiss cows have a brown coat of various shades, often with a silvery tone (don’t have dark points like Jersey)</a:t>
            </a:r>
          </a:p>
          <a:p>
            <a:r>
              <a:rPr lang="en-US" sz="2000" dirty="0" smtClean="0"/>
              <a:t>Large frame</a:t>
            </a:r>
          </a:p>
          <a:p>
            <a:r>
              <a:rPr lang="en-US" sz="2000" dirty="0" smtClean="0"/>
              <a:t>Hooves, muzzle, and switch are usually black</a:t>
            </a:r>
            <a:endParaRPr lang="en-US" sz="1800" dirty="0"/>
          </a:p>
          <a:p>
            <a:r>
              <a:rPr lang="en-US" sz="2000" dirty="0" smtClean="0"/>
              <a:t>Known for </a:t>
            </a:r>
            <a:r>
              <a:rPr lang="en-US" sz="2000" u="sng" dirty="0" smtClean="0"/>
              <a:t>longevity</a:t>
            </a:r>
            <a:endParaRPr lang="en-US" sz="2000" dirty="0" smtClean="0"/>
          </a:p>
          <a:p>
            <a:pPr lvl="1"/>
            <a:r>
              <a:rPr lang="en-US" sz="1800" dirty="0"/>
              <a:t>L</a:t>
            </a:r>
            <a:r>
              <a:rPr lang="en-US" sz="1800" dirty="0" smtClean="0"/>
              <a:t>ong life expectancy</a:t>
            </a:r>
          </a:p>
          <a:p>
            <a:pPr lvl="1"/>
            <a:r>
              <a:rPr lang="en-US" sz="1800" dirty="0" smtClean="0"/>
              <a:t>Strong legs and hooves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6066" y="70528"/>
            <a:ext cx="3347934" cy="2349831"/>
          </a:xfrm>
          <a:prstGeom prst="rect">
            <a:avLst/>
          </a:prstGeom>
          <a:ln w="38100">
            <a:solidFill>
              <a:schemeClr val="accent2"/>
            </a:solidFill>
          </a:ln>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4717" r="2302"/>
          <a:stretch/>
        </p:blipFill>
        <p:spPr>
          <a:xfrm>
            <a:off x="4102069" y="2634385"/>
            <a:ext cx="3959375" cy="2896123"/>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7582" r="9742"/>
          <a:stretch/>
        </p:blipFill>
        <p:spPr>
          <a:xfrm>
            <a:off x="6081757" y="4397608"/>
            <a:ext cx="2942748" cy="2357541"/>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8694" t="11478" r="21420" b="18816"/>
          <a:stretch/>
        </p:blipFill>
        <p:spPr>
          <a:xfrm>
            <a:off x="1488069" y="5212298"/>
            <a:ext cx="1985786" cy="1542851"/>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32663" t="24509" r="28656" b="19294"/>
          <a:stretch/>
        </p:blipFill>
        <p:spPr>
          <a:xfrm>
            <a:off x="-106726" y="5049585"/>
            <a:ext cx="2060224" cy="1868276"/>
          </a:xfrm>
          <a:prstGeom prst="rect">
            <a:avLst/>
          </a:prstGeom>
        </p:spPr>
      </p:pic>
    </p:spTree>
    <p:extLst>
      <p:ext uri="{BB962C8B-B14F-4D97-AF65-F5344CB8AC3E}">
        <p14:creationId xmlns:p14="http://schemas.microsoft.com/office/powerpoint/2010/main" val="12880873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blog.humanesociety.org/wp-content/uploads/2015/03/PIG_ISTOCK_000003162997_264067_26406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304801"/>
            <a:ext cx="10744199" cy="71628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8467" y="-8468"/>
            <a:ext cx="9169805" cy="6874935"/>
            <a:chOff x="-8467" y="-8468"/>
            <a:chExt cx="9169805" cy="6874935"/>
          </a:xfrm>
        </p:grpSpPr>
        <p:sp>
          <p:nvSpPr>
            <p:cNvPr id="6" name="Freeform 5"/>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7" name="Straight Connector 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5" name="Title 1"/>
          <p:cNvSpPr txBox="1">
            <a:spLocks/>
          </p:cNvSpPr>
          <p:nvPr/>
        </p:nvSpPr>
        <p:spPr>
          <a:xfrm>
            <a:off x="76200" y="5943600"/>
            <a:ext cx="3962400" cy="810143"/>
          </a:xfrm>
          <a:prstGeom prst="rect">
            <a:avLst/>
          </a:prstGeom>
          <a:gradFill flip="none" rotWithShape="1">
            <a:gsLst>
              <a:gs pos="0">
                <a:schemeClr val="accent1"/>
              </a:gs>
              <a:gs pos="56000">
                <a:schemeClr val="accent6">
                  <a:lumMod val="75000"/>
                  <a:alpha val="60000"/>
                </a:schemeClr>
              </a:gs>
            </a:gsLst>
            <a:lin ang="13500000" scaled="1"/>
            <a:tileRect/>
          </a:gra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000" dirty="0" smtClean="0">
                <a:solidFill>
                  <a:schemeClr val="bg1"/>
                </a:solidFill>
                <a:latin typeface="Bell Gothic Std Light" panose="020B0606020203020204" pitchFamily="34" charset="0"/>
              </a:rPr>
              <a:t>Swine Breeds</a:t>
            </a:r>
            <a:endParaRPr lang="en-US" sz="5000" dirty="0">
              <a:solidFill>
                <a:schemeClr val="bg1"/>
              </a:solidFill>
              <a:latin typeface="Bell Gothic Std Light" panose="020B0606020203020204" pitchFamily="34" charset="0"/>
            </a:endParaRPr>
          </a:p>
        </p:txBody>
      </p:sp>
    </p:spTree>
    <p:extLst>
      <p:ext uri="{BB962C8B-B14F-4D97-AF65-F5344CB8AC3E}">
        <p14:creationId xmlns:p14="http://schemas.microsoft.com/office/powerpoint/2010/main" val="7899282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Swine Breeds</a:t>
            </a:r>
            <a:endParaRPr lang="en-US" dirty="0"/>
          </a:p>
        </p:txBody>
      </p:sp>
      <p:sp>
        <p:nvSpPr>
          <p:cNvPr id="3" name="Content Placeholder 2"/>
          <p:cNvSpPr>
            <a:spLocks noGrp="1"/>
          </p:cNvSpPr>
          <p:nvPr>
            <p:ph idx="1"/>
          </p:nvPr>
        </p:nvSpPr>
        <p:spPr/>
        <p:txBody>
          <a:bodyPr/>
          <a:lstStyle/>
          <a:p>
            <a:r>
              <a:rPr lang="en-US" dirty="0" smtClean="0"/>
              <a:t>There are two easy ways to distinguish between swine breeds:</a:t>
            </a:r>
          </a:p>
          <a:p>
            <a:pPr lvl="1"/>
            <a:r>
              <a:rPr lang="en-US" dirty="0" smtClean="0"/>
              <a:t>Dam breeds (white) vs. Sire breeds (colored)</a:t>
            </a:r>
          </a:p>
          <a:p>
            <a:pPr lvl="1"/>
            <a:r>
              <a:rPr lang="en-US" dirty="0" smtClean="0"/>
              <a:t>Erect ears vs. down ears</a:t>
            </a:r>
          </a:p>
        </p:txBody>
      </p:sp>
      <p:pic>
        <p:nvPicPr>
          <p:cNvPr id="30722" name="Picture 2" descr="Image result for duro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506" y="3352800"/>
            <a:ext cx="4176902" cy="2895600"/>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Image result for yorkshire sw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1273" y="3836893"/>
            <a:ext cx="4893846" cy="298524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5029200" y="2365323"/>
            <a:ext cx="3565606" cy="1390650"/>
          </a:xfrm>
          <a:prstGeom prst="rect">
            <a:avLst/>
          </a:prstGeom>
          <a:gradFill flip="none" rotWithShape="1">
            <a:gsLst>
              <a:gs pos="0">
                <a:schemeClr val="accent1"/>
              </a:gs>
              <a:gs pos="56000">
                <a:schemeClr val="accent6">
                  <a:lumMod val="75000"/>
                  <a:alpha val="60000"/>
                </a:schemeClr>
              </a:gs>
            </a:gsLst>
            <a:lin ang="13500000" scaled="1"/>
            <a:tileRect/>
          </a:gra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smtClean="0">
                <a:solidFill>
                  <a:schemeClr val="bg1"/>
                </a:solidFill>
                <a:latin typeface="Bell Gothic Std Light" panose="020B0606020203020204" pitchFamily="34" charset="0"/>
              </a:rPr>
              <a:t>With hogs, “shire” in the breed name means that the ears will be erect, so you can assume that all breeds that end in “shire” will have erect ears</a:t>
            </a:r>
            <a:endParaRPr lang="en-US" sz="1800" dirty="0">
              <a:solidFill>
                <a:schemeClr val="bg1"/>
              </a:solidFill>
              <a:latin typeface="Bell Gothic Std Light" panose="020B0606020203020204" pitchFamily="34" charset="0"/>
            </a:endParaRPr>
          </a:p>
        </p:txBody>
      </p:sp>
    </p:spTree>
    <p:extLst>
      <p:ext uri="{BB962C8B-B14F-4D97-AF65-F5344CB8AC3E}">
        <p14:creationId xmlns:p14="http://schemas.microsoft.com/office/powerpoint/2010/main" val="394923666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Dam Breeds (white):</a:t>
            </a:r>
            <a:endParaRPr lang="en-US" dirty="0"/>
          </a:p>
        </p:txBody>
      </p:sp>
      <p:sp>
        <p:nvSpPr>
          <p:cNvPr id="3" name="Content Placeholder 2"/>
          <p:cNvSpPr>
            <a:spLocks noGrp="1"/>
          </p:cNvSpPr>
          <p:nvPr>
            <p:ph idx="1"/>
          </p:nvPr>
        </p:nvSpPr>
        <p:spPr/>
        <p:txBody>
          <a:bodyPr/>
          <a:lstStyle/>
          <a:p>
            <a:r>
              <a:rPr lang="en-US" dirty="0" smtClean="0"/>
              <a:t>These breeds all have white hair and pink skin</a:t>
            </a:r>
          </a:p>
          <a:p>
            <a:r>
              <a:rPr lang="en-US" dirty="0" smtClean="0"/>
              <a:t>Often harder to distinguish between than the colored breeds</a:t>
            </a:r>
          </a:p>
          <a:p>
            <a:r>
              <a:rPr lang="en-US" dirty="0" smtClean="0"/>
              <a:t>Breeds that you will need to know:</a:t>
            </a:r>
            <a:endParaRPr lang="en-US" dirty="0"/>
          </a:p>
          <a:p>
            <a:pPr lvl="1"/>
            <a:r>
              <a:rPr lang="en-US" dirty="0"/>
              <a:t>American Landrace</a:t>
            </a:r>
          </a:p>
          <a:p>
            <a:pPr lvl="1"/>
            <a:r>
              <a:rPr lang="en-US" dirty="0"/>
              <a:t>Chester White</a:t>
            </a:r>
          </a:p>
          <a:p>
            <a:pPr lvl="1"/>
            <a:r>
              <a:rPr lang="en-US" dirty="0"/>
              <a:t>Yorkshire</a:t>
            </a:r>
          </a:p>
          <a:p>
            <a:endParaRPr lang="en-US" dirty="0"/>
          </a:p>
        </p:txBody>
      </p:sp>
      <p:pic>
        <p:nvPicPr>
          <p:cNvPr id="31746" name="Picture 2" descr="Image result for yorkshire swine"/>
          <p:cNvPicPr>
            <a:picLocks noChangeAspect="1" noChangeArrowheads="1"/>
          </p:cNvPicPr>
          <p:nvPr/>
        </p:nvPicPr>
        <p:blipFill rotWithShape="1">
          <a:blip r:embed="rId2">
            <a:extLst>
              <a:ext uri="{28A0092B-C50C-407E-A947-70E740481C1C}">
                <a14:useLocalDpi xmlns:a14="http://schemas.microsoft.com/office/drawing/2010/main" val="0"/>
              </a:ext>
            </a:extLst>
          </a:blip>
          <a:srcRect l="9522" t="13881" r="10742" b="4916"/>
          <a:stretch/>
        </p:blipFill>
        <p:spPr bwMode="auto">
          <a:xfrm>
            <a:off x="3275515" y="2895600"/>
            <a:ext cx="5777631" cy="3848100"/>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Image result for yorkshire swine"/>
          <p:cNvPicPr>
            <a:picLocks noChangeAspect="1" noChangeArrowheads="1"/>
          </p:cNvPicPr>
          <p:nvPr/>
        </p:nvPicPr>
        <p:blipFill rotWithShape="1">
          <a:blip r:embed="rId3">
            <a:extLst>
              <a:ext uri="{28A0092B-C50C-407E-A947-70E740481C1C}">
                <a14:useLocalDpi xmlns:a14="http://schemas.microsoft.com/office/drawing/2010/main" val="0"/>
              </a:ext>
            </a:extLst>
          </a:blip>
          <a:srcRect l="17607" r="1500" b="7614"/>
          <a:stretch/>
        </p:blipFill>
        <p:spPr bwMode="auto">
          <a:xfrm>
            <a:off x="76200" y="4046679"/>
            <a:ext cx="3124200" cy="2679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12163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American Landr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
            <a:ext cx="9448800" cy="70866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6200" y="5943600"/>
            <a:ext cx="5562600" cy="810143"/>
          </a:xfrm>
          <a:prstGeom prst="rect">
            <a:avLst/>
          </a:prstGeom>
          <a:gradFill flip="none" rotWithShape="1">
            <a:gsLst>
              <a:gs pos="0">
                <a:schemeClr val="accent1"/>
              </a:gs>
              <a:gs pos="56000">
                <a:schemeClr val="accent6">
                  <a:lumMod val="75000"/>
                  <a:alpha val="60000"/>
                </a:schemeClr>
              </a:gs>
            </a:gsLst>
            <a:lin ang="13500000" scaled="1"/>
            <a:tileRect/>
          </a:gra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000" dirty="0" smtClean="0">
                <a:solidFill>
                  <a:schemeClr val="bg1"/>
                </a:solidFill>
                <a:latin typeface="Bell Gothic Std Light" panose="020B0606020203020204" pitchFamily="34" charset="0"/>
              </a:rPr>
              <a:t>American Landrace</a:t>
            </a:r>
            <a:endParaRPr lang="en-US" sz="5000" dirty="0">
              <a:solidFill>
                <a:schemeClr val="bg1"/>
              </a:solidFill>
              <a:latin typeface="Bell Gothic Std Light" panose="020B0606020203020204" pitchFamily="34" charset="0"/>
            </a:endParaRPr>
          </a:p>
        </p:txBody>
      </p:sp>
    </p:spTree>
    <p:extLst>
      <p:ext uri="{BB962C8B-B14F-4D97-AF65-F5344CB8AC3E}">
        <p14:creationId xmlns:p14="http://schemas.microsoft.com/office/powerpoint/2010/main" val="163914736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American </a:t>
            </a:r>
            <a:r>
              <a:rPr lang="en-US" dirty="0" smtClean="0"/>
              <a:t>Landrace (USA)</a:t>
            </a:r>
            <a:endParaRPr lang="en-US" dirty="0"/>
          </a:p>
        </p:txBody>
      </p:sp>
      <p:sp>
        <p:nvSpPr>
          <p:cNvPr id="3" name="Content Placeholder 2"/>
          <p:cNvSpPr>
            <a:spLocks noGrp="1"/>
          </p:cNvSpPr>
          <p:nvPr>
            <p:ph idx="1"/>
          </p:nvPr>
        </p:nvSpPr>
        <p:spPr>
          <a:xfrm>
            <a:off x="609599" y="1235105"/>
            <a:ext cx="4038601" cy="4665717"/>
          </a:xfrm>
        </p:spPr>
        <p:txBody>
          <a:bodyPr/>
          <a:lstStyle/>
          <a:p>
            <a:r>
              <a:rPr lang="en-US" dirty="0" smtClean="0"/>
              <a:t>Large breed with long bodies</a:t>
            </a:r>
            <a:endParaRPr lang="en-US" dirty="0" smtClean="0"/>
          </a:p>
          <a:p>
            <a:r>
              <a:rPr lang="en-US" dirty="0" smtClean="0"/>
              <a:t>White color</a:t>
            </a:r>
          </a:p>
          <a:p>
            <a:r>
              <a:rPr lang="en-US" dirty="0" smtClean="0"/>
              <a:t>Large droopy ears that run parallel to head (bigger than Chester White)</a:t>
            </a:r>
            <a:endParaRPr lang="en-US" dirty="0"/>
          </a:p>
        </p:txBody>
      </p:sp>
      <p:pic>
        <p:nvPicPr>
          <p:cNvPr id="14342" name="Picture 6" descr="Image result for landr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352798"/>
            <a:ext cx="7391400" cy="3414827"/>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Image result for american landrace p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3470" y="1371600"/>
            <a:ext cx="379813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56044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12" y="0"/>
            <a:ext cx="9155412"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14" y="457200"/>
            <a:ext cx="9274313"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867165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Image result for chester wh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33401" y="-685800"/>
            <a:ext cx="10684848" cy="83058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6200" y="5943600"/>
            <a:ext cx="4191000" cy="810143"/>
          </a:xfrm>
          <a:prstGeom prst="rect">
            <a:avLst/>
          </a:prstGeom>
          <a:gradFill flip="none" rotWithShape="1">
            <a:gsLst>
              <a:gs pos="0">
                <a:schemeClr val="accent1"/>
              </a:gs>
              <a:gs pos="56000">
                <a:schemeClr val="accent6">
                  <a:lumMod val="75000"/>
                  <a:alpha val="60000"/>
                </a:schemeClr>
              </a:gs>
            </a:gsLst>
            <a:lin ang="13500000" scaled="1"/>
            <a:tileRect/>
          </a:gra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000" dirty="0" smtClean="0">
                <a:solidFill>
                  <a:schemeClr val="bg1"/>
                </a:solidFill>
                <a:latin typeface="Bell Gothic Std Light" panose="020B0606020203020204" pitchFamily="34" charset="0"/>
              </a:rPr>
              <a:t>Chester White</a:t>
            </a:r>
            <a:endParaRPr lang="en-US" sz="5000" dirty="0">
              <a:solidFill>
                <a:schemeClr val="bg1"/>
              </a:solidFill>
              <a:latin typeface="Bell Gothic Std Light" panose="020B0606020203020204" pitchFamily="34" charset="0"/>
            </a:endParaRPr>
          </a:p>
        </p:txBody>
      </p:sp>
    </p:spTree>
    <p:extLst>
      <p:ext uri="{BB962C8B-B14F-4D97-AF65-F5344CB8AC3E}">
        <p14:creationId xmlns:p14="http://schemas.microsoft.com/office/powerpoint/2010/main" val="29466327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Chester </a:t>
            </a:r>
            <a:r>
              <a:rPr lang="en-US" dirty="0" smtClean="0"/>
              <a:t>White (USA)</a:t>
            </a:r>
            <a:endParaRPr lang="en-US" dirty="0"/>
          </a:p>
        </p:txBody>
      </p:sp>
      <p:sp>
        <p:nvSpPr>
          <p:cNvPr id="3" name="Content Placeholder 2"/>
          <p:cNvSpPr>
            <a:spLocks noGrp="1"/>
          </p:cNvSpPr>
          <p:nvPr>
            <p:ph idx="1"/>
          </p:nvPr>
        </p:nvSpPr>
        <p:spPr/>
        <p:txBody>
          <a:bodyPr/>
          <a:lstStyle/>
          <a:p>
            <a:r>
              <a:rPr lang="en-US" dirty="0" smtClean="0"/>
              <a:t>Medium/Large </a:t>
            </a:r>
            <a:r>
              <a:rPr lang="en-US" dirty="0" smtClean="0"/>
              <a:t>breed</a:t>
            </a:r>
          </a:p>
          <a:p>
            <a:r>
              <a:rPr lang="en-US" dirty="0" smtClean="0"/>
              <a:t>White color</a:t>
            </a:r>
          </a:p>
          <a:p>
            <a:r>
              <a:rPr lang="en-US" dirty="0" smtClean="0"/>
              <a:t>Droopy ears (smaller than Landrace)</a:t>
            </a:r>
          </a:p>
          <a:p>
            <a:r>
              <a:rPr lang="en-US" dirty="0" smtClean="0"/>
              <a:t>Large liter sizes</a:t>
            </a:r>
          </a:p>
        </p:txBody>
      </p:sp>
      <p:pic>
        <p:nvPicPr>
          <p:cNvPr id="6" name="Picture 4" descr="Image result for american landrace p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394494"/>
            <a:ext cx="4692877" cy="3352800"/>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Image result for landrace vs chester 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1861" y="3761196"/>
            <a:ext cx="4182208" cy="2986098"/>
          </a:xfrm>
          <a:prstGeom prst="rect">
            <a:avLst/>
          </a:prstGeom>
          <a:noFill/>
          <a:extLst>
            <a:ext uri="{909E8E84-426E-40DD-AFC4-6F175D3DCCD1}">
              <a14:hiddenFill xmlns:a14="http://schemas.microsoft.com/office/drawing/2010/main">
                <a:solidFill>
                  <a:srgbClr val="FFFFFF"/>
                </a:solidFill>
              </a14:hiddenFill>
            </a:ext>
          </a:extLst>
        </p:spPr>
      </p:pic>
      <p:pic>
        <p:nvPicPr>
          <p:cNvPr id="22540" name="Picture 12" descr="Image result for chester wh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199" y="979961"/>
            <a:ext cx="4080431" cy="2717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11202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Image result for yorkshire sw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96362" y="-685800"/>
            <a:ext cx="9753600" cy="805411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6200" y="5943600"/>
            <a:ext cx="2895600" cy="810143"/>
          </a:xfrm>
          <a:prstGeom prst="rect">
            <a:avLst/>
          </a:prstGeom>
          <a:gradFill flip="none" rotWithShape="1">
            <a:gsLst>
              <a:gs pos="0">
                <a:schemeClr val="accent1"/>
              </a:gs>
              <a:gs pos="56000">
                <a:schemeClr val="accent6">
                  <a:lumMod val="75000"/>
                  <a:alpha val="60000"/>
                </a:schemeClr>
              </a:gs>
            </a:gsLst>
            <a:lin ang="13500000" scaled="1"/>
            <a:tileRect/>
          </a:gra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000" dirty="0" smtClean="0">
                <a:solidFill>
                  <a:schemeClr val="bg1"/>
                </a:solidFill>
                <a:latin typeface="Bell Gothic Std Light" panose="020B0606020203020204" pitchFamily="34" charset="0"/>
              </a:rPr>
              <a:t>Yorkshire</a:t>
            </a:r>
            <a:endParaRPr lang="en-US" sz="5000" dirty="0">
              <a:solidFill>
                <a:schemeClr val="bg1"/>
              </a:solidFill>
              <a:latin typeface="Bell Gothic Std Light" panose="020B0606020203020204" pitchFamily="34" charset="0"/>
            </a:endParaRPr>
          </a:p>
        </p:txBody>
      </p:sp>
    </p:spTree>
    <p:extLst>
      <p:ext uri="{BB962C8B-B14F-4D97-AF65-F5344CB8AC3E}">
        <p14:creationId xmlns:p14="http://schemas.microsoft.com/office/powerpoint/2010/main" val="29466327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Yorkshire </a:t>
            </a:r>
            <a:r>
              <a:rPr lang="en-US" dirty="0" smtClean="0"/>
              <a:t>(England)</a:t>
            </a:r>
            <a:endParaRPr lang="en-US" dirty="0"/>
          </a:p>
        </p:txBody>
      </p:sp>
      <p:sp>
        <p:nvSpPr>
          <p:cNvPr id="3" name="Content Placeholder 2"/>
          <p:cNvSpPr>
            <a:spLocks noGrp="1"/>
          </p:cNvSpPr>
          <p:nvPr>
            <p:ph idx="1"/>
          </p:nvPr>
        </p:nvSpPr>
        <p:spPr/>
        <p:txBody>
          <a:bodyPr/>
          <a:lstStyle/>
          <a:p>
            <a:r>
              <a:rPr lang="en-US" dirty="0" smtClean="0"/>
              <a:t>AKA “Large White”</a:t>
            </a:r>
            <a:endParaRPr lang="en-US" dirty="0" smtClean="0"/>
          </a:p>
          <a:p>
            <a:r>
              <a:rPr lang="en-US" dirty="0" smtClean="0"/>
              <a:t>Large/very large breed</a:t>
            </a:r>
          </a:p>
          <a:p>
            <a:r>
              <a:rPr lang="en-US" dirty="0" smtClean="0"/>
              <a:t>White color</a:t>
            </a:r>
          </a:p>
          <a:p>
            <a:r>
              <a:rPr lang="en-US" dirty="0" smtClean="0"/>
              <a:t>Erect ears</a:t>
            </a:r>
          </a:p>
          <a:p>
            <a:r>
              <a:rPr lang="en-US" dirty="0" smtClean="0"/>
              <a:t>Called the “mother breed”</a:t>
            </a:r>
          </a:p>
          <a:p>
            <a:r>
              <a:rPr lang="en-US" dirty="0" smtClean="0"/>
              <a:t>Large litters and lean carcass</a:t>
            </a:r>
          </a:p>
        </p:txBody>
      </p:sp>
      <p:pic>
        <p:nvPicPr>
          <p:cNvPr id="27650" name="Picture 2" descr="Image result for yorkshire sw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2210" y="1172018"/>
            <a:ext cx="4710023" cy="2663095"/>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Image result for yorkshire sw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876800" y="3787018"/>
            <a:ext cx="4191000" cy="2985257"/>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Image result for yorkshire sw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72" y="3943350"/>
            <a:ext cx="4762500" cy="2828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8567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guernseycattle.com/wp-content/uploads/2012/12/LM090604-02-Laity-Farm-Primrose-9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04800" y="-156633"/>
            <a:ext cx="9466138" cy="717973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533400" y="5943599"/>
            <a:ext cx="2971800" cy="810143"/>
          </a:xfrm>
          <a:prstGeom prst="rect">
            <a:avLst/>
          </a:prstGeom>
          <a:gradFill flip="none" rotWithShape="1">
            <a:gsLst>
              <a:gs pos="0">
                <a:schemeClr val="accent1"/>
              </a:gs>
              <a:gs pos="56000">
                <a:schemeClr val="accent6">
                  <a:lumMod val="75000"/>
                  <a:alpha val="60000"/>
                </a:schemeClr>
              </a:gs>
            </a:gsLst>
            <a:lin ang="13500000" scaled="1"/>
            <a:tileRect/>
          </a:gra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000" dirty="0" smtClean="0">
                <a:solidFill>
                  <a:schemeClr val="bg1"/>
                </a:solidFill>
                <a:latin typeface="Bell Gothic Std Light" panose="020B0606020203020204" pitchFamily="34" charset="0"/>
              </a:rPr>
              <a:t>Guernsey</a:t>
            </a:r>
            <a:endParaRPr lang="en-US" sz="5000" dirty="0">
              <a:solidFill>
                <a:schemeClr val="bg1"/>
              </a:solidFill>
              <a:latin typeface="Bell Gothic Std Light" panose="020B0606020203020204" pitchFamily="34" charset="0"/>
            </a:endParaRPr>
          </a:p>
        </p:txBody>
      </p:sp>
    </p:spTree>
    <p:extLst>
      <p:ext uri="{BB962C8B-B14F-4D97-AF65-F5344CB8AC3E}">
        <p14:creationId xmlns:p14="http://schemas.microsoft.com/office/powerpoint/2010/main" val="361721245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12" y="609600"/>
            <a:ext cx="9287732"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532468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breed is Babe?</a:t>
            </a:r>
            <a:endParaRPr lang="es-US" dirty="0"/>
          </a:p>
        </p:txBody>
      </p:sp>
      <p:pic>
        <p:nvPicPr>
          <p:cNvPr id="4" name="0zHmeTeLgMY"/>
          <p:cNvPicPr>
            <a:picLocks noGrp="1" noRot="1" noChangeAspect="1"/>
          </p:cNvPicPr>
          <p:nvPr>
            <p:ph idx="1"/>
            <a:videoFile r:link="rId1"/>
          </p:nvPr>
        </p:nvPicPr>
        <p:blipFill>
          <a:blip r:embed="rId3"/>
          <a:stretch>
            <a:fillRect/>
          </a:stretch>
        </p:blipFill>
        <p:spPr>
          <a:xfrm>
            <a:off x="152400" y="1219200"/>
            <a:ext cx="8839200" cy="4972051"/>
          </a:xfrm>
          <a:prstGeom prst="rect">
            <a:avLst/>
          </a:prstGeom>
        </p:spPr>
      </p:pic>
      <p:sp>
        <p:nvSpPr>
          <p:cNvPr id="5" name="Title 1"/>
          <p:cNvSpPr txBox="1">
            <a:spLocks/>
          </p:cNvSpPr>
          <p:nvPr/>
        </p:nvSpPr>
        <p:spPr>
          <a:xfrm>
            <a:off x="76200" y="6248400"/>
            <a:ext cx="3276600" cy="505343"/>
          </a:xfrm>
          <a:prstGeom prst="rect">
            <a:avLst/>
          </a:prstGeom>
          <a:gradFill flip="none" rotWithShape="1">
            <a:gsLst>
              <a:gs pos="0">
                <a:schemeClr val="accent1"/>
              </a:gs>
              <a:gs pos="56000">
                <a:schemeClr val="accent6">
                  <a:lumMod val="75000"/>
                  <a:alpha val="60000"/>
                </a:schemeClr>
              </a:gs>
            </a:gsLst>
            <a:lin ang="13500000" scaled="1"/>
            <a:tileRect/>
          </a:gra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000" dirty="0" smtClean="0">
                <a:solidFill>
                  <a:schemeClr val="bg1"/>
                </a:solidFill>
                <a:latin typeface="Bell Gothic Std Light" panose="020B0606020203020204" pitchFamily="34" charset="0"/>
              </a:rPr>
              <a:t>Answer: Yorkshire</a:t>
            </a:r>
            <a:endParaRPr lang="en-US" sz="3000" dirty="0">
              <a:solidFill>
                <a:schemeClr val="bg1"/>
              </a:solidFill>
              <a:latin typeface="Bell Gothic Std Light" panose="020B0606020203020204" pitchFamily="34" charset="0"/>
            </a:endParaRPr>
          </a:p>
        </p:txBody>
      </p:sp>
    </p:spTree>
    <p:extLst>
      <p:ext uri="{BB962C8B-B14F-4D97-AF65-F5344CB8AC3E}">
        <p14:creationId xmlns:p14="http://schemas.microsoft.com/office/powerpoint/2010/main" val="142768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Sire Breeds:</a:t>
            </a:r>
            <a:endParaRPr lang="en-US" dirty="0"/>
          </a:p>
        </p:txBody>
      </p:sp>
      <p:sp>
        <p:nvSpPr>
          <p:cNvPr id="3" name="Content Placeholder 2"/>
          <p:cNvSpPr>
            <a:spLocks noGrp="1"/>
          </p:cNvSpPr>
          <p:nvPr>
            <p:ph idx="1"/>
          </p:nvPr>
        </p:nvSpPr>
        <p:spPr/>
        <p:txBody>
          <a:bodyPr/>
          <a:lstStyle/>
          <a:p>
            <a:r>
              <a:rPr lang="en-US" dirty="0" smtClean="0"/>
              <a:t>These breeds have large sections of dark pigmented skin and a majority of the hair with colors other than white</a:t>
            </a:r>
          </a:p>
          <a:p>
            <a:r>
              <a:rPr lang="en-US" dirty="0" smtClean="0"/>
              <a:t>Breeds </a:t>
            </a:r>
            <a:r>
              <a:rPr lang="en-US" dirty="0"/>
              <a:t>that you will need to know:</a:t>
            </a:r>
          </a:p>
          <a:p>
            <a:pPr lvl="1"/>
            <a:r>
              <a:rPr lang="en-US" dirty="0" smtClean="0"/>
              <a:t>Berkshire</a:t>
            </a:r>
            <a:endParaRPr lang="en-US" dirty="0"/>
          </a:p>
          <a:p>
            <a:pPr lvl="1"/>
            <a:r>
              <a:rPr lang="en-US" dirty="0" err="1" smtClean="0"/>
              <a:t>Duroc</a:t>
            </a:r>
            <a:endParaRPr lang="en-US" dirty="0"/>
          </a:p>
          <a:p>
            <a:pPr lvl="1"/>
            <a:r>
              <a:rPr lang="en-US" dirty="0" smtClean="0"/>
              <a:t>Hampshire</a:t>
            </a:r>
            <a:endParaRPr lang="en-US" dirty="0"/>
          </a:p>
          <a:p>
            <a:pPr marL="0" indent="0">
              <a:buNone/>
            </a:pPr>
            <a:endParaRPr lang="en-US" dirty="0"/>
          </a:p>
        </p:txBody>
      </p:sp>
      <p:pic>
        <p:nvPicPr>
          <p:cNvPr id="32770" name="Picture 2" descr="Image result for duro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733800"/>
            <a:ext cx="4724400" cy="2952750"/>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Image result for hampshire sw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1550" y="2057400"/>
            <a:ext cx="4267200" cy="2183385"/>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Image result for berkshire sw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4330828"/>
            <a:ext cx="3771900" cy="2326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35568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Image result for berkshire sw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57200" y="1"/>
            <a:ext cx="9982200" cy="685725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6200" y="5943600"/>
            <a:ext cx="2819400" cy="810143"/>
          </a:xfrm>
          <a:prstGeom prst="rect">
            <a:avLst/>
          </a:prstGeom>
          <a:gradFill flip="none" rotWithShape="1">
            <a:gsLst>
              <a:gs pos="0">
                <a:schemeClr val="accent1"/>
              </a:gs>
              <a:gs pos="56000">
                <a:schemeClr val="accent6">
                  <a:lumMod val="75000"/>
                  <a:alpha val="60000"/>
                </a:schemeClr>
              </a:gs>
            </a:gsLst>
            <a:lin ang="13500000" scaled="1"/>
            <a:tileRect/>
          </a:gra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000" dirty="0" smtClean="0">
                <a:solidFill>
                  <a:schemeClr val="bg1"/>
                </a:solidFill>
                <a:latin typeface="Bell Gothic Std Light" panose="020B0606020203020204" pitchFamily="34" charset="0"/>
              </a:rPr>
              <a:t>Berkshire</a:t>
            </a:r>
            <a:endParaRPr lang="en-US" sz="5000" dirty="0">
              <a:solidFill>
                <a:schemeClr val="bg1"/>
              </a:solidFill>
              <a:latin typeface="Bell Gothic Std Light" panose="020B0606020203020204" pitchFamily="34" charset="0"/>
            </a:endParaRPr>
          </a:p>
        </p:txBody>
      </p:sp>
    </p:spTree>
    <p:extLst>
      <p:ext uri="{BB962C8B-B14F-4D97-AF65-F5344CB8AC3E}">
        <p14:creationId xmlns:p14="http://schemas.microsoft.com/office/powerpoint/2010/main" val="136470678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2" name="Picture 8" descr="Image result for berkshire sw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5879" y="76200"/>
            <a:ext cx="3031962" cy="4547944"/>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Image result for berkshire sw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4017" y="2959453"/>
            <a:ext cx="5638800" cy="37852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smtClean="0"/>
              <a:t>Berkshire (England)</a:t>
            </a:r>
            <a:endParaRPr lang="en-US" dirty="0"/>
          </a:p>
        </p:txBody>
      </p:sp>
      <p:sp>
        <p:nvSpPr>
          <p:cNvPr id="3" name="Content Placeholder 2"/>
          <p:cNvSpPr>
            <a:spLocks noGrp="1"/>
          </p:cNvSpPr>
          <p:nvPr>
            <p:ph idx="1"/>
          </p:nvPr>
        </p:nvSpPr>
        <p:spPr/>
        <p:txBody>
          <a:bodyPr/>
          <a:lstStyle/>
          <a:p>
            <a:r>
              <a:rPr lang="en-US" dirty="0" smtClean="0"/>
              <a:t>Medium </a:t>
            </a:r>
            <a:r>
              <a:rPr lang="en-US" dirty="0" smtClean="0"/>
              <a:t>sized breed</a:t>
            </a:r>
          </a:p>
          <a:p>
            <a:r>
              <a:rPr lang="en-US" dirty="0" smtClean="0"/>
              <a:t>Black color with white snout, boots, and tail</a:t>
            </a:r>
          </a:p>
          <a:p>
            <a:r>
              <a:rPr lang="en-US" dirty="0" smtClean="0"/>
              <a:t>Erect ears with a short face</a:t>
            </a:r>
            <a:endParaRPr lang="en-US" dirty="0"/>
          </a:p>
        </p:txBody>
      </p:sp>
      <p:pic>
        <p:nvPicPr>
          <p:cNvPr id="21508" name="Picture 4" descr="Image result for berkshire sw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165733" y="4310352"/>
            <a:ext cx="3906614" cy="2454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630458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mage result for duro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33400" y="-131383"/>
            <a:ext cx="10134604" cy="698938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6200" y="5943600"/>
            <a:ext cx="2209800" cy="810143"/>
          </a:xfrm>
          <a:prstGeom prst="rect">
            <a:avLst/>
          </a:prstGeom>
          <a:gradFill flip="none" rotWithShape="1">
            <a:gsLst>
              <a:gs pos="0">
                <a:schemeClr val="accent1"/>
              </a:gs>
              <a:gs pos="56000">
                <a:schemeClr val="accent6">
                  <a:lumMod val="75000"/>
                  <a:alpha val="60000"/>
                </a:schemeClr>
              </a:gs>
            </a:gsLst>
            <a:lin ang="13500000" scaled="1"/>
            <a:tileRect/>
          </a:gra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000" dirty="0" err="1" smtClean="0">
                <a:solidFill>
                  <a:schemeClr val="bg1"/>
                </a:solidFill>
                <a:latin typeface="Bell Gothic Std Light" panose="020B0606020203020204" pitchFamily="34" charset="0"/>
              </a:rPr>
              <a:t>Duroc</a:t>
            </a:r>
            <a:endParaRPr lang="en-US" sz="5000" dirty="0">
              <a:solidFill>
                <a:schemeClr val="bg1"/>
              </a:solidFill>
              <a:latin typeface="Bell Gothic Std Light" panose="020B0606020203020204" pitchFamily="34" charset="0"/>
            </a:endParaRPr>
          </a:p>
        </p:txBody>
      </p:sp>
    </p:spTree>
    <p:extLst>
      <p:ext uri="{BB962C8B-B14F-4D97-AF65-F5344CB8AC3E}">
        <p14:creationId xmlns:p14="http://schemas.microsoft.com/office/powerpoint/2010/main" val="29466327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Duroc</a:t>
            </a:r>
            <a:r>
              <a:rPr lang="en-US" dirty="0" smtClean="0"/>
              <a:t> (USA)</a:t>
            </a:r>
            <a:endParaRPr lang="en-US" dirty="0"/>
          </a:p>
        </p:txBody>
      </p:sp>
      <p:sp>
        <p:nvSpPr>
          <p:cNvPr id="3" name="Content Placeholder 2"/>
          <p:cNvSpPr>
            <a:spLocks noGrp="1"/>
          </p:cNvSpPr>
          <p:nvPr>
            <p:ph idx="1"/>
          </p:nvPr>
        </p:nvSpPr>
        <p:spPr/>
        <p:txBody>
          <a:bodyPr/>
          <a:lstStyle/>
          <a:p>
            <a:r>
              <a:rPr lang="en-US" dirty="0" smtClean="0"/>
              <a:t>Large </a:t>
            </a:r>
            <a:r>
              <a:rPr lang="en-US" dirty="0" smtClean="0"/>
              <a:t>breed</a:t>
            </a:r>
          </a:p>
          <a:p>
            <a:r>
              <a:rPr lang="en-US" dirty="0" smtClean="0"/>
              <a:t>Reddish brown skin and hair</a:t>
            </a:r>
          </a:p>
          <a:p>
            <a:r>
              <a:rPr lang="en-US" dirty="0" smtClean="0"/>
              <a:t>Droopy ears</a:t>
            </a:r>
          </a:p>
          <a:p>
            <a:r>
              <a:rPr lang="en-US" dirty="0" smtClean="0"/>
              <a:t>Excellent growth rate and feed efficiency</a:t>
            </a:r>
            <a:endParaRPr lang="en-US" dirty="0"/>
          </a:p>
        </p:txBody>
      </p:sp>
      <p:pic>
        <p:nvPicPr>
          <p:cNvPr id="23554" name="Picture 2" descr="Image result for duro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6225" y="76200"/>
            <a:ext cx="4982675" cy="2911225"/>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Image result for duroc"/>
          <p:cNvPicPr>
            <a:picLocks noChangeAspect="1" noChangeArrowheads="1"/>
          </p:cNvPicPr>
          <p:nvPr/>
        </p:nvPicPr>
        <p:blipFill rotWithShape="1">
          <a:blip r:embed="rId3">
            <a:extLst>
              <a:ext uri="{28A0092B-C50C-407E-A947-70E740481C1C}">
                <a14:useLocalDpi xmlns:a14="http://schemas.microsoft.com/office/drawing/2010/main" val="0"/>
              </a:ext>
            </a:extLst>
          </a:blip>
          <a:srcRect l="14387" t="4653" r="25570" b="21558"/>
          <a:stretch/>
        </p:blipFill>
        <p:spPr bwMode="auto">
          <a:xfrm>
            <a:off x="6176852" y="4114799"/>
            <a:ext cx="2845052" cy="2622307"/>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Image result for duro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296794"/>
            <a:ext cx="5943600" cy="3437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941431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236"/>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33400"/>
            <a:ext cx="9109727"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392106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Image result for hampshire sw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1"/>
            <a:ext cx="9609464" cy="686646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6200" y="5943600"/>
            <a:ext cx="3200400" cy="810143"/>
          </a:xfrm>
          <a:prstGeom prst="rect">
            <a:avLst/>
          </a:prstGeom>
          <a:gradFill flip="none" rotWithShape="1">
            <a:gsLst>
              <a:gs pos="0">
                <a:schemeClr val="accent1"/>
              </a:gs>
              <a:gs pos="56000">
                <a:schemeClr val="accent6">
                  <a:lumMod val="75000"/>
                  <a:alpha val="60000"/>
                </a:schemeClr>
              </a:gs>
            </a:gsLst>
            <a:lin ang="13500000" scaled="1"/>
            <a:tileRect/>
          </a:gra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000" dirty="0" smtClean="0">
                <a:solidFill>
                  <a:schemeClr val="bg1"/>
                </a:solidFill>
                <a:latin typeface="Bell Gothic Std Light" panose="020B0606020203020204" pitchFamily="34" charset="0"/>
              </a:rPr>
              <a:t>Hampshire</a:t>
            </a:r>
            <a:endParaRPr lang="en-US" sz="5000" dirty="0">
              <a:solidFill>
                <a:schemeClr val="bg1"/>
              </a:solidFill>
              <a:latin typeface="Bell Gothic Std Light" panose="020B0606020203020204" pitchFamily="34" charset="0"/>
            </a:endParaRPr>
          </a:p>
        </p:txBody>
      </p:sp>
    </p:spTree>
    <p:extLst>
      <p:ext uri="{BB962C8B-B14F-4D97-AF65-F5344CB8AC3E}">
        <p14:creationId xmlns:p14="http://schemas.microsoft.com/office/powerpoint/2010/main" val="29466327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Hampshire (USA)</a:t>
            </a:r>
            <a:endParaRPr lang="en-US" dirty="0"/>
          </a:p>
        </p:txBody>
      </p:sp>
      <p:sp>
        <p:nvSpPr>
          <p:cNvPr id="5" name="Content Placeholder 4"/>
          <p:cNvSpPr>
            <a:spLocks noGrp="1"/>
          </p:cNvSpPr>
          <p:nvPr>
            <p:ph idx="1"/>
          </p:nvPr>
        </p:nvSpPr>
        <p:spPr>
          <a:xfrm>
            <a:off x="609599" y="1375646"/>
            <a:ext cx="4800601" cy="4665717"/>
          </a:xfrm>
        </p:spPr>
        <p:txBody>
          <a:bodyPr/>
          <a:lstStyle/>
          <a:p>
            <a:r>
              <a:rPr lang="en-US" dirty="0" smtClean="0"/>
              <a:t>Large </a:t>
            </a:r>
            <a:r>
              <a:rPr lang="en-US" dirty="0" smtClean="0"/>
              <a:t>breed</a:t>
            </a:r>
          </a:p>
          <a:p>
            <a:r>
              <a:rPr lang="en-US" dirty="0" smtClean="0"/>
              <a:t>Black with a white belt encompassing their front legs</a:t>
            </a:r>
          </a:p>
          <a:p>
            <a:r>
              <a:rPr lang="en-US" dirty="0" smtClean="0"/>
              <a:t>Erect ears</a:t>
            </a:r>
          </a:p>
        </p:txBody>
      </p:sp>
      <p:pic>
        <p:nvPicPr>
          <p:cNvPr id="24578" name="Picture 2" descr="Image result for hampshire swine"/>
          <p:cNvPicPr>
            <a:picLocks noChangeAspect="1" noChangeArrowheads="1"/>
          </p:cNvPicPr>
          <p:nvPr/>
        </p:nvPicPr>
        <p:blipFill rotWithShape="1">
          <a:blip r:embed="rId2">
            <a:extLst>
              <a:ext uri="{28A0092B-C50C-407E-A947-70E740481C1C}">
                <a14:useLocalDpi xmlns:a14="http://schemas.microsoft.com/office/drawing/2010/main" val="0"/>
              </a:ext>
            </a:extLst>
          </a:blip>
          <a:srcRect l="9661"/>
          <a:stretch/>
        </p:blipFill>
        <p:spPr bwMode="auto">
          <a:xfrm>
            <a:off x="5000137" y="152400"/>
            <a:ext cx="4035425" cy="2971800"/>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Image result for hampshire sw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244598"/>
            <a:ext cx="6934200" cy="35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7453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999" y="141600"/>
            <a:ext cx="7258327" cy="736800"/>
          </a:xfrm>
        </p:spPr>
        <p:txBody>
          <a:bodyPr>
            <a:normAutofit/>
          </a:bodyPr>
          <a:lstStyle/>
          <a:p>
            <a:r>
              <a:rPr lang="en-US" sz="3000" dirty="0" smtClean="0"/>
              <a:t>Guernsey (Isle of Guernsey – England)</a:t>
            </a:r>
            <a:endParaRPr lang="en-US" sz="3000" dirty="0"/>
          </a:p>
        </p:txBody>
      </p:sp>
      <p:sp>
        <p:nvSpPr>
          <p:cNvPr id="3" name="Content Placeholder 2"/>
          <p:cNvSpPr>
            <a:spLocks noGrp="1"/>
          </p:cNvSpPr>
          <p:nvPr>
            <p:ph idx="1"/>
          </p:nvPr>
        </p:nvSpPr>
        <p:spPr>
          <a:xfrm>
            <a:off x="299999" y="738978"/>
            <a:ext cx="5589044" cy="3467332"/>
          </a:xfrm>
        </p:spPr>
        <p:txBody>
          <a:bodyPr>
            <a:normAutofit/>
          </a:bodyPr>
          <a:lstStyle/>
          <a:p>
            <a:r>
              <a:rPr lang="en-US" sz="2000" dirty="0" smtClean="0"/>
              <a:t>Guernsey are various shades of fawn and have white markings with a white switch (lighter than Ayrshire)</a:t>
            </a:r>
          </a:p>
          <a:p>
            <a:r>
              <a:rPr lang="en-US" sz="2000" dirty="0" smtClean="0"/>
              <a:t>Medium frame</a:t>
            </a:r>
          </a:p>
          <a:p>
            <a:r>
              <a:rPr lang="en-US" sz="2000" dirty="0" smtClean="0"/>
              <a:t>Second highest butterfat percentage</a:t>
            </a:r>
          </a:p>
          <a:p>
            <a:r>
              <a:rPr lang="en-US" sz="2000" dirty="0" smtClean="0"/>
              <a:t>Can be completely solid fawn color to almost all white</a:t>
            </a:r>
            <a:endParaRPr lang="en-US" sz="1800" dirty="0"/>
          </a:p>
          <a:p>
            <a:r>
              <a:rPr lang="en-US" sz="2000" dirty="0" smtClean="0"/>
              <a:t>Known for </a:t>
            </a:r>
            <a:r>
              <a:rPr lang="en-US" sz="2000" u="sng" dirty="0" smtClean="0"/>
              <a:t>golden colored milk</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4528" y="770684"/>
            <a:ext cx="2922558" cy="2415337"/>
          </a:xfrm>
          <a:prstGeom prst="rect">
            <a:avLst/>
          </a:prstGeom>
          <a:ln w="38100">
            <a:solidFill>
              <a:schemeClr val="accent2"/>
            </a:solidFill>
          </a:ln>
        </p:spPr>
      </p:pic>
      <p:sp>
        <p:nvSpPr>
          <p:cNvPr id="8" name="Oval 7"/>
          <p:cNvSpPr/>
          <p:nvPr/>
        </p:nvSpPr>
        <p:spPr>
          <a:xfrm>
            <a:off x="6442146" y="2162543"/>
            <a:ext cx="803663" cy="3025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7357" y="3344543"/>
            <a:ext cx="4609648" cy="3435626"/>
          </a:xfrm>
          <a:prstGeom prst="rect">
            <a:avLst/>
          </a:prstGeom>
        </p:spPr>
      </p:pic>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926559"/>
            <a:ext cx="4066212" cy="2853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048788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60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388"/>
          <a:stretch/>
        </p:blipFill>
        <p:spPr bwMode="auto">
          <a:xfrm>
            <a:off x="-304801" y="609600"/>
            <a:ext cx="9410411"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6127825"/>
      </p:ext>
    </p:extLst>
  </p:cSld>
  <p:clrMapOvr>
    <a:masterClrMapping/>
  </p:clrMapOvr>
  <p:timing>
    <p:tnLst>
      <p:par>
        <p:cTn id="1" dur="indefinite" restart="never" nodeType="tmRoot"/>
      </p:par>
    </p:tnLst>
  </p:timing>
</p:sld>
</file>

<file path=ppt/theme/theme1.xml><?xml version="1.0" encoding="utf-8"?>
<a:theme xmlns:a="http://schemas.openxmlformats.org/drawingml/2006/main" name="FFA themes">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FFA themes</Template>
  <TotalTime>610</TotalTime>
  <Words>1830</Words>
  <Application>Microsoft Office PowerPoint</Application>
  <PresentationFormat>On-screen Show (4:3)</PresentationFormat>
  <Paragraphs>314</Paragraphs>
  <Slides>90</Slides>
  <Notes>4</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90</vt:i4>
      </vt:variant>
    </vt:vector>
  </HeadingPairs>
  <TitlesOfParts>
    <vt:vector size="96" baseType="lpstr">
      <vt:lpstr>Arial</vt:lpstr>
      <vt:lpstr>Bell Gothic Std Light</vt:lpstr>
      <vt:lpstr>Calibri</vt:lpstr>
      <vt:lpstr>Trebuchet MS</vt:lpstr>
      <vt:lpstr>Wingdings 3</vt:lpstr>
      <vt:lpstr>FFA themes</vt:lpstr>
      <vt:lpstr>PowerPoint Presentation</vt:lpstr>
      <vt:lpstr>PowerPoint Presentation</vt:lpstr>
      <vt:lpstr>Dairy Cattle:</vt:lpstr>
      <vt:lpstr>PowerPoint Presentation</vt:lpstr>
      <vt:lpstr>Ayrshire (Scotland)</vt:lpstr>
      <vt:lpstr>PowerPoint Presentation</vt:lpstr>
      <vt:lpstr>Brown Swiss (Switzerland)</vt:lpstr>
      <vt:lpstr>PowerPoint Presentation</vt:lpstr>
      <vt:lpstr>Guernsey (Isle of Guernsey – England)</vt:lpstr>
      <vt:lpstr>PowerPoint Presentation</vt:lpstr>
      <vt:lpstr>Holstein (Netherlands)</vt:lpstr>
      <vt:lpstr>Happy Cows Commercial</vt:lpstr>
      <vt:lpstr>PowerPoint Presentation</vt:lpstr>
      <vt:lpstr>Jersey (Isle of Jersey - England)</vt:lpstr>
      <vt:lpstr>Ayrshire vs. Guernsey</vt:lpstr>
      <vt:lpstr>Beef Cattle:</vt:lpstr>
      <vt:lpstr>British (maternal) Breeds </vt:lpstr>
      <vt:lpstr>PowerPoint Presentation</vt:lpstr>
      <vt:lpstr>Angus (Scotland)</vt:lpstr>
      <vt:lpstr>PowerPoint Presentation</vt:lpstr>
      <vt:lpstr>Hereford (England)</vt:lpstr>
      <vt:lpstr>PowerPoint Presentation</vt:lpstr>
      <vt:lpstr>Shorthorn (England)</vt:lpstr>
      <vt:lpstr>Exotic (Sire) Breeds</vt:lpstr>
      <vt:lpstr>PowerPoint Presentation</vt:lpstr>
      <vt:lpstr>Charolais (France)</vt:lpstr>
      <vt:lpstr>PowerPoint Presentation</vt:lpstr>
      <vt:lpstr>Simmental (Switzerland)</vt:lpstr>
      <vt:lpstr>Hereford vs. Simmental</vt:lpstr>
      <vt:lpstr>Bos Indicus Breeds</vt:lpstr>
      <vt:lpstr>PowerPoint Presentation</vt:lpstr>
      <vt:lpstr>Brahman (USA - Texas)</vt:lpstr>
      <vt:lpstr>PowerPoint Presentation</vt:lpstr>
      <vt:lpstr>Goat Breeds</vt:lpstr>
      <vt:lpstr>Buttermilk the Goat:</vt:lpstr>
      <vt:lpstr>PowerPoint Presentation</vt:lpstr>
      <vt:lpstr>Alpine (French Alps)</vt:lpstr>
      <vt:lpstr>PowerPoint Presentation</vt:lpstr>
      <vt:lpstr>Angora (Turkey)</vt:lpstr>
      <vt:lpstr>PowerPoint Presentation</vt:lpstr>
      <vt:lpstr>Boer (South Africa)</vt:lpstr>
      <vt:lpstr>PowerPoint Presentation</vt:lpstr>
      <vt:lpstr>LaMancha (USA - Oregon)</vt:lpstr>
      <vt:lpstr>PowerPoint Presentation</vt:lpstr>
      <vt:lpstr>Nubian (England)</vt:lpstr>
      <vt:lpstr>PowerPoint Presentation</vt:lpstr>
      <vt:lpstr>Saanen (Switzerland)</vt:lpstr>
      <vt:lpstr>PowerPoint Presentation</vt:lpstr>
      <vt:lpstr>Toggenburg (Switzerland)</vt:lpstr>
      <vt:lpstr>PowerPoint Presentation</vt:lpstr>
      <vt:lpstr>Sheep Breeds</vt:lpstr>
      <vt:lpstr>Fine Wool Breeds</vt:lpstr>
      <vt:lpstr>PowerPoint Presentation</vt:lpstr>
      <vt:lpstr>Merino (Spain)</vt:lpstr>
      <vt:lpstr>PowerPoint Presentation</vt:lpstr>
      <vt:lpstr>Rambouillet (France)</vt:lpstr>
      <vt:lpstr>Medium Wool (Meat) Breeds</vt:lpstr>
      <vt:lpstr>PowerPoint Presentation</vt:lpstr>
      <vt:lpstr>Columbia (USA)</vt:lpstr>
      <vt:lpstr>PowerPoint Presentation</vt:lpstr>
      <vt:lpstr>Dorper (South Africa)</vt:lpstr>
      <vt:lpstr>PowerPoint Presentation</vt:lpstr>
      <vt:lpstr>Dorset (England)</vt:lpstr>
      <vt:lpstr>PowerPoint Presentation</vt:lpstr>
      <vt:lpstr>Hampshire (England)</vt:lpstr>
      <vt:lpstr>PowerPoint Presentation</vt:lpstr>
      <vt:lpstr>Southdown (England)</vt:lpstr>
      <vt:lpstr>PowerPoint Presentation</vt:lpstr>
      <vt:lpstr>Suffolk (England)</vt:lpstr>
      <vt:lpstr>PowerPoint Presentation</vt:lpstr>
      <vt:lpstr>Swine Breeds</vt:lpstr>
      <vt:lpstr>Dam Breeds (white):</vt:lpstr>
      <vt:lpstr>PowerPoint Presentation</vt:lpstr>
      <vt:lpstr>American Landrace (USA)</vt:lpstr>
      <vt:lpstr>PowerPoint Presentation</vt:lpstr>
      <vt:lpstr>PowerPoint Presentation</vt:lpstr>
      <vt:lpstr>Chester White (USA)</vt:lpstr>
      <vt:lpstr>PowerPoint Presentation</vt:lpstr>
      <vt:lpstr>Yorkshire (England)</vt:lpstr>
      <vt:lpstr>PowerPoint Presentation</vt:lpstr>
      <vt:lpstr>What breed is Babe?</vt:lpstr>
      <vt:lpstr>Sire Breeds:</vt:lpstr>
      <vt:lpstr>PowerPoint Presentation</vt:lpstr>
      <vt:lpstr>Berkshire (England)</vt:lpstr>
      <vt:lpstr>PowerPoint Presentation</vt:lpstr>
      <vt:lpstr>Duroc (USA)</vt:lpstr>
      <vt:lpstr>PowerPoint Presentation</vt:lpstr>
      <vt:lpstr>PowerPoint Presentation</vt:lpstr>
      <vt:lpstr>Hampshire (USA)</vt:lpstr>
      <vt:lpstr>PowerPoint Presentation</vt:lpstr>
    </vt:vector>
  </TitlesOfParts>
  <Company>College of Veterinary Medicine - Texas A&amp;M Univ.</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Livestock Breeds</dc:title>
  <dc:creator>L Johnson's Lab</dc:creator>
  <cp:lastModifiedBy>Lab, L Johnson's</cp:lastModifiedBy>
  <cp:revision>55</cp:revision>
  <dcterms:created xsi:type="dcterms:W3CDTF">2016-10-10T19:21:45Z</dcterms:created>
  <dcterms:modified xsi:type="dcterms:W3CDTF">2016-11-11T18:38:52Z</dcterms:modified>
</cp:coreProperties>
</file>