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8" r:id="rId4"/>
    <p:sldId id="269" r:id="rId5"/>
    <p:sldId id="282" r:id="rId6"/>
    <p:sldId id="283" r:id="rId7"/>
    <p:sldId id="275" r:id="rId8"/>
    <p:sldId id="284" r:id="rId9"/>
    <p:sldId id="285" r:id="rId10"/>
    <p:sldId id="286" r:id="rId11"/>
    <p:sldId id="287" r:id="rId12"/>
    <p:sldId id="288" r:id="rId13"/>
    <p:sldId id="289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41" autoAdjust="0"/>
  </p:normalViewPr>
  <p:slideViewPr>
    <p:cSldViewPr>
      <p:cViewPr varScale="1">
        <p:scale>
          <a:sx n="87" d="100"/>
          <a:sy n="87" d="100"/>
        </p:scale>
        <p:origin x="5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0BAEC-03FA-4E3D-92E3-7646CDFEC0EC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DBEF3-8865-4954-BAE5-B9989C5E0C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43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06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47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38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83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4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11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18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 students</a:t>
            </a:r>
            <a:r>
              <a:rPr lang="en-US" baseline="0" dirty="0" smtClean="0"/>
              <a:t> that if conversions were required it would be best to use dimensional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47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11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63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44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96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BEF3-8865-4954-BAE5-B9989C5E0C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0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F689-9EDE-4DA0-A1A9-4DAA45808794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7A28-1B0A-4C25-8268-67C46CA3A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6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F689-9EDE-4DA0-A1A9-4DAA45808794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7A28-1B0A-4C25-8268-67C46CA3A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67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F689-9EDE-4DA0-A1A9-4DAA45808794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7A28-1B0A-4C25-8268-67C46CA3A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73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F689-9EDE-4DA0-A1A9-4DAA45808794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7A28-1B0A-4C25-8268-67C46CA3A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5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F689-9EDE-4DA0-A1A9-4DAA45808794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7A28-1B0A-4C25-8268-67C46CA3A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6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F689-9EDE-4DA0-A1A9-4DAA45808794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7A28-1B0A-4C25-8268-67C46CA3A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6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F689-9EDE-4DA0-A1A9-4DAA45808794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7A28-1B0A-4C25-8268-67C46CA3A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3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F689-9EDE-4DA0-A1A9-4DAA45808794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7A28-1B0A-4C25-8268-67C46CA3A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4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F689-9EDE-4DA0-A1A9-4DAA45808794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7A28-1B0A-4C25-8268-67C46CA3A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3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F689-9EDE-4DA0-A1A9-4DAA45808794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7A28-1B0A-4C25-8268-67C46CA3A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33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F689-9EDE-4DA0-A1A9-4DAA45808794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7A28-1B0A-4C25-8268-67C46CA3A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4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1F689-9EDE-4DA0-A1A9-4DAA45808794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87A28-1B0A-4C25-8268-67C46CA3A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3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133600"/>
            <a:ext cx="6705600" cy="1470025"/>
          </a:xfrm>
        </p:spPr>
        <p:txBody>
          <a:bodyPr/>
          <a:lstStyle/>
          <a:p>
            <a:r>
              <a:rPr lang="en-US" dirty="0" smtClean="0"/>
              <a:t>Dilution Calculations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0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961008"/>
          </a:xfrm>
        </p:spPr>
        <p:txBody>
          <a:bodyPr/>
          <a:lstStyle/>
          <a:p>
            <a:r>
              <a:rPr lang="en-US" dirty="0" smtClean="0"/>
              <a:t>Scenario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5715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Dr. Vonn needs 300 </a:t>
            </a:r>
            <a:r>
              <a:rPr lang="en-US" sz="3000" dirty="0"/>
              <a:t>mL of </a:t>
            </a:r>
            <a:r>
              <a:rPr lang="en-US" sz="3000" dirty="0" smtClean="0"/>
              <a:t>2% lidocaine </a:t>
            </a:r>
            <a:r>
              <a:rPr lang="en-US" sz="3000" dirty="0"/>
              <a:t>solution from a </a:t>
            </a:r>
            <a:r>
              <a:rPr lang="en-US" sz="3000" dirty="0" smtClean="0"/>
              <a:t>50 mg lidocaine </a:t>
            </a:r>
            <a:r>
              <a:rPr lang="en-US" sz="3000" dirty="0"/>
              <a:t>stock solution.  What volume of the stock </a:t>
            </a:r>
            <a:r>
              <a:rPr lang="en-US" sz="3000" dirty="0" smtClean="0"/>
              <a:t>lidocaine is needed?</a:t>
            </a:r>
          </a:p>
          <a:p>
            <a:endParaRPr lang="en-US" sz="3000" dirty="0"/>
          </a:p>
          <a:p>
            <a:endParaRPr lang="en-US" sz="3000" dirty="0" smtClean="0"/>
          </a:p>
          <a:p>
            <a:endParaRPr lang="en-US" sz="3000" dirty="0"/>
          </a:p>
          <a:p>
            <a:pPr marL="0" indent="0">
              <a:buNone/>
            </a:pPr>
            <a:endParaRPr lang="en-US" sz="3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971800" y="3132221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Step one – determine the unknown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Volume of stock lidocaine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79277" y="3327278"/>
            <a:ext cx="3962401" cy="248944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791200" y="1905000"/>
            <a:ext cx="28956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3400" y="2362200"/>
            <a:ext cx="3810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12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1143000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Set up your equation – note that the units for the beginning and ending concentrations are </a:t>
            </a:r>
            <a:r>
              <a:rPr lang="en-US" b="1" u="sng" dirty="0" smtClean="0"/>
              <a:t>NOT</a:t>
            </a:r>
            <a:r>
              <a:rPr lang="en-US" dirty="0" smtClean="0"/>
              <a:t> the same.</a:t>
            </a:r>
          </a:p>
          <a:p>
            <a:pPr lvl="1"/>
            <a:r>
              <a:rPr lang="en-US" sz="3000" dirty="0" smtClean="0"/>
              <a:t>C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V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 </a:t>
            </a:r>
            <a:r>
              <a:rPr lang="en-US" sz="3000" dirty="0"/>
              <a:t>= </a:t>
            </a:r>
            <a:r>
              <a:rPr lang="en-US" sz="3000" dirty="0" smtClean="0"/>
              <a:t>C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V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 </a:t>
            </a:r>
            <a:endParaRPr lang="en-US" sz="2600" baseline="-25000" dirty="0"/>
          </a:p>
          <a:p>
            <a:pPr lvl="2"/>
            <a:r>
              <a:rPr lang="en-US" sz="2600" dirty="0" smtClean="0"/>
              <a:t>You must convert units before using this equation or use d</a:t>
            </a:r>
            <a:r>
              <a:rPr lang="en-US" sz="2800" dirty="0" smtClean="0"/>
              <a:t>imensional </a:t>
            </a:r>
            <a:r>
              <a:rPr lang="en-US" sz="2800" dirty="0"/>
              <a:t>analysis </a:t>
            </a:r>
            <a:r>
              <a:rPr lang="en-US" sz="2800" dirty="0" smtClean="0"/>
              <a:t>which includes </a:t>
            </a:r>
            <a:r>
              <a:rPr lang="en-US" sz="2800" dirty="0"/>
              <a:t>unit </a:t>
            </a:r>
            <a:r>
              <a:rPr lang="en-US" sz="2800" dirty="0" smtClean="0"/>
              <a:t>conversions within the problem</a:t>
            </a:r>
          </a:p>
          <a:p>
            <a:pPr lvl="2"/>
            <a:r>
              <a:rPr lang="en-US" sz="2800" b="1" u="sng" dirty="0" smtClean="0">
                <a:solidFill>
                  <a:srgbClr val="FF0000"/>
                </a:solidFill>
              </a:rPr>
              <a:t>REMEMBER: X % solution = X g/100 mL</a:t>
            </a:r>
            <a:endParaRPr lang="en-US" sz="2800" b="1" u="sng" dirty="0">
              <a:solidFill>
                <a:srgbClr val="FF0000"/>
              </a:solidFill>
            </a:endParaRPr>
          </a:p>
          <a:p>
            <a:pPr lvl="2"/>
            <a:endParaRPr lang="en-US" sz="2600" dirty="0" smtClean="0"/>
          </a:p>
          <a:p>
            <a:r>
              <a:rPr lang="en-US" sz="3000" dirty="0" smtClean="0"/>
              <a:t>Let’s look at the problem again!</a:t>
            </a:r>
            <a:endParaRPr lang="en-US" sz="3000" dirty="0"/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99827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961008"/>
          </a:xfrm>
        </p:spPr>
        <p:txBody>
          <a:bodyPr/>
          <a:lstStyle/>
          <a:p>
            <a:r>
              <a:rPr lang="en-US" dirty="0" smtClean="0"/>
              <a:t>Scenario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5715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Dr. Vonn needs 300 </a:t>
            </a:r>
            <a:r>
              <a:rPr lang="en-US" sz="3000" dirty="0"/>
              <a:t>mL of </a:t>
            </a:r>
            <a:r>
              <a:rPr lang="en-US" sz="3000" dirty="0" smtClean="0"/>
              <a:t>2% lidocaine </a:t>
            </a:r>
            <a:r>
              <a:rPr lang="en-US" sz="3000" dirty="0"/>
              <a:t>solution from a </a:t>
            </a:r>
            <a:r>
              <a:rPr lang="en-US" sz="3000" dirty="0" smtClean="0"/>
              <a:t>50 mg/mL lidocaine </a:t>
            </a:r>
            <a:r>
              <a:rPr lang="en-US" sz="3000" dirty="0"/>
              <a:t>stock solution.  What volume of the stock </a:t>
            </a:r>
            <a:r>
              <a:rPr lang="en-US" sz="3000" dirty="0" smtClean="0"/>
              <a:t>lidocaine is needed?</a:t>
            </a:r>
          </a:p>
          <a:p>
            <a:endParaRPr lang="en-US" sz="3000" dirty="0"/>
          </a:p>
          <a:p>
            <a:endParaRPr lang="en-US" sz="3000" dirty="0" smtClean="0"/>
          </a:p>
          <a:p>
            <a:endParaRPr lang="en-US" sz="3000" dirty="0"/>
          </a:p>
          <a:p>
            <a:pPr marL="0" indent="0">
              <a:buNone/>
            </a:pPr>
            <a:endParaRPr lang="en-US" sz="3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987407" y="2586210"/>
            <a:ext cx="571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Dimensional analysis </a:t>
            </a:r>
            <a:r>
              <a:rPr lang="en-US" sz="2800" dirty="0" smtClean="0"/>
              <a:t>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300 mL x _</a:t>
            </a:r>
            <a:r>
              <a:rPr lang="en-US" sz="2800" u="sng" dirty="0" smtClean="0"/>
              <a:t>2 g__</a:t>
            </a:r>
            <a:r>
              <a:rPr lang="en-US" sz="2800" dirty="0" smtClean="0"/>
              <a:t> x </a:t>
            </a:r>
            <a:r>
              <a:rPr lang="en-US" sz="2800" u="sng" dirty="0" smtClean="0"/>
              <a:t>1000 mg</a:t>
            </a:r>
            <a:r>
              <a:rPr lang="en-US" sz="2800" dirty="0" smtClean="0"/>
              <a:t> x </a:t>
            </a:r>
            <a:r>
              <a:rPr lang="en-US" sz="2800" u="sng" dirty="0" smtClean="0"/>
              <a:t>1 mL</a:t>
            </a:r>
          </a:p>
          <a:p>
            <a:r>
              <a:rPr lang="en-US" sz="2800" dirty="0" smtClean="0"/>
              <a:t>	         100 mL	       1 g	50 mg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= </a:t>
            </a:r>
            <a:r>
              <a:rPr lang="en-US" sz="2800" dirty="0" smtClean="0"/>
              <a:t>120 mL of stock lidocaine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79277" y="3327278"/>
            <a:ext cx="3962401" cy="24894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495801" y="1069255"/>
            <a:ext cx="609600" cy="427608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8633" y="1471103"/>
            <a:ext cx="1692072" cy="533401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84588" y="1538524"/>
            <a:ext cx="1343525" cy="427608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33348" y="1080370"/>
            <a:ext cx="1169806" cy="443629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050730" y="3200400"/>
            <a:ext cx="272177" cy="2286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77578" y="3604779"/>
            <a:ext cx="272177" cy="2286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05401" y="3200400"/>
            <a:ext cx="272177" cy="2286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96820" y="3632824"/>
            <a:ext cx="272177" cy="2286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68997" y="3197139"/>
            <a:ext cx="272177" cy="2286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53400" y="3632824"/>
            <a:ext cx="272177" cy="2286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6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961008"/>
          </a:xfrm>
        </p:spPr>
        <p:txBody>
          <a:bodyPr/>
          <a:lstStyle/>
          <a:p>
            <a:r>
              <a:rPr lang="en-US" dirty="0" smtClean="0"/>
              <a:t>Scenario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5715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Dr. Vonn needs 300 </a:t>
            </a:r>
            <a:r>
              <a:rPr lang="en-US" sz="3000" dirty="0"/>
              <a:t>mL of </a:t>
            </a:r>
            <a:r>
              <a:rPr lang="en-US" sz="3000" dirty="0" smtClean="0"/>
              <a:t>2% lidocaine </a:t>
            </a:r>
            <a:r>
              <a:rPr lang="en-US" sz="3000" dirty="0"/>
              <a:t>solution from a </a:t>
            </a:r>
            <a:r>
              <a:rPr lang="en-US" sz="3000" dirty="0" smtClean="0"/>
              <a:t>50 mg/mL lidocaine </a:t>
            </a:r>
            <a:r>
              <a:rPr lang="en-US" sz="3000" dirty="0"/>
              <a:t>stock solution.  What volume of the stock </a:t>
            </a:r>
            <a:r>
              <a:rPr lang="en-US" sz="3000" dirty="0" smtClean="0"/>
              <a:t>lidocaine is needed?</a:t>
            </a:r>
          </a:p>
          <a:p>
            <a:endParaRPr lang="en-US" sz="3000" dirty="0"/>
          </a:p>
          <a:p>
            <a:endParaRPr lang="en-US" sz="3000" dirty="0" smtClean="0"/>
          </a:p>
          <a:p>
            <a:endParaRPr lang="en-US" sz="3000" dirty="0"/>
          </a:p>
          <a:p>
            <a:pPr marL="0" indent="0">
              <a:buNone/>
            </a:pPr>
            <a:endParaRPr lang="en-US" sz="3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022661" y="2514056"/>
            <a:ext cx="59942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C</a:t>
            </a:r>
            <a:r>
              <a:rPr lang="en-US" sz="2600" baseline="-25000" dirty="0"/>
              <a:t>1</a:t>
            </a:r>
            <a:r>
              <a:rPr lang="en-US" sz="2600" dirty="0"/>
              <a:t>V</a:t>
            </a:r>
            <a:r>
              <a:rPr lang="en-US" sz="2600" baseline="-25000" dirty="0"/>
              <a:t>1</a:t>
            </a:r>
            <a:r>
              <a:rPr lang="en-US" sz="2600" dirty="0"/>
              <a:t> = </a:t>
            </a:r>
            <a:r>
              <a:rPr lang="en-US" sz="2600" dirty="0" smtClean="0"/>
              <a:t>C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V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50 mg/mL (V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)</a:t>
            </a:r>
            <a:r>
              <a:rPr lang="en-US" sz="2600" baseline="-25000" dirty="0" smtClean="0"/>
              <a:t> </a:t>
            </a:r>
            <a:r>
              <a:rPr lang="en-US" sz="2600" dirty="0" smtClean="0"/>
              <a:t> = 300 mL (2%)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2% = </a:t>
            </a:r>
            <a:r>
              <a:rPr lang="en-US" sz="2600" u="sng" dirty="0" smtClean="0"/>
              <a:t>2 g__</a:t>
            </a:r>
            <a:r>
              <a:rPr lang="en-US" sz="2600" dirty="0" smtClean="0"/>
              <a:t> - </a:t>
            </a:r>
            <a:r>
              <a:rPr lang="en-US" sz="2600" b="1" u="sng" dirty="0" smtClean="0">
                <a:solidFill>
                  <a:srgbClr val="C00000"/>
                </a:solidFill>
              </a:rPr>
              <a:t>need mg not g</a:t>
            </a:r>
          </a:p>
          <a:p>
            <a:r>
              <a:rPr lang="en-US" sz="2600" dirty="0" smtClean="0"/>
              <a:t>	100 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u="sng" dirty="0"/>
              <a:t>2 g__</a:t>
            </a:r>
            <a:r>
              <a:rPr lang="en-US" sz="2600" dirty="0"/>
              <a:t> </a:t>
            </a:r>
            <a:r>
              <a:rPr lang="en-US" sz="2600" dirty="0" smtClean="0"/>
              <a:t>x </a:t>
            </a:r>
            <a:r>
              <a:rPr lang="en-US" sz="2600" u="sng" dirty="0" smtClean="0"/>
              <a:t>1000mg </a:t>
            </a:r>
            <a:r>
              <a:rPr lang="en-US" sz="2600" dirty="0" smtClean="0"/>
              <a:t> = 20 mg/mL</a:t>
            </a:r>
            <a:endParaRPr lang="en-US" sz="2600" u="sng" dirty="0"/>
          </a:p>
          <a:p>
            <a:r>
              <a:rPr lang="en-US" sz="2600" dirty="0" smtClean="0"/>
              <a:t>  100 mL	1 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50 mg/mL (V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) = 300 mL (20 mg/mL)</a:t>
            </a: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V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 = </a:t>
            </a:r>
            <a:r>
              <a:rPr lang="en-US" sz="2600" u="sng" dirty="0" smtClean="0"/>
              <a:t>600 mg__</a:t>
            </a:r>
          </a:p>
          <a:p>
            <a:r>
              <a:rPr lang="en-US" sz="2600" dirty="0" smtClean="0"/>
              <a:t>	   50 mg/mL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V</a:t>
            </a:r>
            <a:r>
              <a:rPr lang="en-US" sz="2600" baseline="-25000" dirty="0"/>
              <a:t>1</a:t>
            </a:r>
            <a:r>
              <a:rPr lang="en-US" sz="2600" dirty="0"/>
              <a:t> = </a:t>
            </a:r>
            <a:r>
              <a:rPr lang="en-US" sz="2600" dirty="0" smtClean="0"/>
              <a:t>120 mL</a:t>
            </a:r>
            <a:endParaRPr lang="en-US" sz="2600" dirty="0"/>
          </a:p>
          <a:p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79277" y="3327278"/>
            <a:ext cx="3962401" cy="24894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495801" y="1069255"/>
            <a:ext cx="609600" cy="427608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76801" y="79054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</a:t>
            </a:r>
            <a:r>
              <a:rPr lang="en-US" sz="2000" baseline="-25000" dirty="0">
                <a:solidFill>
                  <a:srgbClr val="C00000"/>
                </a:solidFill>
              </a:rPr>
              <a:t>2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8633" y="1471103"/>
            <a:ext cx="1692072" cy="533401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75526" y="1230509"/>
            <a:ext cx="679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</a:t>
            </a:r>
            <a:r>
              <a:rPr lang="en-US" sz="2000" baseline="-25000" dirty="0" smtClean="0">
                <a:solidFill>
                  <a:srgbClr val="C00000"/>
                </a:solidFill>
              </a:rPr>
              <a:t>1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84588" y="1538524"/>
            <a:ext cx="1343525" cy="427608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37684" y="1273562"/>
            <a:ext cx="696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V</a:t>
            </a:r>
            <a:r>
              <a:rPr lang="en-US" sz="2000" baseline="-25000" dirty="0" smtClean="0">
                <a:solidFill>
                  <a:srgbClr val="C00000"/>
                </a:solidFill>
              </a:rPr>
              <a:t>1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33348" y="1080370"/>
            <a:ext cx="1169806" cy="443629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86445" y="815408"/>
            <a:ext cx="606598" cy="41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V</a:t>
            </a:r>
            <a:r>
              <a:rPr lang="en-US" sz="2000" baseline="-25000" dirty="0">
                <a:solidFill>
                  <a:srgbClr val="C00000"/>
                </a:solidFill>
              </a:rPr>
              <a:t>2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653655" y="4343400"/>
            <a:ext cx="272177" cy="2286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05401" y="4738657"/>
            <a:ext cx="272177" cy="2286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477000" y="5105400"/>
            <a:ext cx="272177" cy="2286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913846" y="5105400"/>
            <a:ext cx="272177" cy="2286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33224" y="5553825"/>
            <a:ext cx="272177" cy="2286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40712" y="5920317"/>
            <a:ext cx="272177" cy="2286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89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76500" y="1172592"/>
            <a:ext cx="4191000" cy="5466521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4025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Process of reducing the concentration of a product by adding more solvent</a:t>
            </a:r>
          </a:p>
          <a:p>
            <a:r>
              <a:rPr lang="en-US" dirty="0" smtClean="0"/>
              <a:t>Information needed for calculation</a:t>
            </a:r>
          </a:p>
          <a:p>
            <a:pPr lvl="1"/>
            <a:r>
              <a:rPr lang="en-US" dirty="0" smtClean="0"/>
              <a:t>Volume (active ingredient and/or solvent)</a:t>
            </a:r>
          </a:p>
          <a:p>
            <a:pPr lvl="1"/>
            <a:r>
              <a:rPr lang="en-US" dirty="0" smtClean="0"/>
              <a:t>Concentration (percent concentration or strength in grams)</a:t>
            </a:r>
          </a:p>
          <a:p>
            <a:pPr lvl="2"/>
            <a:r>
              <a:rPr lang="en-US" dirty="0" smtClean="0"/>
              <a:t>% concentration is equivalent to X grams/100 mL</a:t>
            </a:r>
            <a:endParaRPr lang="en-US" b="1" dirty="0" smtClean="0"/>
          </a:p>
          <a:p>
            <a:pPr lvl="1"/>
            <a:r>
              <a:rPr lang="en-US" dirty="0" smtClean="0"/>
              <a:t>Volume of final solution</a:t>
            </a:r>
          </a:p>
        </p:txBody>
      </p:sp>
    </p:spTree>
    <p:extLst>
      <p:ext uri="{BB962C8B-B14F-4D97-AF65-F5344CB8AC3E}">
        <p14:creationId xmlns:p14="http://schemas.microsoft.com/office/powerpoint/2010/main" val="230015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961008"/>
          </a:xfrm>
        </p:spPr>
        <p:txBody>
          <a:bodyPr/>
          <a:lstStyle/>
          <a:p>
            <a:r>
              <a:rPr lang="en-US" dirty="0" smtClean="0"/>
              <a:t>Scenario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5715000"/>
          </a:xfrm>
        </p:spPr>
        <p:txBody>
          <a:bodyPr>
            <a:normAutofit/>
          </a:bodyPr>
          <a:lstStyle/>
          <a:p>
            <a:r>
              <a:rPr lang="en-US" sz="3000" dirty="0"/>
              <a:t>You have been asked to make 500 mL of </a:t>
            </a:r>
            <a:r>
              <a:rPr lang="en-US" sz="3000" dirty="0" smtClean="0"/>
              <a:t>5% dextrose </a:t>
            </a:r>
            <a:r>
              <a:rPr lang="en-US" sz="3000" dirty="0"/>
              <a:t>solution from a </a:t>
            </a:r>
            <a:r>
              <a:rPr lang="en-US" sz="3000" dirty="0" smtClean="0"/>
              <a:t>50</a:t>
            </a:r>
            <a:r>
              <a:rPr lang="en-US" sz="3000" dirty="0"/>
              <a:t>% </a:t>
            </a:r>
            <a:r>
              <a:rPr lang="en-US" sz="3000" dirty="0" smtClean="0"/>
              <a:t>dextrose </a:t>
            </a:r>
            <a:r>
              <a:rPr lang="en-US" sz="3000" dirty="0"/>
              <a:t>stock solution.  What volume of the stock </a:t>
            </a:r>
            <a:r>
              <a:rPr lang="en-US" sz="3000" dirty="0" smtClean="0"/>
              <a:t>dextrose </a:t>
            </a:r>
            <a:r>
              <a:rPr lang="en-US" sz="3000" dirty="0"/>
              <a:t>and what volume of water do you need</a:t>
            </a:r>
            <a:r>
              <a:rPr lang="en-US" sz="3000" dirty="0" smtClean="0"/>
              <a:t>?</a:t>
            </a:r>
          </a:p>
          <a:p>
            <a:endParaRPr lang="en-US" sz="3000" dirty="0"/>
          </a:p>
          <a:p>
            <a:endParaRPr lang="en-US" sz="3000" dirty="0" smtClean="0"/>
          </a:p>
          <a:p>
            <a:endParaRPr lang="en-US" sz="3000" dirty="0"/>
          </a:p>
          <a:p>
            <a:pPr marL="0" indent="0">
              <a:buNone/>
            </a:pPr>
            <a:endParaRPr lang="en-US" sz="3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71800"/>
            <a:ext cx="2394903" cy="3619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3132221"/>
            <a:ext cx="571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Step one – determine the unknown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2 unknowns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Volume of dextrose and volume of solvent (water)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058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1143000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Set up your equation – this problem does not require conversions </a:t>
            </a:r>
          </a:p>
          <a:p>
            <a:pPr lvl="1"/>
            <a:r>
              <a:rPr lang="en-US" sz="3000" dirty="0" smtClean="0"/>
              <a:t>C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V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 </a:t>
            </a:r>
            <a:r>
              <a:rPr lang="en-US" sz="3000" dirty="0"/>
              <a:t>= </a:t>
            </a:r>
            <a:r>
              <a:rPr lang="en-US" sz="3000" dirty="0" smtClean="0"/>
              <a:t>C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V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 </a:t>
            </a:r>
            <a:endParaRPr lang="en-US" sz="2600" baseline="-25000" dirty="0"/>
          </a:p>
          <a:p>
            <a:pPr lvl="2"/>
            <a:r>
              <a:rPr lang="en-US" sz="2600" dirty="0" smtClean="0"/>
              <a:t>C is concentration and V is volume</a:t>
            </a:r>
          </a:p>
          <a:p>
            <a:pPr lvl="2"/>
            <a:r>
              <a:rPr lang="en-US" sz="2600" dirty="0" smtClean="0"/>
              <a:t>1 is starting materials and 2 is final</a:t>
            </a:r>
          </a:p>
          <a:p>
            <a:r>
              <a:rPr lang="en-US" sz="3000" dirty="0" smtClean="0"/>
              <a:t>Let’s look at the problem again!</a:t>
            </a:r>
            <a:endParaRPr lang="en-US" sz="3000" dirty="0"/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56030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961008"/>
          </a:xfrm>
        </p:spPr>
        <p:txBody>
          <a:bodyPr/>
          <a:lstStyle/>
          <a:p>
            <a:r>
              <a:rPr lang="en-US" dirty="0" smtClean="0"/>
              <a:t>Scenario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5715000"/>
          </a:xfrm>
        </p:spPr>
        <p:txBody>
          <a:bodyPr>
            <a:normAutofit/>
          </a:bodyPr>
          <a:lstStyle/>
          <a:p>
            <a:r>
              <a:rPr lang="en-US" sz="3000" dirty="0"/>
              <a:t>You have been asked to make 500 mL of </a:t>
            </a:r>
            <a:r>
              <a:rPr lang="en-US" sz="3000" dirty="0" smtClean="0"/>
              <a:t>5% dextrose </a:t>
            </a:r>
            <a:r>
              <a:rPr lang="en-US" sz="3000" dirty="0"/>
              <a:t>solution from a </a:t>
            </a:r>
            <a:r>
              <a:rPr lang="en-US" sz="3000" dirty="0" smtClean="0"/>
              <a:t>50</a:t>
            </a:r>
            <a:r>
              <a:rPr lang="en-US" sz="3000" dirty="0"/>
              <a:t>% </a:t>
            </a:r>
            <a:r>
              <a:rPr lang="en-US" sz="3000" dirty="0" smtClean="0"/>
              <a:t>dextrose </a:t>
            </a:r>
            <a:r>
              <a:rPr lang="en-US" sz="3000" dirty="0"/>
              <a:t>stock solution.  What volume of the stock </a:t>
            </a:r>
            <a:r>
              <a:rPr lang="en-US" sz="3000" dirty="0" smtClean="0"/>
              <a:t>dextrose </a:t>
            </a:r>
            <a:r>
              <a:rPr lang="en-US" sz="3000" dirty="0"/>
              <a:t>and what volume of water do you need</a:t>
            </a:r>
            <a:r>
              <a:rPr lang="en-US" sz="3000" dirty="0" smtClean="0"/>
              <a:t>?</a:t>
            </a:r>
          </a:p>
          <a:p>
            <a:endParaRPr lang="en-US" sz="3000" dirty="0"/>
          </a:p>
          <a:p>
            <a:endParaRPr lang="en-US" sz="3000" dirty="0" smtClean="0"/>
          </a:p>
          <a:p>
            <a:endParaRPr lang="en-US" sz="3000" dirty="0"/>
          </a:p>
          <a:p>
            <a:pPr marL="0" indent="0">
              <a:buNone/>
            </a:pPr>
            <a:endParaRPr lang="en-US" sz="3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71800"/>
            <a:ext cx="2394903" cy="3619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66716" y="2971800"/>
            <a:ext cx="5715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50% x 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5% x 500 mL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</a:t>
            </a:r>
            <a:r>
              <a:rPr lang="en-US" sz="2800" u="sng" dirty="0" smtClean="0"/>
              <a:t>5% x 500 mL</a:t>
            </a:r>
          </a:p>
          <a:p>
            <a:pPr lvl="1"/>
            <a:r>
              <a:rPr lang="en-US" sz="2800" baseline="-25000" dirty="0" smtClean="0"/>
              <a:t>		</a:t>
            </a:r>
            <a:r>
              <a:rPr lang="en-US" sz="2800" dirty="0" smtClean="0"/>
              <a:t>50%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V</a:t>
            </a:r>
            <a:r>
              <a:rPr lang="en-US" sz="2800" baseline="-25000" dirty="0"/>
              <a:t>1</a:t>
            </a:r>
            <a:r>
              <a:rPr lang="en-US" sz="2800" dirty="0"/>
              <a:t> = </a:t>
            </a:r>
            <a:r>
              <a:rPr lang="en-US" sz="2800" u="sng" dirty="0" smtClean="0"/>
              <a:t>2500 mL</a:t>
            </a:r>
            <a:endParaRPr lang="en-US" sz="2800" u="sng" dirty="0"/>
          </a:p>
          <a:p>
            <a:pPr lvl="1"/>
            <a:r>
              <a:rPr lang="en-US" sz="2800" baseline="-25000" dirty="0"/>
              <a:t>		</a:t>
            </a:r>
            <a:r>
              <a:rPr lang="en-US" sz="2800" dirty="0" smtClean="0"/>
              <a:t>50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V</a:t>
            </a:r>
            <a:r>
              <a:rPr lang="en-US" sz="2800" baseline="-25000" dirty="0"/>
              <a:t>1</a:t>
            </a:r>
            <a:r>
              <a:rPr lang="en-US" sz="2800" dirty="0"/>
              <a:t> = </a:t>
            </a:r>
            <a:r>
              <a:rPr lang="en-US" sz="2800" dirty="0" smtClean="0"/>
              <a:t>50 mL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This is the volume of DEXTROSE needed.</a:t>
            </a:r>
            <a:endParaRPr lang="en-US" sz="28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29718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852103" y="1524000"/>
            <a:ext cx="881697" cy="427608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3242" y="1951608"/>
            <a:ext cx="1279358" cy="562992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05600" y="1066800"/>
            <a:ext cx="609600" cy="457200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40154" y="1066800"/>
            <a:ext cx="1284446" cy="457200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05200" y="132394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</a:t>
            </a:r>
            <a:r>
              <a:rPr lang="en-US" sz="2000" baseline="-25000" dirty="0" smtClean="0">
                <a:solidFill>
                  <a:srgbClr val="C00000"/>
                </a:solidFill>
              </a:rPr>
              <a:t>1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0400" y="757163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</a:t>
            </a:r>
            <a:r>
              <a:rPr lang="en-US" sz="2000" baseline="-25000" dirty="0">
                <a:solidFill>
                  <a:srgbClr val="C00000"/>
                </a:solidFill>
              </a:rPr>
              <a:t>2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6051" y="172405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V</a:t>
            </a:r>
            <a:r>
              <a:rPr lang="en-US" sz="2000" baseline="-25000" dirty="0" smtClean="0">
                <a:solidFill>
                  <a:srgbClr val="C00000"/>
                </a:solidFill>
              </a:rPr>
              <a:t>1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21279" y="757162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V</a:t>
            </a:r>
            <a:r>
              <a:rPr lang="en-US" sz="2000" baseline="-25000" dirty="0" smtClean="0">
                <a:solidFill>
                  <a:srgbClr val="C00000"/>
                </a:solidFill>
              </a:rPr>
              <a:t>2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800061" y="3537852"/>
            <a:ext cx="239554" cy="2286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10200" y="4038600"/>
            <a:ext cx="272177" cy="2286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26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961008"/>
          </a:xfrm>
        </p:spPr>
        <p:txBody>
          <a:bodyPr/>
          <a:lstStyle/>
          <a:p>
            <a:r>
              <a:rPr lang="en-US" dirty="0" smtClean="0"/>
              <a:t>Scenario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5715000"/>
          </a:xfrm>
        </p:spPr>
        <p:txBody>
          <a:bodyPr>
            <a:normAutofit/>
          </a:bodyPr>
          <a:lstStyle/>
          <a:p>
            <a:r>
              <a:rPr lang="en-US" sz="3000" dirty="0"/>
              <a:t>You have been asked to make 500 mL of </a:t>
            </a:r>
            <a:r>
              <a:rPr lang="en-US" sz="3000" dirty="0" smtClean="0"/>
              <a:t>5% dextrose </a:t>
            </a:r>
            <a:r>
              <a:rPr lang="en-US" sz="3000" dirty="0"/>
              <a:t>solution from a </a:t>
            </a:r>
            <a:r>
              <a:rPr lang="en-US" sz="3000" dirty="0" smtClean="0"/>
              <a:t>50</a:t>
            </a:r>
            <a:r>
              <a:rPr lang="en-US" sz="3000" dirty="0"/>
              <a:t>% </a:t>
            </a:r>
            <a:r>
              <a:rPr lang="en-US" sz="3000" dirty="0" smtClean="0"/>
              <a:t>dextrose </a:t>
            </a:r>
            <a:r>
              <a:rPr lang="en-US" sz="3000" dirty="0"/>
              <a:t>stock solution.  What volume of the stock </a:t>
            </a:r>
            <a:r>
              <a:rPr lang="en-US" sz="3000" dirty="0" smtClean="0"/>
              <a:t>dextrose </a:t>
            </a:r>
            <a:r>
              <a:rPr lang="en-US" sz="3000" dirty="0"/>
              <a:t>and what volume of water do you need</a:t>
            </a:r>
            <a:r>
              <a:rPr lang="en-US" sz="3000" dirty="0" smtClean="0"/>
              <a:t>?</a:t>
            </a:r>
          </a:p>
          <a:p>
            <a:endParaRPr lang="en-US" sz="3000" dirty="0"/>
          </a:p>
          <a:p>
            <a:endParaRPr lang="en-US" sz="3000" dirty="0" smtClean="0"/>
          </a:p>
          <a:p>
            <a:endParaRPr lang="en-US" sz="3000" dirty="0"/>
          </a:p>
          <a:p>
            <a:pPr marL="0" indent="0">
              <a:buNone/>
            </a:pPr>
            <a:endParaRPr lang="en-US" sz="3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71800"/>
            <a:ext cx="2394903" cy="3619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3132221"/>
            <a:ext cx="571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Your final volume should be 500 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You calculated that you need 50 mL of dextrose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500 mL – 50 mL = 450 mL of water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791200" y="2362200"/>
            <a:ext cx="23622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2819400"/>
            <a:ext cx="28194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105400" y="990600"/>
            <a:ext cx="1219200" cy="533400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88042" y="775445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Final volume of solution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7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961008"/>
          </a:xfrm>
        </p:spPr>
        <p:txBody>
          <a:bodyPr/>
          <a:lstStyle/>
          <a:p>
            <a:r>
              <a:rPr lang="en-US" dirty="0" smtClean="0"/>
              <a:t>Scenario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399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500 </a:t>
            </a:r>
            <a:r>
              <a:rPr lang="en-US" dirty="0"/>
              <a:t>mL of a 15% </a:t>
            </a:r>
            <a:r>
              <a:rPr lang="en-US" dirty="0" smtClean="0"/>
              <a:t>solution </a:t>
            </a:r>
            <a:r>
              <a:rPr lang="en-US" dirty="0"/>
              <a:t>of methyl salicylate in alcohol is diluted to </a:t>
            </a:r>
            <a:r>
              <a:rPr lang="en-US" dirty="0" smtClean="0"/>
              <a:t>1.5 L to be used on Beauty for post-exercise </a:t>
            </a:r>
            <a:r>
              <a:rPr lang="en-US" dirty="0"/>
              <a:t>leg </a:t>
            </a:r>
            <a:r>
              <a:rPr lang="en-US" dirty="0" smtClean="0"/>
              <a:t>rubs. What </a:t>
            </a:r>
            <a:r>
              <a:rPr lang="en-US" dirty="0"/>
              <a:t>is the percentage strength </a:t>
            </a:r>
            <a:r>
              <a:rPr lang="en-US" dirty="0" smtClean="0"/>
              <a:t>of the diluted solution?</a:t>
            </a:r>
            <a:endParaRPr lang="en-US" dirty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24202"/>
            <a:ext cx="4404360" cy="3124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1560" y="3132221"/>
            <a:ext cx="3825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Step one – determine the unknown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Percentage strength (concentration)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343400" y="2514600"/>
            <a:ext cx="3810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2971800"/>
            <a:ext cx="13716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48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1143000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Set up your equation – note that the units for the beginning and ending volumes are </a:t>
            </a:r>
            <a:r>
              <a:rPr lang="en-US" b="1" u="sng" dirty="0" smtClean="0"/>
              <a:t>NOT</a:t>
            </a:r>
            <a:r>
              <a:rPr lang="en-US" dirty="0" smtClean="0"/>
              <a:t> the same.</a:t>
            </a:r>
          </a:p>
          <a:p>
            <a:pPr lvl="1"/>
            <a:r>
              <a:rPr lang="en-US" sz="3000" dirty="0" smtClean="0"/>
              <a:t>C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V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 </a:t>
            </a:r>
            <a:r>
              <a:rPr lang="en-US" sz="3000" dirty="0"/>
              <a:t>= </a:t>
            </a:r>
            <a:r>
              <a:rPr lang="en-US" sz="3000" dirty="0" smtClean="0"/>
              <a:t>C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V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 </a:t>
            </a:r>
            <a:endParaRPr lang="en-US" sz="2600" baseline="-25000" dirty="0"/>
          </a:p>
          <a:p>
            <a:pPr lvl="2"/>
            <a:r>
              <a:rPr lang="en-US" sz="2600" dirty="0" smtClean="0"/>
              <a:t>You must convert units before using this equation or use d</a:t>
            </a:r>
            <a:r>
              <a:rPr lang="en-US" sz="2800" dirty="0" smtClean="0"/>
              <a:t>imensional </a:t>
            </a:r>
            <a:r>
              <a:rPr lang="en-US" sz="2800" dirty="0"/>
              <a:t>analysis </a:t>
            </a:r>
            <a:r>
              <a:rPr lang="en-US" sz="2800" dirty="0" smtClean="0"/>
              <a:t>which includes </a:t>
            </a:r>
            <a:r>
              <a:rPr lang="en-US" sz="2800" dirty="0"/>
              <a:t>unit </a:t>
            </a:r>
            <a:r>
              <a:rPr lang="en-US" sz="2800" dirty="0" smtClean="0"/>
              <a:t>conversions within the problem</a:t>
            </a:r>
            <a:endParaRPr lang="en-US" sz="2800" dirty="0"/>
          </a:p>
          <a:p>
            <a:pPr lvl="2"/>
            <a:endParaRPr lang="en-US" sz="2600" dirty="0" smtClean="0"/>
          </a:p>
          <a:p>
            <a:r>
              <a:rPr lang="en-US" sz="3000" dirty="0" smtClean="0"/>
              <a:t>Let’s look at the problem again!</a:t>
            </a:r>
            <a:endParaRPr lang="en-US" sz="3000" dirty="0"/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06540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961008"/>
          </a:xfrm>
        </p:spPr>
        <p:txBody>
          <a:bodyPr/>
          <a:lstStyle/>
          <a:p>
            <a:r>
              <a:rPr lang="en-US" dirty="0" smtClean="0"/>
              <a:t>Scenario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399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500 </a:t>
            </a:r>
            <a:r>
              <a:rPr lang="en-US" dirty="0"/>
              <a:t>mL of a 15% </a:t>
            </a:r>
            <a:r>
              <a:rPr lang="en-US" dirty="0" smtClean="0"/>
              <a:t>solution </a:t>
            </a:r>
            <a:r>
              <a:rPr lang="en-US" dirty="0"/>
              <a:t>of methyl salicylate in alcohol is diluted to </a:t>
            </a:r>
            <a:r>
              <a:rPr lang="en-US" dirty="0" smtClean="0"/>
              <a:t>1.5 L to be used on Beauty for post-exercise </a:t>
            </a:r>
            <a:r>
              <a:rPr lang="en-US" dirty="0"/>
              <a:t>leg </a:t>
            </a:r>
            <a:r>
              <a:rPr lang="en-US" dirty="0" smtClean="0"/>
              <a:t>rubs. What </a:t>
            </a:r>
            <a:r>
              <a:rPr lang="en-US" dirty="0"/>
              <a:t>is the percentage strength </a:t>
            </a:r>
            <a:r>
              <a:rPr lang="en-US" dirty="0" smtClean="0"/>
              <a:t>of the diluted solution?</a:t>
            </a:r>
            <a:endParaRPr lang="en-US" dirty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24202"/>
            <a:ext cx="3733800" cy="25907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43400" y="2971800"/>
            <a:ext cx="44383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15% x 500 mL = C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x 1.5 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Convert to like units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500 mL x  __</a:t>
            </a:r>
            <a:r>
              <a:rPr lang="en-US" sz="2600" u="sng" dirty="0" smtClean="0"/>
              <a:t>1 L__</a:t>
            </a:r>
            <a:r>
              <a:rPr lang="en-US" sz="2600" dirty="0" smtClean="0"/>
              <a:t> = .5 L</a:t>
            </a:r>
            <a:endParaRPr lang="en-US" sz="2600" u="sng" dirty="0" smtClean="0"/>
          </a:p>
          <a:p>
            <a:pPr lvl="2"/>
            <a:r>
              <a:rPr lang="en-US" sz="2600" dirty="0"/>
              <a:t>	</a:t>
            </a:r>
            <a:r>
              <a:rPr lang="en-US" sz="2600" dirty="0" smtClean="0"/>
              <a:t>   1000 mL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C</a:t>
            </a:r>
            <a:r>
              <a:rPr lang="en-US" sz="2600" baseline="-25000" dirty="0"/>
              <a:t>2</a:t>
            </a:r>
            <a:r>
              <a:rPr lang="en-US" sz="2600" dirty="0" smtClean="0"/>
              <a:t> = 1</a:t>
            </a:r>
            <a:r>
              <a:rPr lang="en-US" sz="2600" u="sng" dirty="0" smtClean="0"/>
              <a:t>5% x .5 L</a:t>
            </a:r>
          </a:p>
          <a:p>
            <a:pPr lvl="1"/>
            <a:r>
              <a:rPr lang="en-US" sz="2600" baseline="-25000" dirty="0" smtClean="0"/>
              <a:t>	</a:t>
            </a:r>
            <a:r>
              <a:rPr lang="en-US" sz="2600" baseline="-25000" dirty="0"/>
              <a:t> </a:t>
            </a:r>
            <a:r>
              <a:rPr lang="en-US" sz="2600" dirty="0" smtClean="0"/>
              <a:t>      1.5 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C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</a:t>
            </a:r>
            <a:r>
              <a:rPr lang="en-US" sz="2600" dirty="0"/>
              <a:t>= </a:t>
            </a:r>
            <a:r>
              <a:rPr lang="en-US" sz="2600" u="sng" dirty="0" smtClean="0"/>
              <a:t>7.5 %</a:t>
            </a:r>
            <a:endParaRPr lang="en-US" sz="2600" u="sng" dirty="0"/>
          </a:p>
          <a:p>
            <a:pPr lvl="1"/>
            <a:r>
              <a:rPr lang="en-US" sz="2600" dirty="0"/>
              <a:t>	</a:t>
            </a:r>
            <a:r>
              <a:rPr lang="en-US" sz="2600" dirty="0" smtClean="0"/>
              <a:t>1.5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C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</a:t>
            </a:r>
            <a:r>
              <a:rPr lang="en-US" sz="2600" dirty="0"/>
              <a:t>= </a:t>
            </a:r>
            <a:r>
              <a:rPr lang="en-US" sz="2600" dirty="0" smtClean="0"/>
              <a:t>5 %</a:t>
            </a:r>
          </a:p>
        </p:txBody>
      </p:sp>
      <p:sp>
        <p:nvSpPr>
          <p:cNvPr id="11" name="Oval 10"/>
          <p:cNvSpPr/>
          <p:nvPr/>
        </p:nvSpPr>
        <p:spPr>
          <a:xfrm>
            <a:off x="2438400" y="1147911"/>
            <a:ext cx="881697" cy="427608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5603" y="990600"/>
            <a:ext cx="1453197" cy="548196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50151" y="1575519"/>
            <a:ext cx="974249" cy="427608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72200" y="2003127"/>
            <a:ext cx="1981200" cy="511473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91497" y="882949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</a:t>
            </a:r>
            <a:r>
              <a:rPr lang="en-US" sz="2000" baseline="-25000" dirty="0" smtClean="0">
                <a:solidFill>
                  <a:srgbClr val="C00000"/>
                </a:solidFill>
              </a:rPr>
              <a:t>1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035" y="707896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V</a:t>
            </a:r>
            <a:r>
              <a:rPr lang="en-US" sz="2000" baseline="-25000" dirty="0" smtClean="0">
                <a:solidFill>
                  <a:srgbClr val="C00000"/>
                </a:solidFill>
              </a:rPr>
              <a:t>1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35951" y="1321639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V</a:t>
            </a:r>
            <a:r>
              <a:rPr lang="en-US" sz="2000" baseline="-25000" dirty="0" smtClean="0">
                <a:solidFill>
                  <a:srgbClr val="C00000"/>
                </a:solidFill>
              </a:rPr>
              <a:t>2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77727" y="1777963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</a:t>
            </a:r>
            <a:r>
              <a:rPr lang="en-US" sz="2000" baseline="-25000" dirty="0">
                <a:solidFill>
                  <a:srgbClr val="C00000"/>
                </a:solidFill>
              </a:rPr>
              <a:t>2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426469" y="4648200"/>
            <a:ext cx="272177" cy="2286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90380" y="5121006"/>
            <a:ext cx="272177" cy="2286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23296" y="3924300"/>
            <a:ext cx="272177" cy="2286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350856" y="4305301"/>
            <a:ext cx="272177" cy="2286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015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672</Words>
  <Application>Microsoft Office PowerPoint</Application>
  <PresentationFormat>On-screen Show (4:3)</PresentationFormat>
  <Paragraphs>134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Dilution Calculations</vt:lpstr>
      <vt:lpstr>Background</vt:lpstr>
      <vt:lpstr>Scenario 1</vt:lpstr>
      <vt:lpstr>Solution</vt:lpstr>
      <vt:lpstr>Scenario 1</vt:lpstr>
      <vt:lpstr>Scenario 1</vt:lpstr>
      <vt:lpstr>Scenario 2</vt:lpstr>
      <vt:lpstr>Solution</vt:lpstr>
      <vt:lpstr>Scenario 2</vt:lpstr>
      <vt:lpstr>Scenario 3</vt:lpstr>
      <vt:lpstr>Solution</vt:lpstr>
      <vt:lpstr>Scenario 3</vt:lpstr>
      <vt:lpstr>Scenario 3</vt:lpstr>
      <vt:lpstr>Questions?</vt:lpstr>
    </vt:vector>
  </TitlesOfParts>
  <Company>College of Veterinary Medicine - Texas A&amp;M Univ.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Filling a Prescription</dc:title>
  <dc:creator>Tech</dc:creator>
  <cp:lastModifiedBy>College of Veterinary Medicine</cp:lastModifiedBy>
  <cp:revision>96</cp:revision>
  <dcterms:created xsi:type="dcterms:W3CDTF">2015-03-16T19:37:19Z</dcterms:created>
  <dcterms:modified xsi:type="dcterms:W3CDTF">2018-01-29T19:37:49Z</dcterms:modified>
</cp:coreProperties>
</file>