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82" r:id="rId4"/>
    <p:sldId id="283" r:id="rId5"/>
    <p:sldId id="284" r:id="rId6"/>
    <p:sldId id="285" r:id="rId7"/>
    <p:sldId id="268" r:id="rId8"/>
    <p:sldId id="288" r:id="rId9"/>
    <p:sldId id="286" r:id="rId10"/>
    <p:sldId id="287" r:id="rId11"/>
    <p:sldId id="275" r:id="rId12"/>
    <p:sldId id="289" r:id="rId13"/>
    <p:sldId id="277" r:id="rId14"/>
    <p:sldId id="290"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0BAEC-03FA-4E3D-92E3-7646CDFEC0EC}" type="datetimeFigureOut">
              <a:rPr lang="en-US" smtClean="0"/>
              <a:t>3/22/2016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DBEF3-8865-4954-BAE5-B9989C5E0CB7}" type="slidenum">
              <a:rPr lang="en-US" smtClean="0"/>
              <a:t>‹#›</a:t>
            </a:fld>
            <a:endParaRPr lang="en-US" dirty="0"/>
          </a:p>
        </p:txBody>
      </p:sp>
    </p:spTree>
    <p:extLst>
      <p:ext uri="{BB962C8B-B14F-4D97-AF65-F5344CB8AC3E}">
        <p14:creationId xmlns:p14="http://schemas.microsoft.com/office/powerpoint/2010/main" val="118316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1</a:t>
            </a:fld>
            <a:endParaRPr lang="en-US" dirty="0"/>
          </a:p>
        </p:txBody>
      </p:sp>
    </p:spTree>
    <p:extLst>
      <p:ext uri="{BB962C8B-B14F-4D97-AF65-F5344CB8AC3E}">
        <p14:creationId xmlns:p14="http://schemas.microsoft.com/office/powerpoint/2010/main" val="1382043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Corrections</a:t>
            </a:r>
            <a:r>
              <a:rPr lang="en-US" baseline="0" dirty="0" smtClean="0"/>
              <a:t> should be made using a single line to mark through incorrect information.  Then write the new information in pen and initial.  This correction should later be updated in the electronic chart.</a:t>
            </a:r>
          </a:p>
          <a:p>
            <a:pPr marL="171450" indent="-171450">
              <a:buFont typeface="Arial" panose="020B0604020202020204" pitchFamily="34" charset="0"/>
              <a:buChar char="•"/>
            </a:pPr>
            <a:r>
              <a:rPr lang="en-US" baseline="0" dirty="0" smtClean="0"/>
              <a:t>Remember to be as specific as possible about the reason for visit (this is where good questioning skills are important)</a:t>
            </a:r>
          </a:p>
          <a:p>
            <a:pPr marL="171450" indent="-171450">
              <a:buFont typeface="Arial" panose="020B0604020202020204" pitchFamily="34" charset="0"/>
              <a:buChar char="•"/>
            </a:pPr>
            <a:r>
              <a:rPr lang="en-US" baseline="0" dirty="0" smtClean="0"/>
              <a:t>Mark any other signs/symptoms even if they seem unrelated</a:t>
            </a:r>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10</a:t>
            </a:fld>
            <a:endParaRPr lang="en-US"/>
          </a:p>
        </p:txBody>
      </p:sp>
    </p:spTree>
    <p:extLst>
      <p:ext uri="{BB962C8B-B14F-4D97-AF65-F5344CB8AC3E}">
        <p14:creationId xmlns:p14="http://schemas.microsoft.com/office/powerpoint/2010/main" val="244802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11</a:t>
            </a:fld>
            <a:endParaRPr lang="en-US"/>
          </a:p>
        </p:txBody>
      </p:sp>
    </p:spTree>
    <p:extLst>
      <p:ext uri="{BB962C8B-B14F-4D97-AF65-F5344CB8AC3E}">
        <p14:creationId xmlns:p14="http://schemas.microsoft.com/office/powerpoint/2010/main" val="123754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scenario details provide:</a:t>
            </a:r>
            <a:r>
              <a:rPr lang="en-US" baseline="0" dirty="0" smtClean="0"/>
              <a:t> </a:t>
            </a:r>
          </a:p>
          <a:p>
            <a:pPr marL="171450" indent="-171450">
              <a:buFont typeface="Arial" panose="020B0604020202020204" pitchFamily="34" charset="0"/>
              <a:buChar char="•"/>
            </a:pPr>
            <a:r>
              <a:rPr lang="en-US" baseline="0" dirty="0" smtClean="0"/>
              <a:t>names of clients and patient</a:t>
            </a:r>
          </a:p>
          <a:p>
            <a:pPr marL="171450" indent="-171450">
              <a:buFont typeface="Arial" panose="020B0604020202020204" pitchFamily="34" charset="0"/>
              <a:buChar char="•"/>
            </a:pPr>
            <a:r>
              <a:rPr lang="en-US" baseline="0" dirty="0" smtClean="0"/>
              <a:t>Species, breed, age, gender, and reproductive status</a:t>
            </a:r>
          </a:p>
          <a:p>
            <a:pPr marL="171450" indent="-171450">
              <a:buFont typeface="Arial" panose="020B0604020202020204" pitchFamily="34" charset="0"/>
              <a:buChar char="•"/>
            </a:pPr>
            <a:r>
              <a:rPr lang="en-US" baseline="0" dirty="0" smtClean="0"/>
              <a:t>Picture provides color/marking identification </a:t>
            </a:r>
          </a:p>
          <a:p>
            <a:pPr marL="171450" indent="-171450">
              <a:buFont typeface="Arial" panose="020B0604020202020204" pitchFamily="34" charset="0"/>
              <a:buChar char="•"/>
            </a:pPr>
            <a:r>
              <a:rPr lang="en-US" baseline="0" dirty="0" smtClean="0"/>
              <a:t>Reason for vet visit</a:t>
            </a:r>
          </a:p>
          <a:p>
            <a:pPr marL="0" indent="0">
              <a:buFont typeface="Arial" panose="020B0604020202020204" pitchFamily="34" charset="0"/>
              <a:buNone/>
            </a:pPr>
            <a:r>
              <a:rPr lang="en-US" baseline="0" dirty="0" smtClean="0"/>
              <a:t>You still need to obtain personal information about the clients (address, phone number, etc.)</a:t>
            </a:r>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12</a:t>
            </a:fld>
            <a:endParaRPr lang="en-US"/>
          </a:p>
        </p:txBody>
      </p:sp>
    </p:spTree>
    <p:extLst>
      <p:ext uri="{BB962C8B-B14F-4D97-AF65-F5344CB8AC3E}">
        <p14:creationId xmlns:p14="http://schemas.microsoft.com/office/powerpoint/2010/main" val="228850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13</a:t>
            </a:fld>
            <a:endParaRPr lang="en-US"/>
          </a:p>
        </p:txBody>
      </p:sp>
    </p:spTree>
    <p:extLst>
      <p:ext uri="{BB962C8B-B14F-4D97-AF65-F5344CB8AC3E}">
        <p14:creationId xmlns:p14="http://schemas.microsoft.com/office/powerpoint/2010/main" val="324608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14</a:t>
            </a:fld>
            <a:endParaRPr lang="en-US"/>
          </a:p>
        </p:txBody>
      </p:sp>
    </p:spTree>
    <p:extLst>
      <p:ext uri="{BB962C8B-B14F-4D97-AF65-F5344CB8AC3E}">
        <p14:creationId xmlns:p14="http://schemas.microsoft.com/office/powerpoint/2010/main" val="314260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15</a:t>
            </a:fld>
            <a:endParaRPr lang="en-US"/>
          </a:p>
        </p:txBody>
      </p:sp>
    </p:spTree>
    <p:extLst>
      <p:ext uri="{BB962C8B-B14F-4D97-AF65-F5344CB8AC3E}">
        <p14:creationId xmlns:p14="http://schemas.microsoft.com/office/powerpoint/2010/main" val="356984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 may want to discuss why blue or black</a:t>
            </a:r>
            <a:r>
              <a:rPr lang="en-US" baseline="0" dirty="0" smtClean="0"/>
              <a:t> ink is primarily used (easier to read/copy)</a:t>
            </a:r>
          </a:p>
          <a:p>
            <a:pPr marL="171450" indent="-171450">
              <a:buFont typeface="Arial" panose="020B0604020202020204" pitchFamily="34" charset="0"/>
              <a:buChar char="•"/>
            </a:pPr>
            <a:r>
              <a:rPr lang="en-US" dirty="0" smtClean="0"/>
              <a:t>Discuss that the exact information you record will be determined, in part, by the form type used by the clinic.</a:t>
            </a:r>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2</a:t>
            </a:fld>
            <a:endParaRPr lang="en-US"/>
          </a:p>
        </p:txBody>
      </p:sp>
    </p:spTree>
    <p:extLst>
      <p:ext uri="{BB962C8B-B14F-4D97-AF65-F5344CB8AC3E}">
        <p14:creationId xmlns:p14="http://schemas.microsoft.com/office/powerpoint/2010/main" val="191811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3</a:t>
            </a:fld>
            <a:endParaRPr lang="en-US"/>
          </a:p>
        </p:txBody>
      </p:sp>
    </p:spTree>
    <p:extLst>
      <p:ext uri="{BB962C8B-B14F-4D97-AF65-F5344CB8AC3E}">
        <p14:creationId xmlns:p14="http://schemas.microsoft.com/office/powerpoint/2010/main" val="111401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also give geographical</a:t>
            </a:r>
            <a:r>
              <a:rPr lang="en-US" baseline="0" dirty="0" smtClean="0"/>
              <a:t> history of patient which may help in assessment </a:t>
            </a:r>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4</a:t>
            </a:fld>
            <a:endParaRPr lang="en-US"/>
          </a:p>
        </p:txBody>
      </p:sp>
    </p:spTree>
    <p:extLst>
      <p:ext uri="{BB962C8B-B14F-4D97-AF65-F5344CB8AC3E}">
        <p14:creationId xmlns:p14="http://schemas.microsoft.com/office/powerpoint/2010/main" val="93610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5</a:t>
            </a:fld>
            <a:endParaRPr lang="en-US"/>
          </a:p>
        </p:txBody>
      </p:sp>
    </p:spTree>
    <p:extLst>
      <p:ext uri="{BB962C8B-B14F-4D97-AF65-F5344CB8AC3E}">
        <p14:creationId xmlns:p14="http://schemas.microsoft.com/office/powerpoint/2010/main" val="423117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6</a:t>
            </a:fld>
            <a:endParaRPr lang="en-US"/>
          </a:p>
        </p:txBody>
      </p:sp>
    </p:spTree>
    <p:extLst>
      <p:ext uri="{BB962C8B-B14F-4D97-AF65-F5344CB8AC3E}">
        <p14:creationId xmlns:p14="http://schemas.microsoft.com/office/powerpoint/2010/main" val="2642866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Note that Ms.</a:t>
            </a:r>
            <a:r>
              <a:rPr lang="en-US" baseline="0" dirty="0" smtClean="0"/>
              <a:t> Watkins is a long time client and already has a record on file.  Student should still verify the this information is up-to-date.  Remind them to ask: “Are you still at (insert address) and is the best number to reach you at still (insert phone number). Has Chip’s diet changed?  Is he still receiving </a:t>
            </a:r>
            <a:r>
              <a:rPr lang="en-US" baseline="0" dirty="0" err="1" smtClean="0"/>
              <a:t>monthy</a:t>
            </a:r>
            <a:r>
              <a:rPr lang="en-US" baseline="0" dirty="0" smtClean="0"/>
              <a:t> heartworm preventative?, etc.</a:t>
            </a:r>
          </a:p>
          <a:p>
            <a:pPr marL="171450" indent="-171450">
              <a:buFont typeface="Arial" panose="020B0604020202020204" pitchFamily="34" charset="0"/>
              <a:buChar char="•"/>
            </a:pPr>
            <a:r>
              <a:rPr lang="en-US" baseline="0" dirty="0" smtClean="0"/>
              <a:t>Ask students what other information needs to added to this chart.</a:t>
            </a:r>
          </a:p>
          <a:p>
            <a:pPr marL="171450" indent="-171450">
              <a:buFont typeface="Arial" panose="020B0604020202020204" pitchFamily="34" charset="0"/>
              <a:buChar char="•"/>
            </a:pPr>
            <a:r>
              <a:rPr lang="en-US" baseline="0" dirty="0" smtClean="0"/>
              <a:t>Remind them of proper questioning and recording techniques.</a:t>
            </a:r>
          </a:p>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7</a:t>
            </a:fld>
            <a:endParaRPr lang="en-US"/>
          </a:p>
        </p:txBody>
      </p:sp>
    </p:spTree>
    <p:extLst>
      <p:ext uri="{BB962C8B-B14F-4D97-AF65-F5344CB8AC3E}">
        <p14:creationId xmlns:p14="http://schemas.microsoft.com/office/powerpoint/2010/main" val="174351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Ms. Watkins’ work phone should be updated by placing one line through the old phone number,</a:t>
            </a:r>
            <a:r>
              <a:rPr lang="en-US" baseline="0" dirty="0" smtClean="0"/>
              <a:t> recording the new phone number in blue or black ink, and initialing</a:t>
            </a:r>
          </a:p>
          <a:p>
            <a:pPr marL="171450" indent="-171450">
              <a:buFont typeface="Arial" panose="020B0604020202020204" pitchFamily="34" charset="0"/>
              <a:buChar char="•"/>
            </a:pPr>
            <a:r>
              <a:rPr lang="en-US" baseline="0" dirty="0" smtClean="0"/>
              <a:t>The reason for Chip’s visit and symptoms should also be recorded on his chart.</a:t>
            </a:r>
          </a:p>
          <a:p>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8</a:t>
            </a:fld>
            <a:endParaRPr lang="en-US"/>
          </a:p>
        </p:txBody>
      </p:sp>
    </p:spTree>
    <p:extLst>
      <p:ext uri="{BB962C8B-B14F-4D97-AF65-F5344CB8AC3E}">
        <p14:creationId xmlns:p14="http://schemas.microsoft.com/office/powerpoint/2010/main" val="261382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should update and complete any missing information on this chart</a:t>
            </a:r>
            <a:endParaRPr lang="en-US" dirty="0"/>
          </a:p>
        </p:txBody>
      </p:sp>
      <p:sp>
        <p:nvSpPr>
          <p:cNvPr id="4" name="Slide Number Placeholder 3"/>
          <p:cNvSpPr>
            <a:spLocks noGrp="1"/>
          </p:cNvSpPr>
          <p:nvPr>
            <p:ph type="sldNum" sz="quarter" idx="10"/>
          </p:nvPr>
        </p:nvSpPr>
        <p:spPr/>
        <p:txBody>
          <a:bodyPr/>
          <a:lstStyle/>
          <a:p>
            <a:fld id="{1E6DBEF3-8865-4954-BAE5-B9989C5E0CB7}" type="slidenum">
              <a:rPr lang="en-US" smtClean="0"/>
              <a:t>9</a:t>
            </a:fld>
            <a:endParaRPr lang="en-US"/>
          </a:p>
        </p:txBody>
      </p:sp>
    </p:spTree>
    <p:extLst>
      <p:ext uri="{BB962C8B-B14F-4D97-AF65-F5344CB8AC3E}">
        <p14:creationId xmlns:p14="http://schemas.microsoft.com/office/powerpoint/2010/main" val="9053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2149267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81106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346573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149185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59416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188636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145003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257554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64793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306933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1F689-9EDE-4DA0-A1A9-4DAA45808794}" type="datetimeFigureOut">
              <a:rPr lang="en-US" smtClean="0"/>
              <a:t>3/22/2016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587A28-1B0A-4C25-8268-67C46CA3A3D1}" type="slidenum">
              <a:rPr lang="en-US" smtClean="0"/>
              <a:t>‹#›</a:t>
            </a:fld>
            <a:endParaRPr lang="en-US" dirty="0"/>
          </a:p>
        </p:txBody>
      </p:sp>
    </p:spTree>
    <p:extLst>
      <p:ext uri="{BB962C8B-B14F-4D97-AF65-F5344CB8AC3E}">
        <p14:creationId xmlns:p14="http://schemas.microsoft.com/office/powerpoint/2010/main" val="79634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1F689-9EDE-4DA0-A1A9-4DAA45808794}" type="datetimeFigureOut">
              <a:rPr lang="en-US" smtClean="0"/>
              <a:t>3/22/2016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87A28-1B0A-4C25-8268-67C46CA3A3D1}" type="slidenum">
              <a:rPr lang="en-US" smtClean="0"/>
              <a:t>‹#›</a:t>
            </a:fld>
            <a:endParaRPr lang="en-US" dirty="0"/>
          </a:p>
        </p:txBody>
      </p:sp>
    </p:spTree>
    <p:extLst>
      <p:ext uri="{BB962C8B-B14F-4D97-AF65-F5344CB8AC3E}">
        <p14:creationId xmlns:p14="http://schemas.microsoft.com/office/powerpoint/2010/main" val="3481533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133600"/>
            <a:ext cx="6705600" cy="1470025"/>
          </a:xfrm>
        </p:spPr>
        <p:txBody>
          <a:bodyPr/>
          <a:lstStyle/>
          <a:p>
            <a:r>
              <a:rPr lang="en-US" dirty="0" smtClean="0"/>
              <a:t>Patient Charts</a:t>
            </a:r>
            <a:endParaRPr lang="en-US" dirty="0"/>
          </a:p>
        </p:txBody>
      </p:sp>
    </p:spTree>
    <p:extLst>
      <p:ext uri="{BB962C8B-B14F-4D97-AF65-F5344CB8AC3E}">
        <p14:creationId xmlns:p14="http://schemas.microsoft.com/office/powerpoint/2010/main" val="2945301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l="-1" t="19801" r="49" b="14172"/>
          <a:stretch/>
        </p:blipFill>
        <p:spPr>
          <a:xfrm>
            <a:off x="911737" y="457200"/>
            <a:ext cx="7407105" cy="6324599"/>
          </a:xfrm>
          <a:prstGeom prst="rect">
            <a:avLst/>
          </a:prstGeom>
        </p:spPr>
      </p:pic>
      <p:sp>
        <p:nvSpPr>
          <p:cNvPr id="7" name="TextBox 6"/>
          <p:cNvSpPr txBox="1"/>
          <p:nvPr/>
        </p:nvSpPr>
        <p:spPr>
          <a:xfrm>
            <a:off x="1524000" y="914400"/>
            <a:ext cx="4114800" cy="338554"/>
          </a:xfrm>
          <a:prstGeom prst="rect">
            <a:avLst/>
          </a:prstGeom>
          <a:noFill/>
        </p:spPr>
        <p:txBody>
          <a:bodyPr wrap="square" rtlCol="0">
            <a:spAutoFit/>
          </a:bodyPr>
          <a:lstStyle/>
          <a:p>
            <a:r>
              <a:rPr lang="en-US" sz="1600" dirty="0" smtClean="0"/>
              <a:t>Lisa Watkins</a:t>
            </a:r>
            <a:endParaRPr lang="en-US" sz="1600" dirty="0"/>
          </a:p>
        </p:txBody>
      </p:sp>
      <p:sp>
        <p:nvSpPr>
          <p:cNvPr id="2" name="TextBox 1"/>
          <p:cNvSpPr txBox="1"/>
          <p:nvPr/>
        </p:nvSpPr>
        <p:spPr>
          <a:xfrm>
            <a:off x="6477000" y="729734"/>
            <a:ext cx="1447800" cy="338554"/>
          </a:xfrm>
          <a:prstGeom prst="rect">
            <a:avLst/>
          </a:prstGeom>
          <a:noFill/>
        </p:spPr>
        <p:txBody>
          <a:bodyPr wrap="square" rtlCol="0">
            <a:spAutoFit/>
          </a:bodyPr>
          <a:lstStyle/>
          <a:p>
            <a:r>
              <a:rPr lang="en-US" sz="1600" dirty="0" smtClean="0"/>
              <a:t>04/02/2016</a:t>
            </a:r>
            <a:endParaRPr lang="en-US" sz="1600" dirty="0"/>
          </a:p>
        </p:txBody>
      </p:sp>
      <p:sp>
        <p:nvSpPr>
          <p:cNvPr id="4" name="TextBox 3"/>
          <p:cNvSpPr txBox="1"/>
          <p:nvPr/>
        </p:nvSpPr>
        <p:spPr>
          <a:xfrm>
            <a:off x="6019800" y="922796"/>
            <a:ext cx="1905000" cy="338554"/>
          </a:xfrm>
          <a:prstGeom prst="rect">
            <a:avLst/>
          </a:prstGeom>
          <a:noFill/>
        </p:spPr>
        <p:txBody>
          <a:bodyPr wrap="square" rtlCol="0">
            <a:spAutoFit/>
          </a:bodyPr>
          <a:lstStyle/>
          <a:p>
            <a:r>
              <a:rPr lang="en-US" sz="1600" dirty="0" smtClean="0"/>
              <a:t>123-45-6789</a:t>
            </a:r>
            <a:endParaRPr lang="en-US" sz="1600" dirty="0"/>
          </a:p>
        </p:txBody>
      </p:sp>
      <p:sp>
        <p:nvSpPr>
          <p:cNvPr id="5" name="TextBox 4"/>
          <p:cNvSpPr txBox="1"/>
          <p:nvPr/>
        </p:nvSpPr>
        <p:spPr>
          <a:xfrm>
            <a:off x="1600200" y="1115858"/>
            <a:ext cx="4419600" cy="338554"/>
          </a:xfrm>
          <a:prstGeom prst="rect">
            <a:avLst/>
          </a:prstGeom>
          <a:noFill/>
        </p:spPr>
        <p:txBody>
          <a:bodyPr wrap="square" rtlCol="0">
            <a:spAutoFit/>
          </a:bodyPr>
          <a:lstStyle/>
          <a:p>
            <a:r>
              <a:rPr lang="en-US" sz="1600" dirty="0" smtClean="0"/>
              <a:t>4568 Holly Lane</a:t>
            </a:r>
            <a:endParaRPr lang="en-US" sz="1600" dirty="0"/>
          </a:p>
        </p:txBody>
      </p:sp>
      <p:sp>
        <p:nvSpPr>
          <p:cNvPr id="8" name="TextBox 7"/>
          <p:cNvSpPr txBox="1"/>
          <p:nvPr/>
        </p:nvSpPr>
        <p:spPr>
          <a:xfrm>
            <a:off x="1580920" y="1317316"/>
            <a:ext cx="4419600" cy="338554"/>
          </a:xfrm>
          <a:prstGeom prst="rect">
            <a:avLst/>
          </a:prstGeom>
          <a:noFill/>
        </p:spPr>
        <p:txBody>
          <a:bodyPr wrap="square" rtlCol="0">
            <a:spAutoFit/>
          </a:bodyPr>
          <a:lstStyle/>
          <a:p>
            <a:r>
              <a:rPr lang="en-US" sz="1600" dirty="0" smtClean="0"/>
              <a:t>Seminole, TX  78954</a:t>
            </a:r>
            <a:endParaRPr lang="en-US" sz="1600" dirty="0"/>
          </a:p>
        </p:txBody>
      </p:sp>
      <p:sp>
        <p:nvSpPr>
          <p:cNvPr id="9" name="TextBox 8"/>
          <p:cNvSpPr txBox="1"/>
          <p:nvPr/>
        </p:nvSpPr>
        <p:spPr>
          <a:xfrm>
            <a:off x="2521486" y="1943793"/>
            <a:ext cx="4419600" cy="338554"/>
          </a:xfrm>
          <a:prstGeom prst="rect">
            <a:avLst/>
          </a:prstGeom>
          <a:noFill/>
        </p:spPr>
        <p:txBody>
          <a:bodyPr wrap="square" rtlCol="0">
            <a:spAutoFit/>
          </a:bodyPr>
          <a:lstStyle/>
          <a:p>
            <a:r>
              <a:rPr lang="en-US" sz="1600" dirty="0" smtClean="0"/>
              <a:t>Tom Jones</a:t>
            </a:r>
            <a:endParaRPr lang="en-US" sz="1600" dirty="0"/>
          </a:p>
        </p:txBody>
      </p:sp>
      <p:sp>
        <p:nvSpPr>
          <p:cNvPr id="10" name="TextBox 9"/>
          <p:cNvSpPr txBox="1"/>
          <p:nvPr/>
        </p:nvSpPr>
        <p:spPr>
          <a:xfrm>
            <a:off x="6324600" y="1943793"/>
            <a:ext cx="2064286" cy="338554"/>
          </a:xfrm>
          <a:prstGeom prst="rect">
            <a:avLst/>
          </a:prstGeom>
          <a:noFill/>
        </p:spPr>
        <p:txBody>
          <a:bodyPr wrap="square" rtlCol="0">
            <a:spAutoFit/>
          </a:bodyPr>
          <a:lstStyle/>
          <a:p>
            <a:r>
              <a:rPr lang="en-US" sz="1600" dirty="0" smtClean="0"/>
              <a:t>456 – 832-1598</a:t>
            </a:r>
            <a:endParaRPr lang="en-US" sz="1600" dirty="0"/>
          </a:p>
        </p:txBody>
      </p:sp>
      <p:sp>
        <p:nvSpPr>
          <p:cNvPr id="11" name="TextBox 10"/>
          <p:cNvSpPr txBox="1"/>
          <p:nvPr/>
        </p:nvSpPr>
        <p:spPr>
          <a:xfrm>
            <a:off x="4133392" y="2169036"/>
            <a:ext cx="289651" cy="338554"/>
          </a:xfrm>
          <a:prstGeom prst="rect">
            <a:avLst/>
          </a:prstGeom>
          <a:noFill/>
        </p:spPr>
        <p:txBody>
          <a:bodyPr wrap="square" rtlCol="0">
            <a:spAutoFit/>
          </a:bodyPr>
          <a:lstStyle/>
          <a:p>
            <a:r>
              <a:rPr lang="en-US" sz="1600" dirty="0" smtClean="0"/>
              <a:t>x</a:t>
            </a:r>
            <a:endParaRPr lang="en-US" sz="1600" dirty="0"/>
          </a:p>
        </p:txBody>
      </p:sp>
      <p:sp>
        <p:nvSpPr>
          <p:cNvPr id="12" name="TextBox 11"/>
          <p:cNvSpPr txBox="1"/>
          <p:nvPr/>
        </p:nvSpPr>
        <p:spPr>
          <a:xfrm>
            <a:off x="2573357" y="2517788"/>
            <a:ext cx="4419600" cy="338554"/>
          </a:xfrm>
          <a:prstGeom prst="rect">
            <a:avLst/>
          </a:prstGeom>
          <a:noFill/>
        </p:spPr>
        <p:txBody>
          <a:bodyPr wrap="square" rtlCol="0">
            <a:spAutoFit/>
          </a:bodyPr>
          <a:lstStyle/>
          <a:p>
            <a:r>
              <a:rPr lang="en-US" sz="1600" dirty="0" smtClean="0"/>
              <a:t>Sally Field</a:t>
            </a:r>
            <a:endParaRPr lang="en-US" sz="1600" dirty="0"/>
          </a:p>
        </p:txBody>
      </p:sp>
      <p:sp>
        <p:nvSpPr>
          <p:cNvPr id="13" name="TextBox 12"/>
          <p:cNvSpPr txBox="1"/>
          <p:nvPr/>
        </p:nvSpPr>
        <p:spPr>
          <a:xfrm>
            <a:off x="2342610" y="2744973"/>
            <a:ext cx="552990" cy="338554"/>
          </a:xfrm>
          <a:prstGeom prst="rect">
            <a:avLst/>
          </a:prstGeom>
          <a:noFill/>
        </p:spPr>
        <p:txBody>
          <a:bodyPr wrap="square" rtlCol="0">
            <a:spAutoFit/>
          </a:bodyPr>
          <a:lstStyle/>
          <a:p>
            <a:r>
              <a:rPr lang="en-US" sz="1600" dirty="0" smtClean="0"/>
              <a:t>3</a:t>
            </a:r>
            <a:endParaRPr lang="en-US" sz="1600" dirty="0"/>
          </a:p>
        </p:txBody>
      </p:sp>
      <p:sp>
        <p:nvSpPr>
          <p:cNvPr id="14" name="TextBox 13"/>
          <p:cNvSpPr txBox="1"/>
          <p:nvPr/>
        </p:nvSpPr>
        <p:spPr>
          <a:xfrm>
            <a:off x="4133392" y="2744405"/>
            <a:ext cx="972008" cy="339122"/>
          </a:xfrm>
          <a:prstGeom prst="rect">
            <a:avLst/>
          </a:prstGeom>
          <a:noFill/>
        </p:spPr>
        <p:txBody>
          <a:bodyPr wrap="square" rtlCol="0">
            <a:spAutoFit/>
          </a:bodyPr>
          <a:lstStyle/>
          <a:p>
            <a:r>
              <a:rPr lang="en-US" sz="1600" dirty="0" smtClean="0"/>
              <a:t>1</a:t>
            </a:r>
            <a:endParaRPr lang="en-US" sz="1600" dirty="0"/>
          </a:p>
        </p:txBody>
      </p:sp>
      <p:sp>
        <p:nvSpPr>
          <p:cNvPr id="15" name="TextBox 14"/>
          <p:cNvSpPr txBox="1"/>
          <p:nvPr/>
        </p:nvSpPr>
        <p:spPr>
          <a:xfrm>
            <a:off x="6451415" y="2756189"/>
            <a:ext cx="1649226" cy="338554"/>
          </a:xfrm>
          <a:prstGeom prst="rect">
            <a:avLst/>
          </a:prstGeom>
          <a:noFill/>
        </p:spPr>
        <p:txBody>
          <a:bodyPr wrap="square" rtlCol="0">
            <a:spAutoFit/>
          </a:bodyPr>
          <a:lstStyle/>
          <a:p>
            <a:r>
              <a:rPr lang="en-US" sz="1600" dirty="0" smtClean="0"/>
              <a:t>2 llamas</a:t>
            </a:r>
            <a:endParaRPr lang="en-US" sz="1600" dirty="0"/>
          </a:p>
        </p:txBody>
      </p:sp>
      <p:sp>
        <p:nvSpPr>
          <p:cNvPr id="17" name="TextBox 16"/>
          <p:cNvSpPr txBox="1"/>
          <p:nvPr/>
        </p:nvSpPr>
        <p:spPr>
          <a:xfrm>
            <a:off x="1872867" y="3546153"/>
            <a:ext cx="2013333" cy="338554"/>
          </a:xfrm>
          <a:prstGeom prst="rect">
            <a:avLst/>
          </a:prstGeom>
          <a:noFill/>
        </p:spPr>
        <p:txBody>
          <a:bodyPr wrap="square" rtlCol="0">
            <a:spAutoFit/>
          </a:bodyPr>
          <a:lstStyle/>
          <a:p>
            <a:r>
              <a:rPr lang="en-US" sz="1600" dirty="0" smtClean="0"/>
              <a:t>Chip</a:t>
            </a:r>
            <a:endParaRPr lang="en-US" sz="1600" dirty="0"/>
          </a:p>
        </p:txBody>
      </p:sp>
      <p:sp>
        <p:nvSpPr>
          <p:cNvPr id="18" name="TextBox 17"/>
          <p:cNvSpPr txBox="1"/>
          <p:nvPr/>
        </p:nvSpPr>
        <p:spPr>
          <a:xfrm>
            <a:off x="4206378" y="3557808"/>
            <a:ext cx="289651" cy="338554"/>
          </a:xfrm>
          <a:prstGeom prst="rect">
            <a:avLst/>
          </a:prstGeom>
          <a:noFill/>
        </p:spPr>
        <p:txBody>
          <a:bodyPr wrap="square" rtlCol="0">
            <a:spAutoFit/>
          </a:bodyPr>
          <a:lstStyle/>
          <a:p>
            <a:r>
              <a:rPr lang="en-US" sz="1600" dirty="0" smtClean="0"/>
              <a:t>x</a:t>
            </a:r>
            <a:endParaRPr lang="en-US" sz="1600" dirty="0"/>
          </a:p>
        </p:txBody>
      </p:sp>
      <p:sp>
        <p:nvSpPr>
          <p:cNvPr id="19" name="TextBox 18"/>
          <p:cNvSpPr txBox="1"/>
          <p:nvPr/>
        </p:nvSpPr>
        <p:spPr>
          <a:xfrm>
            <a:off x="1455374" y="3727085"/>
            <a:ext cx="1973626" cy="338554"/>
          </a:xfrm>
          <a:prstGeom prst="rect">
            <a:avLst/>
          </a:prstGeom>
          <a:noFill/>
        </p:spPr>
        <p:txBody>
          <a:bodyPr wrap="square" rtlCol="0">
            <a:spAutoFit/>
          </a:bodyPr>
          <a:lstStyle/>
          <a:p>
            <a:r>
              <a:rPr lang="en-US" sz="1600" dirty="0" smtClean="0"/>
              <a:t>Lhasa Apso</a:t>
            </a:r>
            <a:endParaRPr lang="en-US" sz="1600" dirty="0"/>
          </a:p>
        </p:txBody>
      </p:sp>
      <p:sp>
        <p:nvSpPr>
          <p:cNvPr id="20" name="TextBox 19"/>
          <p:cNvSpPr txBox="1"/>
          <p:nvPr/>
        </p:nvSpPr>
        <p:spPr>
          <a:xfrm>
            <a:off x="3665174" y="3752667"/>
            <a:ext cx="1973626" cy="338554"/>
          </a:xfrm>
          <a:prstGeom prst="rect">
            <a:avLst/>
          </a:prstGeom>
          <a:noFill/>
        </p:spPr>
        <p:txBody>
          <a:bodyPr wrap="square" rtlCol="0">
            <a:spAutoFit/>
          </a:bodyPr>
          <a:lstStyle/>
          <a:p>
            <a:r>
              <a:rPr lang="en-US" sz="1600" dirty="0" smtClean="0"/>
              <a:t>White &amp; Brown</a:t>
            </a:r>
            <a:endParaRPr lang="en-US" sz="1600" dirty="0"/>
          </a:p>
        </p:txBody>
      </p:sp>
      <p:sp>
        <p:nvSpPr>
          <p:cNvPr id="21" name="TextBox 20"/>
          <p:cNvSpPr txBox="1"/>
          <p:nvPr/>
        </p:nvSpPr>
        <p:spPr>
          <a:xfrm>
            <a:off x="6170134" y="3737745"/>
            <a:ext cx="1754666" cy="338554"/>
          </a:xfrm>
          <a:prstGeom prst="rect">
            <a:avLst/>
          </a:prstGeom>
          <a:noFill/>
        </p:spPr>
        <p:txBody>
          <a:bodyPr wrap="square" rtlCol="0">
            <a:spAutoFit/>
          </a:bodyPr>
          <a:lstStyle/>
          <a:p>
            <a:r>
              <a:rPr lang="en-US" sz="1600" dirty="0" smtClean="0"/>
              <a:t>11/2008</a:t>
            </a:r>
            <a:endParaRPr lang="en-US" sz="1600" dirty="0"/>
          </a:p>
        </p:txBody>
      </p:sp>
      <p:sp>
        <p:nvSpPr>
          <p:cNvPr id="22" name="TextBox 21"/>
          <p:cNvSpPr txBox="1"/>
          <p:nvPr/>
        </p:nvSpPr>
        <p:spPr>
          <a:xfrm>
            <a:off x="2823302" y="3946902"/>
            <a:ext cx="289651" cy="338554"/>
          </a:xfrm>
          <a:prstGeom prst="rect">
            <a:avLst/>
          </a:prstGeom>
          <a:noFill/>
        </p:spPr>
        <p:txBody>
          <a:bodyPr wrap="square" rtlCol="0">
            <a:spAutoFit/>
          </a:bodyPr>
          <a:lstStyle/>
          <a:p>
            <a:r>
              <a:rPr lang="en-US" sz="1600" dirty="0" smtClean="0"/>
              <a:t>x</a:t>
            </a:r>
            <a:endParaRPr lang="en-US" sz="1600" dirty="0"/>
          </a:p>
        </p:txBody>
      </p:sp>
      <p:sp>
        <p:nvSpPr>
          <p:cNvPr id="23" name="TextBox 22"/>
          <p:cNvSpPr txBox="1"/>
          <p:nvPr/>
        </p:nvSpPr>
        <p:spPr>
          <a:xfrm>
            <a:off x="3928891" y="4128458"/>
            <a:ext cx="3995909" cy="338554"/>
          </a:xfrm>
          <a:prstGeom prst="rect">
            <a:avLst/>
          </a:prstGeom>
          <a:noFill/>
        </p:spPr>
        <p:txBody>
          <a:bodyPr wrap="square" rtlCol="0">
            <a:spAutoFit/>
          </a:bodyPr>
          <a:lstStyle/>
          <a:p>
            <a:r>
              <a:rPr lang="en-US" sz="1600" dirty="0" smtClean="0"/>
              <a:t>DHLPP &amp; Rabies 05/02/2015</a:t>
            </a:r>
            <a:endParaRPr lang="en-US" sz="1600" dirty="0"/>
          </a:p>
        </p:txBody>
      </p:sp>
      <p:sp>
        <p:nvSpPr>
          <p:cNvPr id="25" name="TextBox 24"/>
          <p:cNvSpPr txBox="1"/>
          <p:nvPr/>
        </p:nvSpPr>
        <p:spPr>
          <a:xfrm>
            <a:off x="1872867" y="1721756"/>
            <a:ext cx="1708533" cy="338554"/>
          </a:xfrm>
          <a:prstGeom prst="rect">
            <a:avLst/>
          </a:prstGeom>
          <a:noFill/>
        </p:spPr>
        <p:txBody>
          <a:bodyPr wrap="square" rtlCol="0">
            <a:spAutoFit/>
          </a:bodyPr>
          <a:lstStyle/>
          <a:p>
            <a:r>
              <a:rPr lang="en-US" sz="1600" dirty="0" smtClean="0"/>
              <a:t>456-832-4569</a:t>
            </a:r>
            <a:endParaRPr lang="en-US" sz="1600" dirty="0"/>
          </a:p>
        </p:txBody>
      </p:sp>
      <p:sp>
        <p:nvSpPr>
          <p:cNvPr id="26" name="TextBox 25"/>
          <p:cNvSpPr txBox="1"/>
          <p:nvPr/>
        </p:nvSpPr>
        <p:spPr>
          <a:xfrm>
            <a:off x="3928891" y="1752817"/>
            <a:ext cx="1708533" cy="338554"/>
          </a:xfrm>
          <a:prstGeom prst="rect">
            <a:avLst/>
          </a:prstGeom>
          <a:noFill/>
        </p:spPr>
        <p:txBody>
          <a:bodyPr wrap="square" rtlCol="0">
            <a:spAutoFit/>
          </a:bodyPr>
          <a:lstStyle/>
          <a:p>
            <a:r>
              <a:rPr lang="en-US" sz="1600" strike="sngStrike" dirty="0" smtClean="0"/>
              <a:t>456-832-9584</a:t>
            </a:r>
            <a:endParaRPr lang="en-US" sz="1600" strike="sngStrike" dirty="0"/>
          </a:p>
        </p:txBody>
      </p:sp>
      <p:sp>
        <p:nvSpPr>
          <p:cNvPr id="6" name="TextBox 5"/>
          <p:cNvSpPr txBox="1"/>
          <p:nvPr/>
        </p:nvSpPr>
        <p:spPr>
          <a:xfrm>
            <a:off x="690296" y="-25280"/>
            <a:ext cx="7175842" cy="584775"/>
          </a:xfrm>
          <a:prstGeom prst="rect">
            <a:avLst/>
          </a:prstGeom>
          <a:noFill/>
        </p:spPr>
        <p:txBody>
          <a:bodyPr wrap="square" rtlCol="0">
            <a:spAutoFit/>
          </a:bodyPr>
          <a:lstStyle/>
          <a:p>
            <a:pPr algn="ctr"/>
            <a:r>
              <a:rPr lang="en-US" sz="3200" dirty="0" smtClean="0"/>
              <a:t>Chip’s Updated Chart</a:t>
            </a:r>
            <a:endParaRPr lang="en-US" sz="3200" dirty="0"/>
          </a:p>
        </p:txBody>
      </p:sp>
      <p:sp>
        <p:nvSpPr>
          <p:cNvPr id="27" name="TextBox 26"/>
          <p:cNvSpPr txBox="1"/>
          <p:nvPr/>
        </p:nvSpPr>
        <p:spPr>
          <a:xfrm>
            <a:off x="1955394" y="2964790"/>
            <a:ext cx="4369206" cy="338554"/>
          </a:xfrm>
          <a:prstGeom prst="rect">
            <a:avLst/>
          </a:prstGeom>
          <a:noFill/>
        </p:spPr>
        <p:txBody>
          <a:bodyPr wrap="square" rtlCol="0">
            <a:spAutoFit/>
          </a:bodyPr>
          <a:lstStyle/>
          <a:p>
            <a:r>
              <a:rPr lang="en-US" sz="1600" dirty="0" smtClean="0">
                <a:solidFill>
                  <a:schemeClr val="tx2"/>
                </a:solidFill>
              </a:rPr>
              <a:t>Coughing when excited for about 6 months </a:t>
            </a:r>
            <a:endParaRPr lang="en-US" sz="1600" dirty="0">
              <a:solidFill>
                <a:schemeClr val="tx2"/>
              </a:solidFill>
            </a:endParaRPr>
          </a:p>
        </p:txBody>
      </p:sp>
      <p:sp>
        <p:nvSpPr>
          <p:cNvPr id="28" name="TextBox 27"/>
          <p:cNvSpPr txBox="1"/>
          <p:nvPr/>
        </p:nvSpPr>
        <p:spPr>
          <a:xfrm>
            <a:off x="1323705" y="5370550"/>
            <a:ext cx="552990" cy="338554"/>
          </a:xfrm>
          <a:prstGeom prst="rect">
            <a:avLst/>
          </a:prstGeom>
          <a:noFill/>
        </p:spPr>
        <p:txBody>
          <a:bodyPr wrap="square" rtlCol="0">
            <a:spAutoFit/>
          </a:bodyPr>
          <a:lstStyle/>
          <a:p>
            <a:r>
              <a:rPr lang="en-US" sz="1600" dirty="0">
                <a:solidFill>
                  <a:schemeClr val="tx2"/>
                </a:solidFill>
              </a:rPr>
              <a:t>X</a:t>
            </a:r>
          </a:p>
        </p:txBody>
      </p:sp>
      <p:sp>
        <p:nvSpPr>
          <p:cNvPr id="29" name="TextBox 28"/>
          <p:cNvSpPr txBox="1"/>
          <p:nvPr/>
        </p:nvSpPr>
        <p:spPr>
          <a:xfrm>
            <a:off x="2450638" y="5854655"/>
            <a:ext cx="4254962" cy="338554"/>
          </a:xfrm>
          <a:prstGeom prst="rect">
            <a:avLst/>
          </a:prstGeom>
          <a:noFill/>
        </p:spPr>
        <p:txBody>
          <a:bodyPr wrap="square" rtlCol="0">
            <a:spAutoFit/>
          </a:bodyPr>
          <a:lstStyle/>
          <a:p>
            <a:r>
              <a:rPr lang="en-US" sz="1600" dirty="0" smtClean="0"/>
              <a:t>Monthly heartworm preventative</a:t>
            </a:r>
            <a:endParaRPr lang="en-US" sz="1600" dirty="0"/>
          </a:p>
        </p:txBody>
      </p:sp>
      <p:sp>
        <p:nvSpPr>
          <p:cNvPr id="30" name="TextBox 29"/>
          <p:cNvSpPr txBox="1"/>
          <p:nvPr/>
        </p:nvSpPr>
        <p:spPr>
          <a:xfrm>
            <a:off x="2326542" y="6263972"/>
            <a:ext cx="5369657" cy="338554"/>
          </a:xfrm>
          <a:prstGeom prst="rect">
            <a:avLst/>
          </a:prstGeom>
          <a:noFill/>
        </p:spPr>
        <p:txBody>
          <a:bodyPr wrap="square" rtlCol="0">
            <a:spAutoFit/>
          </a:bodyPr>
          <a:lstStyle/>
          <a:p>
            <a:r>
              <a:rPr lang="en-US" sz="1600" dirty="0" smtClean="0"/>
              <a:t>Adult maintenance dry dog food</a:t>
            </a:r>
            <a:endParaRPr lang="en-US" sz="1600" dirty="0"/>
          </a:p>
        </p:txBody>
      </p:sp>
      <p:sp>
        <p:nvSpPr>
          <p:cNvPr id="31" name="TextBox 30"/>
          <p:cNvSpPr txBox="1"/>
          <p:nvPr/>
        </p:nvSpPr>
        <p:spPr>
          <a:xfrm>
            <a:off x="3928890" y="1587673"/>
            <a:ext cx="1708533" cy="338554"/>
          </a:xfrm>
          <a:prstGeom prst="rect">
            <a:avLst/>
          </a:prstGeom>
          <a:noFill/>
        </p:spPr>
        <p:txBody>
          <a:bodyPr wrap="square" rtlCol="0">
            <a:spAutoFit/>
          </a:bodyPr>
          <a:lstStyle/>
          <a:p>
            <a:r>
              <a:rPr lang="en-US" sz="1600" dirty="0" smtClean="0">
                <a:solidFill>
                  <a:schemeClr val="accent1"/>
                </a:solidFill>
              </a:rPr>
              <a:t>456-832-2223</a:t>
            </a:r>
            <a:endParaRPr lang="en-US" sz="1600" dirty="0">
              <a:solidFill>
                <a:schemeClr val="accent1"/>
              </a:solidFill>
            </a:endParaRPr>
          </a:p>
        </p:txBody>
      </p:sp>
      <p:sp>
        <p:nvSpPr>
          <p:cNvPr id="32" name="TextBox 31"/>
          <p:cNvSpPr txBox="1"/>
          <p:nvPr/>
        </p:nvSpPr>
        <p:spPr>
          <a:xfrm>
            <a:off x="5105400" y="1497996"/>
            <a:ext cx="381000" cy="337349"/>
          </a:xfrm>
          <a:prstGeom prst="rect">
            <a:avLst/>
          </a:prstGeom>
          <a:noFill/>
        </p:spPr>
        <p:txBody>
          <a:bodyPr wrap="square" rtlCol="0">
            <a:spAutoFit/>
          </a:bodyPr>
          <a:lstStyle/>
          <a:p>
            <a:r>
              <a:rPr lang="en-US" sz="1600" dirty="0" err="1" smtClean="0">
                <a:solidFill>
                  <a:schemeClr val="accent1"/>
                </a:solidFill>
                <a:latin typeface="Brush Script MT" panose="03060802040406070304" pitchFamily="66" charset="0"/>
              </a:rPr>
              <a:t>tw</a:t>
            </a:r>
            <a:endParaRPr lang="en-US" sz="1600" dirty="0">
              <a:solidFill>
                <a:schemeClr val="accent1"/>
              </a:solidFill>
              <a:latin typeface="Brush Script MT" panose="03060802040406070304" pitchFamily="66" charset="0"/>
            </a:endParaRPr>
          </a:p>
        </p:txBody>
      </p:sp>
    </p:spTree>
    <p:extLst>
      <p:ext uri="{BB962C8B-B14F-4D97-AF65-F5344CB8AC3E}">
        <p14:creationId xmlns:p14="http://schemas.microsoft.com/office/powerpoint/2010/main" val="3101681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961008"/>
          </a:xfrm>
        </p:spPr>
        <p:txBody>
          <a:bodyPr/>
          <a:lstStyle/>
          <a:p>
            <a:r>
              <a:rPr lang="en-US" dirty="0" smtClean="0"/>
              <a:t>Scenario 2</a:t>
            </a:r>
            <a:endParaRPr lang="en-US" dirty="0"/>
          </a:p>
        </p:txBody>
      </p:sp>
      <p:sp>
        <p:nvSpPr>
          <p:cNvPr id="3" name="Content Placeholder 2"/>
          <p:cNvSpPr>
            <a:spLocks noGrp="1"/>
          </p:cNvSpPr>
          <p:nvPr>
            <p:ph idx="1"/>
          </p:nvPr>
        </p:nvSpPr>
        <p:spPr>
          <a:xfrm>
            <a:off x="76200" y="990600"/>
            <a:ext cx="8915399" cy="5638800"/>
          </a:xfrm>
        </p:spPr>
        <p:txBody>
          <a:bodyPr>
            <a:normAutofit/>
          </a:bodyPr>
          <a:lstStyle/>
          <a:p>
            <a:r>
              <a:rPr lang="en-US" sz="2800" dirty="0" smtClean="0"/>
              <a:t>“</a:t>
            </a:r>
            <a:r>
              <a:rPr lang="en-US" sz="2800" dirty="0" err="1" smtClean="0"/>
              <a:t>Stormlight</a:t>
            </a:r>
            <a:r>
              <a:rPr lang="en-US" sz="2800" dirty="0" smtClean="0"/>
              <a:t>”, </a:t>
            </a:r>
            <a:r>
              <a:rPr lang="en-US" sz="2800" dirty="0"/>
              <a:t>a </a:t>
            </a:r>
            <a:r>
              <a:rPr lang="en-US" sz="2800" dirty="0" smtClean="0"/>
              <a:t>14 year-old Hanoverian gelding, was recently purchased by new clients Dorothy and Steve Brown.  This sale is contingent upon a normal wellness exam. They have called to schedule an appointment and would particularly like to assess any potential lameness issues.</a:t>
            </a:r>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marL="0" indent="0">
              <a:buNone/>
            </a:pPr>
            <a:endParaRPr lang="en-US" sz="2800" dirty="0"/>
          </a:p>
        </p:txBody>
      </p:sp>
      <p:pic>
        <p:nvPicPr>
          <p:cNvPr id="2052" name="Picture 4" descr="http://www.hilltopfarminc.com/wp-content/uploads/2014/05/sternlicht-ggf-hanoverian-stallion-by-soliman-de-hus-at-stud-in-maryland-on-pony-city-607-818-15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396239"/>
            <a:ext cx="4045742" cy="3233161"/>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86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961008"/>
          </a:xfrm>
        </p:spPr>
        <p:txBody>
          <a:bodyPr/>
          <a:lstStyle/>
          <a:p>
            <a:r>
              <a:rPr lang="en-US" dirty="0" smtClean="0"/>
              <a:t>Scenario 2</a:t>
            </a:r>
            <a:endParaRPr lang="en-US" dirty="0"/>
          </a:p>
        </p:txBody>
      </p:sp>
      <p:sp>
        <p:nvSpPr>
          <p:cNvPr id="3" name="Content Placeholder 2"/>
          <p:cNvSpPr>
            <a:spLocks noGrp="1"/>
          </p:cNvSpPr>
          <p:nvPr>
            <p:ph idx="1"/>
          </p:nvPr>
        </p:nvSpPr>
        <p:spPr>
          <a:xfrm>
            <a:off x="76200" y="990600"/>
            <a:ext cx="8915399" cy="5638800"/>
          </a:xfrm>
        </p:spPr>
        <p:txBody>
          <a:bodyPr>
            <a:normAutofit/>
          </a:bodyPr>
          <a:lstStyle/>
          <a:p>
            <a:r>
              <a:rPr lang="en-US" sz="2800" dirty="0" smtClean="0"/>
              <a:t>Consider the information which should be included on a new client/patient chart and complete as much as you can based on the scenario details.  What additional information would you need to obtain? </a:t>
            </a: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marL="0" indent="0">
              <a:buNone/>
            </a:pPr>
            <a:endParaRPr lang="en-US" sz="2800" dirty="0"/>
          </a:p>
        </p:txBody>
      </p:sp>
      <p:pic>
        <p:nvPicPr>
          <p:cNvPr id="2052" name="Picture 4" descr="http://www.hilltopfarminc.com/wp-content/uploads/2014/05/sternlicht-ggf-hanoverian-stallion-by-soliman-de-hus-at-stud-in-maryland-on-pony-city-607-818-15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048000"/>
            <a:ext cx="4114800" cy="3288348"/>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16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oneridgevet.com/wp-content/uploads/2015/03/stone-ridge-form.jpg"/>
          <p:cNvPicPr>
            <a:picLocks noChangeAspect="1" noChangeArrowheads="1"/>
          </p:cNvPicPr>
          <p:nvPr/>
        </p:nvPicPr>
        <p:blipFill rotWithShape="1">
          <a:blip r:embed="rId3">
            <a:extLst>
              <a:ext uri="{28A0092B-C50C-407E-A947-70E740481C1C}">
                <a14:useLocalDpi xmlns:a14="http://schemas.microsoft.com/office/drawing/2010/main" val="0"/>
              </a:ext>
            </a:extLst>
          </a:blip>
          <a:srcRect r="-275" b="20454"/>
          <a:stretch/>
        </p:blipFill>
        <p:spPr bwMode="auto">
          <a:xfrm>
            <a:off x="1600200" y="685800"/>
            <a:ext cx="5847806"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1700" y="94715"/>
            <a:ext cx="6172200" cy="584775"/>
          </a:xfrm>
          <a:prstGeom prst="rect">
            <a:avLst/>
          </a:prstGeom>
          <a:noFill/>
        </p:spPr>
        <p:txBody>
          <a:bodyPr wrap="square" rtlCol="0">
            <a:spAutoFit/>
          </a:bodyPr>
          <a:lstStyle/>
          <a:p>
            <a:pPr algn="ctr"/>
            <a:r>
              <a:rPr lang="en-US" sz="3200" dirty="0" smtClean="0">
                <a:solidFill>
                  <a:schemeClr val="tx2"/>
                </a:solidFill>
              </a:rPr>
              <a:t>Fill in the Blanks!</a:t>
            </a:r>
            <a:endParaRPr lang="en-US" sz="3200" dirty="0">
              <a:solidFill>
                <a:schemeClr val="tx2"/>
              </a:solidFill>
            </a:endParaRPr>
          </a:p>
        </p:txBody>
      </p:sp>
    </p:spTree>
    <p:extLst>
      <p:ext uri="{BB962C8B-B14F-4D97-AF65-F5344CB8AC3E}">
        <p14:creationId xmlns:p14="http://schemas.microsoft.com/office/powerpoint/2010/main" val="154713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oneridgevet.com/wp-content/uploads/2015/03/stone-ridge-form.jpg"/>
          <p:cNvPicPr>
            <a:picLocks noChangeAspect="1" noChangeArrowheads="1"/>
          </p:cNvPicPr>
          <p:nvPr/>
        </p:nvPicPr>
        <p:blipFill rotWithShape="1">
          <a:blip r:embed="rId3">
            <a:extLst>
              <a:ext uri="{28A0092B-C50C-407E-A947-70E740481C1C}">
                <a14:useLocalDpi xmlns:a14="http://schemas.microsoft.com/office/drawing/2010/main" val="0"/>
              </a:ext>
            </a:extLst>
          </a:blip>
          <a:srcRect r="-275" b="20454"/>
          <a:stretch/>
        </p:blipFill>
        <p:spPr bwMode="auto">
          <a:xfrm>
            <a:off x="1600200" y="685800"/>
            <a:ext cx="5847806" cy="6019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52600" y="5029200"/>
            <a:ext cx="1752600" cy="323165"/>
          </a:xfrm>
          <a:prstGeom prst="rect">
            <a:avLst/>
          </a:prstGeom>
          <a:noFill/>
        </p:spPr>
        <p:txBody>
          <a:bodyPr wrap="square" rtlCol="0">
            <a:spAutoFit/>
          </a:bodyPr>
          <a:lstStyle/>
          <a:p>
            <a:r>
              <a:rPr lang="en-US" sz="1500" dirty="0" err="1" smtClean="0"/>
              <a:t>Stormlight</a:t>
            </a:r>
            <a:endParaRPr lang="en-US" sz="1500" dirty="0"/>
          </a:p>
        </p:txBody>
      </p:sp>
      <p:sp>
        <p:nvSpPr>
          <p:cNvPr id="8" name="TextBox 7"/>
          <p:cNvSpPr txBox="1"/>
          <p:nvPr/>
        </p:nvSpPr>
        <p:spPr>
          <a:xfrm>
            <a:off x="3583839" y="4999822"/>
            <a:ext cx="609600" cy="323165"/>
          </a:xfrm>
          <a:prstGeom prst="rect">
            <a:avLst/>
          </a:prstGeom>
          <a:noFill/>
        </p:spPr>
        <p:txBody>
          <a:bodyPr wrap="square" rtlCol="0">
            <a:spAutoFit/>
          </a:bodyPr>
          <a:lstStyle/>
          <a:p>
            <a:r>
              <a:rPr lang="en-US" sz="1500" dirty="0" err="1" smtClean="0"/>
              <a:t>Eq</a:t>
            </a:r>
            <a:endParaRPr lang="en-US" sz="1500" dirty="0"/>
          </a:p>
        </p:txBody>
      </p:sp>
      <p:sp>
        <p:nvSpPr>
          <p:cNvPr id="10" name="TextBox 9"/>
          <p:cNvSpPr txBox="1"/>
          <p:nvPr/>
        </p:nvSpPr>
        <p:spPr>
          <a:xfrm>
            <a:off x="4037370" y="4999822"/>
            <a:ext cx="1143000" cy="323165"/>
          </a:xfrm>
          <a:prstGeom prst="rect">
            <a:avLst/>
          </a:prstGeom>
          <a:noFill/>
        </p:spPr>
        <p:txBody>
          <a:bodyPr wrap="square" rtlCol="0">
            <a:spAutoFit/>
          </a:bodyPr>
          <a:lstStyle/>
          <a:p>
            <a:r>
              <a:rPr lang="en-US" sz="1500" dirty="0" smtClean="0"/>
              <a:t>Hanoverian</a:t>
            </a:r>
            <a:endParaRPr lang="en-US" sz="1500" dirty="0"/>
          </a:p>
        </p:txBody>
      </p:sp>
      <p:sp>
        <p:nvSpPr>
          <p:cNvPr id="11" name="TextBox 10"/>
          <p:cNvSpPr txBox="1"/>
          <p:nvPr/>
        </p:nvSpPr>
        <p:spPr>
          <a:xfrm>
            <a:off x="5024300" y="4999822"/>
            <a:ext cx="766899" cy="692497"/>
          </a:xfrm>
          <a:prstGeom prst="rect">
            <a:avLst/>
          </a:prstGeom>
          <a:noFill/>
        </p:spPr>
        <p:txBody>
          <a:bodyPr wrap="square" rtlCol="0">
            <a:spAutoFit/>
          </a:bodyPr>
          <a:lstStyle/>
          <a:p>
            <a:r>
              <a:rPr lang="en-US" sz="1300" dirty="0" smtClean="0"/>
              <a:t>Bay </a:t>
            </a:r>
          </a:p>
          <a:p>
            <a:r>
              <a:rPr lang="en-US" sz="1300" dirty="0" smtClean="0"/>
              <a:t>3 socks &amp; blaze</a:t>
            </a:r>
            <a:endParaRPr lang="en-US" sz="1300" dirty="0"/>
          </a:p>
        </p:txBody>
      </p:sp>
      <p:sp>
        <p:nvSpPr>
          <p:cNvPr id="9" name="TextBox 8"/>
          <p:cNvSpPr txBox="1"/>
          <p:nvPr/>
        </p:nvSpPr>
        <p:spPr>
          <a:xfrm>
            <a:off x="5455481" y="5036893"/>
            <a:ext cx="1097719" cy="292388"/>
          </a:xfrm>
          <a:prstGeom prst="rect">
            <a:avLst/>
          </a:prstGeom>
          <a:noFill/>
        </p:spPr>
        <p:txBody>
          <a:bodyPr wrap="square" rtlCol="0">
            <a:spAutoFit/>
          </a:bodyPr>
          <a:lstStyle/>
          <a:p>
            <a:r>
              <a:rPr lang="en-US" sz="1300" dirty="0" smtClean="0"/>
              <a:t>03/15/2002</a:t>
            </a:r>
            <a:endParaRPr lang="en-US" sz="1300" dirty="0"/>
          </a:p>
        </p:txBody>
      </p:sp>
      <p:sp>
        <p:nvSpPr>
          <p:cNvPr id="2" name="TextBox 1"/>
          <p:cNvSpPr txBox="1"/>
          <p:nvPr/>
        </p:nvSpPr>
        <p:spPr>
          <a:xfrm>
            <a:off x="6400800" y="5036893"/>
            <a:ext cx="298670" cy="292388"/>
          </a:xfrm>
          <a:prstGeom prst="rect">
            <a:avLst/>
          </a:prstGeom>
          <a:noFill/>
        </p:spPr>
        <p:txBody>
          <a:bodyPr wrap="square" rtlCol="0">
            <a:spAutoFit/>
          </a:bodyPr>
          <a:lstStyle/>
          <a:p>
            <a:r>
              <a:rPr lang="en-US" sz="1300" dirty="0" smtClean="0"/>
              <a:t>M</a:t>
            </a:r>
            <a:endParaRPr lang="en-US" sz="1300" dirty="0"/>
          </a:p>
        </p:txBody>
      </p:sp>
      <p:sp>
        <p:nvSpPr>
          <p:cNvPr id="12" name="TextBox 11"/>
          <p:cNvSpPr txBox="1"/>
          <p:nvPr/>
        </p:nvSpPr>
        <p:spPr>
          <a:xfrm>
            <a:off x="6778129" y="5034359"/>
            <a:ext cx="298670" cy="292388"/>
          </a:xfrm>
          <a:prstGeom prst="rect">
            <a:avLst/>
          </a:prstGeom>
          <a:noFill/>
        </p:spPr>
        <p:txBody>
          <a:bodyPr wrap="square" rtlCol="0">
            <a:spAutoFit/>
          </a:bodyPr>
          <a:lstStyle/>
          <a:p>
            <a:r>
              <a:rPr lang="en-US" sz="1300" dirty="0" smtClean="0"/>
              <a:t>Y</a:t>
            </a:r>
            <a:endParaRPr lang="en-US" sz="1300" dirty="0"/>
          </a:p>
        </p:txBody>
      </p:sp>
      <p:sp>
        <p:nvSpPr>
          <p:cNvPr id="13" name="TextBox 12"/>
          <p:cNvSpPr txBox="1"/>
          <p:nvPr/>
        </p:nvSpPr>
        <p:spPr>
          <a:xfrm>
            <a:off x="3505200" y="6324600"/>
            <a:ext cx="3429000" cy="292388"/>
          </a:xfrm>
          <a:prstGeom prst="rect">
            <a:avLst/>
          </a:prstGeom>
          <a:noFill/>
        </p:spPr>
        <p:txBody>
          <a:bodyPr wrap="square" rtlCol="0">
            <a:spAutoFit/>
          </a:bodyPr>
          <a:lstStyle/>
          <a:p>
            <a:r>
              <a:rPr lang="en-US" sz="1300" dirty="0" smtClean="0"/>
              <a:t>Wellness/lameness exam</a:t>
            </a:r>
            <a:endParaRPr lang="en-US" sz="1300" dirty="0"/>
          </a:p>
        </p:txBody>
      </p:sp>
      <p:sp>
        <p:nvSpPr>
          <p:cNvPr id="14" name="TextBox 13"/>
          <p:cNvSpPr txBox="1"/>
          <p:nvPr/>
        </p:nvSpPr>
        <p:spPr>
          <a:xfrm>
            <a:off x="2057400" y="2070951"/>
            <a:ext cx="1676400" cy="292388"/>
          </a:xfrm>
          <a:prstGeom prst="rect">
            <a:avLst/>
          </a:prstGeom>
          <a:noFill/>
        </p:spPr>
        <p:txBody>
          <a:bodyPr wrap="square" rtlCol="0">
            <a:spAutoFit/>
          </a:bodyPr>
          <a:lstStyle/>
          <a:p>
            <a:r>
              <a:rPr lang="en-US" sz="1300" dirty="0" smtClean="0"/>
              <a:t>04/02/2016</a:t>
            </a:r>
            <a:endParaRPr lang="en-US" sz="1300" dirty="0"/>
          </a:p>
        </p:txBody>
      </p:sp>
      <p:sp>
        <p:nvSpPr>
          <p:cNvPr id="15" name="TextBox 14"/>
          <p:cNvSpPr txBox="1"/>
          <p:nvPr/>
        </p:nvSpPr>
        <p:spPr>
          <a:xfrm>
            <a:off x="5562600" y="2070951"/>
            <a:ext cx="1676400" cy="292388"/>
          </a:xfrm>
          <a:prstGeom prst="rect">
            <a:avLst/>
          </a:prstGeom>
          <a:noFill/>
        </p:spPr>
        <p:txBody>
          <a:bodyPr wrap="square" rtlCol="0">
            <a:spAutoFit/>
          </a:bodyPr>
          <a:lstStyle/>
          <a:p>
            <a:r>
              <a:rPr lang="en-US" sz="1300" dirty="0" smtClean="0"/>
              <a:t>04/22/1986</a:t>
            </a:r>
            <a:endParaRPr lang="en-US" sz="1300" dirty="0"/>
          </a:p>
        </p:txBody>
      </p:sp>
      <p:sp>
        <p:nvSpPr>
          <p:cNvPr id="16" name="TextBox 15"/>
          <p:cNvSpPr txBox="1"/>
          <p:nvPr/>
        </p:nvSpPr>
        <p:spPr>
          <a:xfrm>
            <a:off x="2212239" y="2286239"/>
            <a:ext cx="1676400" cy="292388"/>
          </a:xfrm>
          <a:prstGeom prst="rect">
            <a:avLst/>
          </a:prstGeom>
          <a:noFill/>
        </p:spPr>
        <p:txBody>
          <a:bodyPr wrap="square" rtlCol="0">
            <a:spAutoFit/>
          </a:bodyPr>
          <a:lstStyle/>
          <a:p>
            <a:r>
              <a:rPr lang="en-US" sz="1300" dirty="0" smtClean="0"/>
              <a:t>Steve Brown</a:t>
            </a:r>
            <a:endParaRPr lang="en-US" sz="1300" dirty="0"/>
          </a:p>
        </p:txBody>
      </p:sp>
      <p:sp>
        <p:nvSpPr>
          <p:cNvPr id="17" name="TextBox 16"/>
          <p:cNvSpPr txBox="1"/>
          <p:nvPr/>
        </p:nvSpPr>
        <p:spPr>
          <a:xfrm>
            <a:off x="6004340" y="2286469"/>
            <a:ext cx="1676400" cy="292388"/>
          </a:xfrm>
          <a:prstGeom prst="rect">
            <a:avLst/>
          </a:prstGeom>
          <a:noFill/>
        </p:spPr>
        <p:txBody>
          <a:bodyPr wrap="square" rtlCol="0">
            <a:spAutoFit/>
          </a:bodyPr>
          <a:lstStyle/>
          <a:p>
            <a:r>
              <a:rPr lang="en-US" sz="1300" dirty="0" smtClean="0"/>
              <a:t>704-022-0161</a:t>
            </a:r>
            <a:endParaRPr lang="en-US" sz="1300" dirty="0"/>
          </a:p>
        </p:txBody>
      </p:sp>
      <p:sp>
        <p:nvSpPr>
          <p:cNvPr id="18" name="TextBox 17"/>
          <p:cNvSpPr txBox="1"/>
          <p:nvPr/>
        </p:nvSpPr>
        <p:spPr>
          <a:xfrm>
            <a:off x="2212239" y="2557068"/>
            <a:ext cx="1676400" cy="292388"/>
          </a:xfrm>
          <a:prstGeom prst="rect">
            <a:avLst/>
          </a:prstGeom>
          <a:noFill/>
        </p:spPr>
        <p:txBody>
          <a:bodyPr wrap="square" rtlCol="0">
            <a:spAutoFit/>
          </a:bodyPr>
          <a:lstStyle/>
          <a:p>
            <a:r>
              <a:rPr lang="en-US" sz="1300" dirty="0" smtClean="0"/>
              <a:t>102 Timber Creek</a:t>
            </a:r>
            <a:endParaRPr lang="en-US" sz="1300" dirty="0"/>
          </a:p>
        </p:txBody>
      </p:sp>
      <p:sp>
        <p:nvSpPr>
          <p:cNvPr id="19" name="TextBox 18"/>
          <p:cNvSpPr txBox="1"/>
          <p:nvPr/>
        </p:nvSpPr>
        <p:spPr>
          <a:xfrm>
            <a:off x="5929199" y="2551322"/>
            <a:ext cx="1676400" cy="292388"/>
          </a:xfrm>
          <a:prstGeom prst="rect">
            <a:avLst/>
          </a:prstGeom>
          <a:noFill/>
        </p:spPr>
        <p:txBody>
          <a:bodyPr wrap="square" rtlCol="0">
            <a:spAutoFit/>
          </a:bodyPr>
          <a:lstStyle/>
          <a:p>
            <a:r>
              <a:rPr lang="en-US" sz="1300" dirty="0" smtClean="0"/>
              <a:t>704-802-2016</a:t>
            </a:r>
            <a:endParaRPr lang="en-US" sz="1300" dirty="0"/>
          </a:p>
        </p:txBody>
      </p:sp>
      <p:sp>
        <p:nvSpPr>
          <p:cNvPr id="20" name="TextBox 19"/>
          <p:cNvSpPr txBox="1"/>
          <p:nvPr/>
        </p:nvSpPr>
        <p:spPr>
          <a:xfrm>
            <a:off x="2054646" y="2793915"/>
            <a:ext cx="1676400" cy="292388"/>
          </a:xfrm>
          <a:prstGeom prst="rect">
            <a:avLst/>
          </a:prstGeom>
          <a:noFill/>
        </p:spPr>
        <p:txBody>
          <a:bodyPr wrap="square" rtlCol="0">
            <a:spAutoFit/>
          </a:bodyPr>
          <a:lstStyle/>
          <a:p>
            <a:r>
              <a:rPr lang="en-US" sz="1300" dirty="0" smtClean="0"/>
              <a:t>Palo Pinto	</a:t>
            </a:r>
            <a:endParaRPr lang="en-US" sz="1300" dirty="0"/>
          </a:p>
        </p:txBody>
      </p:sp>
      <p:sp>
        <p:nvSpPr>
          <p:cNvPr id="21" name="TextBox 20"/>
          <p:cNvSpPr txBox="1"/>
          <p:nvPr/>
        </p:nvSpPr>
        <p:spPr>
          <a:xfrm>
            <a:off x="3731046" y="2793915"/>
            <a:ext cx="454446" cy="292388"/>
          </a:xfrm>
          <a:prstGeom prst="rect">
            <a:avLst/>
          </a:prstGeom>
          <a:noFill/>
        </p:spPr>
        <p:txBody>
          <a:bodyPr wrap="square" rtlCol="0">
            <a:spAutoFit/>
          </a:bodyPr>
          <a:lstStyle/>
          <a:p>
            <a:r>
              <a:rPr lang="en-US" sz="1300" dirty="0" smtClean="0"/>
              <a:t>TX</a:t>
            </a:r>
            <a:endParaRPr lang="en-US" sz="1300" dirty="0"/>
          </a:p>
        </p:txBody>
      </p:sp>
      <p:sp>
        <p:nvSpPr>
          <p:cNvPr id="22" name="TextBox 21"/>
          <p:cNvSpPr txBox="1"/>
          <p:nvPr/>
        </p:nvSpPr>
        <p:spPr>
          <a:xfrm>
            <a:off x="4315229" y="2793915"/>
            <a:ext cx="865142" cy="292388"/>
          </a:xfrm>
          <a:prstGeom prst="rect">
            <a:avLst/>
          </a:prstGeom>
          <a:noFill/>
        </p:spPr>
        <p:txBody>
          <a:bodyPr wrap="square" rtlCol="0">
            <a:spAutoFit/>
          </a:bodyPr>
          <a:lstStyle/>
          <a:p>
            <a:r>
              <a:rPr lang="en-US" sz="1300" dirty="0" smtClean="0"/>
              <a:t>76484</a:t>
            </a:r>
            <a:endParaRPr lang="en-US" sz="1300" dirty="0"/>
          </a:p>
        </p:txBody>
      </p:sp>
      <p:sp>
        <p:nvSpPr>
          <p:cNvPr id="23" name="TextBox 22"/>
          <p:cNvSpPr txBox="1"/>
          <p:nvPr/>
        </p:nvSpPr>
        <p:spPr>
          <a:xfrm>
            <a:off x="5901343" y="2782511"/>
            <a:ext cx="1676400" cy="292388"/>
          </a:xfrm>
          <a:prstGeom prst="rect">
            <a:avLst/>
          </a:prstGeom>
          <a:noFill/>
        </p:spPr>
        <p:txBody>
          <a:bodyPr wrap="square" rtlCol="0">
            <a:spAutoFit/>
          </a:bodyPr>
          <a:lstStyle/>
          <a:p>
            <a:r>
              <a:rPr lang="en-US" sz="1300" dirty="0" smtClean="0"/>
              <a:t>704-802-8516</a:t>
            </a:r>
            <a:endParaRPr lang="en-US" sz="1300" dirty="0"/>
          </a:p>
        </p:txBody>
      </p:sp>
      <p:sp>
        <p:nvSpPr>
          <p:cNvPr id="24" name="TextBox 23"/>
          <p:cNvSpPr txBox="1"/>
          <p:nvPr/>
        </p:nvSpPr>
        <p:spPr>
          <a:xfrm>
            <a:off x="2328228" y="3027710"/>
            <a:ext cx="1829407" cy="292388"/>
          </a:xfrm>
          <a:prstGeom prst="rect">
            <a:avLst/>
          </a:prstGeom>
          <a:noFill/>
        </p:spPr>
        <p:txBody>
          <a:bodyPr wrap="square" rtlCol="0">
            <a:spAutoFit/>
          </a:bodyPr>
          <a:lstStyle/>
          <a:p>
            <a:r>
              <a:rPr lang="en-US" sz="1300" dirty="0" smtClean="0"/>
              <a:t>Texas </a:t>
            </a:r>
            <a:r>
              <a:rPr lang="en-US" sz="1300" dirty="0" err="1" smtClean="0"/>
              <a:t>AgriLife</a:t>
            </a:r>
            <a:r>
              <a:rPr lang="en-US" sz="1300" dirty="0" smtClean="0"/>
              <a:t> Extension</a:t>
            </a:r>
            <a:endParaRPr lang="en-US" sz="1300" dirty="0"/>
          </a:p>
        </p:txBody>
      </p:sp>
      <p:sp>
        <p:nvSpPr>
          <p:cNvPr id="25" name="TextBox 24"/>
          <p:cNvSpPr txBox="1"/>
          <p:nvPr/>
        </p:nvSpPr>
        <p:spPr>
          <a:xfrm>
            <a:off x="5676442" y="3027710"/>
            <a:ext cx="1676400" cy="292388"/>
          </a:xfrm>
          <a:prstGeom prst="rect">
            <a:avLst/>
          </a:prstGeom>
          <a:noFill/>
        </p:spPr>
        <p:txBody>
          <a:bodyPr wrap="square" rtlCol="0">
            <a:spAutoFit/>
          </a:bodyPr>
          <a:lstStyle/>
          <a:p>
            <a:r>
              <a:rPr lang="en-US" sz="1300" dirty="0" smtClean="0"/>
              <a:t>sbrown@tae.com</a:t>
            </a:r>
            <a:endParaRPr lang="en-US" sz="1300" dirty="0"/>
          </a:p>
        </p:txBody>
      </p:sp>
      <p:sp>
        <p:nvSpPr>
          <p:cNvPr id="26" name="TextBox 25"/>
          <p:cNvSpPr txBox="1"/>
          <p:nvPr/>
        </p:nvSpPr>
        <p:spPr>
          <a:xfrm>
            <a:off x="2726358" y="3210908"/>
            <a:ext cx="1676400" cy="292388"/>
          </a:xfrm>
          <a:prstGeom prst="rect">
            <a:avLst/>
          </a:prstGeom>
          <a:noFill/>
        </p:spPr>
        <p:txBody>
          <a:bodyPr wrap="square" rtlCol="0">
            <a:spAutoFit/>
          </a:bodyPr>
          <a:lstStyle/>
          <a:p>
            <a:r>
              <a:rPr lang="en-US" sz="1300" dirty="0" smtClean="0"/>
              <a:t>7048 Pinto Drive</a:t>
            </a:r>
            <a:endParaRPr lang="en-US" sz="1300" dirty="0"/>
          </a:p>
        </p:txBody>
      </p:sp>
      <p:sp>
        <p:nvSpPr>
          <p:cNvPr id="27" name="TextBox 26"/>
          <p:cNvSpPr txBox="1"/>
          <p:nvPr/>
        </p:nvSpPr>
        <p:spPr>
          <a:xfrm>
            <a:off x="5371940" y="3197656"/>
            <a:ext cx="1676400" cy="292388"/>
          </a:xfrm>
          <a:prstGeom prst="rect">
            <a:avLst/>
          </a:prstGeom>
          <a:noFill/>
        </p:spPr>
        <p:txBody>
          <a:bodyPr wrap="square" rtlCol="0">
            <a:spAutoFit/>
          </a:bodyPr>
          <a:lstStyle/>
          <a:p>
            <a:r>
              <a:rPr lang="en-US" sz="1300" dirty="0" smtClean="0"/>
              <a:t>Research associate</a:t>
            </a:r>
            <a:endParaRPr lang="en-US" sz="1300" dirty="0"/>
          </a:p>
        </p:txBody>
      </p:sp>
      <p:sp>
        <p:nvSpPr>
          <p:cNvPr id="28" name="TextBox 27"/>
          <p:cNvSpPr txBox="1"/>
          <p:nvPr/>
        </p:nvSpPr>
        <p:spPr>
          <a:xfrm>
            <a:off x="5455481" y="3488229"/>
            <a:ext cx="1676400" cy="292388"/>
          </a:xfrm>
          <a:prstGeom prst="rect">
            <a:avLst/>
          </a:prstGeom>
          <a:noFill/>
        </p:spPr>
        <p:txBody>
          <a:bodyPr wrap="square" rtlCol="0">
            <a:spAutoFit/>
          </a:bodyPr>
          <a:lstStyle/>
          <a:p>
            <a:r>
              <a:rPr lang="en-US" sz="1300" dirty="0" smtClean="0"/>
              <a:t>704-80-201</a:t>
            </a:r>
            <a:endParaRPr lang="en-US" sz="1300" dirty="0"/>
          </a:p>
        </p:txBody>
      </p:sp>
      <p:sp>
        <p:nvSpPr>
          <p:cNvPr id="29" name="TextBox 28"/>
          <p:cNvSpPr txBox="1"/>
          <p:nvPr/>
        </p:nvSpPr>
        <p:spPr>
          <a:xfrm>
            <a:off x="3690949" y="3783098"/>
            <a:ext cx="1676400" cy="292388"/>
          </a:xfrm>
          <a:prstGeom prst="rect">
            <a:avLst/>
          </a:prstGeom>
          <a:noFill/>
        </p:spPr>
        <p:txBody>
          <a:bodyPr wrap="square" rtlCol="0">
            <a:spAutoFit/>
          </a:bodyPr>
          <a:lstStyle/>
          <a:p>
            <a:r>
              <a:rPr lang="en-US" sz="1300" dirty="0" smtClean="0"/>
              <a:t>Wind Swept Farms</a:t>
            </a:r>
            <a:endParaRPr lang="en-US" sz="1300" dirty="0"/>
          </a:p>
        </p:txBody>
      </p:sp>
      <p:sp>
        <p:nvSpPr>
          <p:cNvPr id="30" name="TextBox 29"/>
          <p:cNvSpPr txBox="1"/>
          <p:nvPr/>
        </p:nvSpPr>
        <p:spPr>
          <a:xfrm>
            <a:off x="4090470" y="4023029"/>
            <a:ext cx="1676400" cy="292388"/>
          </a:xfrm>
          <a:prstGeom prst="rect">
            <a:avLst/>
          </a:prstGeom>
          <a:noFill/>
        </p:spPr>
        <p:txBody>
          <a:bodyPr wrap="square" rtlCol="0">
            <a:spAutoFit/>
          </a:bodyPr>
          <a:lstStyle/>
          <a:p>
            <a:r>
              <a:rPr lang="en-US" sz="1300" dirty="0" smtClean="0"/>
              <a:t>Dorothy Brown</a:t>
            </a:r>
            <a:endParaRPr lang="en-US" sz="1300" dirty="0"/>
          </a:p>
        </p:txBody>
      </p:sp>
      <p:sp>
        <p:nvSpPr>
          <p:cNvPr id="31" name="TextBox 30"/>
          <p:cNvSpPr txBox="1"/>
          <p:nvPr/>
        </p:nvSpPr>
        <p:spPr>
          <a:xfrm>
            <a:off x="5971367" y="4026292"/>
            <a:ext cx="1676400" cy="292388"/>
          </a:xfrm>
          <a:prstGeom prst="rect">
            <a:avLst/>
          </a:prstGeom>
          <a:noFill/>
        </p:spPr>
        <p:txBody>
          <a:bodyPr wrap="square" rtlCol="0">
            <a:spAutoFit/>
          </a:bodyPr>
          <a:lstStyle/>
          <a:p>
            <a:r>
              <a:rPr lang="en-US" sz="1300" dirty="0" smtClean="0"/>
              <a:t>704-802-2010</a:t>
            </a:r>
            <a:endParaRPr lang="en-US" sz="1300" dirty="0"/>
          </a:p>
        </p:txBody>
      </p:sp>
      <p:sp>
        <p:nvSpPr>
          <p:cNvPr id="3" name="TextBox 2"/>
          <p:cNvSpPr txBox="1"/>
          <p:nvPr/>
        </p:nvSpPr>
        <p:spPr>
          <a:xfrm>
            <a:off x="1661700" y="94715"/>
            <a:ext cx="6172200" cy="584775"/>
          </a:xfrm>
          <a:prstGeom prst="rect">
            <a:avLst/>
          </a:prstGeom>
          <a:noFill/>
        </p:spPr>
        <p:txBody>
          <a:bodyPr wrap="square" rtlCol="0">
            <a:spAutoFit/>
          </a:bodyPr>
          <a:lstStyle/>
          <a:p>
            <a:pPr algn="ctr"/>
            <a:r>
              <a:rPr lang="en-US" sz="3200" dirty="0" smtClean="0">
                <a:solidFill>
                  <a:schemeClr val="tx2"/>
                </a:solidFill>
              </a:rPr>
              <a:t>Completed Chart</a:t>
            </a:r>
            <a:endParaRPr lang="en-US" sz="3200" dirty="0">
              <a:solidFill>
                <a:schemeClr val="tx2"/>
              </a:solidFill>
            </a:endParaRPr>
          </a:p>
        </p:txBody>
      </p:sp>
    </p:spTree>
    <p:extLst>
      <p:ext uri="{BB962C8B-B14F-4D97-AF65-F5344CB8AC3E}">
        <p14:creationId xmlns:p14="http://schemas.microsoft.com/office/powerpoint/2010/main" val="2933200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1143000"/>
          </a:xfrm>
        </p:spPr>
        <p:txBody>
          <a:bodyPr/>
          <a:lstStyle/>
          <a:p>
            <a:r>
              <a:rPr lang="en-US" dirty="0" smtClean="0"/>
              <a:t>Questions?</a:t>
            </a:r>
            <a:endParaRPr lang="en-US" dirty="0"/>
          </a:p>
        </p:txBody>
      </p:sp>
      <p:pic>
        <p:nvPicPr>
          <p:cNvPr id="8" name="Content Placeholder 7"/>
          <p:cNvPicPr>
            <a:picLocks noGrp="1" noChangeAspect="1"/>
          </p:cNvPicPr>
          <p:nvPr>
            <p:ph idx="1"/>
          </p:nvPr>
        </p:nvPicPr>
        <p:blipFill>
          <a:blip r:embed="rId4"/>
          <a:stretch>
            <a:fillRect/>
          </a:stretch>
        </p:blipFill>
        <p:spPr>
          <a:xfrm>
            <a:off x="2476500" y="1172592"/>
            <a:ext cx="4191000" cy="5466521"/>
          </a:xfrm>
          <a:prstGeom prst="rect">
            <a:avLst/>
          </a:prstGeom>
          <a:ln w="31750">
            <a:solidFill>
              <a:schemeClr val="accent1"/>
            </a:solidFill>
          </a:ln>
        </p:spPr>
      </p:pic>
    </p:spTree>
    <p:extLst>
      <p:ext uri="{BB962C8B-B14F-4D97-AF65-F5344CB8AC3E}">
        <p14:creationId xmlns:p14="http://schemas.microsoft.com/office/powerpoint/2010/main" val="37402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1143000"/>
          </a:xfrm>
        </p:spPr>
        <p:txBody>
          <a:bodyPr/>
          <a:lstStyle/>
          <a:p>
            <a:r>
              <a:rPr lang="en-US" dirty="0" smtClean="0"/>
              <a:t>Objective</a:t>
            </a:r>
            <a:endParaRPr lang="en-US" dirty="0"/>
          </a:p>
        </p:txBody>
      </p:sp>
      <p:sp>
        <p:nvSpPr>
          <p:cNvPr id="3" name="Content Placeholder 2"/>
          <p:cNvSpPr>
            <a:spLocks noGrp="1"/>
          </p:cNvSpPr>
          <p:nvPr>
            <p:ph idx="1"/>
          </p:nvPr>
        </p:nvSpPr>
        <p:spPr>
          <a:xfrm>
            <a:off x="152400" y="1219200"/>
            <a:ext cx="8686800" cy="5105400"/>
          </a:xfrm>
        </p:spPr>
        <p:txBody>
          <a:bodyPr>
            <a:normAutofit/>
          </a:bodyPr>
          <a:lstStyle/>
          <a:p>
            <a:r>
              <a:rPr lang="en-US" dirty="0"/>
              <a:t>C</a:t>
            </a:r>
            <a:r>
              <a:rPr lang="en-US" dirty="0" smtClean="0"/>
              <a:t>ollect</a:t>
            </a:r>
            <a:r>
              <a:rPr lang="en-US" dirty="0"/>
              <a:t>, classify, and record required patient </a:t>
            </a:r>
            <a:r>
              <a:rPr lang="en-US" dirty="0" smtClean="0"/>
              <a:t>information</a:t>
            </a:r>
          </a:p>
          <a:p>
            <a:pPr lvl="1"/>
            <a:r>
              <a:rPr lang="en-US" sz="3000" dirty="0" smtClean="0"/>
              <a:t>Complete</a:t>
            </a:r>
            <a:r>
              <a:rPr lang="en-US" sz="3000" dirty="0"/>
              <a:t>, accurate, orderly, </a:t>
            </a:r>
            <a:r>
              <a:rPr lang="en-US" sz="3000" dirty="0" smtClean="0"/>
              <a:t>legible, and permanent (pen only)</a:t>
            </a:r>
          </a:p>
          <a:p>
            <a:pPr lvl="1"/>
            <a:r>
              <a:rPr lang="en-US" sz="3000" dirty="0" smtClean="0"/>
              <a:t>This information may impact: </a:t>
            </a:r>
          </a:p>
          <a:p>
            <a:pPr lvl="2"/>
            <a:r>
              <a:rPr lang="en-US" sz="2800" dirty="0" smtClean="0"/>
              <a:t>Diagnosis</a:t>
            </a:r>
            <a:endParaRPr lang="en-US" sz="2800" dirty="0"/>
          </a:p>
          <a:p>
            <a:pPr lvl="2"/>
            <a:r>
              <a:rPr lang="en-US" sz="2800" dirty="0"/>
              <a:t>Treatment</a:t>
            </a:r>
          </a:p>
          <a:p>
            <a:pPr lvl="2"/>
            <a:r>
              <a:rPr lang="en-US" sz="2800" dirty="0"/>
              <a:t>Nursing care</a:t>
            </a:r>
          </a:p>
          <a:p>
            <a:pPr lvl="2"/>
            <a:r>
              <a:rPr lang="en-US" sz="2800" dirty="0"/>
              <a:t>Patient progress</a:t>
            </a:r>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230015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1143000"/>
          </a:xfrm>
        </p:spPr>
        <p:txBody>
          <a:bodyPr/>
          <a:lstStyle/>
          <a:p>
            <a:r>
              <a:rPr lang="en-US" dirty="0" smtClean="0"/>
              <a:t>Signalment</a:t>
            </a:r>
            <a:endParaRPr lang="en-US" dirty="0"/>
          </a:p>
        </p:txBody>
      </p:sp>
      <p:sp>
        <p:nvSpPr>
          <p:cNvPr id="3" name="Content Placeholder 2"/>
          <p:cNvSpPr>
            <a:spLocks noGrp="1"/>
          </p:cNvSpPr>
          <p:nvPr>
            <p:ph idx="1"/>
          </p:nvPr>
        </p:nvSpPr>
        <p:spPr>
          <a:xfrm>
            <a:off x="152400" y="1219200"/>
            <a:ext cx="8763000" cy="5105400"/>
          </a:xfrm>
        </p:spPr>
        <p:txBody>
          <a:bodyPr>
            <a:normAutofit fontScale="92500"/>
          </a:bodyPr>
          <a:lstStyle/>
          <a:p>
            <a:r>
              <a:rPr lang="en-US" dirty="0" smtClean="0"/>
              <a:t>Systematic description of the patient</a:t>
            </a:r>
          </a:p>
          <a:p>
            <a:pPr lvl="1"/>
            <a:r>
              <a:rPr lang="en-US" sz="3000" dirty="0" smtClean="0"/>
              <a:t>Patient Identification: name, chip number, tattoo, etc.</a:t>
            </a:r>
          </a:p>
          <a:p>
            <a:pPr lvl="1"/>
            <a:r>
              <a:rPr lang="en-US" sz="3000" dirty="0" smtClean="0"/>
              <a:t>Species</a:t>
            </a:r>
          </a:p>
          <a:p>
            <a:pPr lvl="1"/>
            <a:r>
              <a:rPr lang="en-US" sz="3000" dirty="0" smtClean="0"/>
              <a:t>Breed</a:t>
            </a:r>
          </a:p>
          <a:p>
            <a:pPr lvl="1"/>
            <a:r>
              <a:rPr lang="en-US" sz="3000" dirty="0" smtClean="0"/>
              <a:t>Gender &amp; reproductive status: neutered, spayed, intact</a:t>
            </a:r>
          </a:p>
          <a:p>
            <a:pPr lvl="1"/>
            <a:r>
              <a:rPr lang="en-US" sz="3000" dirty="0" smtClean="0"/>
              <a:t>Age </a:t>
            </a:r>
          </a:p>
          <a:p>
            <a:pPr lvl="1"/>
            <a:r>
              <a:rPr lang="en-US" sz="3000" dirty="0" smtClean="0"/>
              <a:t>Color </a:t>
            </a:r>
          </a:p>
          <a:p>
            <a:pPr lvl="1"/>
            <a:r>
              <a:rPr lang="en-US" sz="3000" dirty="0" smtClean="0"/>
              <a:t>Markings: both genetic &amp; acquired (ear notches, croppings, scars, etc.)</a:t>
            </a:r>
            <a:endParaRPr lang="en-US" sz="2800" dirty="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322393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1143000"/>
          </a:xfrm>
        </p:spPr>
        <p:txBody>
          <a:bodyPr/>
          <a:lstStyle/>
          <a:p>
            <a:r>
              <a:rPr lang="en-US" dirty="0" smtClean="0"/>
              <a:t>Client Information</a:t>
            </a:r>
            <a:endParaRPr lang="en-US" dirty="0"/>
          </a:p>
        </p:txBody>
      </p:sp>
      <p:sp>
        <p:nvSpPr>
          <p:cNvPr id="3" name="Content Placeholder 2"/>
          <p:cNvSpPr>
            <a:spLocks noGrp="1"/>
          </p:cNvSpPr>
          <p:nvPr>
            <p:ph idx="1"/>
          </p:nvPr>
        </p:nvSpPr>
        <p:spPr>
          <a:xfrm>
            <a:off x="152400" y="1219200"/>
            <a:ext cx="8686800" cy="5105400"/>
          </a:xfrm>
        </p:spPr>
        <p:txBody>
          <a:bodyPr>
            <a:normAutofit/>
          </a:bodyPr>
          <a:lstStyle/>
          <a:p>
            <a:r>
              <a:rPr lang="en-US" dirty="0" smtClean="0"/>
              <a:t>Client name</a:t>
            </a:r>
          </a:p>
          <a:p>
            <a:r>
              <a:rPr lang="en-US" sz="2800" dirty="0" smtClean="0"/>
              <a:t>Contact information</a:t>
            </a:r>
          </a:p>
          <a:p>
            <a:pPr lvl="1"/>
            <a:r>
              <a:rPr lang="en-US" sz="2400" dirty="0" smtClean="0"/>
              <a:t>Address</a:t>
            </a:r>
          </a:p>
          <a:p>
            <a:pPr lvl="1"/>
            <a:r>
              <a:rPr lang="en-US" sz="2400" dirty="0" smtClean="0"/>
              <a:t>Phone</a:t>
            </a:r>
          </a:p>
          <a:p>
            <a:pPr lvl="1"/>
            <a:r>
              <a:rPr lang="en-US" sz="2400" dirty="0" smtClean="0"/>
              <a:t>Email</a:t>
            </a:r>
          </a:p>
          <a:p>
            <a:pPr lvl="1"/>
            <a:r>
              <a:rPr lang="en-US" sz="2400" dirty="0" smtClean="0"/>
              <a:t>Emergency contact</a:t>
            </a:r>
          </a:p>
          <a:p>
            <a:r>
              <a:rPr lang="en-US" dirty="0" smtClean="0"/>
              <a:t>If applicable:</a:t>
            </a:r>
          </a:p>
          <a:p>
            <a:pPr lvl="1"/>
            <a:r>
              <a:rPr lang="en-US" dirty="0" smtClean="0"/>
              <a:t>Co-owner</a:t>
            </a:r>
          </a:p>
          <a:p>
            <a:pPr lvl="1"/>
            <a:r>
              <a:rPr lang="en-US" dirty="0" smtClean="0"/>
              <a:t>Referring veterinarian</a:t>
            </a:r>
            <a:endParaRPr lang="en-US" dirty="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224607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1143000"/>
          </a:xfrm>
        </p:spPr>
        <p:txBody>
          <a:bodyPr/>
          <a:lstStyle/>
          <a:p>
            <a:r>
              <a:rPr lang="en-US" dirty="0" smtClean="0"/>
              <a:t>Presenting Chief Complaint</a:t>
            </a:r>
            <a:endParaRPr lang="en-US" dirty="0"/>
          </a:p>
        </p:txBody>
      </p:sp>
      <p:sp>
        <p:nvSpPr>
          <p:cNvPr id="3" name="Content Placeholder 2"/>
          <p:cNvSpPr>
            <a:spLocks noGrp="1"/>
          </p:cNvSpPr>
          <p:nvPr>
            <p:ph idx="1"/>
          </p:nvPr>
        </p:nvSpPr>
        <p:spPr>
          <a:xfrm>
            <a:off x="152400" y="1219200"/>
            <a:ext cx="8686800" cy="5105400"/>
          </a:xfrm>
        </p:spPr>
        <p:txBody>
          <a:bodyPr>
            <a:normAutofit/>
          </a:bodyPr>
          <a:lstStyle/>
          <a:p>
            <a:r>
              <a:rPr lang="en-US" dirty="0" smtClean="0"/>
              <a:t>Reason for visit </a:t>
            </a:r>
          </a:p>
          <a:p>
            <a:r>
              <a:rPr lang="en-US" dirty="0" smtClean="0"/>
              <a:t>Obtain a detailed narrative of events/behaviors leading to current health condition</a:t>
            </a:r>
          </a:p>
          <a:p>
            <a:pPr lvl="1"/>
            <a:r>
              <a:rPr lang="en-US" dirty="0" smtClean="0"/>
              <a:t>Ask open ended questions</a:t>
            </a:r>
          </a:p>
          <a:p>
            <a:pPr lvl="1"/>
            <a:r>
              <a:rPr lang="en-US" dirty="0" smtClean="0"/>
              <a:t>Record information in client’s own words</a:t>
            </a:r>
          </a:p>
          <a:p>
            <a:pPr lvl="1"/>
            <a:r>
              <a:rPr lang="en-US" dirty="0" smtClean="0"/>
              <a:t>Distinguish between facts and interpretations – “Ranger is licking his paw” vs. “Ranger’s paw must hurt because he is licking it”</a:t>
            </a:r>
          </a:p>
          <a:p>
            <a:endParaRPr lang="en-US" dirty="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304811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1143000"/>
          </a:xfrm>
        </p:spPr>
        <p:txBody>
          <a:bodyPr/>
          <a:lstStyle/>
          <a:p>
            <a:r>
              <a:rPr lang="en-US" dirty="0" smtClean="0"/>
              <a:t>Presenting Chief Complaint</a:t>
            </a:r>
            <a:endParaRPr lang="en-US" dirty="0"/>
          </a:p>
        </p:txBody>
      </p:sp>
      <p:sp>
        <p:nvSpPr>
          <p:cNvPr id="3" name="Content Placeholder 2"/>
          <p:cNvSpPr>
            <a:spLocks noGrp="1"/>
          </p:cNvSpPr>
          <p:nvPr>
            <p:ph idx="1"/>
          </p:nvPr>
        </p:nvSpPr>
        <p:spPr>
          <a:xfrm>
            <a:off x="152400" y="1219200"/>
            <a:ext cx="8686800" cy="5105400"/>
          </a:xfrm>
        </p:spPr>
        <p:txBody>
          <a:bodyPr>
            <a:normAutofit lnSpcReduction="10000"/>
          </a:bodyPr>
          <a:lstStyle/>
          <a:p>
            <a:r>
              <a:rPr lang="en-US" dirty="0" smtClean="0"/>
              <a:t>Onset of problem – when did it start</a:t>
            </a:r>
          </a:p>
          <a:p>
            <a:r>
              <a:rPr lang="en-US" dirty="0" smtClean="0"/>
              <a:t>Anatomical location or body system</a:t>
            </a:r>
          </a:p>
          <a:p>
            <a:r>
              <a:rPr lang="en-US" dirty="0" smtClean="0"/>
              <a:t>Character of problem:</a:t>
            </a:r>
          </a:p>
          <a:p>
            <a:pPr lvl="1"/>
            <a:r>
              <a:rPr lang="en-US" dirty="0" smtClean="0"/>
              <a:t>Quality: what does it look like (i.e. hot swollen limb)</a:t>
            </a:r>
          </a:p>
          <a:p>
            <a:pPr lvl="1"/>
            <a:r>
              <a:rPr lang="en-US" dirty="0" smtClean="0"/>
              <a:t>Severity</a:t>
            </a:r>
          </a:p>
          <a:p>
            <a:pPr lvl="1"/>
            <a:r>
              <a:rPr lang="en-US" dirty="0" smtClean="0"/>
              <a:t>Duration: how long has the problem existed </a:t>
            </a:r>
          </a:p>
          <a:p>
            <a:pPr lvl="1"/>
            <a:r>
              <a:rPr lang="en-US" dirty="0" smtClean="0"/>
              <a:t>Time of day: when does it usually occur</a:t>
            </a:r>
          </a:p>
          <a:p>
            <a:pPr lvl="1"/>
            <a:r>
              <a:rPr lang="en-US" dirty="0" smtClean="0"/>
              <a:t>Frequency: how often does it occur</a:t>
            </a:r>
          </a:p>
          <a:p>
            <a:pPr lvl="1"/>
            <a:r>
              <a:rPr lang="en-US" dirty="0" smtClean="0"/>
              <a:t>Triggers: what seems to start the problem, make it better/worse </a:t>
            </a:r>
            <a:endParaRPr lang="en-US" dirty="0"/>
          </a:p>
          <a:p>
            <a:pPr lvl="1">
              <a:buFont typeface="Arial" panose="020B0604020202020204" pitchFamily="34" charset="0"/>
              <a:buChar char="•"/>
            </a:pPr>
            <a:endParaRPr lang="en-US" dirty="0" smtClean="0"/>
          </a:p>
        </p:txBody>
      </p:sp>
    </p:spTree>
    <p:extLst>
      <p:ext uri="{BB962C8B-B14F-4D97-AF65-F5344CB8AC3E}">
        <p14:creationId xmlns:p14="http://schemas.microsoft.com/office/powerpoint/2010/main" val="246222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961008"/>
          </a:xfrm>
        </p:spPr>
        <p:txBody>
          <a:bodyPr/>
          <a:lstStyle/>
          <a:p>
            <a:r>
              <a:rPr lang="en-US" dirty="0" smtClean="0"/>
              <a:t>Scenario 1</a:t>
            </a:r>
            <a:endParaRPr lang="en-US" dirty="0"/>
          </a:p>
        </p:txBody>
      </p:sp>
      <p:sp>
        <p:nvSpPr>
          <p:cNvPr id="5" name="Content Placeholder 4"/>
          <p:cNvSpPr>
            <a:spLocks noGrp="1"/>
          </p:cNvSpPr>
          <p:nvPr>
            <p:ph idx="1"/>
          </p:nvPr>
        </p:nvSpPr>
        <p:spPr>
          <a:xfrm>
            <a:off x="152400" y="1013618"/>
            <a:ext cx="8839200" cy="4525963"/>
          </a:xfrm>
        </p:spPr>
        <p:txBody>
          <a:bodyPr>
            <a:normAutofit/>
          </a:bodyPr>
          <a:lstStyle/>
          <a:p>
            <a:r>
              <a:rPr lang="en-US" sz="3000" dirty="0" smtClean="0"/>
              <a:t>Chip is an 8-year-old male, intact Lhasa Apso belonging to Lisa Watkins (a long time client).  She has brought Chip to the clinic because of a harsh cough whenever he is excited. This has been going on for about 6 months.</a:t>
            </a:r>
            <a:endParaRPr lang="en-US" sz="3000" dirty="0"/>
          </a:p>
        </p:txBody>
      </p:sp>
      <p:pic>
        <p:nvPicPr>
          <p:cNvPr id="6" name="Picture 5"/>
          <p:cNvPicPr>
            <a:picLocks noChangeAspect="1"/>
          </p:cNvPicPr>
          <p:nvPr/>
        </p:nvPicPr>
        <p:blipFill>
          <a:blip r:embed="rId3"/>
          <a:stretch>
            <a:fillRect/>
          </a:stretch>
        </p:blipFill>
        <p:spPr>
          <a:xfrm>
            <a:off x="4191000" y="3048000"/>
            <a:ext cx="3324225" cy="3333750"/>
          </a:xfrm>
          <a:prstGeom prst="rect">
            <a:avLst/>
          </a:prstGeom>
          <a:ln w="19050">
            <a:solidFill>
              <a:schemeClr val="accent1"/>
            </a:solidFill>
          </a:ln>
        </p:spPr>
      </p:pic>
    </p:spTree>
    <p:extLst>
      <p:ext uri="{BB962C8B-B14F-4D97-AF65-F5344CB8AC3E}">
        <p14:creationId xmlns:p14="http://schemas.microsoft.com/office/powerpoint/2010/main" val="3980586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92"/>
            <a:ext cx="8229600" cy="961008"/>
          </a:xfrm>
        </p:spPr>
        <p:txBody>
          <a:bodyPr/>
          <a:lstStyle/>
          <a:p>
            <a:r>
              <a:rPr lang="en-US" dirty="0" smtClean="0"/>
              <a:t>Scenario 1</a:t>
            </a:r>
            <a:endParaRPr lang="en-US" dirty="0"/>
          </a:p>
        </p:txBody>
      </p:sp>
      <p:sp>
        <p:nvSpPr>
          <p:cNvPr id="5" name="Content Placeholder 4"/>
          <p:cNvSpPr>
            <a:spLocks noGrp="1"/>
          </p:cNvSpPr>
          <p:nvPr>
            <p:ph idx="1"/>
          </p:nvPr>
        </p:nvSpPr>
        <p:spPr>
          <a:xfrm>
            <a:off x="152400" y="1013618"/>
            <a:ext cx="8839200" cy="4525963"/>
          </a:xfrm>
        </p:spPr>
        <p:txBody>
          <a:bodyPr>
            <a:normAutofit/>
          </a:bodyPr>
          <a:lstStyle/>
          <a:p>
            <a:r>
              <a:rPr lang="en-US" sz="3000" dirty="0" smtClean="0"/>
              <a:t>Upon interviewing Ms. Watkins you learn that she has recently changed employment. What updates to her chart should be made and how? What else needs to be added to Chip’s chart?</a:t>
            </a:r>
            <a:endParaRPr lang="en-US" sz="3000" dirty="0"/>
          </a:p>
        </p:txBody>
      </p:sp>
      <p:pic>
        <p:nvPicPr>
          <p:cNvPr id="6" name="Picture 5"/>
          <p:cNvPicPr>
            <a:picLocks noChangeAspect="1"/>
          </p:cNvPicPr>
          <p:nvPr/>
        </p:nvPicPr>
        <p:blipFill>
          <a:blip r:embed="rId3"/>
          <a:stretch>
            <a:fillRect/>
          </a:stretch>
        </p:blipFill>
        <p:spPr>
          <a:xfrm>
            <a:off x="2909887" y="3200400"/>
            <a:ext cx="3324225" cy="3333750"/>
          </a:xfrm>
          <a:prstGeom prst="rect">
            <a:avLst/>
          </a:prstGeom>
          <a:ln w="19050">
            <a:solidFill>
              <a:schemeClr val="accent1"/>
            </a:solidFill>
          </a:ln>
        </p:spPr>
      </p:pic>
    </p:spTree>
    <p:extLst>
      <p:ext uri="{BB962C8B-B14F-4D97-AF65-F5344CB8AC3E}">
        <p14:creationId xmlns:p14="http://schemas.microsoft.com/office/powerpoint/2010/main" val="41157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l="-1" t="19801" r="49" b="14172"/>
          <a:stretch/>
        </p:blipFill>
        <p:spPr>
          <a:xfrm>
            <a:off x="911737" y="457200"/>
            <a:ext cx="7407105" cy="6324599"/>
          </a:xfrm>
          <a:prstGeom prst="rect">
            <a:avLst/>
          </a:prstGeom>
        </p:spPr>
      </p:pic>
      <p:sp>
        <p:nvSpPr>
          <p:cNvPr id="7" name="TextBox 6"/>
          <p:cNvSpPr txBox="1"/>
          <p:nvPr/>
        </p:nvSpPr>
        <p:spPr>
          <a:xfrm>
            <a:off x="1524000" y="914400"/>
            <a:ext cx="4114800" cy="338554"/>
          </a:xfrm>
          <a:prstGeom prst="rect">
            <a:avLst/>
          </a:prstGeom>
          <a:noFill/>
        </p:spPr>
        <p:txBody>
          <a:bodyPr wrap="square" rtlCol="0">
            <a:spAutoFit/>
          </a:bodyPr>
          <a:lstStyle/>
          <a:p>
            <a:r>
              <a:rPr lang="en-US" sz="1600" dirty="0" smtClean="0"/>
              <a:t>Lisa Watkins</a:t>
            </a:r>
            <a:endParaRPr lang="en-US" sz="1600" dirty="0"/>
          </a:p>
        </p:txBody>
      </p:sp>
      <p:sp>
        <p:nvSpPr>
          <p:cNvPr id="2" name="TextBox 1"/>
          <p:cNvSpPr txBox="1"/>
          <p:nvPr/>
        </p:nvSpPr>
        <p:spPr>
          <a:xfrm>
            <a:off x="6477000" y="729734"/>
            <a:ext cx="1447800" cy="338554"/>
          </a:xfrm>
          <a:prstGeom prst="rect">
            <a:avLst/>
          </a:prstGeom>
          <a:noFill/>
        </p:spPr>
        <p:txBody>
          <a:bodyPr wrap="square" rtlCol="0">
            <a:spAutoFit/>
          </a:bodyPr>
          <a:lstStyle/>
          <a:p>
            <a:r>
              <a:rPr lang="en-US" sz="1600" dirty="0" smtClean="0"/>
              <a:t>04/02/2016</a:t>
            </a:r>
            <a:endParaRPr lang="en-US" sz="1600" dirty="0"/>
          </a:p>
        </p:txBody>
      </p:sp>
      <p:sp>
        <p:nvSpPr>
          <p:cNvPr id="4" name="TextBox 3"/>
          <p:cNvSpPr txBox="1"/>
          <p:nvPr/>
        </p:nvSpPr>
        <p:spPr>
          <a:xfrm>
            <a:off x="6019800" y="922796"/>
            <a:ext cx="1905000" cy="338554"/>
          </a:xfrm>
          <a:prstGeom prst="rect">
            <a:avLst/>
          </a:prstGeom>
          <a:noFill/>
        </p:spPr>
        <p:txBody>
          <a:bodyPr wrap="square" rtlCol="0">
            <a:spAutoFit/>
          </a:bodyPr>
          <a:lstStyle/>
          <a:p>
            <a:r>
              <a:rPr lang="en-US" sz="1600" dirty="0" smtClean="0"/>
              <a:t>123-45-6789</a:t>
            </a:r>
            <a:endParaRPr lang="en-US" sz="1600" dirty="0"/>
          </a:p>
        </p:txBody>
      </p:sp>
      <p:sp>
        <p:nvSpPr>
          <p:cNvPr id="5" name="TextBox 4"/>
          <p:cNvSpPr txBox="1"/>
          <p:nvPr/>
        </p:nvSpPr>
        <p:spPr>
          <a:xfrm>
            <a:off x="1600200" y="1115858"/>
            <a:ext cx="4419600" cy="338554"/>
          </a:xfrm>
          <a:prstGeom prst="rect">
            <a:avLst/>
          </a:prstGeom>
          <a:noFill/>
        </p:spPr>
        <p:txBody>
          <a:bodyPr wrap="square" rtlCol="0">
            <a:spAutoFit/>
          </a:bodyPr>
          <a:lstStyle/>
          <a:p>
            <a:r>
              <a:rPr lang="en-US" sz="1600" dirty="0" smtClean="0"/>
              <a:t>4568 Holly Lane</a:t>
            </a:r>
            <a:endParaRPr lang="en-US" sz="1600" dirty="0"/>
          </a:p>
        </p:txBody>
      </p:sp>
      <p:sp>
        <p:nvSpPr>
          <p:cNvPr id="8" name="TextBox 7"/>
          <p:cNvSpPr txBox="1"/>
          <p:nvPr/>
        </p:nvSpPr>
        <p:spPr>
          <a:xfrm>
            <a:off x="1580920" y="1317316"/>
            <a:ext cx="4419600" cy="338554"/>
          </a:xfrm>
          <a:prstGeom prst="rect">
            <a:avLst/>
          </a:prstGeom>
          <a:noFill/>
        </p:spPr>
        <p:txBody>
          <a:bodyPr wrap="square" rtlCol="0">
            <a:spAutoFit/>
          </a:bodyPr>
          <a:lstStyle/>
          <a:p>
            <a:r>
              <a:rPr lang="en-US" sz="1600" dirty="0" smtClean="0"/>
              <a:t>Seminole, TX  78954</a:t>
            </a:r>
            <a:endParaRPr lang="en-US" sz="1600" dirty="0"/>
          </a:p>
        </p:txBody>
      </p:sp>
      <p:sp>
        <p:nvSpPr>
          <p:cNvPr id="9" name="TextBox 8"/>
          <p:cNvSpPr txBox="1"/>
          <p:nvPr/>
        </p:nvSpPr>
        <p:spPr>
          <a:xfrm>
            <a:off x="2521486" y="1943793"/>
            <a:ext cx="4419600" cy="338554"/>
          </a:xfrm>
          <a:prstGeom prst="rect">
            <a:avLst/>
          </a:prstGeom>
          <a:noFill/>
        </p:spPr>
        <p:txBody>
          <a:bodyPr wrap="square" rtlCol="0">
            <a:spAutoFit/>
          </a:bodyPr>
          <a:lstStyle/>
          <a:p>
            <a:r>
              <a:rPr lang="en-US" sz="1600" dirty="0" smtClean="0"/>
              <a:t>Tom Jones</a:t>
            </a:r>
            <a:endParaRPr lang="en-US" sz="1600" dirty="0"/>
          </a:p>
        </p:txBody>
      </p:sp>
      <p:sp>
        <p:nvSpPr>
          <p:cNvPr id="10" name="TextBox 9"/>
          <p:cNvSpPr txBox="1"/>
          <p:nvPr/>
        </p:nvSpPr>
        <p:spPr>
          <a:xfrm>
            <a:off x="6324600" y="1943793"/>
            <a:ext cx="2064286" cy="338554"/>
          </a:xfrm>
          <a:prstGeom prst="rect">
            <a:avLst/>
          </a:prstGeom>
          <a:noFill/>
        </p:spPr>
        <p:txBody>
          <a:bodyPr wrap="square" rtlCol="0">
            <a:spAutoFit/>
          </a:bodyPr>
          <a:lstStyle/>
          <a:p>
            <a:r>
              <a:rPr lang="en-US" sz="1600" dirty="0" smtClean="0"/>
              <a:t>456 – 832-1598</a:t>
            </a:r>
            <a:endParaRPr lang="en-US" sz="1600" dirty="0"/>
          </a:p>
        </p:txBody>
      </p:sp>
      <p:sp>
        <p:nvSpPr>
          <p:cNvPr id="11" name="TextBox 10"/>
          <p:cNvSpPr txBox="1"/>
          <p:nvPr/>
        </p:nvSpPr>
        <p:spPr>
          <a:xfrm>
            <a:off x="4133392" y="2169036"/>
            <a:ext cx="289651" cy="338554"/>
          </a:xfrm>
          <a:prstGeom prst="rect">
            <a:avLst/>
          </a:prstGeom>
          <a:noFill/>
        </p:spPr>
        <p:txBody>
          <a:bodyPr wrap="square" rtlCol="0">
            <a:spAutoFit/>
          </a:bodyPr>
          <a:lstStyle/>
          <a:p>
            <a:r>
              <a:rPr lang="en-US" sz="1600" dirty="0" smtClean="0"/>
              <a:t>x</a:t>
            </a:r>
            <a:endParaRPr lang="en-US" sz="1600" dirty="0"/>
          </a:p>
        </p:txBody>
      </p:sp>
      <p:sp>
        <p:nvSpPr>
          <p:cNvPr id="12" name="TextBox 11"/>
          <p:cNvSpPr txBox="1"/>
          <p:nvPr/>
        </p:nvSpPr>
        <p:spPr>
          <a:xfrm>
            <a:off x="2552700" y="2539423"/>
            <a:ext cx="4419600" cy="338554"/>
          </a:xfrm>
          <a:prstGeom prst="rect">
            <a:avLst/>
          </a:prstGeom>
          <a:noFill/>
        </p:spPr>
        <p:txBody>
          <a:bodyPr wrap="square" rtlCol="0">
            <a:spAutoFit/>
          </a:bodyPr>
          <a:lstStyle/>
          <a:p>
            <a:r>
              <a:rPr lang="en-US" sz="1600" dirty="0" smtClean="0"/>
              <a:t>Sally Field</a:t>
            </a:r>
            <a:endParaRPr lang="en-US" sz="1600" dirty="0"/>
          </a:p>
        </p:txBody>
      </p:sp>
      <p:sp>
        <p:nvSpPr>
          <p:cNvPr id="13" name="TextBox 12"/>
          <p:cNvSpPr txBox="1"/>
          <p:nvPr/>
        </p:nvSpPr>
        <p:spPr>
          <a:xfrm>
            <a:off x="2342610" y="2744973"/>
            <a:ext cx="552990" cy="338554"/>
          </a:xfrm>
          <a:prstGeom prst="rect">
            <a:avLst/>
          </a:prstGeom>
          <a:noFill/>
        </p:spPr>
        <p:txBody>
          <a:bodyPr wrap="square" rtlCol="0">
            <a:spAutoFit/>
          </a:bodyPr>
          <a:lstStyle/>
          <a:p>
            <a:r>
              <a:rPr lang="en-US" sz="1600" dirty="0" smtClean="0"/>
              <a:t>3</a:t>
            </a:r>
            <a:endParaRPr lang="en-US" sz="1600" dirty="0"/>
          </a:p>
        </p:txBody>
      </p:sp>
      <p:sp>
        <p:nvSpPr>
          <p:cNvPr id="14" name="TextBox 13"/>
          <p:cNvSpPr txBox="1"/>
          <p:nvPr/>
        </p:nvSpPr>
        <p:spPr>
          <a:xfrm>
            <a:off x="4133392" y="2744405"/>
            <a:ext cx="972008" cy="339122"/>
          </a:xfrm>
          <a:prstGeom prst="rect">
            <a:avLst/>
          </a:prstGeom>
          <a:noFill/>
        </p:spPr>
        <p:txBody>
          <a:bodyPr wrap="square" rtlCol="0">
            <a:spAutoFit/>
          </a:bodyPr>
          <a:lstStyle/>
          <a:p>
            <a:r>
              <a:rPr lang="en-US" sz="1600" dirty="0" smtClean="0"/>
              <a:t>1</a:t>
            </a:r>
            <a:endParaRPr lang="en-US" sz="1600" dirty="0"/>
          </a:p>
        </p:txBody>
      </p:sp>
      <p:sp>
        <p:nvSpPr>
          <p:cNvPr id="15" name="TextBox 14"/>
          <p:cNvSpPr txBox="1"/>
          <p:nvPr/>
        </p:nvSpPr>
        <p:spPr>
          <a:xfrm>
            <a:off x="6451415" y="2756189"/>
            <a:ext cx="1649226" cy="338554"/>
          </a:xfrm>
          <a:prstGeom prst="rect">
            <a:avLst/>
          </a:prstGeom>
          <a:noFill/>
        </p:spPr>
        <p:txBody>
          <a:bodyPr wrap="square" rtlCol="0">
            <a:spAutoFit/>
          </a:bodyPr>
          <a:lstStyle/>
          <a:p>
            <a:r>
              <a:rPr lang="en-US" sz="1600" dirty="0" smtClean="0"/>
              <a:t>2 llamas</a:t>
            </a:r>
            <a:endParaRPr lang="en-US" sz="1600" dirty="0"/>
          </a:p>
        </p:txBody>
      </p:sp>
      <p:sp>
        <p:nvSpPr>
          <p:cNvPr id="17" name="TextBox 16"/>
          <p:cNvSpPr txBox="1"/>
          <p:nvPr/>
        </p:nvSpPr>
        <p:spPr>
          <a:xfrm>
            <a:off x="1872867" y="3546153"/>
            <a:ext cx="2013333" cy="338554"/>
          </a:xfrm>
          <a:prstGeom prst="rect">
            <a:avLst/>
          </a:prstGeom>
          <a:noFill/>
        </p:spPr>
        <p:txBody>
          <a:bodyPr wrap="square" rtlCol="0">
            <a:spAutoFit/>
          </a:bodyPr>
          <a:lstStyle/>
          <a:p>
            <a:r>
              <a:rPr lang="en-US" sz="1600" dirty="0" smtClean="0"/>
              <a:t>Chip</a:t>
            </a:r>
            <a:endParaRPr lang="en-US" sz="1600" dirty="0"/>
          </a:p>
        </p:txBody>
      </p:sp>
      <p:sp>
        <p:nvSpPr>
          <p:cNvPr id="18" name="TextBox 17"/>
          <p:cNvSpPr txBox="1"/>
          <p:nvPr/>
        </p:nvSpPr>
        <p:spPr>
          <a:xfrm>
            <a:off x="4206378" y="3557808"/>
            <a:ext cx="289651" cy="338554"/>
          </a:xfrm>
          <a:prstGeom prst="rect">
            <a:avLst/>
          </a:prstGeom>
          <a:noFill/>
        </p:spPr>
        <p:txBody>
          <a:bodyPr wrap="square" rtlCol="0">
            <a:spAutoFit/>
          </a:bodyPr>
          <a:lstStyle/>
          <a:p>
            <a:r>
              <a:rPr lang="en-US" sz="1600" dirty="0" smtClean="0"/>
              <a:t>x</a:t>
            </a:r>
            <a:endParaRPr lang="en-US" sz="1600" dirty="0"/>
          </a:p>
        </p:txBody>
      </p:sp>
      <p:sp>
        <p:nvSpPr>
          <p:cNvPr id="19" name="TextBox 18"/>
          <p:cNvSpPr txBox="1"/>
          <p:nvPr/>
        </p:nvSpPr>
        <p:spPr>
          <a:xfrm>
            <a:off x="1455374" y="3727085"/>
            <a:ext cx="1973626" cy="338554"/>
          </a:xfrm>
          <a:prstGeom prst="rect">
            <a:avLst/>
          </a:prstGeom>
          <a:noFill/>
        </p:spPr>
        <p:txBody>
          <a:bodyPr wrap="square" rtlCol="0">
            <a:spAutoFit/>
          </a:bodyPr>
          <a:lstStyle/>
          <a:p>
            <a:r>
              <a:rPr lang="en-US" sz="1600" dirty="0" smtClean="0"/>
              <a:t>Lhasa Apso</a:t>
            </a:r>
            <a:endParaRPr lang="en-US" sz="1600" dirty="0"/>
          </a:p>
        </p:txBody>
      </p:sp>
      <p:sp>
        <p:nvSpPr>
          <p:cNvPr id="20" name="TextBox 19"/>
          <p:cNvSpPr txBox="1"/>
          <p:nvPr/>
        </p:nvSpPr>
        <p:spPr>
          <a:xfrm>
            <a:off x="3665174" y="3752667"/>
            <a:ext cx="1973626" cy="338554"/>
          </a:xfrm>
          <a:prstGeom prst="rect">
            <a:avLst/>
          </a:prstGeom>
          <a:noFill/>
        </p:spPr>
        <p:txBody>
          <a:bodyPr wrap="square" rtlCol="0">
            <a:spAutoFit/>
          </a:bodyPr>
          <a:lstStyle/>
          <a:p>
            <a:r>
              <a:rPr lang="en-US" sz="1600" dirty="0" smtClean="0"/>
              <a:t>White &amp; Brown</a:t>
            </a:r>
            <a:endParaRPr lang="en-US" sz="1600" dirty="0"/>
          </a:p>
        </p:txBody>
      </p:sp>
      <p:sp>
        <p:nvSpPr>
          <p:cNvPr id="21" name="TextBox 20"/>
          <p:cNvSpPr txBox="1"/>
          <p:nvPr/>
        </p:nvSpPr>
        <p:spPr>
          <a:xfrm>
            <a:off x="6170134" y="3737745"/>
            <a:ext cx="1754666" cy="338554"/>
          </a:xfrm>
          <a:prstGeom prst="rect">
            <a:avLst/>
          </a:prstGeom>
          <a:noFill/>
        </p:spPr>
        <p:txBody>
          <a:bodyPr wrap="square" rtlCol="0">
            <a:spAutoFit/>
          </a:bodyPr>
          <a:lstStyle/>
          <a:p>
            <a:r>
              <a:rPr lang="en-US" sz="1600" dirty="0" smtClean="0"/>
              <a:t>11/2008</a:t>
            </a:r>
            <a:endParaRPr lang="en-US" sz="1600" dirty="0"/>
          </a:p>
        </p:txBody>
      </p:sp>
      <p:sp>
        <p:nvSpPr>
          <p:cNvPr id="22" name="TextBox 21"/>
          <p:cNvSpPr txBox="1"/>
          <p:nvPr/>
        </p:nvSpPr>
        <p:spPr>
          <a:xfrm>
            <a:off x="2823302" y="3946902"/>
            <a:ext cx="289651" cy="338554"/>
          </a:xfrm>
          <a:prstGeom prst="rect">
            <a:avLst/>
          </a:prstGeom>
          <a:noFill/>
        </p:spPr>
        <p:txBody>
          <a:bodyPr wrap="square" rtlCol="0">
            <a:spAutoFit/>
          </a:bodyPr>
          <a:lstStyle/>
          <a:p>
            <a:r>
              <a:rPr lang="en-US" sz="1600" dirty="0" smtClean="0"/>
              <a:t>x</a:t>
            </a:r>
            <a:endParaRPr lang="en-US" sz="1600" dirty="0"/>
          </a:p>
        </p:txBody>
      </p:sp>
      <p:sp>
        <p:nvSpPr>
          <p:cNvPr id="23" name="TextBox 22"/>
          <p:cNvSpPr txBox="1"/>
          <p:nvPr/>
        </p:nvSpPr>
        <p:spPr>
          <a:xfrm>
            <a:off x="3928891" y="4128458"/>
            <a:ext cx="3995909" cy="338554"/>
          </a:xfrm>
          <a:prstGeom prst="rect">
            <a:avLst/>
          </a:prstGeom>
          <a:noFill/>
        </p:spPr>
        <p:txBody>
          <a:bodyPr wrap="square" rtlCol="0">
            <a:spAutoFit/>
          </a:bodyPr>
          <a:lstStyle/>
          <a:p>
            <a:r>
              <a:rPr lang="en-US" sz="1600" dirty="0" smtClean="0"/>
              <a:t>DHLPP &amp; Rabies 05/02/2015</a:t>
            </a:r>
            <a:endParaRPr lang="en-US" sz="1600" dirty="0"/>
          </a:p>
        </p:txBody>
      </p:sp>
      <p:sp>
        <p:nvSpPr>
          <p:cNvPr id="25" name="TextBox 24"/>
          <p:cNvSpPr txBox="1"/>
          <p:nvPr/>
        </p:nvSpPr>
        <p:spPr>
          <a:xfrm>
            <a:off x="1872867" y="1721756"/>
            <a:ext cx="1708533" cy="338554"/>
          </a:xfrm>
          <a:prstGeom prst="rect">
            <a:avLst/>
          </a:prstGeom>
          <a:noFill/>
        </p:spPr>
        <p:txBody>
          <a:bodyPr wrap="square" rtlCol="0">
            <a:spAutoFit/>
          </a:bodyPr>
          <a:lstStyle/>
          <a:p>
            <a:r>
              <a:rPr lang="en-US" sz="1600" dirty="0" smtClean="0"/>
              <a:t>456-832-4569</a:t>
            </a:r>
            <a:endParaRPr lang="en-US" sz="1600" dirty="0"/>
          </a:p>
        </p:txBody>
      </p:sp>
      <p:sp>
        <p:nvSpPr>
          <p:cNvPr id="26" name="TextBox 25"/>
          <p:cNvSpPr txBox="1"/>
          <p:nvPr/>
        </p:nvSpPr>
        <p:spPr>
          <a:xfrm>
            <a:off x="3928891" y="1752817"/>
            <a:ext cx="1708533" cy="338554"/>
          </a:xfrm>
          <a:prstGeom prst="rect">
            <a:avLst/>
          </a:prstGeom>
          <a:noFill/>
        </p:spPr>
        <p:txBody>
          <a:bodyPr wrap="square" rtlCol="0">
            <a:spAutoFit/>
          </a:bodyPr>
          <a:lstStyle/>
          <a:p>
            <a:r>
              <a:rPr lang="en-US" sz="1600" dirty="0" smtClean="0"/>
              <a:t>456-832-9584</a:t>
            </a:r>
            <a:endParaRPr lang="en-US" sz="1600" dirty="0"/>
          </a:p>
        </p:txBody>
      </p:sp>
      <p:sp>
        <p:nvSpPr>
          <p:cNvPr id="6" name="TextBox 5"/>
          <p:cNvSpPr txBox="1"/>
          <p:nvPr/>
        </p:nvSpPr>
        <p:spPr>
          <a:xfrm>
            <a:off x="690296" y="-25280"/>
            <a:ext cx="7175842" cy="584775"/>
          </a:xfrm>
          <a:prstGeom prst="rect">
            <a:avLst/>
          </a:prstGeom>
          <a:noFill/>
        </p:spPr>
        <p:txBody>
          <a:bodyPr wrap="square" rtlCol="0">
            <a:spAutoFit/>
          </a:bodyPr>
          <a:lstStyle/>
          <a:p>
            <a:pPr algn="ctr"/>
            <a:r>
              <a:rPr lang="en-US" sz="3200" dirty="0" smtClean="0"/>
              <a:t>Chip’s Chart</a:t>
            </a:r>
            <a:endParaRPr lang="en-US" sz="3200" dirty="0"/>
          </a:p>
        </p:txBody>
      </p:sp>
      <p:sp>
        <p:nvSpPr>
          <p:cNvPr id="27" name="TextBox 26"/>
          <p:cNvSpPr txBox="1"/>
          <p:nvPr/>
        </p:nvSpPr>
        <p:spPr>
          <a:xfrm>
            <a:off x="2450638" y="5854655"/>
            <a:ext cx="4254962" cy="338554"/>
          </a:xfrm>
          <a:prstGeom prst="rect">
            <a:avLst/>
          </a:prstGeom>
          <a:noFill/>
        </p:spPr>
        <p:txBody>
          <a:bodyPr wrap="square" rtlCol="0">
            <a:spAutoFit/>
          </a:bodyPr>
          <a:lstStyle/>
          <a:p>
            <a:r>
              <a:rPr lang="en-US" sz="1600" dirty="0" smtClean="0"/>
              <a:t>Monthly heartworm preventative</a:t>
            </a:r>
            <a:endParaRPr lang="en-US" sz="1600" dirty="0"/>
          </a:p>
        </p:txBody>
      </p:sp>
      <p:sp>
        <p:nvSpPr>
          <p:cNvPr id="28" name="TextBox 27"/>
          <p:cNvSpPr txBox="1"/>
          <p:nvPr/>
        </p:nvSpPr>
        <p:spPr>
          <a:xfrm>
            <a:off x="2326542" y="6263972"/>
            <a:ext cx="5369657" cy="338554"/>
          </a:xfrm>
          <a:prstGeom prst="rect">
            <a:avLst/>
          </a:prstGeom>
          <a:noFill/>
        </p:spPr>
        <p:txBody>
          <a:bodyPr wrap="square" rtlCol="0">
            <a:spAutoFit/>
          </a:bodyPr>
          <a:lstStyle/>
          <a:p>
            <a:r>
              <a:rPr lang="en-US" sz="1600" dirty="0" smtClean="0"/>
              <a:t>Adult maintenance dry dog food</a:t>
            </a:r>
            <a:endParaRPr lang="en-US" sz="1600" dirty="0"/>
          </a:p>
        </p:txBody>
      </p:sp>
    </p:spTree>
    <p:extLst>
      <p:ext uri="{BB962C8B-B14F-4D97-AF65-F5344CB8AC3E}">
        <p14:creationId xmlns:p14="http://schemas.microsoft.com/office/powerpoint/2010/main" val="3320878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888</Words>
  <Application>Microsoft Office PowerPoint</Application>
  <PresentationFormat>On-screen Show (4:3)</PresentationFormat>
  <Paragraphs>176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Brush Script MT</vt:lpstr>
      <vt:lpstr>Calibri</vt:lpstr>
      <vt:lpstr>Office Theme</vt:lpstr>
      <vt:lpstr>Patient Charts</vt:lpstr>
      <vt:lpstr>Objective</vt:lpstr>
      <vt:lpstr>Signalment</vt:lpstr>
      <vt:lpstr>Client Information</vt:lpstr>
      <vt:lpstr>Presenting Chief Complaint</vt:lpstr>
      <vt:lpstr>Presenting Chief Complaint</vt:lpstr>
      <vt:lpstr>Scenario 1</vt:lpstr>
      <vt:lpstr>Scenario 1</vt:lpstr>
      <vt:lpstr>PowerPoint Presentation</vt:lpstr>
      <vt:lpstr>PowerPoint Presentation</vt:lpstr>
      <vt:lpstr>Scenario 2</vt:lpstr>
      <vt:lpstr>Scenario 2</vt:lpstr>
      <vt:lpstr>PowerPoint Presentation</vt:lpstr>
      <vt:lpstr>PowerPoint Presentation</vt:lpstr>
      <vt:lpstr>Questions?</vt:lpstr>
    </vt:vector>
  </TitlesOfParts>
  <Company>College of Veterinary Medicine - Texas A&amp;M Univ.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a Prescription</dc:title>
  <dc:creator>Tech</dc:creator>
  <cp:lastModifiedBy>Whitaker, Torri</cp:lastModifiedBy>
  <cp:revision>107</cp:revision>
  <dcterms:created xsi:type="dcterms:W3CDTF">2015-03-16T19:37:19Z</dcterms:created>
  <dcterms:modified xsi:type="dcterms:W3CDTF">2016-03-22T14:42:28Z</dcterms:modified>
</cp:coreProperties>
</file>