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21"/>
  </p:notesMasterIdLst>
  <p:sldIdLst>
    <p:sldId id="256" r:id="rId2"/>
    <p:sldId id="257" r:id="rId3"/>
    <p:sldId id="258" r:id="rId4"/>
    <p:sldId id="259" r:id="rId5"/>
    <p:sldId id="260" r:id="rId6"/>
    <p:sldId id="261" r:id="rId7"/>
    <p:sldId id="268" r:id="rId8"/>
    <p:sldId id="272" r:id="rId9"/>
    <p:sldId id="273" r:id="rId10"/>
    <p:sldId id="274" r:id="rId11"/>
    <p:sldId id="275" r:id="rId12"/>
    <p:sldId id="263" r:id="rId13"/>
    <p:sldId id="264" r:id="rId14"/>
    <p:sldId id="265" r:id="rId15"/>
    <p:sldId id="266" r:id="rId16"/>
    <p:sldId id="267" r:id="rId17"/>
    <p:sldId id="269" r:id="rId18"/>
    <p:sldId id="270"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104" autoAdjust="0"/>
  </p:normalViewPr>
  <p:slideViewPr>
    <p:cSldViewPr>
      <p:cViewPr>
        <p:scale>
          <a:sx n="70" d="100"/>
          <a:sy n="70" d="100"/>
        </p:scale>
        <p:origin x="-1530" y="-3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12FC6C-1DC3-4021-8A41-6F6AAB4692B5}" type="datetimeFigureOut">
              <a:rPr lang="en-US" smtClean="0"/>
              <a:t>9/17/2012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3C1424-463A-487F-A048-C334BEC9FA5B}" type="slidenum">
              <a:rPr lang="en-US" smtClean="0"/>
              <a:t>‹#›</a:t>
            </a:fld>
            <a:endParaRPr lang="en-US"/>
          </a:p>
        </p:txBody>
      </p:sp>
    </p:spTree>
    <p:extLst>
      <p:ext uri="{BB962C8B-B14F-4D97-AF65-F5344CB8AC3E}">
        <p14:creationId xmlns:p14="http://schemas.microsoft.com/office/powerpoint/2010/main" val="2900661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ciencebuddies.org/science-fair-projects/project_variables.s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ciencebuddies.org/blog/2010/02/a-strong-hypothesis.php"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Reiterate that a hypothesis</a:t>
            </a:r>
            <a:r>
              <a:rPr lang="en-US" baseline="0" dirty="0" smtClean="0"/>
              <a:t> is NOT an guess -&gt; it should make logical sense and build on knowledge about an observation.</a:t>
            </a:r>
            <a:endParaRPr lang="en-US" dirty="0"/>
          </a:p>
        </p:txBody>
      </p:sp>
      <p:sp>
        <p:nvSpPr>
          <p:cNvPr id="4" name="Slide Number Placeholder 3"/>
          <p:cNvSpPr>
            <a:spLocks noGrp="1"/>
          </p:cNvSpPr>
          <p:nvPr>
            <p:ph type="sldNum" sz="quarter" idx="10"/>
          </p:nvPr>
        </p:nvSpPr>
        <p:spPr/>
        <p:txBody>
          <a:bodyPr/>
          <a:lstStyle/>
          <a:p>
            <a:fld id="{D23C1424-463A-487F-A048-C334BEC9FA5B}" type="slidenum">
              <a:rPr lang="en-US" smtClean="0"/>
              <a:t>4</a:t>
            </a:fld>
            <a:endParaRPr lang="en-US"/>
          </a:p>
        </p:txBody>
      </p:sp>
    </p:spTree>
    <p:extLst>
      <p:ext uri="{BB962C8B-B14F-4D97-AF65-F5344CB8AC3E}">
        <p14:creationId xmlns:p14="http://schemas.microsoft.com/office/powerpoint/2010/main" val="1130584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C1424-463A-487F-A048-C334BEC9FA5B}" type="slidenum">
              <a:rPr lang="en-US" smtClean="0"/>
              <a:t>6</a:t>
            </a:fld>
            <a:endParaRPr lang="en-US"/>
          </a:p>
        </p:txBody>
      </p:sp>
    </p:spTree>
    <p:extLst>
      <p:ext uri="{BB962C8B-B14F-4D97-AF65-F5344CB8AC3E}">
        <p14:creationId xmlns:p14="http://schemas.microsoft.com/office/powerpoint/2010/main" val="3979439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a:t>
            </a:r>
            <a:r>
              <a:rPr lang="en-US" baseline="0" dirty="0" smtClean="0"/>
              <a:t> students know that anything involved in an experiment can be a variable, have them fill in the scientists thought bubble with examples before continuing.</a:t>
            </a:r>
          </a:p>
          <a:p>
            <a:endParaRPr lang="en-US" baseline="0" dirty="0" smtClean="0"/>
          </a:p>
          <a:p>
            <a:r>
              <a:rPr lang="en-US" dirty="0" smtClean="0"/>
              <a:t>Weather, time (how</a:t>
            </a:r>
            <a:r>
              <a:rPr lang="en-US" baseline="0" dirty="0" smtClean="0"/>
              <a:t> long something is preformed/exposed), sound, age, light, etc.</a:t>
            </a:r>
          </a:p>
          <a:p>
            <a:r>
              <a:rPr lang="en-US" baseline="0" dirty="0" smtClean="0"/>
              <a:t>-depends on the experiment!</a:t>
            </a:r>
            <a:endParaRPr lang="en-US" dirty="0"/>
          </a:p>
        </p:txBody>
      </p:sp>
      <p:sp>
        <p:nvSpPr>
          <p:cNvPr id="4" name="Slide Number Placeholder 3"/>
          <p:cNvSpPr>
            <a:spLocks noGrp="1"/>
          </p:cNvSpPr>
          <p:nvPr>
            <p:ph type="sldNum" sz="quarter" idx="10"/>
          </p:nvPr>
        </p:nvSpPr>
        <p:spPr/>
        <p:txBody>
          <a:bodyPr/>
          <a:lstStyle/>
          <a:p>
            <a:fld id="{D23C1424-463A-487F-A048-C334BEC9FA5B}" type="slidenum">
              <a:rPr lang="en-US" smtClean="0"/>
              <a:t>7</a:t>
            </a:fld>
            <a:endParaRPr lang="en-US"/>
          </a:p>
        </p:txBody>
      </p:sp>
    </p:spTree>
    <p:extLst>
      <p:ext uri="{BB962C8B-B14F-4D97-AF65-F5344CB8AC3E}">
        <p14:creationId xmlns:p14="http://schemas.microsoft.com/office/powerpoint/2010/main" val="1122463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http://www.sciencebuddies.org/science-fair-projects/project_variables.shtml</a:t>
            </a:r>
            <a:r>
              <a:rPr lang="en-US" dirty="0" smtClean="0"/>
              <a:t>  - this website has many helpful examples of</a:t>
            </a:r>
            <a:r>
              <a:rPr lang="en-US" baseline="0" dirty="0" smtClean="0"/>
              <a:t> these variables and their controls</a:t>
            </a:r>
          </a:p>
          <a:p>
            <a:endParaRPr lang="en-US" baseline="0" dirty="0" smtClean="0"/>
          </a:p>
          <a:p>
            <a:r>
              <a:rPr lang="en-US" sz="1200" b="0" i="0" kern="1200" dirty="0" smtClean="0">
                <a:solidFill>
                  <a:schemeClr val="tx1"/>
                </a:solidFill>
                <a:effectLst/>
                <a:latin typeface="+mn-lt"/>
                <a:ea typeface="+mn-ea"/>
                <a:cs typeface="+mn-cs"/>
              </a:rPr>
              <a:t>You can use the hypothesis format as a tool. The "if" part of the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hypothesis is the independent variable; the "then" part is the dependent.  For</a:t>
            </a:r>
            <a:r>
              <a:rPr lang="en-US" sz="1200" b="0" i="0" kern="1200" baseline="0" dirty="0" smtClean="0">
                <a:solidFill>
                  <a:schemeClr val="tx1"/>
                </a:solidFill>
                <a:effectLst/>
                <a:latin typeface="+mn-lt"/>
                <a:ea typeface="+mn-ea"/>
                <a:cs typeface="+mn-cs"/>
              </a:rPr>
              <a:t> example, “</a:t>
            </a:r>
            <a:r>
              <a:rPr lang="en-US" sz="1200" b="0" i="0" kern="1200" dirty="0" smtClean="0">
                <a:solidFill>
                  <a:schemeClr val="tx1"/>
                </a:solidFill>
                <a:effectLst/>
                <a:latin typeface="+mn-lt"/>
                <a:ea typeface="+mn-ea"/>
                <a:cs typeface="+mn-cs"/>
              </a:rPr>
              <a:t>If I increase the amount of time the flowers get light, then they will bloom in a shorter amount of time." The if part is your independent, the then part is your dependent</a:t>
            </a:r>
            <a:endParaRPr lang="en-US" baseline="0" dirty="0" smtClean="0"/>
          </a:p>
        </p:txBody>
      </p:sp>
      <p:sp>
        <p:nvSpPr>
          <p:cNvPr id="4" name="Slide Number Placeholder 3"/>
          <p:cNvSpPr>
            <a:spLocks noGrp="1"/>
          </p:cNvSpPr>
          <p:nvPr>
            <p:ph type="sldNum" sz="quarter" idx="10"/>
          </p:nvPr>
        </p:nvSpPr>
        <p:spPr/>
        <p:txBody>
          <a:bodyPr/>
          <a:lstStyle/>
          <a:p>
            <a:fld id="{D23C1424-463A-487F-A048-C334BEC9FA5B}" type="slidenum">
              <a:rPr lang="en-US" smtClean="0"/>
              <a:t>8</a:t>
            </a:fld>
            <a:endParaRPr lang="en-US"/>
          </a:p>
        </p:txBody>
      </p:sp>
    </p:spTree>
    <p:extLst>
      <p:ext uri="{BB962C8B-B14F-4D97-AF65-F5344CB8AC3E}">
        <p14:creationId xmlns:p14="http://schemas.microsoft.com/office/powerpoint/2010/main" val="2469862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C1424-463A-487F-A048-C334BEC9FA5B}" type="slidenum">
              <a:rPr lang="en-US" smtClean="0"/>
              <a:t>10</a:t>
            </a:fld>
            <a:endParaRPr lang="en-US"/>
          </a:p>
        </p:txBody>
      </p:sp>
    </p:spTree>
    <p:extLst>
      <p:ext uri="{BB962C8B-B14F-4D97-AF65-F5344CB8AC3E}">
        <p14:creationId xmlns:p14="http://schemas.microsoft.com/office/powerpoint/2010/main" val="1781598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a:t>
            </a:r>
            <a:r>
              <a:rPr lang="en-US" baseline="0" dirty="0" smtClean="0"/>
              <a:t> create a strong hypothesis: </a:t>
            </a:r>
            <a:r>
              <a:rPr lang="en-US" dirty="0" smtClean="0">
                <a:hlinkClick r:id="rId3"/>
              </a:rPr>
              <a:t>http://www.sciencebuddies.org/blog/2010/02/a-strong-hypothesis.php</a:t>
            </a:r>
            <a:endParaRPr lang="en-US" dirty="0"/>
          </a:p>
        </p:txBody>
      </p:sp>
      <p:sp>
        <p:nvSpPr>
          <p:cNvPr id="4" name="Slide Number Placeholder 3"/>
          <p:cNvSpPr>
            <a:spLocks noGrp="1"/>
          </p:cNvSpPr>
          <p:nvPr>
            <p:ph type="sldNum" sz="quarter" idx="10"/>
          </p:nvPr>
        </p:nvSpPr>
        <p:spPr/>
        <p:txBody>
          <a:bodyPr/>
          <a:lstStyle/>
          <a:p>
            <a:fld id="{D23C1424-463A-487F-A048-C334BEC9FA5B}" type="slidenum">
              <a:rPr lang="en-US" smtClean="0"/>
              <a:t>15</a:t>
            </a:fld>
            <a:endParaRPr lang="en-US"/>
          </a:p>
        </p:txBody>
      </p:sp>
    </p:spTree>
    <p:extLst>
      <p:ext uri="{BB962C8B-B14F-4D97-AF65-F5344CB8AC3E}">
        <p14:creationId xmlns:p14="http://schemas.microsoft.com/office/powerpoint/2010/main" val="1234195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students</a:t>
            </a:r>
            <a:r>
              <a:rPr lang="en-US" baseline="0" dirty="0" smtClean="0"/>
              <a:t> that as you experiment, you can go back if you see something needs changing, or if new information becomes available and affects the experiment at hand. Explain to them that the method commonly involves going back and making changes to experiment design or tweaking the hypothesis. </a:t>
            </a:r>
            <a:endParaRPr lang="en-US" dirty="0"/>
          </a:p>
        </p:txBody>
      </p:sp>
      <p:sp>
        <p:nvSpPr>
          <p:cNvPr id="4" name="Slide Number Placeholder 3"/>
          <p:cNvSpPr>
            <a:spLocks noGrp="1"/>
          </p:cNvSpPr>
          <p:nvPr>
            <p:ph type="sldNum" sz="quarter" idx="10"/>
          </p:nvPr>
        </p:nvSpPr>
        <p:spPr/>
        <p:txBody>
          <a:bodyPr/>
          <a:lstStyle/>
          <a:p>
            <a:fld id="{D23C1424-463A-487F-A048-C334BEC9FA5B}" type="slidenum">
              <a:rPr lang="en-US" smtClean="0"/>
              <a:t>18</a:t>
            </a:fld>
            <a:endParaRPr lang="en-US"/>
          </a:p>
        </p:txBody>
      </p:sp>
    </p:spTree>
    <p:extLst>
      <p:ext uri="{BB962C8B-B14F-4D97-AF65-F5344CB8AC3E}">
        <p14:creationId xmlns:p14="http://schemas.microsoft.com/office/powerpoint/2010/main" val="4099644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E154CD9-ADC6-4D48-8D7C-C0E5BB07EC47}" type="datetimeFigureOut">
              <a:rPr lang="en-US" smtClean="0"/>
              <a:t>9/17/2012</a:t>
            </a:fld>
            <a:endParaRPr lang="en-US"/>
          </a:p>
        </p:txBody>
      </p:sp>
      <p:sp>
        <p:nvSpPr>
          <p:cNvPr id="8" name="Slide Number Placeholder 7"/>
          <p:cNvSpPr>
            <a:spLocks noGrp="1"/>
          </p:cNvSpPr>
          <p:nvPr>
            <p:ph type="sldNum" sz="quarter" idx="11"/>
          </p:nvPr>
        </p:nvSpPr>
        <p:spPr/>
        <p:txBody>
          <a:bodyPr/>
          <a:lstStyle/>
          <a:p>
            <a:fld id="{139F2EA9-58C6-47F5-A3EF-1FB260FB61B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154CD9-ADC6-4D48-8D7C-C0E5BB07EC47}" type="datetimeFigureOut">
              <a:rPr lang="en-US" smtClean="0"/>
              <a:t>9/17/2012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F2EA9-58C6-47F5-A3EF-1FB260FB61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154CD9-ADC6-4D48-8D7C-C0E5BB07EC47}" type="datetimeFigureOut">
              <a:rPr lang="en-US" smtClean="0"/>
              <a:t>9/17/2012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F2EA9-58C6-47F5-A3EF-1FB260FB61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2E154CD9-ADC6-4D48-8D7C-C0E5BB07EC47}" type="datetimeFigureOut">
              <a:rPr lang="en-US" smtClean="0"/>
              <a:t>9/17/2012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F2EA9-58C6-47F5-A3EF-1FB260FB61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154CD9-ADC6-4D48-8D7C-C0E5BB07EC47}" type="datetimeFigureOut">
              <a:rPr lang="en-US" smtClean="0"/>
              <a:t>9/17/2012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F2EA9-58C6-47F5-A3EF-1FB260FB61BE}"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2E154CD9-ADC6-4D48-8D7C-C0E5BB07EC47}" type="datetimeFigureOut">
              <a:rPr lang="en-US" smtClean="0"/>
              <a:t>9/17/2012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F2EA9-58C6-47F5-A3EF-1FB260FB61BE}"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E154CD9-ADC6-4D48-8D7C-C0E5BB07EC47}" type="datetimeFigureOut">
              <a:rPr lang="en-US" smtClean="0"/>
              <a:t>9/17/2012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9F2EA9-58C6-47F5-A3EF-1FB260FB61BE}"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154CD9-ADC6-4D48-8D7C-C0E5BB07EC47}" type="datetimeFigureOut">
              <a:rPr lang="en-US" smtClean="0"/>
              <a:t>9/17/2012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9F2EA9-58C6-47F5-A3EF-1FB260FB61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54CD9-ADC6-4D48-8D7C-C0E5BB07EC47}" type="datetimeFigureOut">
              <a:rPr lang="en-US" smtClean="0"/>
              <a:t>9/17/2012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9F2EA9-58C6-47F5-A3EF-1FB260FB61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154CD9-ADC6-4D48-8D7C-C0E5BB07EC47}" type="datetimeFigureOut">
              <a:rPr lang="en-US" smtClean="0"/>
              <a:t>9/17/2012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F2EA9-58C6-47F5-A3EF-1FB260FB61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154CD9-ADC6-4D48-8D7C-C0E5BB07EC47}" type="datetimeFigureOut">
              <a:rPr lang="en-US" smtClean="0"/>
              <a:t>9/17/2012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F2EA9-58C6-47F5-A3EF-1FB260FB61B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2E154CD9-ADC6-4D48-8D7C-C0E5BB07EC47}" type="datetimeFigureOut">
              <a:rPr lang="en-US" smtClean="0"/>
              <a:t>9/17/2012</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39F2EA9-58C6-47F5-A3EF-1FB260FB61BE}"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png"/><Relationship Id="rId7" Type="http://schemas.openxmlformats.org/officeDocument/2006/relationships/image" Target="../media/image14.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wmf"/><Relationship Id="rId9" Type="http://schemas.openxmlformats.org/officeDocument/2006/relationships/image" Target="../media/image16.wmf"/></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smtClean="0"/>
              <a:t>Scientific Method</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TEKS 8.3 (A)</a:t>
            </a:r>
          </a:p>
          <a:p>
            <a:r>
              <a:rPr lang="en-US" dirty="0" smtClean="0"/>
              <a:t>TEKS 8.3 (B)</a:t>
            </a:r>
          </a:p>
          <a:p>
            <a:r>
              <a:rPr lang="en-US" dirty="0" smtClean="0"/>
              <a:t>TEKS 8.4 (A)</a:t>
            </a:r>
          </a:p>
          <a:p>
            <a:r>
              <a:rPr lang="en-US" dirty="0" smtClean="0"/>
              <a:t>TEKS 8.4 (B)</a:t>
            </a:r>
            <a:endParaRPr lang="en-US" dirty="0"/>
          </a:p>
        </p:txBody>
      </p:sp>
    </p:spTree>
    <p:extLst>
      <p:ext uri="{BB962C8B-B14F-4D97-AF65-F5344CB8AC3E}">
        <p14:creationId xmlns:p14="http://schemas.microsoft.com/office/powerpoint/2010/main" val="165503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iterate type="wd">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iterate type="wd">
                                    <p:tmPct val="10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iterate type="wd">
                                    <p:tmPct val="10000"/>
                                  </p:iterate>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iterate type="wd">
                                    <p:tmPct val="10000"/>
                                  </p:iterate>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Now the researcher wants to see if </a:t>
            </a:r>
            <a:r>
              <a:rPr lang="en-US" sz="3600" u="sng" dirty="0" smtClean="0"/>
              <a:t>type </a:t>
            </a:r>
            <a:r>
              <a:rPr lang="en-US" sz="3600" dirty="0" smtClean="0"/>
              <a:t>of music has an effect on heart rate</a:t>
            </a:r>
            <a:endParaRPr lang="en-US" sz="3600" dirty="0"/>
          </a:p>
        </p:txBody>
      </p:sp>
      <p:sp>
        <p:nvSpPr>
          <p:cNvPr id="3" name="Content Placeholder 2"/>
          <p:cNvSpPr>
            <a:spLocks noGrp="1"/>
          </p:cNvSpPr>
          <p:nvPr>
            <p:ph idx="1"/>
          </p:nvPr>
        </p:nvSpPr>
        <p:spPr/>
        <p:txBody>
          <a:bodyPr>
            <a:normAutofit/>
          </a:bodyPr>
          <a:lstStyle/>
          <a:p>
            <a:r>
              <a:rPr lang="en-US" dirty="0" smtClean="0"/>
              <a:t>Independent variable</a:t>
            </a:r>
          </a:p>
          <a:p>
            <a:pPr lvl="1"/>
            <a:r>
              <a:rPr lang="en-US" dirty="0" smtClean="0"/>
              <a:t>Genre of music (classical, pop, hip-hop, country)</a:t>
            </a:r>
          </a:p>
          <a:p>
            <a:r>
              <a:rPr lang="en-US" dirty="0" smtClean="0"/>
              <a:t>Dependent variable</a:t>
            </a:r>
          </a:p>
          <a:p>
            <a:pPr lvl="1"/>
            <a:r>
              <a:rPr lang="en-US" dirty="0" smtClean="0"/>
              <a:t>Heart rate</a:t>
            </a:r>
          </a:p>
          <a:p>
            <a:r>
              <a:rPr lang="en-US" dirty="0" smtClean="0"/>
              <a:t>Controlled variable</a:t>
            </a:r>
          </a:p>
          <a:p>
            <a:pPr lvl="1"/>
            <a:r>
              <a:rPr lang="en-US" dirty="0" smtClean="0"/>
              <a:t>Heart rate with no music playing</a:t>
            </a:r>
          </a:p>
          <a:p>
            <a:pPr lvl="1"/>
            <a:endParaRPr lang="en-US" dirty="0"/>
          </a:p>
          <a:p>
            <a:pPr lvl="1"/>
            <a:r>
              <a:rPr lang="en-US" dirty="0" smtClean="0"/>
              <a:t>Can you think of other variables that need to be controlled in this experiment?</a:t>
            </a:r>
          </a:p>
          <a:p>
            <a:pPr lvl="2"/>
            <a:r>
              <a:rPr lang="en-US" dirty="0" smtClean="0"/>
              <a:t>Person undergoing test must be the same</a:t>
            </a:r>
          </a:p>
          <a:p>
            <a:pPr lvl="2"/>
            <a:r>
              <a:rPr lang="en-US" dirty="0" smtClean="0"/>
              <a:t>Ensure that heart rate is resting rate (person was not running or doing activities before the test)</a:t>
            </a:r>
          </a:p>
          <a:p>
            <a:pPr lvl="2"/>
            <a:r>
              <a:rPr lang="en-US" dirty="0" smtClean="0"/>
              <a:t>Noise level of music</a:t>
            </a:r>
          </a:p>
          <a:p>
            <a:pPr lvl="2"/>
            <a:r>
              <a:rPr lang="en-US" dirty="0" smtClean="0"/>
              <a:t>Environment of test</a:t>
            </a:r>
            <a:endParaRPr lang="en-US" dirty="0"/>
          </a:p>
        </p:txBody>
      </p:sp>
    </p:spTree>
    <p:extLst>
      <p:ext uri="{BB962C8B-B14F-4D97-AF65-F5344CB8AC3E}">
        <p14:creationId xmlns:p14="http://schemas.microsoft.com/office/powerpoint/2010/main" val="302165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p:cTn id="56"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3">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calcmode="lin" valueType="num">
                                      <p:cBhvr>
                                        <p:cTn id="63"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3">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 calcmode="lin" valueType="num">
                                      <p:cBhvr>
                                        <p:cTn id="70"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2" dur="500"/>
                                        <p:tgtEl>
                                          <p:spTgt spid="3">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 calcmode="lin" valueType="num">
                                      <p:cBhvr>
                                        <p:cTn id="77"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78"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7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Size</a:t>
            </a:r>
            <a:endParaRPr lang="en-US" dirty="0"/>
          </a:p>
        </p:txBody>
      </p:sp>
      <p:sp>
        <p:nvSpPr>
          <p:cNvPr id="3" name="Content Placeholder 2"/>
          <p:cNvSpPr>
            <a:spLocks noGrp="1"/>
          </p:cNvSpPr>
          <p:nvPr>
            <p:ph idx="1"/>
          </p:nvPr>
        </p:nvSpPr>
        <p:spPr/>
        <p:txBody>
          <a:bodyPr/>
          <a:lstStyle/>
          <a:p>
            <a:r>
              <a:rPr lang="en-US" dirty="0" smtClean="0"/>
              <a:t>When doing an experiment using people, you want to have a large enough sample size to eliminate personal bias</a:t>
            </a:r>
          </a:p>
          <a:p>
            <a:endParaRPr lang="en-US" dirty="0"/>
          </a:p>
          <a:p>
            <a:r>
              <a:rPr lang="en-US" dirty="0" smtClean="0"/>
              <a:t>In the music genre and heart rate example, you would want to have a large sample of people to see the effects of music on a variety of people. </a:t>
            </a:r>
          </a:p>
          <a:p>
            <a:pPr lvl="1"/>
            <a:r>
              <a:rPr lang="en-US" dirty="0" smtClean="0"/>
              <a:t>You could break it into even smaller groups : children, teenagers, adults, elderly or a group of people that prefer the music genre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5105400"/>
            <a:ext cx="3694989" cy="229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450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1266"/>
                                        </p:tgtEl>
                                        <p:attrNameLst>
                                          <p:attrName>style.visibility</p:attrName>
                                        </p:attrNameLst>
                                      </p:cBhvr>
                                      <p:to>
                                        <p:strVal val="visible"/>
                                      </p:to>
                                    </p:set>
                                    <p:anim calcmode="lin" valueType="num">
                                      <p:cBhvr>
                                        <p:cTn id="14" dur="1000" fill="hold"/>
                                        <p:tgtEl>
                                          <p:spTgt spid="11266"/>
                                        </p:tgtEl>
                                        <p:attrNameLst>
                                          <p:attrName>ppt_w</p:attrName>
                                        </p:attrNameLst>
                                      </p:cBhvr>
                                      <p:tavLst>
                                        <p:tav tm="0">
                                          <p:val>
                                            <p:fltVal val="0"/>
                                          </p:val>
                                        </p:tav>
                                        <p:tav tm="100000">
                                          <p:val>
                                            <p:strVal val="#ppt_w"/>
                                          </p:val>
                                        </p:tav>
                                      </p:tavLst>
                                    </p:anim>
                                    <p:anim calcmode="lin" valueType="num">
                                      <p:cBhvr>
                                        <p:cTn id="15" dur="1000" fill="hold"/>
                                        <p:tgtEl>
                                          <p:spTgt spid="11266"/>
                                        </p:tgtEl>
                                        <p:attrNameLst>
                                          <p:attrName>ppt_h</p:attrName>
                                        </p:attrNameLst>
                                      </p:cBhvr>
                                      <p:tavLst>
                                        <p:tav tm="0">
                                          <p:val>
                                            <p:fltVal val="0"/>
                                          </p:val>
                                        </p:tav>
                                        <p:tav tm="100000">
                                          <p:val>
                                            <p:strVal val="#ppt_h"/>
                                          </p:val>
                                        </p:tav>
                                      </p:tavLst>
                                    </p:anim>
                                    <p:anim calcmode="lin" valueType="num">
                                      <p:cBhvr>
                                        <p:cTn id="16" dur="1000" fill="hold"/>
                                        <p:tgtEl>
                                          <p:spTgt spid="11266"/>
                                        </p:tgtEl>
                                        <p:attrNameLst>
                                          <p:attrName>style.rotation</p:attrName>
                                        </p:attrNameLst>
                                      </p:cBhvr>
                                      <p:tavLst>
                                        <p:tav tm="0">
                                          <p:val>
                                            <p:fltVal val="90"/>
                                          </p:val>
                                        </p:tav>
                                        <p:tav tm="100000">
                                          <p:val>
                                            <p:fltVal val="0"/>
                                          </p:val>
                                        </p:tav>
                                      </p:tavLst>
                                    </p:anim>
                                    <p:animEffect transition="in" filter="fade">
                                      <p:cBhvr>
                                        <p:cTn id="17" dur="1000"/>
                                        <p:tgtEl>
                                          <p:spTgt spid="1126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Scientific Method</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160666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Ask a Question</a:t>
            </a:r>
            <a:endParaRPr lang="en-US" dirty="0"/>
          </a:p>
        </p:txBody>
      </p:sp>
      <p:sp>
        <p:nvSpPr>
          <p:cNvPr id="5" name="Content Placeholder 4"/>
          <p:cNvSpPr>
            <a:spLocks noGrp="1"/>
          </p:cNvSpPr>
          <p:nvPr>
            <p:ph idx="1"/>
          </p:nvPr>
        </p:nvSpPr>
        <p:spPr/>
        <p:txBody>
          <a:bodyPr/>
          <a:lstStyle/>
          <a:p>
            <a:r>
              <a:rPr lang="en-US" dirty="0" smtClean="0"/>
              <a:t>How, what, when, who, why, where?</a:t>
            </a:r>
          </a:p>
          <a:p>
            <a:r>
              <a:rPr lang="en-US" dirty="0" smtClean="0"/>
              <a:t>For the method to work, the question has to be about something that can be measured</a:t>
            </a:r>
          </a:p>
          <a:p>
            <a:pPr lvl="1"/>
            <a:r>
              <a:rPr lang="en-US" dirty="0" smtClean="0"/>
              <a:t>Quantifiable (can be counted – weight, age, height, amounts)</a:t>
            </a:r>
          </a:p>
          <a:p>
            <a:pPr lvl="1"/>
            <a:endParaRPr lang="en-US" dirty="0"/>
          </a:p>
          <a:p>
            <a:pPr lvl="1"/>
            <a:endParaRPr lang="en-US" dirty="0" smtClean="0"/>
          </a:p>
          <a:p>
            <a:pPr lvl="1"/>
            <a:endParaRPr lang="en-US" dirty="0"/>
          </a:p>
          <a:p>
            <a:pPr lvl="1"/>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3374532"/>
            <a:ext cx="5410200" cy="3554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6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5122"/>
                                        </p:tgtEl>
                                        <p:attrNameLst>
                                          <p:attrName>r</p:attrName>
                                        </p:attrNameLst>
                                      </p:cBhvr>
                                    </p:animRot>
                                    <p:animRot by="-240000">
                                      <p:cBhvr>
                                        <p:cTn id="22" dur="200" fill="hold">
                                          <p:stCondLst>
                                            <p:cond delay="200"/>
                                          </p:stCondLst>
                                        </p:cTn>
                                        <p:tgtEl>
                                          <p:spTgt spid="5122"/>
                                        </p:tgtEl>
                                        <p:attrNameLst>
                                          <p:attrName>r</p:attrName>
                                        </p:attrNameLst>
                                      </p:cBhvr>
                                    </p:animRot>
                                    <p:animRot by="240000">
                                      <p:cBhvr>
                                        <p:cTn id="23" dur="200" fill="hold">
                                          <p:stCondLst>
                                            <p:cond delay="400"/>
                                          </p:stCondLst>
                                        </p:cTn>
                                        <p:tgtEl>
                                          <p:spTgt spid="5122"/>
                                        </p:tgtEl>
                                        <p:attrNameLst>
                                          <p:attrName>r</p:attrName>
                                        </p:attrNameLst>
                                      </p:cBhvr>
                                    </p:animRot>
                                    <p:animRot by="-240000">
                                      <p:cBhvr>
                                        <p:cTn id="24" dur="200" fill="hold">
                                          <p:stCondLst>
                                            <p:cond delay="600"/>
                                          </p:stCondLst>
                                        </p:cTn>
                                        <p:tgtEl>
                                          <p:spTgt spid="5122"/>
                                        </p:tgtEl>
                                        <p:attrNameLst>
                                          <p:attrName>r</p:attrName>
                                        </p:attrNameLst>
                                      </p:cBhvr>
                                    </p:animRot>
                                    <p:animRot by="120000">
                                      <p:cBhvr>
                                        <p:cTn id="25" dur="200" fill="hold">
                                          <p:stCondLst>
                                            <p:cond delay="800"/>
                                          </p:stCondLst>
                                        </p:cTn>
                                        <p:tgtEl>
                                          <p:spTgt spid="51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2: Do Background Research</a:t>
            </a:r>
            <a:endParaRPr lang="en-US" sz="4800" dirty="0"/>
          </a:p>
        </p:txBody>
      </p:sp>
      <p:sp>
        <p:nvSpPr>
          <p:cNvPr id="3" name="Content Placeholder 2"/>
          <p:cNvSpPr>
            <a:spLocks noGrp="1"/>
          </p:cNvSpPr>
          <p:nvPr>
            <p:ph idx="1"/>
          </p:nvPr>
        </p:nvSpPr>
        <p:spPr/>
        <p:txBody>
          <a:bodyPr/>
          <a:lstStyle/>
          <a:p>
            <a:r>
              <a:rPr lang="en-US" dirty="0" smtClean="0"/>
              <a:t>Use the library or Internet tools to help find the best way to plan your experiment</a:t>
            </a:r>
          </a:p>
          <a:p>
            <a:r>
              <a:rPr lang="en-US" dirty="0" smtClean="0"/>
              <a:t>Be sure to do your research so you can avoid repeating past mistakes</a:t>
            </a:r>
          </a:p>
          <a:p>
            <a:endParaRPr lang="en-US" dirty="0"/>
          </a:p>
        </p:txBody>
      </p:sp>
      <p:pic>
        <p:nvPicPr>
          <p:cNvPr id="5122" name="Picture 2" descr="C:\Users\Ljlab\AppData\Local\Microsoft\Windows\Temporary Internet Files\Content.IE5\3Q85IWGC\MC90001930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389014"/>
            <a:ext cx="3974471" cy="346898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Ljlab\AppData\Local\Microsoft\Windows\Temporary Internet Files\Content.IE5\X90VGEFU\MC90001933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200400"/>
            <a:ext cx="4117818" cy="3468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82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fade">
                                      <p:cBhvr>
                                        <p:cTn id="17" dur="500"/>
                                        <p:tgtEl>
                                          <p:spTgt spid="51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Construct a Hypothesis</a:t>
            </a:r>
            <a:endParaRPr lang="en-US" dirty="0"/>
          </a:p>
        </p:txBody>
      </p:sp>
      <p:sp>
        <p:nvSpPr>
          <p:cNvPr id="3" name="Content Placeholder 2"/>
          <p:cNvSpPr>
            <a:spLocks noGrp="1"/>
          </p:cNvSpPr>
          <p:nvPr>
            <p:ph idx="1"/>
          </p:nvPr>
        </p:nvSpPr>
        <p:spPr/>
        <p:txBody>
          <a:bodyPr/>
          <a:lstStyle/>
          <a:p>
            <a:r>
              <a:rPr lang="en-US" dirty="0" smtClean="0"/>
              <a:t>Must be stated in a way that can be easily measured, and must help you answer your original question</a:t>
            </a:r>
          </a:p>
          <a:p>
            <a:r>
              <a:rPr lang="en-US" dirty="0" smtClean="0"/>
              <a:t>“If [this happens], then [this will occur].”</a:t>
            </a:r>
            <a:endParaRPr lang="en-US" dirty="0"/>
          </a:p>
        </p:txBody>
      </p:sp>
      <p:grpSp>
        <p:nvGrpSpPr>
          <p:cNvPr id="5" name="Group 4"/>
          <p:cNvGrpSpPr/>
          <p:nvPr/>
        </p:nvGrpSpPr>
        <p:grpSpPr>
          <a:xfrm>
            <a:off x="4800600" y="3048000"/>
            <a:ext cx="3886199" cy="1828801"/>
            <a:chOff x="5162600" y="3650190"/>
            <a:chExt cx="3524199" cy="1683809"/>
          </a:xfrm>
        </p:grpSpPr>
        <p:sp>
          <p:nvSpPr>
            <p:cNvPr id="6" name="Cloud Callout 5"/>
            <p:cNvSpPr/>
            <p:nvPr/>
          </p:nvSpPr>
          <p:spPr>
            <a:xfrm>
              <a:off x="5162600" y="3650190"/>
              <a:ext cx="3524199" cy="1683809"/>
            </a:xfrm>
            <a:prstGeom prst="cloudCallout">
              <a:avLst>
                <a:gd name="adj1" fmla="val -46959"/>
                <a:gd name="adj2" fmla="val 7106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99647" y="3984590"/>
              <a:ext cx="2590800" cy="850126"/>
            </a:xfrm>
            <a:prstGeom prst="rect">
              <a:avLst/>
            </a:prstGeom>
            <a:noFill/>
          </p:spPr>
          <p:txBody>
            <a:bodyPr wrap="square" rtlCol="0">
              <a:spAutoFit/>
            </a:bodyPr>
            <a:lstStyle/>
            <a:p>
              <a:pPr algn="ctr"/>
              <a:r>
                <a:rPr lang="en-US" dirty="0" smtClean="0">
                  <a:latin typeface="+mj-lt"/>
                </a:rPr>
                <a:t>Hmm! I think that if I change X, then Y will occur!</a:t>
              </a:r>
              <a:endParaRPr lang="en-US" dirty="0">
                <a:latin typeface="+mj-lt"/>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1" y="4397888"/>
            <a:ext cx="1201736" cy="2188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553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additive="base">
                                        <p:cTn id="15" dur="500" fill="hold"/>
                                        <p:tgtEl>
                                          <p:spTgt spid="2050"/>
                                        </p:tgtEl>
                                        <p:attrNameLst>
                                          <p:attrName>ppt_x</p:attrName>
                                        </p:attrNameLst>
                                      </p:cBhvr>
                                      <p:tavLst>
                                        <p:tav tm="0">
                                          <p:val>
                                            <p:strVal val="#ppt_x"/>
                                          </p:val>
                                        </p:tav>
                                        <p:tav tm="100000">
                                          <p:val>
                                            <p:strVal val="#ppt_x"/>
                                          </p:val>
                                        </p:tav>
                                      </p:tavLst>
                                    </p:anim>
                                    <p:anim calcmode="lin" valueType="num">
                                      <p:cBhvr additive="base">
                                        <p:cTn id="16" dur="500" fill="hold"/>
                                        <p:tgtEl>
                                          <p:spTgt spid="205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Experiment</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dirty="0" smtClean="0"/>
              <a:t>By doing an experiment, you are testing whether your hypothesis is true or false</a:t>
            </a:r>
          </a:p>
          <a:p>
            <a:r>
              <a:rPr lang="en-US" dirty="0" smtClean="0"/>
              <a:t>Should be able to be repeated</a:t>
            </a:r>
          </a:p>
          <a:p>
            <a:r>
              <a:rPr lang="en-US" dirty="0" smtClean="0"/>
              <a:t>Must be a fair test</a:t>
            </a:r>
          </a:p>
          <a:p>
            <a:pPr lvl="1"/>
            <a:r>
              <a:rPr lang="en-US" dirty="0" smtClean="0"/>
              <a:t>Only one variable is changed, while all other variables are constant</a:t>
            </a:r>
          </a:p>
          <a:p>
            <a:pPr marL="0" indent="0">
              <a:buNone/>
            </a:pPr>
            <a:endParaRPr lang="en-US" dirty="0"/>
          </a:p>
          <a:p>
            <a:r>
              <a:rPr lang="en-US" dirty="0" smtClean="0"/>
              <a:t>A good experiment should have…</a:t>
            </a:r>
          </a:p>
          <a:p>
            <a:pPr lvl="1"/>
            <a:r>
              <a:rPr lang="en-US" dirty="0" smtClean="0"/>
              <a:t>An independent variable</a:t>
            </a:r>
          </a:p>
          <a:p>
            <a:pPr lvl="1"/>
            <a:r>
              <a:rPr lang="en-US" dirty="0" smtClean="0"/>
              <a:t>A dependent variable</a:t>
            </a:r>
            <a:endParaRPr lang="en-US" dirty="0"/>
          </a:p>
          <a:p>
            <a:pPr lvl="1"/>
            <a:r>
              <a:rPr lang="en-US" smtClean="0"/>
              <a:t>Other variables </a:t>
            </a:r>
            <a:r>
              <a:rPr lang="en-US" dirty="0" smtClean="0"/>
              <a:t>that are held constant</a:t>
            </a:r>
          </a:p>
          <a:p>
            <a:pPr lvl="1"/>
            <a:r>
              <a:rPr lang="en-US" dirty="0" smtClean="0"/>
              <a:t>A control</a:t>
            </a:r>
          </a:p>
        </p:txBody>
      </p:sp>
      <p:pic>
        <p:nvPicPr>
          <p:cNvPr id="7171" name="Picture 3" descr="C:\Users\Ljlab\AppData\Local\Microsoft\Windows\Temporary Internet Files\Content.IE5\CJPFH5E6\MC90044171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467367"/>
            <a:ext cx="23622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Ljlab\AppData\Local\Microsoft\Windows\Temporary Internet Files\Content.IE5\8S4Q7EZA\MC90023290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6874" y="3397267"/>
            <a:ext cx="1608499" cy="1851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63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7174"/>
                                        </p:tgtEl>
                                        <p:attrNameLst>
                                          <p:attrName>style.visibility</p:attrName>
                                        </p:attrNameLst>
                                      </p:cBhvr>
                                      <p:to>
                                        <p:strVal val="visible"/>
                                      </p:to>
                                    </p:set>
                                    <p:animEffect transition="in" filter="fade">
                                      <p:cBhvr>
                                        <p:cTn id="27" dur="2000"/>
                                        <p:tgtEl>
                                          <p:spTgt spid="7174"/>
                                        </p:tgtEl>
                                      </p:cBhvr>
                                    </p:animEffect>
                                    <p:anim calcmode="lin" valueType="num">
                                      <p:cBhvr>
                                        <p:cTn id="28" dur="2000" fill="hold"/>
                                        <p:tgtEl>
                                          <p:spTgt spid="7174"/>
                                        </p:tgtEl>
                                        <p:attrNameLst>
                                          <p:attrName>ppt_w</p:attrName>
                                        </p:attrNameLst>
                                      </p:cBhvr>
                                      <p:tavLst>
                                        <p:tav tm="0" fmla="#ppt_w*sin(2.5*pi*$)">
                                          <p:val>
                                            <p:fltVal val="0"/>
                                          </p:val>
                                        </p:tav>
                                        <p:tav tm="100000">
                                          <p:val>
                                            <p:fltVal val="1"/>
                                          </p:val>
                                        </p:tav>
                                      </p:tavLst>
                                    </p:anim>
                                    <p:anim calcmode="lin" valueType="num">
                                      <p:cBhvr>
                                        <p:cTn id="29" dur="2000" fill="hold"/>
                                        <p:tgtEl>
                                          <p:spTgt spid="7174"/>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7171"/>
                                        </p:tgtEl>
                                        <p:attrNameLst>
                                          <p:attrName>style.visibility</p:attrName>
                                        </p:attrNameLst>
                                      </p:cBhvr>
                                      <p:to>
                                        <p:strVal val="visible"/>
                                      </p:to>
                                    </p:set>
                                    <p:animEffect transition="in" filter="fade">
                                      <p:cBhvr>
                                        <p:cTn id="32" dur="2000"/>
                                        <p:tgtEl>
                                          <p:spTgt spid="7171"/>
                                        </p:tgtEl>
                                      </p:cBhvr>
                                    </p:animEffect>
                                    <p:anim calcmode="lin" valueType="num">
                                      <p:cBhvr>
                                        <p:cTn id="33" dur="2000" fill="hold"/>
                                        <p:tgtEl>
                                          <p:spTgt spid="7171"/>
                                        </p:tgtEl>
                                        <p:attrNameLst>
                                          <p:attrName>ppt_w</p:attrName>
                                        </p:attrNameLst>
                                      </p:cBhvr>
                                      <p:tavLst>
                                        <p:tav tm="0" fmla="#ppt_w*sin(2.5*pi*$)">
                                          <p:val>
                                            <p:fltVal val="0"/>
                                          </p:val>
                                        </p:tav>
                                        <p:tav tm="100000">
                                          <p:val>
                                            <p:fltVal val="1"/>
                                          </p:val>
                                        </p:tav>
                                      </p:tavLst>
                                    </p:anim>
                                    <p:anim calcmode="lin" valueType="num">
                                      <p:cBhvr>
                                        <p:cTn id="34" dur="2000" fill="hold"/>
                                        <p:tgtEl>
                                          <p:spTgt spid="7171"/>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wipe(down)">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wipe(down)">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wipe(down)">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wipe(down)">
                                      <p:cBhvr>
                                        <p:cTn id="54" dur="500"/>
                                        <p:tgtEl>
                                          <p:spTgt spid="3">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wipe(down)">
                                      <p:cBhvr>
                                        <p:cTn id="5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Analyze</a:t>
            </a:r>
            <a:endParaRPr lang="en-US" dirty="0"/>
          </a:p>
        </p:txBody>
      </p:sp>
      <p:sp>
        <p:nvSpPr>
          <p:cNvPr id="3" name="Content Placeholder 2"/>
          <p:cNvSpPr>
            <a:spLocks noGrp="1"/>
          </p:cNvSpPr>
          <p:nvPr>
            <p:ph idx="1"/>
          </p:nvPr>
        </p:nvSpPr>
        <p:spPr/>
        <p:txBody>
          <a:bodyPr/>
          <a:lstStyle/>
          <a:p>
            <a:r>
              <a:rPr lang="en-US" dirty="0" smtClean="0"/>
              <a:t>Review the data you have collected and compare it to your hypothesis</a:t>
            </a:r>
          </a:p>
          <a:p>
            <a:pPr lvl="1"/>
            <a:r>
              <a:rPr lang="en-US" dirty="0" smtClean="0"/>
              <a:t>Does it support or not support your hypothesis?</a:t>
            </a:r>
          </a:p>
          <a:p>
            <a:r>
              <a:rPr lang="en-US" dirty="0" smtClean="0"/>
              <a:t>Regardless of the outcome, you should repeat your experiment to make sure you did not get a false positive, or if you need to tweak your original hypothesis to test in a different way.</a:t>
            </a:r>
            <a:endParaRPr lang="en-US" dirty="0"/>
          </a:p>
        </p:txBody>
      </p:sp>
      <p:pic>
        <p:nvPicPr>
          <p:cNvPr id="8194" name="Picture 2" descr="C:\Users\Ljlab\AppData\Local\Microsoft\Windows\Temporary Internet Files\Content.IE5\X90VGEFU\MC90007875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4191000"/>
            <a:ext cx="2409825" cy="2562225"/>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Ljlab\AppData\Local\Microsoft\Windows\Temporary Internet Files\Content.IE5\X90VGEFU\MC90043158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9843" y="5029428"/>
            <a:ext cx="1828572"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2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wheel(4)">
                                      <p:cBhvr>
                                        <p:cTn id="17" dur="2000"/>
                                        <p:tgtEl>
                                          <p:spTgt spid="8194"/>
                                        </p:tgtEl>
                                      </p:cBhvr>
                                    </p:animEffect>
                                  </p:childTnLst>
                                </p:cTn>
                              </p:par>
                              <p:par>
                                <p:cTn id="18" presetID="21" presetClass="entr" presetSubtype="4" fill="hold" nodeType="withEffect">
                                  <p:stCondLst>
                                    <p:cond delay="0"/>
                                  </p:stCondLst>
                                  <p:childTnLst>
                                    <p:set>
                                      <p:cBhvr>
                                        <p:cTn id="19" dur="1" fill="hold">
                                          <p:stCondLst>
                                            <p:cond delay="0"/>
                                          </p:stCondLst>
                                        </p:cTn>
                                        <p:tgtEl>
                                          <p:spTgt spid="8197"/>
                                        </p:tgtEl>
                                        <p:attrNameLst>
                                          <p:attrName>style.visibility</p:attrName>
                                        </p:attrNameLst>
                                      </p:cBhvr>
                                      <p:to>
                                        <p:strVal val="visible"/>
                                      </p:to>
                                    </p:set>
                                    <p:animEffect transition="in" filter="wheel(4)">
                                      <p:cBhvr>
                                        <p:cTn id="20" dur="2000"/>
                                        <p:tgtEl>
                                          <p:spTgt spid="819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Report Results</a:t>
            </a:r>
            <a:endParaRPr lang="en-US" dirty="0"/>
          </a:p>
        </p:txBody>
      </p:sp>
      <p:sp>
        <p:nvSpPr>
          <p:cNvPr id="3" name="Content Placeholder 2"/>
          <p:cNvSpPr>
            <a:spLocks noGrp="1"/>
          </p:cNvSpPr>
          <p:nvPr>
            <p:ph idx="1"/>
          </p:nvPr>
        </p:nvSpPr>
        <p:spPr/>
        <p:txBody>
          <a:bodyPr/>
          <a:lstStyle/>
          <a:p>
            <a:r>
              <a:rPr lang="en-US" dirty="0" smtClean="0"/>
              <a:t>Create a final report or display board to show how you came to your conclusions</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116786"/>
            <a:ext cx="2627313" cy="310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886200"/>
            <a:ext cx="2286000"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566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9218"/>
                                        </p:tgtEl>
                                      </p:cBhvr>
                                      <p:by x="150000" y="150000"/>
                                    </p:animScale>
                                  </p:childTnLst>
                                </p:cTn>
                              </p:par>
                              <p:par>
                                <p:cTn id="12" presetID="6" presetClass="emph" presetSubtype="0" fill="hold" nodeType="withEffect">
                                  <p:stCondLst>
                                    <p:cond delay="0"/>
                                  </p:stCondLst>
                                  <p:childTnLst>
                                    <p:animScale>
                                      <p:cBhvr>
                                        <p:cTn id="13" dur="2000" fill="hold"/>
                                        <p:tgtEl>
                                          <p:spTgt spid="92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lstStyle/>
          <a:p>
            <a:r>
              <a:rPr lang="en-US" dirty="0" smtClean="0"/>
              <a:t>In Summary…</a:t>
            </a:r>
            <a:endParaRPr lang="en-US" dirty="0"/>
          </a:p>
        </p:txBody>
      </p:sp>
      <p:sp>
        <p:nvSpPr>
          <p:cNvPr id="5" name="AutoShape 43"/>
          <p:cNvSpPr>
            <a:spLocks noChangeArrowheads="1"/>
          </p:cNvSpPr>
          <p:nvPr/>
        </p:nvSpPr>
        <p:spPr bwMode="auto">
          <a:xfrm rot="4582995">
            <a:off x="4169569" y="5436394"/>
            <a:ext cx="733425" cy="1138237"/>
          </a:xfrm>
          <a:prstGeom prst="lightningBolt">
            <a:avLst/>
          </a:prstGeom>
          <a:solidFill>
            <a:srgbClr val="FFFF99">
              <a:alpha val="75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WordArt 10"/>
          <p:cNvSpPr>
            <a:spLocks noChangeArrowheads="1" noChangeShapeType="1" noTextEdit="1"/>
          </p:cNvSpPr>
          <p:nvPr/>
        </p:nvSpPr>
        <p:spPr bwMode="auto">
          <a:xfrm>
            <a:off x="5029200" y="3886200"/>
            <a:ext cx="297180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333399">
                    <a:alpha val="72000"/>
                  </a:srgbClr>
                </a:solidFill>
                <a:latin typeface="Arial Black"/>
              </a:rPr>
              <a:t>What happened?</a:t>
            </a:r>
          </a:p>
        </p:txBody>
      </p:sp>
      <p:pic>
        <p:nvPicPr>
          <p:cNvPr id="7"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083175"/>
            <a:ext cx="1066800" cy="6318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8" descr="MCj029799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828800"/>
            <a:ext cx="1676400" cy="1084263"/>
          </a:xfrm>
          <a:prstGeom prst="rect">
            <a:avLst/>
          </a:prstGeom>
          <a:noFill/>
          <a:extLst>
            <a:ext uri="{909E8E84-426E-40DD-AFC4-6F175D3DCCD1}">
              <a14:hiddenFill xmlns:a14="http://schemas.microsoft.com/office/drawing/2010/main">
                <a:solidFill>
                  <a:srgbClr val="FFFFFF"/>
                </a:solidFill>
              </a14:hiddenFill>
            </a:ext>
          </a:extLst>
        </p:spPr>
      </p:pic>
      <p:sp>
        <p:nvSpPr>
          <p:cNvPr id="9" name="WordArt 20"/>
          <p:cNvSpPr>
            <a:spLocks noChangeArrowheads="1" noChangeShapeType="1" noTextEdit="1"/>
          </p:cNvSpPr>
          <p:nvPr/>
        </p:nvSpPr>
        <p:spPr bwMode="auto">
          <a:xfrm>
            <a:off x="163025" y="1849272"/>
            <a:ext cx="3733800"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solidFill>
                  <a:srgbClr val="FF0000"/>
                </a:solidFill>
                <a:effectLst>
                  <a:outerShdw dist="45791" dir="2021404" algn="ctr" rotWithShape="0">
                    <a:srgbClr val="B2B2B2">
                      <a:alpha val="80000"/>
                    </a:srgbClr>
                  </a:outerShdw>
                </a:effectLst>
                <a:latin typeface="Courier New"/>
                <a:cs typeface="Courier New"/>
              </a:rPr>
              <a:t>Purpose/Question</a:t>
            </a:r>
          </a:p>
        </p:txBody>
      </p:sp>
      <p:sp>
        <p:nvSpPr>
          <p:cNvPr id="10" name="WordArt 21"/>
          <p:cNvSpPr>
            <a:spLocks noChangeArrowheads="1" noChangeShapeType="1" noTextEdit="1"/>
          </p:cNvSpPr>
          <p:nvPr/>
        </p:nvSpPr>
        <p:spPr bwMode="auto">
          <a:xfrm>
            <a:off x="609600" y="3048000"/>
            <a:ext cx="28956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solidFill>
                  <a:srgbClr val="FF6600"/>
                </a:solidFill>
                <a:effectLst>
                  <a:outerShdw dist="45791" dir="2021404" algn="ctr" rotWithShape="0">
                    <a:srgbClr val="B2B2B2">
                      <a:alpha val="80000"/>
                    </a:srgbClr>
                  </a:outerShdw>
                </a:effectLst>
                <a:latin typeface="Impact"/>
              </a:rPr>
              <a:t>Research</a:t>
            </a:r>
          </a:p>
        </p:txBody>
      </p:sp>
      <p:sp>
        <p:nvSpPr>
          <p:cNvPr id="11" name="WordArt 22"/>
          <p:cNvSpPr>
            <a:spLocks noChangeArrowheads="1" noChangeShapeType="1" noTextEdit="1"/>
          </p:cNvSpPr>
          <p:nvPr/>
        </p:nvSpPr>
        <p:spPr bwMode="auto">
          <a:xfrm>
            <a:off x="762000" y="5029200"/>
            <a:ext cx="24384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FFFF00"/>
                </a:solidFill>
                <a:effectLst>
                  <a:outerShdw dist="45791" dir="2021404" algn="ctr" rotWithShape="0">
                    <a:srgbClr val="B2B2B2">
                      <a:alpha val="80000"/>
                    </a:srgbClr>
                  </a:outerShdw>
                </a:effectLst>
                <a:latin typeface="Times New Roman"/>
                <a:cs typeface="Times New Roman"/>
              </a:rPr>
              <a:t>Hypothesis</a:t>
            </a:r>
          </a:p>
        </p:txBody>
      </p:sp>
      <p:sp>
        <p:nvSpPr>
          <p:cNvPr id="13" name="WordArt 24"/>
          <p:cNvSpPr>
            <a:spLocks noChangeArrowheads="1" noChangeShapeType="1" noTextEdit="1"/>
          </p:cNvSpPr>
          <p:nvPr/>
        </p:nvSpPr>
        <p:spPr bwMode="auto">
          <a:xfrm>
            <a:off x="5181600" y="4914900"/>
            <a:ext cx="2295525"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FF"/>
                </a:solidFill>
                <a:effectLst>
                  <a:outerShdw dist="45791" dir="2021404" algn="ctr" rotWithShape="0">
                    <a:srgbClr val="B2B2B2">
                      <a:alpha val="80000"/>
                    </a:srgbClr>
                  </a:outerShdw>
                </a:effectLst>
                <a:latin typeface="Lucida Sans"/>
              </a:rPr>
              <a:t>Analyze data</a:t>
            </a:r>
          </a:p>
        </p:txBody>
      </p:sp>
      <p:sp>
        <p:nvSpPr>
          <p:cNvPr id="12" name="WordArt 23"/>
          <p:cNvSpPr>
            <a:spLocks noChangeArrowheads="1" noChangeShapeType="1" noTextEdit="1"/>
          </p:cNvSpPr>
          <p:nvPr/>
        </p:nvSpPr>
        <p:spPr bwMode="auto">
          <a:xfrm>
            <a:off x="3200400" y="6172200"/>
            <a:ext cx="23622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solidFill>
                  <a:srgbClr val="008000"/>
                </a:solidFill>
                <a:effectLst>
                  <a:outerShdw dist="45791" dir="2021404" algn="ctr" rotWithShape="0">
                    <a:srgbClr val="B2B2B2">
                      <a:alpha val="80000"/>
                    </a:srgbClr>
                  </a:outerShdw>
                </a:effectLst>
                <a:latin typeface="Tahoma"/>
                <a:ea typeface="Tahoma"/>
                <a:cs typeface="Tahoma"/>
              </a:rPr>
              <a:t>Experiment!</a:t>
            </a:r>
          </a:p>
        </p:txBody>
      </p:sp>
      <p:sp>
        <p:nvSpPr>
          <p:cNvPr id="14" name="WordArt 25"/>
          <p:cNvSpPr>
            <a:spLocks noChangeArrowheads="1" noChangeShapeType="1" noTextEdit="1"/>
          </p:cNvSpPr>
          <p:nvPr/>
        </p:nvSpPr>
        <p:spPr bwMode="auto">
          <a:xfrm>
            <a:off x="4800600" y="3200400"/>
            <a:ext cx="33528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smtClean="0">
                <a:solidFill>
                  <a:srgbClr val="333399"/>
                </a:solidFill>
                <a:effectLst>
                  <a:outerShdw dist="45791" dir="2021404" algn="ctr" rotWithShape="0">
                    <a:srgbClr val="B2B2B2">
                      <a:alpha val="80000"/>
                    </a:srgbClr>
                  </a:outerShdw>
                </a:effectLst>
                <a:latin typeface="Times New Roman"/>
                <a:cs typeface="Times New Roman"/>
              </a:rPr>
              <a:t>Analysis/Conclusions</a:t>
            </a:r>
            <a:endParaRPr lang="en-US" sz="3600" kern="10" dirty="0">
              <a:solidFill>
                <a:srgbClr val="333399"/>
              </a:solidFill>
              <a:effectLst>
                <a:outerShdw dist="45791" dir="2021404" algn="ctr" rotWithShape="0">
                  <a:srgbClr val="B2B2B2">
                    <a:alpha val="80000"/>
                  </a:srgbClr>
                </a:outerShdw>
              </a:effectLst>
              <a:latin typeface="Times New Roman"/>
              <a:cs typeface="Times New Roman"/>
            </a:endParaRPr>
          </a:p>
        </p:txBody>
      </p:sp>
      <p:sp>
        <p:nvSpPr>
          <p:cNvPr id="15" name="WordArt 26"/>
          <p:cNvSpPr>
            <a:spLocks noChangeArrowheads="1" noChangeShapeType="1" noTextEdit="1"/>
          </p:cNvSpPr>
          <p:nvPr/>
        </p:nvSpPr>
        <p:spPr bwMode="auto">
          <a:xfrm>
            <a:off x="5410200" y="1676400"/>
            <a:ext cx="23622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800080"/>
                </a:solidFill>
                <a:effectLst>
                  <a:outerShdw dist="45791" dir="2021404" algn="ctr" rotWithShape="0">
                    <a:srgbClr val="B2B2B2">
                      <a:alpha val="80000"/>
                    </a:srgbClr>
                  </a:outerShdw>
                </a:effectLst>
                <a:latin typeface="Times New Roman"/>
                <a:cs typeface="Times New Roman"/>
              </a:rPr>
              <a:t>Publish</a:t>
            </a:r>
          </a:p>
        </p:txBody>
      </p:sp>
      <p:sp>
        <p:nvSpPr>
          <p:cNvPr id="16" name="WordArt 27"/>
          <p:cNvSpPr>
            <a:spLocks noChangeArrowheads="1" noChangeShapeType="1" noTextEdit="1"/>
          </p:cNvSpPr>
          <p:nvPr/>
        </p:nvSpPr>
        <p:spPr bwMode="auto">
          <a:xfrm>
            <a:off x="990600" y="5562600"/>
            <a:ext cx="182880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99">
                    <a:alpha val="77000"/>
                  </a:srgbClr>
                </a:solidFill>
                <a:latin typeface="Arial Black"/>
              </a:rPr>
              <a:t>"I think..."</a:t>
            </a:r>
          </a:p>
        </p:txBody>
      </p:sp>
      <p:sp>
        <p:nvSpPr>
          <p:cNvPr id="17" name="AutoShape 28"/>
          <p:cNvSpPr>
            <a:spLocks noChangeArrowheads="1"/>
          </p:cNvSpPr>
          <p:nvPr/>
        </p:nvSpPr>
        <p:spPr bwMode="auto">
          <a:xfrm>
            <a:off x="1676400" y="2438400"/>
            <a:ext cx="685800" cy="533400"/>
          </a:xfrm>
          <a:prstGeom prst="downArrow">
            <a:avLst>
              <a:gd name="adj1" fmla="val 56667"/>
              <a:gd name="adj2" fmla="val 45833"/>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utoShape 29"/>
          <p:cNvSpPr>
            <a:spLocks noChangeArrowheads="1"/>
          </p:cNvSpPr>
          <p:nvPr/>
        </p:nvSpPr>
        <p:spPr bwMode="auto">
          <a:xfrm>
            <a:off x="1828800" y="4419600"/>
            <a:ext cx="685800" cy="533400"/>
          </a:xfrm>
          <a:prstGeom prst="downArrow">
            <a:avLst>
              <a:gd name="adj1" fmla="val 56667"/>
              <a:gd name="adj2" fmla="val 45833"/>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32"/>
          <p:cNvSpPr>
            <a:spLocks noChangeArrowheads="1"/>
          </p:cNvSpPr>
          <p:nvPr/>
        </p:nvSpPr>
        <p:spPr bwMode="auto">
          <a:xfrm rot="10800000">
            <a:off x="6172200" y="4343400"/>
            <a:ext cx="685800" cy="533400"/>
          </a:xfrm>
          <a:prstGeom prst="downArrow">
            <a:avLst>
              <a:gd name="adj1" fmla="val 56667"/>
              <a:gd name="adj2" fmla="val 45833"/>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33"/>
          <p:cNvSpPr>
            <a:spLocks noChangeArrowheads="1"/>
          </p:cNvSpPr>
          <p:nvPr/>
        </p:nvSpPr>
        <p:spPr bwMode="auto">
          <a:xfrm rot="10800000">
            <a:off x="6172200" y="2514600"/>
            <a:ext cx="685800" cy="533400"/>
          </a:xfrm>
          <a:prstGeom prst="downArrow">
            <a:avLst>
              <a:gd name="adj1" fmla="val 56667"/>
              <a:gd name="adj2" fmla="val 45833"/>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AutoShape 34"/>
          <p:cNvSpPr>
            <a:spLocks noChangeArrowheads="1"/>
          </p:cNvSpPr>
          <p:nvPr/>
        </p:nvSpPr>
        <p:spPr bwMode="auto">
          <a:xfrm flipV="1">
            <a:off x="1905000" y="6019800"/>
            <a:ext cx="1066800" cy="457200"/>
          </a:xfrm>
          <a:custGeom>
            <a:avLst/>
            <a:gdLst>
              <a:gd name="G0" fmla="+- 12792 0 0"/>
              <a:gd name="G1" fmla="+- 2764 0 0"/>
              <a:gd name="G2" fmla="+- 12158 0 2764"/>
              <a:gd name="G3" fmla="+- G2 0 2764"/>
              <a:gd name="G4" fmla="*/ G3 32768 32059"/>
              <a:gd name="G5" fmla="*/ G4 1 2"/>
              <a:gd name="G6" fmla="+- 21600 0 12792"/>
              <a:gd name="G7" fmla="*/ G6 2764 6079"/>
              <a:gd name="G8" fmla="+- G7 12792 0"/>
              <a:gd name="T0" fmla="*/ 12792 w 21600"/>
              <a:gd name="T1" fmla="*/ 0 h 21600"/>
              <a:gd name="T2" fmla="*/ 12792 w 21600"/>
              <a:gd name="T3" fmla="*/ 12158 h 21600"/>
              <a:gd name="T4" fmla="*/ 3389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2792" y="0"/>
                </a:lnTo>
                <a:lnTo>
                  <a:pt x="12792" y="2764"/>
                </a:lnTo>
                <a:lnTo>
                  <a:pt x="12427" y="2764"/>
                </a:lnTo>
                <a:cubicBezTo>
                  <a:pt x="5564" y="2764"/>
                  <a:pt x="0" y="6970"/>
                  <a:pt x="0" y="12158"/>
                </a:cubicBezTo>
                <a:lnTo>
                  <a:pt x="0" y="21600"/>
                </a:lnTo>
                <a:lnTo>
                  <a:pt x="6777" y="21600"/>
                </a:lnTo>
                <a:lnTo>
                  <a:pt x="6777" y="12158"/>
                </a:lnTo>
                <a:cubicBezTo>
                  <a:pt x="6777" y="10631"/>
                  <a:pt x="9307" y="9394"/>
                  <a:pt x="12427" y="9394"/>
                </a:cubicBezTo>
                <a:lnTo>
                  <a:pt x="12792" y="9394"/>
                </a:lnTo>
                <a:lnTo>
                  <a:pt x="12792" y="12158"/>
                </a:lnTo>
                <a:close/>
              </a:path>
            </a:pathLst>
          </a:cu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36"/>
          <p:cNvSpPr>
            <a:spLocks noChangeArrowheads="1"/>
          </p:cNvSpPr>
          <p:nvPr/>
        </p:nvSpPr>
        <p:spPr bwMode="auto">
          <a:xfrm rot="5400000" flipH="1">
            <a:off x="5943600" y="5562600"/>
            <a:ext cx="685800" cy="838200"/>
          </a:xfrm>
          <a:custGeom>
            <a:avLst/>
            <a:gdLst>
              <a:gd name="G0" fmla="+- 12599 0 0"/>
              <a:gd name="G1" fmla="+- 3231 0 0"/>
              <a:gd name="G2" fmla="+- 12158 0 3231"/>
              <a:gd name="G3" fmla="+- G2 0 3231"/>
              <a:gd name="G4" fmla="*/ G3 32768 32059"/>
              <a:gd name="G5" fmla="*/ G4 1 2"/>
              <a:gd name="G6" fmla="+- 21600 0 12599"/>
              <a:gd name="G7" fmla="*/ G6 3231 6079"/>
              <a:gd name="G8" fmla="+- G7 12599 0"/>
              <a:gd name="T0" fmla="*/ 12599 w 21600"/>
              <a:gd name="T1" fmla="*/ 0 h 21600"/>
              <a:gd name="T2" fmla="*/ 12599 w 21600"/>
              <a:gd name="T3" fmla="*/ 12158 h 21600"/>
              <a:gd name="T4" fmla="*/ 2911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2599" y="0"/>
                </a:lnTo>
                <a:lnTo>
                  <a:pt x="12599" y="3231"/>
                </a:lnTo>
                <a:lnTo>
                  <a:pt x="12427" y="3231"/>
                </a:lnTo>
                <a:cubicBezTo>
                  <a:pt x="5564" y="3231"/>
                  <a:pt x="0" y="7228"/>
                  <a:pt x="0" y="12158"/>
                </a:cubicBezTo>
                <a:lnTo>
                  <a:pt x="0" y="21600"/>
                </a:lnTo>
                <a:lnTo>
                  <a:pt x="5822" y="21600"/>
                </a:lnTo>
                <a:lnTo>
                  <a:pt x="5822" y="12158"/>
                </a:lnTo>
                <a:cubicBezTo>
                  <a:pt x="5822" y="10374"/>
                  <a:pt x="8779" y="8927"/>
                  <a:pt x="12427" y="8927"/>
                </a:cubicBezTo>
                <a:lnTo>
                  <a:pt x="12599" y="8927"/>
                </a:lnTo>
                <a:lnTo>
                  <a:pt x="12599" y="12158"/>
                </a:lnTo>
                <a:close/>
              </a:path>
            </a:pathLst>
          </a:cu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AutoShape 37"/>
          <p:cNvSpPr>
            <a:spLocks noChangeArrowheads="1"/>
          </p:cNvSpPr>
          <p:nvPr/>
        </p:nvSpPr>
        <p:spPr bwMode="auto">
          <a:xfrm>
            <a:off x="3505200" y="5791200"/>
            <a:ext cx="838200" cy="457200"/>
          </a:xfrm>
          <a:prstGeom prst="irregularSeal2">
            <a:avLst/>
          </a:prstGeom>
          <a:solidFill>
            <a:srgbClr val="339966">
              <a:alpha val="77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Freeform 46"/>
          <p:cNvSpPr>
            <a:spLocks/>
          </p:cNvSpPr>
          <p:nvPr/>
        </p:nvSpPr>
        <p:spPr bwMode="auto">
          <a:xfrm>
            <a:off x="1219200" y="3602038"/>
            <a:ext cx="492125" cy="492125"/>
          </a:xfrm>
          <a:custGeom>
            <a:avLst/>
            <a:gdLst>
              <a:gd name="T0" fmla="*/ 511 w 930"/>
              <a:gd name="T1" fmla="*/ 2 h 932"/>
              <a:gd name="T2" fmla="*/ 602 w 930"/>
              <a:gd name="T3" fmla="*/ 22 h 932"/>
              <a:gd name="T4" fmla="*/ 686 w 930"/>
              <a:gd name="T5" fmla="*/ 57 h 932"/>
              <a:gd name="T6" fmla="*/ 761 w 930"/>
              <a:gd name="T7" fmla="*/ 106 h 932"/>
              <a:gd name="T8" fmla="*/ 824 w 930"/>
              <a:gd name="T9" fmla="*/ 169 h 932"/>
              <a:gd name="T10" fmla="*/ 873 w 930"/>
              <a:gd name="T11" fmla="*/ 244 h 932"/>
              <a:gd name="T12" fmla="*/ 908 w 930"/>
              <a:gd name="T13" fmla="*/ 328 h 932"/>
              <a:gd name="T14" fmla="*/ 928 w 930"/>
              <a:gd name="T15" fmla="*/ 419 h 932"/>
              <a:gd name="T16" fmla="*/ 928 w 930"/>
              <a:gd name="T17" fmla="*/ 513 h 932"/>
              <a:gd name="T18" fmla="*/ 908 w 930"/>
              <a:gd name="T19" fmla="*/ 604 h 932"/>
              <a:gd name="T20" fmla="*/ 873 w 930"/>
              <a:gd name="T21" fmla="*/ 688 h 932"/>
              <a:gd name="T22" fmla="*/ 824 w 930"/>
              <a:gd name="T23" fmla="*/ 763 h 932"/>
              <a:gd name="T24" fmla="*/ 761 w 930"/>
              <a:gd name="T25" fmla="*/ 826 h 932"/>
              <a:gd name="T26" fmla="*/ 686 w 930"/>
              <a:gd name="T27" fmla="*/ 876 h 932"/>
              <a:gd name="T28" fmla="*/ 602 w 930"/>
              <a:gd name="T29" fmla="*/ 911 h 932"/>
              <a:gd name="T30" fmla="*/ 511 w 930"/>
              <a:gd name="T31" fmla="*/ 930 h 932"/>
              <a:gd name="T32" fmla="*/ 417 w 930"/>
              <a:gd name="T33" fmla="*/ 930 h 932"/>
              <a:gd name="T34" fmla="*/ 326 w 930"/>
              <a:gd name="T35" fmla="*/ 911 h 932"/>
              <a:gd name="T36" fmla="*/ 243 w 930"/>
              <a:gd name="T37" fmla="*/ 876 h 932"/>
              <a:gd name="T38" fmla="*/ 169 w 930"/>
              <a:gd name="T39" fmla="*/ 826 h 932"/>
              <a:gd name="T40" fmla="*/ 106 w 930"/>
              <a:gd name="T41" fmla="*/ 763 h 932"/>
              <a:gd name="T42" fmla="*/ 56 w 930"/>
              <a:gd name="T43" fmla="*/ 688 h 932"/>
              <a:gd name="T44" fmla="*/ 20 w 930"/>
              <a:gd name="T45" fmla="*/ 604 h 932"/>
              <a:gd name="T46" fmla="*/ 2 w 930"/>
              <a:gd name="T47" fmla="*/ 513 h 932"/>
              <a:gd name="T48" fmla="*/ 2 w 930"/>
              <a:gd name="T49" fmla="*/ 419 h 932"/>
              <a:gd name="T50" fmla="*/ 20 w 930"/>
              <a:gd name="T51" fmla="*/ 328 h 932"/>
              <a:gd name="T52" fmla="*/ 56 w 930"/>
              <a:gd name="T53" fmla="*/ 244 h 932"/>
              <a:gd name="T54" fmla="*/ 106 w 930"/>
              <a:gd name="T55" fmla="*/ 169 h 932"/>
              <a:gd name="T56" fmla="*/ 169 w 930"/>
              <a:gd name="T57" fmla="*/ 106 h 932"/>
              <a:gd name="T58" fmla="*/ 243 w 930"/>
              <a:gd name="T59" fmla="*/ 57 h 932"/>
              <a:gd name="T60" fmla="*/ 326 w 930"/>
              <a:gd name="T61" fmla="*/ 22 h 932"/>
              <a:gd name="T62" fmla="*/ 417 w 930"/>
              <a:gd name="T63" fmla="*/ 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0" h="932">
                <a:moveTo>
                  <a:pt x="464" y="0"/>
                </a:moveTo>
                <a:lnTo>
                  <a:pt x="511" y="2"/>
                </a:lnTo>
                <a:lnTo>
                  <a:pt x="558" y="10"/>
                </a:lnTo>
                <a:lnTo>
                  <a:pt x="602" y="22"/>
                </a:lnTo>
                <a:lnTo>
                  <a:pt x="645" y="37"/>
                </a:lnTo>
                <a:lnTo>
                  <a:pt x="686" y="57"/>
                </a:lnTo>
                <a:lnTo>
                  <a:pt x="724" y="79"/>
                </a:lnTo>
                <a:lnTo>
                  <a:pt x="761" y="106"/>
                </a:lnTo>
                <a:lnTo>
                  <a:pt x="794" y="136"/>
                </a:lnTo>
                <a:lnTo>
                  <a:pt x="824" y="169"/>
                </a:lnTo>
                <a:lnTo>
                  <a:pt x="851" y="206"/>
                </a:lnTo>
                <a:lnTo>
                  <a:pt x="873" y="244"/>
                </a:lnTo>
                <a:lnTo>
                  <a:pt x="893" y="285"/>
                </a:lnTo>
                <a:lnTo>
                  <a:pt x="908" y="328"/>
                </a:lnTo>
                <a:lnTo>
                  <a:pt x="920" y="372"/>
                </a:lnTo>
                <a:lnTo>
                  <a:pt x="928" y="419"/>
                </a:lnTo>
                <a:lnTo>
                  <a:pt x="930" y="466"/>
                </a:lnTo>
                <a:lnTo>
                  <a:pt x="928" y="513"/>
                </a:lnTo>
                <a:lnTo>
                  <a:pt x="920" y="561"/>
                </a:lnTo>
                <a:lnTo>
                  <a:pt x="908" y="604"/>
                </a:lnTo>
                <a:lnTo>
                  <a:pt x="893" y="647"/>
                </a:lnTo>
                <a:lnTo>
                  <a:pt x="873" y="688"/>
                </a:lnTo>
                <a:lnTo>
                  <a:pt x="851" y="727"/>
                </a:lnTo>
                <a:lnTo>
                  <a:pt x="824" y="763"/>
                </a:lnTo>
                <a:lnTo>
                  <a:pt x="794" y="795"/>
                </a:lnTo>
                <a:lnTo>
                  <a:pt x="761" y="826"/>
                </a:lnTo>
                <a:lnTo>
                  <a:pt x="724" y="853"/>
                </a:lnTo>
                <a:lnTo>
                  <a:pt x="686" y="876"/>
                </a:lnTo>
                <a:lnTo>
                  <a:pt x="645" y="896"/>
                </a:lnTo>
                <a:lnTo>
                  <a:pt x="602" y="911"/>
                </a:lnTo>
                <a:lnTo>
                  <a:pt x="558" y="923"/>
                </a:lnTo>
                <a:lnTo>
                  <a:pt x="511" y="930"/>
                </a:lnTo>
                <a:lnTo>
                  <a:pt x="464" y="932"/>
                </a:lnTo>
                <a:lnTo>
                  <a:pt x="417" y="930"/>
                </a:lnTo>
                <a:lnTo>
                  <a:pt x="370" y="923"/>
                </a:lnTo>
                <a:lnTo>
                  <a:pt x="326" y="911"/>
                </a:lnTo>
                <a:lnTo>
                  <a:pt x="284" y="896"/>
                </a:lnTo>
                <a:lnTo>
                  <a:pt x="243" y="876"/>
                </a:lnTo>
                <a:lnTo>
                  <a:pt x="204" y="853"/>
                </a:lnTo>
                <a:lnTo>
                  <a:pt x="169" y="826"/>
                </a:lnTo>
                <a:lnTo>
                  <a:pt x="136" y="795"/>
                </a:lnTo>
                <a:lnTo>
                  <a:pt x="106" y="763"/>
                </a:lnTo>
                <a:lnTo>
                  <a:pt x="79" y="727"/>
                </a:lnTo>
                <a:lnTo>
                  <a:pt x="56" y="688"/>
                </a:lnTo>
                <a:lnTo>
                  <a:pt x="36" y="647"/>
                </a:lnTo>
                <a:lnTo>
                  <a:pt x="20" y="604"/>
                </a:lnTo>
                <a:lnTo>
                  <a:pt x="10" y="561"/>
                </a:lnTo>
                <a:lnTo>
                  <a:pt x="2" y="513"/>
                </a:lnTo>
                <a:lnTo>
                  <a:pt x="0" y="466"/>
                </a:lnTo>
                <a:lnTo>
                  <a:pt x="2" y="419"/>
                </a:lnTo>
                <a:lnTo>
                  <a:pt x="10" y="372"/>
                </a:lnTo>
                <a:lnTo>
                  <a:pt x="20" y="328"/>
                </a:lnTo>
                <a:lnTo>
                  <a:pt x="36" y="285"/>
                </a:lnTo>
                <a:lnTo>
                  <a:pt x="56" y="244"/>
                </a:lnTo>
                <a:lnTo>
                  <a:pt x="79" y="206"/>
                </a:lnTo>
                <a:lnTo>
                  <a:pt x="106" y="169"/>
                </a:lnTo>
                <a:lnTo>
                  <a:pt x="136" y="136"/>
                </a:lnTo>
                <a:lnTo>
                  <a:pt x="169" y="106"/>
                </a:lnTo>
                <a:lnTo>
                  <a:pt x="204" y="79"/>
                </a:lnTo>
                <a:lnTo>
                  <a:pt x="243" y="57"/>
                </a:lnTo>
                <a:lnTo>
                  <a:pt x="284" y="37"/>
                </a:lnTo>
                <a:lnTo>
                  <a:pt x="326" y="22"/>
                </a:lnTo>
                <a:lnTo>
                  <a:pt x="370" y="10"/>
                </a:lnTo>
                <a:lnTo>
                  <a:pt x="417" y="2"/>
                </a:lnTo>
                <a:lnTo>
                  <a:pt x="464" y="0"/>
                </a:lnTo>
                <a:close/>
              </a:path>
            </a:pathLst>
          </a:custGeom>
          <a:solidFill>
            <a:srgbClr val="FF9900">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47"/>
          <p:cNvSpPr>
            <a:spLocks/>
          </p:cNvSpPr>
          <p:nvPr/>
        </p:nvSpPr>
        <p:spPr bwMode="auto">
          <a:xfrm>
            <a:off x="1412875" y="4132263"/>
            <a:ext cx="492125" cy="492125"/>
          </a:xfrm>
          <a:custGeom>
            <a:avLst/>
            <a:gdLst>
              <a:gd name="T0" fmla="*/ 513 w 931"/>
              <a:gd name="T1" fmla="*/ 2 h 930"/>
              <a:gd name="T2" fmla="*/ 604 w 931"/>
              <a:gd name="T3" fmla="*/ 20 h 930"/>
              <a:gd name="T4" fmla="*/ 687 w 931"/>
              <a:gd name="T5" fmla="*/ 56 h 930"/>
              <a:gd name="T6" fmla="*/ 762 w 931"/>
              <a:gd name="T7" fmla="*/ 106 h 930"/>
              <a:gd name="T8" fmla="*/ 825 w 931"/>
              <a:gd name="T9" fmla="*/ 169 h 930"/>
              <a:gd name="T10" fmla="*/ 874 w 931"/>
              <a:gd name="T11" fmla="*/ 243 h 930"/>
              <a:gd name="T12" fmla="*/ 910 w 931"/>
              <a:gd name="T13" fmla="*/ 326 h 930"/>
              <a:gd name="T14" fmla="*/ 929 w 931"/>
              <a:gd name="T15" fmla="*/ 417 h 930"/>
              <a:gd name="T16" fmla="*/ 929 w 931"/>
              <a:gd name="T17" fmla="*/ 512 h 930"/>
              <a:gd name="T18" fmla="*/ 910 w 931"/>
              <a:gd name="T19" fmla="*/ 603 h 930"/>
              <a:gd name="T20" fmla="*/ 874 w 931"/>
              <a:gd name="T21" fmla="*/ 687 h 930"/>
              <a:gd name="T22" fmla="*/ 825 w 931"/>
              <a:gd name="T23" fmla="*/ 761 h 930"/>
              <a:gd name="T24" fmla="*/ 762 w 931"/>
              <a:gd name="T25" fmla="*/ 824 h 930"/>
              <a:gd name="T26" fmla="*/ 687 w 931"/>
              <a:gd name="T27" fmla="*/ 874 h 930"/>
              <a:gd name="T28" fmla="*/ 604 w 931"/>
              <a:gd name="T29" fmla="*/ 910 h 930"/>
              <a:gd name="T30" fmla="*/ 513 w 931"/>
              <a:gd name="T31" fmla="*/ 928 h 930"/>
              <a:gd name="T32" fmla="*/ 419 w 931"/>
              <a:gd name="T33" fmla="*/ 928 h 930"/>
              <a:gd name="T34" fmla="*/ 328 w 931"/>
              <a:gd name="T35" fmla="*/ 910 h 930"/>
              <a:gd name="T36" fmla="*/ 244 w 931"/>
              <a:gd name="T37" fmla="*/ 874 h 930"/>
              <a:gd name="T38" fmla="*/ 169 w 931"/>
              <a:gd name="T39" fmla="*/ 824 h 930"/>
              <a:gd name="T40" fmla="*/ 106 w 931"/>
              <a:gd name="T41" fmla="*/ 761 h 930"/>
              <a:gd name="T42" fmla="*/ 57 w 931"/>
              <a:gd name="T43" fmla="*/ 687 h 930"/>
              <a:gd name="T44" fmla="*/ 22 w 931"/>
              <a:gd name="T45" fmla="*/ 603 h 930"/>
              <a:gd name="T46" fmla="*/ 2 w 931"/>
              <a:gd name="T47" fmla="*/ 512 h 930"/>
              <a:gd name="T48" fmla="*/ 2 w 931"/>
              <a:gd name="T49" fmla="*/ 417 h 930"/>
              <a:gd name="T50" fmla="*/ 22 w 931"/>
              <a:gd name="T51" fmla="*/ 326 h 930"/>
              <a:gd name="T52" fmla="*/ 57 w 931"/>
              <a:gd name="T53" fmla="*/ 243 h 930"/>
              <a:gd name="T54" fmla="*/ 106 w 931"/>
              <a:gd name="T55" fmla="*/ 169 h 930"/>
              <a:gd name="T56" fmla="*/ 169 w 931"/>
              <a:gd name="T57" fmla="*/ 106 h 930"/>
              <a:gd name="T58" fmla="*/ 244 w 931"/>
              <a:gd name="T59" fmla="*/ 56 h 930"/>
              <a:gd name="T60" fmla="*/ 328 w 931"/>
              <a:gd name="T61" fmla="*/ 20 h 930"/>
              <a:gd name="T62" fmla="*/ 419 w 931"/>
              <a:gd name="T63" fmla="*/ 2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1" h="930">
                <a:moveTo>
                  <a:pt x="466" y="0"/>
                </a:moveTo>
                <a:lnTo>
                  <a:pt x="513" y="2"/>
                </a:lnTo>
                <a:lnTo>
                  <a:pt x="560" y="10"/>
                </a:lnTo>
                <a:lnTo>
                  <a:pt x="604" y="20"/>
                </a:lnTo>
                <a:lnTo>
                  <a:pt x="646" y="36"/>
                </a:lnTo>
                <a:lnTo>
                  <a:pt x="687" y="56"/>
                </a:lnTo>
                <a:lnTo>
                  <a:pt x="726" y="79"/>
                </a:lnTo>
                <a:lnTo>
                  <a:pt x="762" y="106"/>
                </a:lnTo>
                <a:lnTo>
                  <a:pt x="795" y="136"/>
                </a:lnTo>
                <a:lnTo>
                  <a:pt x="825" y="169"/>
                </a:lnTo>
                <a:lnTo>
                  <a:pt x="852" y="205"/>
                </a:lnTo>
                <a:lnTo>
                  <a:pt x="874" y="243"/>
                </a:lnTo>
                <a:lnTo>
                  <a:pt x="895" y="284"/>
                </a:lnTo>
                <a:lnTo>
                  <a:pt x="910" y="326"/>
                </a:lnTo>
                <a:lnTo>
                  <a:pt x="921" y="371"/>
                </a:lnTo>
                <a:lnTo>
                  <a:pt x="929" y="417"/>
                </a:lnTo>
                <a:lnTo>
                  <a:pt x="931" y="464"/>
                </a:lnTo>
                <a:lnTo>
                  <a:pt x="929" y="512"/>
                </a:lnTo>
                <a:lnTo>
                  <a:pt x="921" y="558"/>
                </a:lnTo>
                <a:lnTo>
                  <a:pt x="910" y="603"/>
                </a:lnTo>
                <a:lnTo>
                  <a:pt x="895" y="646"/>
                </a:lnTo>
                <a:lnTo>
                  <a:pt x="874" y="687"/>
                </a:lnTo>
                <a:lnTo>
                  <a:pt x="852" y="725"/>
                </a:lnTo>
                <a:lnTo>
                  <a:pt x="825" y="761"/>
                </a:lnTo>
                <a:lnTo>
                  <a:pt x="795" y="794"/>
                </a:lnTo>
                <a:lnTo>
                  <a:pt x="762" y="824"/>
                </a:lnTo>
                <a:lnTo>
                  <a:pt x="726" y="851"/>
                </a:lnTo>
                <a:lnTo>
                  <a:pt x="687" y="874"/>
                </a:lnTo>
                <a:lnTo>
                  <a:pt x="646" y="894"/>
                </a:lnTo>
                <a:lnTo>
                  <a:pt x="604" y="910"/>
                </a:lnTo>
                <a:lnTo>
                  <a:pt x="560" y="920"/>
                </a:lnTo>
                <a:lnTo>
                  <a:pt x="513" y="928"/>
                </a:lnTo>
                <a:lnTo>
                  <a:pt x="466" y="930"/>
                </a:lnTo>
                <a:lnTo>
                  <a:pt x="419" y="928"/>
                </a:lnTo>
                <a:lnTo>
                  <a:pt x="371" y="920"/>
                </a:lnTo>
                <a:lnTo>
                  <a:pt x="328" y="910"/>
                </a:lnTo>
                <a:lnTo>
                  <a:pt x="285" y="894"/>
                </a:lnTo>
                <a:lnTo>
                  <a:pt x="244" y="874"/>
                </a:lnTo>
                <a:lnTo>
                  <a:pt x="206" y="851"/>
                </a:lnTo>
                <a:lnTo>
                  <a:pt x="169" y="824"/>
                </a:lnTo>
                <a:lnTo>
                  <a:pt x="137" y="794"/>
                </a:lnTo>
                <a:lnTo>
                  <a:pt x="106" y="761"/>
                </a:lnTo>
                <a:lnTo>
                  <a:pt x="79" y="725"/>
                </a:lnTo>
                <a:lnTo>
                  <a:pt x="57" y="687"/>
                </a:lnTo>
                <a:lnTo>
                  <a:pt x="37" y="646"/>
                </a:lnTo>
                <a:lnTo>
                  <a:pt x="22" y="603"/>
                </a:lnTo>
                <a:lnTo>
                  <a:pt x="10" y="558"/>
                </a:lnTo>
                <a:lnTo>
                  <a:pt x="2" y="512"/>
                </a:lnTo>
                <a:lnTo>
                  <a:pt x="0" y="464"/>
                </a:lnTo>
                <a:lnTo>
                  <a:pt x="2" y="417"/>
                </a:lnTo>
                <a:lnTo>
                  <a:pt x="10" y="371"/>
                </a:lnTo>
                <a:lnTo>
                  <a:pt x="22" y="326"/>
                </a:lnTo>
                <a:lnTo>
                  <a:pt x="37" y="284"/>
                </a:lnTo>
                <a:lnTo>
                  <a:pt x="57" y="243"/>
                </a:lnTo>
                <a:lnTo>
                  <a:pt x="79" y="205"/>
                </a:lnTo>
                <a:lnTo>
                  <a:pt x="106" y="169"/>
                </a:lnTo>
                <a:lnTo>
                  <a:pt x="137" y="136"/>
                </a:lnTo>
                <a:lnTo>
                  <a:pt x="169" y="106"/>
                </a:lnTo>
                <a:lnTo>
                  <a:pt x="206" y="79"/>
                </a:lnTo>
                <a:lnTo>
                  <a:pt x="244" y="56"/>
                </a:lnTo>
                <a:lnTo>
                  <a:pt x="285" y="36"/>
                </a:lnTo>
                <a:lnTo>
                  <a:pt x="328" y="20"/>
                </a:lnTo>
                <a:lnTo>
                  <a:pt x="371" y="10"/>
                </a:lnTo>
                <a:lnTo>
                  <a:pt x="419" y="2"/>
                </a:lnTo>
                <a:lnTo>
                  <a:pt x="466"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63"/>
          <p:cNvSpPr>
            <a:spLocks/>
          </p:cNvSpPr>
          <p:nvPr/>
        </p:nvSpPr>
        <p:spPr bwMode="auto">
          <a:xfrm>
            <a:off x="1500188" y="4157663"/>
            <a:ext cx="177800" cy="177800"/>
          </a:xfrm>
          <a:custGeom>
            <a:avLst/>
            <a:gdLst>
              <a:gd name="T0" fmla="*/ 168 w 336"/>
              <a:gd name="T1" fmla="*/ 337 h 337"/>
              <a:gd name="T2" fmla="*/ 185 w 336"/>
              <a:gd name="T3" fmla="*/ 336 h 337"/>
              <a:gd name="T4" fmla="*/ 201 w 336"/>
              <a:gd name="T5" fmla="*/ 333 h 337"/>
              <a:gd name="T6" fmla="*/ 217 w 336"/>
              <a:gd name="T7" fmla="*/ 329 h 337"/>
              <a:gd name="T8" fmla="*/ 232 w 336"/>
              <a:gd name="T9" fmla="*/ 324 h 337"/>
              <a:gd name="T10" fmla="*/ 247 w 336"/>
              <a:gd name="T11" fmla="*/ 317 h 337"/>
              <a:gd name="T12" fmla="*/ 261 w 336"/>
              <a:gd name="T13" fmla="*/ 309 h 337"/>
              <a:gd name="T14" fmla="*/ 275 w 336"/>
              <a:gd name="T15" fmla="*/ 299 h 337"/>
              <a:gd name="T16" fmla="*/ 286 w 336"/>
              <a:gd name="T17" fmla="*/ 287 h 337"/>
              <a:gd name="T18" fmla="*/ 298 w 336"/>
              <a:gd name="T19" fmla="*/ 276 h 337"/>
              <a:gd name="T20" fmla="*/ 308 w 336"/>
              <a:gd name="T21" fmla="*/ 262 h 337"/>
              <a:gd name="T22" fmla="*/ 316 w 336"/>
              <a:gd name="T23" fmla="*/ 248 h 337"/>
              <a:gd name="T24" fmla="*/ 323 w 336"/>
              <a:gd name="T25" fmla="*/ 233 h 337"/>
              <a:gd name="T26" fmla="*/ 328 w 336"/>
              <a:gd name="T27" fmla="*/ 218 h 337"/>
              <a:gd name="T28" fmla="*/ 332 w 336"/>
              <a:gd name="T29" fmla="*/ 202 h 337"/>
              <a:gd name="T30" fmla="*/ 334 w 336"/>
              <a:gd name="T31" fmla="*/ 186 h 337"/>
              <a:gd name="T32" fmla="*/ 336 w 336"/>
              <a:gd name="T33" fmla="*/ 168 h 337"/>
              <a:gd name="T34" fmla="*/ 334 w 336"/>
              <a:gd name="T35" fmla="*/ 151 h 337"/>
              <a:gd name="T36" fmla="*/ 332 w 336"/>
              <a:gd name="T37" fmla="*/ 135 h 337"/>
              <a:gd name="T38" fmla="*/ 328 w 336"/>
              <a:gd name="T39" fmla="*/ 119 h 337"/>
              <a:gd name="T40" fmla="*/ 323 w 336"/>
              <a:gd name="T41" fmla="*/ 104 h 337"/>
              <a:gd name="T42" fmla="*/ 316 w 336"/>
              <a:gd name="T43" fmla="*/ 89 h 337"/>
              <a:gd name="T44" fmla="*/ 308 w 336"/>
              <a:gd name="T45" fmla="*/ 75 h 337"/>
              <a:gd name="T46" fmla="*/ 298 w 336"/>
              <a:gd name="T47" fmla="*/ 62 h 337"/>
              <a:gd name="T48" fmla="*/ 286 w 336"/>
              <a:gd name="T49" fmla="*/ 49 h 337"/>
              <a:gd name="T50" fmla="*/ 275 w 336"/>
              <a:gd name="T51" fmla="*/ 39 h 337"/>
              <a:gd name="T52" fmla="*/ 261 w 336"/>
              <a:gd name="T53" fmla="*/ 29 h 337"/>
              <a:gd name="T54" fmla="*/ 247 w 336"/>
              <a:gd name="T55" fmla="*/ 21 h 337"/>
              <a:gd name="T56" fmla="*/ 232 w 336"/>
              <a:gd name="T57" fmla="*/ 13 h 337"/>
              <a:gd name="T58" fmla="*/ 217 w 336"/>
              <a:gd name="T59" fmla="*/ 8 h 337"/>
              <a:gd name="T60" fmla="*/ 201 w 336"/>
              <a:gd name="T61" fmla="*/ 3 h 337"/>
              <a:gd name="T62" fmla="*/ 185 w 336"/>
              <a:gd name="T63" fmla="*/ 1 h 337"/>
              <a:gd name="T64" fmla="*/ 168 w 336"/>
              <a:gd name="T65" fmla="*/ 0 h 337"/>
              <a:gd name="T66" fmla="*/ 134 w 336"/>
              <a:gd name="T67" fmla="*/ 3 h 337"/>
              <a:gd name="T68" fmla="*/ 102 w 336"/>
              <a:gd name="T69" fmla="*/ 13 h 337"/>
              <a:gd name="T70" fmla="*/ 75 w 336"/>
              <a:gd name="T71" fmla="*/ 29 h 337"/>
              <a:gd name="T72" fmla="*/ 49 w 336"/>
              <a:gd name="T73" fmla="*/ 49 h 337"/>
              <a:gd name="T74" fmla="*/ 29 w 336"/>
              <a:gd name="T75" fmla="*/ 75 h 337"/>
              <a:gd name="T76" fmla="*/ 12 w 336"/>
              <a:gd name="T77" fmla="*/ 103 h 337"/>
              <a:gd name="T78" fmla="*/ 3 w 336"/>
              <a:gd name="T79" fmla="*/ 135 h 337"/>
              <a:gd name="T80" fmla="*/ 0 w 336"/>
              <a:gd name="T81" fmla="*/ 168 h 337"/>
              <a:gd name="T82" fmla="*/ 1 w 336"/>
              <a:gd name="T83" fmla="*/ 186 h 337"/>
              <a:gd name="T84" fmla="*/ 3 w 336"/>
              <a:gd name="T85" fmla="*/ 202 h 337"/>
              <a:gd name="T86" fmla="*/ 7 w 336"/>
              <a:gd name="T87" fmla="*/ 218 h 337"/>
              <a:gd name="T88" fmla="*/ 12 w 336"/>
              <a:gd name="T89" fmla="*/ 233 h 337"/>
              <a:gd name="T90" fmla="*/ 19 w 336"/>
              <a:gd name="T91" fmla="*/ 248 h 337"/>
              <a:gd name="T92" fmla="*/ 27 w 336"/>
              <a:gd name="T93" fmla="*/ 262 h 337"/>
              <a:gd name="T94" fmla="*/ 37 w 336"/>
              <a:gd name="T95" fmla="*/ 276 h 337"/>
              <a:gd name="T96" fmla="*/ 49 w 336"/>
              <a:gd name="T97" fmla="*/ 287 h 337"/>
              <a:gd name="T98" fmla="*/ 62 w 336"/>
              <a:gd name="T99" fmla="*/ 299 h 337"/>
              <a:gd name="T100" fmla="*/ 75 w 336"/>
              <a:gd name="T101" fmla="*/ 309 h 337"/>
              <a:gd name="T102" fmla="*/ 88 w 336"/>
              <a:gd name="T103" fmla="*/ 317 h 337"/>
              <a:gd name="T104" fmla="*/ 103 w 336"/>
              <a:gd name="T105" fmla="*/ 324 h 337"/>
              <a:gd name="T106" fmla="*/ 118 w 336"/>
              <a:gd name="T107" fmla="*/ 329 h 337"/>
              <a:gd name="T108" fmla="*/ 134 w 336"/>
              <a:gd name="T109" fmla="*/ 333 h 337"/>
              <a:gd name="T110" fmla="*/ 150 w 336"/>
              <a:gd name="T111" fmla="*/ 336 h 337"/>
              <a:gd name="T112" fmla="*/ 168 w 336"/>
              <a:gd name="T113"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6" h="337">
                <a:moveTo>
                  <a:pt x="168" y="337"/>
                </a:moveTo>
                <a:lnTo>
                  <a:pt x="185" y="336"/>
                </a:lnTo>
                <a:lnTo>
                  <a:pt x="201" y="333"/>
                </a:lnTo>
                <a:lnTo>
                  <a:pt x="217" y="329"/>
                </a:lnTo>
                <a:lnTo>
                  <a:pt x="232" y="324"/>
                </a:lnTo>
                <a:lnTo>
                  <a:pt x="247" y="317"/>
                </a:lnTo>
                <a:lnTo>
                  <a:pt x="261" y="309"/>
                </a:lnTo>
                <a:lnTo>
                  <a:pt x="275" y="299"/>
                </a:lnTo>
                <a:lnTo>
                  <a:pt x="286" y="287"/>
                </a:lnTo>
                <a:lnTo>
                  <a:pt x="298" y="276"/>
                </a:lnTo>
                <a:lnTo>
                  <a:pt x="308" y="262"/>
                </a:lnTo>
                <a:lnTo>
                  <a:pt x="316" y="248"/>
                </a:lnTo>
                <a:lnTo>
                  <a:pt x="323" y="233"/>
                </a:lnTo>
                <a:lnTo>
                  <a:pt x="328" y="218"/>
                </a:lnTo>
                <a:lnTo>
                  <a:pt x="332" y="202"/>
                </a:lnTo>
                <a:lnTo>
                  <a:pt x="334" y="186"/>
                </a:lnTo>
                <a:lnTo>
                  <a:pt x="336" y="168"/>
                </a:lnTo>
                <a:lnTo>
                  <a:pt x="334" y="151"/>
                </a:lnTo>
                <a:lnTo>
                  <a:pt x="332" y="135"/>
                </a:lnTo>
                <a:lnTo>
                  <a:pt x="328" y="119"/>
                </a:lnTo>
                <a:lnTo>
                  <a:pt x="323" y="104"/>
                </a:lnTo>
                <a:lnTo>
                  <a:pt x="316" y="89"/>
                </a:lnTo>
                <a:lnTo>
                  <a:pt x="308" y="75"/>
                </a:lnTo>
                <a:lnTo>
                  <a:pt x="298" y="62"/>
                </a:lnTo>
                <a:lnTo>
                  <a:pt x="286" y="49"/>
                </a:lnTo>
                <a:lnTo>
                  <a:pt x="275" y="39"/>
                </a:lnTo>
                <a:lnTo>
                  <a:pt x="261" y="29"/>
                </a:lnTo>
                <a:lnTo>
                  <a:pt x="247" y="21"/>
                </a:lnTo>
                <a:lnTo>
                  <a:pt x="232" y="13"/>
                </a:lnTo>
                <a:lnTo>
                  <a:pt x="217" y="8"/>
                </a:lnTo>
                <a:lnTo>
                  <a:pt x="201" y="3"/>
                </a:lnTo>
                <a:lnTo>
                  <a:pt x="185" y="1"/>
                </a:lnTo>
                <a:lnTo>
                  <a:pt x="168" y="0"/>
                </a:lnTo>
                <a:lnTo>
                  <a:pt x="134" y="3"/>
                </a:lnTo>
                <a:lnTo>
                  <a:pt x="102" y="13"/>
                </a:lnTo>
                <a:lnTo>
                  <a:pt x="75" y="29"/>
                </a:lnTo>
                <a:lnTo>
                  <a:pt x="49" y="49"/>
                </a:lnTo>
                <a:lnTo>
                  <a:pt x="29" y="75"/>
                </a:lnTo>
                <a:lnTo>
                  <a:pt x="12" y="103"/>
                </a:lnTo>
                <a:lnTo>
                  <a:pt x="3" y="135"/>
                </a:lnTo>
                <a:lnTo>
                  <a:pt x="0" y="168"/>
                </a:lnTo>
                <a:lnTo>
                  <a:pt x="1" y="186"/>
                </a:lnTo>
                <a:lnTo>
                  <a:pt x="3" y="202"/>
                </a:lnTo>
                <a:lnTo>
                  <a:pt x="7" y="218"/>
                </a:lnTo>
                <a:lnTo>
                  <a:pt x="12" y="233"/>
                </a:lnTo>
                <a:lnTo>
                  <a:pt x="19" y="248"/>
                </a:lnTo>
                <a:lnTo>
                  <a:pt x="27" y="262"/>
                </a:lnTo>
                <a:lnTo>
                  <a:pt x="37" y="276"/>
                </a:lnTo>
                <a:lnTo>
                  <a:pt x="49" y="287"/>
                </a:lnTo>
                <a:lnTo>
                  <a:pt x="62" y="299"/>
                </a:lnTo>
                <a:lnTo>
                  <a:pt x="75" y="309"/>
                </a:lnTo>
                <a:lnTo>
                  <a:pt x="88" y="317"/>
                </a:lnTo>
                <a:lnTo>
                  <a:pt x="103" y="324"/>
                </a:lnTo>
                <a:lnTo>
                  <a:pt x="118" y="329"/>
                </a:lnTo>
                <a:lnTo>
                  <a:pt x="134" y="333"/>
                </a:lnTo>
                <a:lnTo>
                  <a:pt x="150" y="336"/>
                </a:lnTo>
                <a:lnTo>
                  <a:pt x="168" y="3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6571456"/>
            <a:ext cx="5969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0688" y="2870200"/>
            <a:ext cx="682625"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 name="Group 27"/>
          <p:cNvGrpSpPr/>
          <p:nvPr/>
        </p:nvGrpSpPr>
        <p:grpSpPr>
          <a:xfrm>
            <a:off x="1219200" y="3505200"/>
            <a:ext cx="681038" cy="1119188"/>
            <a:chOff x="1219200" y="3505200"/>
            <a:chExt cx="681038" cy="1119188"/>
          </a:xfrm>
        </p:grpSpPr>
        <p:sp>
          <p:nvSpPr>
            <p:cNvPr id="29" name="AutoShape 44"/>
            <p:cNvSpPr>
              <a:spLocks noChangeAspect="1" noChangeArrowheads="1" noTextEdit="1"/>
            </p:cNvSpPr>
            <p:nvPr/>
          </p:nvSpPr>
          <p:spPr bwMode="auto">
            <a:xfrm>
              <a:off x="1219200" y="3505200"/>
              <a:ext cx="681038"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 name="Rectangle 49"/>
            <p:cNvSpPr>
              <a:spLocks noChangeArrowheads="1"/>
            </p:cNvSpPr>
            <p:nvPr/>
          </p:nvSpPr>
          <p:spPr bwMode="auto">
            <a:xfrm>
              <a:off x="1490663" y="3938588"/>
              <a:ext cx="31750" cy="31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 name="Freeform 50"/>
            <p:cNvSpPr>
              <a:spLocks/>
            </p:cNvSpPr>
            <p:nvPr/>
          </p:nvSpPr>
          <p:spPr bwMode="auto">
            <a:xfrm>
              <a:off x="1444625" y="3997325"/>
              <a:ext cx="123825" cy="101600"/>
            </a:xfrm>
            <a:custGeom>
              <a:avLst/>
              <a:gdLst>
                <a:gd name="T0" fmla="*/ 85 w 232"/>
                <a:gd name="T1" fmla="*/ 61 h 190"/>
                <a:gd name="T2" fmla="*/ 0 w 232"/>
                <a:gd name="T3" fmla="*/ 61 h 190"/>
                <a:gd name="T4" fmla="*/ 116 w 232"/>
                <a:gd name="T5" fmla="*/ 190 h 190"/>
                <a:gd name="T6" fmla="*/ 232 w 232"/>
                <a:gd name="T7" fmla="*/ 61 h 190"/>
                <a:gd name="T8" fmla="*/ 147 w 232"/>
                <a:gd name="T9" fmla="*/ 61 h 190"/>
                <a:gd name="T10" fmla="*/ 147 w 232"/>
                <a:gd name="T11" fmla="*/ 0 h 190"/>
                <a:gd name="T12" fmla="*/ 85 w 232"/>
                <a:gd name="T13" fmla="*/ 0 h 190"/>
                <a:gd name="T14" fmla="*/ 85 w 232"/>
                <a:gd name="T15" fmla="*/ 61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190">
                  <a:moveTo>
                    <a:pt x="85" y="61"/>
                  </a:moveTo>
                  <a:lnTo>
                    <a:pt x="0" y="61"/>
                  </a:lnTo>
                  <a:lnTo>
                    <a:pt x="116" y="190"/>
                  </a:lnTo>
                  <a:lnTo>
                    <a:pt x="232" y="61"/>
                  </a:lnTo>
                  <a:lnTo>
                    <a:pt x="147" y="61"/>
                  </a:lnTo>
                  <a:lnTo>
                    <a:pt x="147" y="0"/>
                  </a:lnTo>
                  <a:lnTo>
                    <a:pt x="85" y="0"/>
                  </a:lnTo>
                  <a:lnTo>
                    <a:pt x="85"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51"/>
            <p:cNvSpPr>
              <a:spLocks/>
            </p:cNvSpPr>
            <p:nvPr/>
          </p:nvSpPr>
          <p:spPr bwMode="auto">
            <a:xfrm>
              <a:off x="1317625" y="3681413"/>
              <a:ext cx="157163" cy="57150"/>
            </a:xfrm>
            <a:custGeom>
              <a:avLst/>
              <a:gdLst>
                <a:gd name="T0" fmla="*/ 289 w 298"/>
                <a:gd name="T1" fmla="*/ 73 h 107"/>
                <a:gd name="T2" fmla="*/ 289 w 298"/>
                <a:gd name="T3" fmla="*/ 73 h 107"/>
                <a:gd name="T4" fmla="*/ 275 w 298"/>
                <a:gd name="T5" fmla="*/ 65 h 107"/>
                <a:gd name="T6" fmla="*/ 261 w 298"/>
                <a:gd name="T7" fmla="*/ 56 h 107"/>
                <a:gd name="T8" fmla="*/ 246 w 298"/>
                <a:gd name="T9" fmla="*/ 48 h 107"/>
                <a:gd name="T10" fmla="*/ 231 w 298"/>
                <a:gd name="T11" fmla="*/ 42 h 107"/>
                <a:gd name="T12" fmla="*/ 215 w 298"/>
                <a:gd name="T13" fmla="*/ 36 h 107"/>
                <a:gd name="T14" fmla="*/ 199 w 298"/>
                <a:gd name="T15" fmla="*/ 29 h 107"/>
                <a:gd name="T16" fmla="*/ 182 w 298"/>
                <a:gd name="T17" fmla="*/ 24 h 107"/>
                <a:gd name="T18" fmla="*/ 166 w 298"/>
                <a:gd name="T19" fmla="*/ 18 h 107"/>
                <a:gd name="T20" fmla="*/ 148 w 298"/>
                <a:gd name="T21" fmla="*/ 14 h 107"/>
                <a:gd name="T22" fmla="*/ 131 w 298"/>
                <a:gd name="T23" fmla="*/ 11 h 107"/>
                <a:gd name="T24" fmla="*/ 112 w 298"/>
                <a:gd name="T25" fmla="*/ 8 h 107"/>
                <a:gd name="T26" fmla="*/ 94 w 298"/>
                <a:gd name="T27" fmla="*/ 5 h 107"/>
                <a:gd name="T28" fmla="*/ 76 w 298"/>
                <a:gd name="T29" fmla="*/ 3 h 107"/>
                <a:gd name="T30" fmla="*/ 57 w 298"/>
                <a:gd name="T31" fmla="*/ 1 h 107"/>
                <a:gd name="T32" fmla="*/ 39 w 298"/>
                <a:gd name="T33" fmla="*/ 0 h 107"/>
                <a:gd name="T34" fmla="*/ 19 w 298"/>
                <a:gd name="T35" fmla="*/ 0 h 107"/>
                <a:gd name="T36" fmla="*/ 12 w 298"/>
                <a:gd name="T37" fmla="*/ 1 h 107"/>
                <a:gd name="T38" fmla="*/ 5 w 298"/>
                <a:gd name="T39" fmla="*/ 6 h 107"/>
                <a:gd name="T40" fmla="*/ 1 w 298"/>
                <a:gd name="T41" fmla="*/ 12 h 107"/>
                <a:gd name="T42" fmla="*/ 0 w 298"/>
                <a:gd name="T43" fmla="*/ 20 h 107"/>
                <a:gd name="T44" fmla="*/ 1 w 298"/>
                <a:gd name="T45" fmla="*/ 27 h 107"/>
                <a:gd name="T46" fmla="*/ 5 w 298"/>
                <a:gd name="T47" fmla="*/ 33 h 107"/>
                <a:gd name="T48" fmla="*/ 12 w 298"/>
                <a:gd name="T49" fmla="*/ 38 h 107"/>
                <a:gd name="T50" fmla="*/ 19 w 298"/>
                <a:gd name="T51" fmla="*/ 39 h 107"/>
                <a:gd name="T52" fmla="*/ 37 w 298"/>
                <a:gd name="T53" fmla="*/ 39 h 107"/>
                <a:gd name="T54" fmla="*/ 54 w 298"/>
                <a:gd name="T55" fmla="*/ 40 h 107"/>
                <a:gd name="T56" fmla="*/ 72 w 298"/>
                <a:gd name="T57" fmla="*/ 41 h 107"/>
                <a:gd name="T58" fmla="*/ 89 w 298"/>
                <a:gd name="T59" fmla="*/ 43 h 107"/>
                <a:gd name="T60" fmla="*/ 105 w 298"/>
                <a:gd name="T61" fmla="*/ 46 h 107"/>
                <a:gd name="T62" fmla="*/ 122 w 298"/>
                <a:gd name="T63" fmla="*/ 48 h 107"/>
                <a:gd name="T64" fmla="*/ 138 w 298"/>
                <a:gd name="T65" fmla="*/ 53 h 107"/>
                <a:gd name="T66" fmla="*/ 154 w 298"/>
                <a:gd name="T67" fmla="*/ 56 h 107"/>
                <a:gd name="T68" fmla="*/ 170 w 298"/>
                <a:gd name="T69" fmla="*/ 61 h 107"/>
                <a:gd name="T70" fmla="*/ 185 w 298"/>
                <a:gd name="T71" fmla="*/ 66 h 107"/>
                <a:gd name="T72" fmla="*/ 200 w 298"/>
                <a:gd name="T73" fmla="*/ 71 h 107"/>
                <a:gd name="T74" fmla="*/ 215 w 298"/>
                <a:gd name="T75" fmla="*/ 77 h 107"/>
                <a:gd name="T76" fmla="*/ 229 w 298"/>
                <a:gd name="T77" fmla="*/ 84 h 107"/>
                <a:gd name="T78" fmla="*/ 243 w 298"/>
                <a:gd name="T79" fmla="*/ 90 h 107"/>
                <a:gd name="T80" fmla="*/ 256 w 298"/>
                <a:gd name="T81" fmla="*/ 98 h 107"/>
                <a:gd name="T82" fmla="*/ 269 w 298"/>
                <a:gd name="T83" fmla="*/ 105 h 107"/>
                <a:gd name="T84" fmla="*/ 275 w 298"/>
                <a:gd name="T85" fmla="*/ 107 h 107"/>
                <a:gd name="T86" fmla="*/ 283 w 298"/>
                <a:gd name="T87" fmla="*/ 107 h 107"/>
                <a:gd name="T88" fmla="*/ 289 w 298"/>
                <a:gd name="T89" fmla="*/ 105 h 107"/>
                <a:gd name="T90" fmla="*/ 294 w 298"/>
                <a:gd name="T91" fmla="*/ 100 h 107"/>
                <a:gd name="T92" fmla="*/ 298 w 298"/>
                <a:gd name="T93" fmla="*/ 92 h 107"/>
                <a:gd name="T94" fmla="*/ 298 w 298"/>
                <a:gd name="T95" fmla="*/ 85 h 107"/>
                <a:gd name="T96" fmla="*/ 294 w 298"/>
                <a:gd name="T97" fmla="*/ 78 h 107"/>
                <a:gd name="T98" fmla="*/ 289 w 298"/>
                <a:gd name="T99" fmla="*/ 7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8" h="107">
                  <a:moveTo>
                    <a:pt x="289" y="73"/>
                  </a:moveTo>
                  <a:lnTo>
                    <a:pt x="289" y="73"/>
                  </a:lnTo>
                  <a:lnTo>
                    <a:pt x="275" y="65"/>
                  </a:lnTo>
                  <a:lnTo>
                    <a:pt x="261" y="56"/>
                  </a:lnTo>
                  <a:lnTo>
                    <a:pt x="246" y="48"/>
                  </a:lnTo>
                  <a:lnTo>
                    <a:pt x="231" y="42"/>
                  </a:lnTo>
                  <a:lnTo>
                    <a:pt x="215" y="36"/>
                  </a:lnTo>
                  <a:lnTo>
                    <a:pt x="199" y="29"/>
                  </a:lnTo>
                  <a:lnTo>
                    <a:pt x="182" y="24"/>
                  </a:lnTo>
                  <a:lnTo>
                    <a:pt x="166" y="18"/>
                  </a:lnTo>
                  <a:lnTo>
                    <a:pt x="148" y="14"/>
                  </a:lnTo>
                  <a:lnTo>
                    <a:pt x="131" y="11"/>
                  </a:lnTo>
                  <a:lnTo>
                    <a:pt x="112" y="8"/>
                  </a:lnTo>
                  <a:lnTo>
                    <a:pt x="94" y="5"/>
                  </a:lnTo>
                  <a:lnTo>
                    <a:pt x="76" y="3"/>
                  </a:lnTo>
                  <a:lnTo>
                    <a:pt x="57" y="1"/>
                  </a:lnTo>
                  <a:lnTo>
                    <a:pt x="39" y="0"/>
                  </a:lnTo>
                  <a:lnTo>
                    <a:pt x="19" y="0"/>
                  </a:lnTo>
                  <a:lnTo>
                    <a:pt x="12" y="1"/>
                  </a:lnTo>
                  <a:lnTo>
                    <a:pt x="5" y="6"/>
                  </a:lnTo>
                  <a:lnTo>
                    <a:pt x="1" y="12"/>
                  </a:lnTo>
                  <a:lnTo>
                    <a:pt x="0" y="20"/>
                  </a:lnTo>
                  <a:lnTo>
                    <a:pt x="1" y="27"/>
                  </a:lnTo>
                  <a:lnTo>
                    <a:pt x="5" y="33"/>
                  </a:lnTo>
                  <a:lnTo>
                    <a:pt x="12" y="38"/>
                  </a:lnTo>
                  <a:lnTo>
                    <a:pt x="19" y="39"/>
                  </a:lnTo>
                  <a:lnTo>
                    <a:pt x="37" y="39"/>
                  </a:lnTo>
                  <a:lnTo>
                    <a:pt x="54" y="40"/>
                  </a:lnTo>
                  <a:lnTo>
                    <a:pt x="72" y="41"/>
                  </a:lnTo>
                  <a:lnTo>
                    <a:pt x="89" y="43"/>
                  </a:lnTo>
                  <a:lnTo>
                    <a:pt x="105" y="46"/>
                  </a:lnTo>
                  <a:lnTo>
                    <a:pt x="122" y="48"/>
                  </a:lnTo>
                  <a:lnTo>
                    <a:pt x="138" y="53"/>
                  </a:lnTo>
                  <a:lnTo>
                    <a:pt x="154" y="56"/>
                  </a:lnTo>
                  <a:lnTo>
                    <a:pt x="170" y="61"/>
                  </a:lnTo>
                  <a:lnTo>
                    <a:pt x="185" y="66"/>
                  </a:lnTo>
                  <a:lnTo>
                    <a:pt x="200" y="71"/>
                  </a:lnTo>
                  <a:lnTo>
                    <a:pt x="215" y="77"/>
                  </a:lnTo>
                  <a:lnTo>
                    <a:pt x="229" y="84"/>
                  </a:lnTo>
                  <a:lnTo>
                    <a:pt x="243" y="90"/>
                  </a:lnTo>
                  <a:lnTo>
                    <a:pt x="256" y="98"/>
                  </a:lnTo>
                  <a:lnTo>
                    <a:pt x="269" y="105"/>
                  </a:lnTo>
                  <a:lnTo>
                    <a:pt x="275" y="107"/>
                  </a:lnTo>
                  <a:lnTo>
                    <a:pt x="283" y="107"/>
                  </a:lnTo>
                  <a:lnTo>
                    <a:pt x="289" y="105"/>
                  </a:lnTo>
                  <a:lnTo>
                    <a:pt x="294" y="100"/>
                  </a:lnTo>
                  <a:lnTo>
                    <a:pt x="298" y="92"/>
                  </a:lnTo>
                  <a:lnTo>
                    <a:pt x="298" y="85"/>
                  </a:lnTo>
                  <a:lnTo>
                    <a:pt x="294" y="78"/>
                  </a:lnTo>
                  <a:lnTo>
                    <a:pt x="289"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52"/>
            <p:cNvSpPr>
              <a:spLocks/>
            </p:cNvSpPr>
            <p:nvPr/>
          </p:nvSpPr>
          <p:spPr bwMode="auto">
            <a:xfrm>
              <a:off x="1533525" y="3609975"/>
              <a:ext cx="160338" cy="58738"/>
            </a:xfrm>
            <a:custGeom>
              <a:avLst/>
              <a:gdLst>
                <a:gd name="T0" fmla="*/ 30 w 303"/>
                <a:gd name="T1" fmla="*/ 107 h 111"/>
                <a:gd name="T2" fmla="*/ 30 w 303"/>
                <a:gd name="T3" fmla="*/ 107 h 111"/>
                <a:gd name="T4" fmla="*/ 43 w 303"/>
                <a:gd name="T5" fmla="*/ 100 h 111"/>
                <a:gd name="T6" fmla="*/ 55 w 303"/>
                <a:gd name="T7" fmla="*/ 91 h 111"/>
                <a:gd name="T8" fmla="*/ 68 w 303"/>
                <a:gd name="T9" fmla="*/ 85 h 111"/>
                <a:gd name="T10" fmla="*/ 83 w 303"/>
                <a:gd name="T11" fmla="*/ 78 h 111"/>
                <a:gd name="T12" fmla="*/ 97 w 303"/>
                <a:gd name="T13" fmla="*/ 72 h 111"/>
                <a:gd name="T14" fmla="*/ 113 w 303"/>
                <a:gd name="T15" fmla="*/ 67 h 111"/>
                <a:gd name="T16" fmla="*/ 128 w 303"/>
                <a:gd name="T17" fmla="*/ 61 h 111"/>
                <a:gd name="T18" fmla="*/ 144 w 303"/>
                <a:gd name="T19" fmla="*/ 57 h 111"/>
                <a:gd name="T20" fmla="*/ 161 w 303"/>
                <a:gd name="T21" fmla="*/ 53 h 111"/>
                <a:gd name="T22" fmla="*/ 177 w 303"/>
                <a:gd name="T23" fmla="*/ 48 h 111"/>
                <a:gd name="T24" fmla="*/ 195 w 303"/>
                <a:gd name="T25" fmla="*/ 46 h 111"/>
                <a:gd name="T26" fmla="*/ 212 w 303"/>
                <a:gd name="T27" fmla="*/ 43 h 111"/>
                <a:gd name="T28" fmla="*/ 230 w 303"/>
                <a:gd name="T29" fmla="*/ 41 h 111"/>
                <a:gd name="T30" fmla="*/ 247 w 303"/>
                <a:gd name="T31" fmla="*/ 40 h 111"/>
                <a:gd name="T32" fmla="*/ 265 w 303"/>
                <a:gd name="T33" fmla="*/ 39 h 111"/>
                <a:gd name="T34" fmla="*/ 283 w 303"/>
                <a:gd name="T35" fmla="*/ 39 h 111"/>
                <a:gd name="T36" fmla="*/ 291 w 303"/>
                <a:gd name="T37" fmla="*/ 38 h 111"/>
                <a:gd name="T38" fmla="*/ 297 w 303"/>
                <a:gd name="T39" fmla="*/ 33 h 111"/>
                <a:gd name="T40" fmla="*/ 302 w 303"/>
                <a:gd name="T41" fmla="*/ 27 h 111"/>
                <a:gd name="T42" fmla="*/ 303 w 303"/>
                <a:gd name="T43" fmla="*/ 19 h 111"/>
                <a:gd name="T44" fmla="*/ 302 w 303"/>
                <a:gd name="T45" fmla="*/ 12 h 111"/>
                <a:gd name="T46" fmla="*/ 297 w 303"/>
                <a:gd name="T47" fmla="*/ 6 h 111"/>
                <a:gd name="T48" fmla="*/ 291 w 303"/>
                <a:gd name="T49" fmla="*/ 1 h 111"/>
                <a:gd name="T50" fmla="*/ 283 w 303"/>
                <a:gd name="T51" fmla="*/ 0 h 111"/>
                <a:gd name="T52" fmla="*/ 264 w 303"/>
                <a:gd name="T53" fmla="*/ 0 h 111"/>
                <a:gd name="T54" fmla="*/ 245 w 303"/>
                <a:gd name="T55" fmla="*/ 1 h 111"/>
                <a:gd name="T56" fmla="*/ 226 w 303"/>
                <a:gd name="T57" fmla="*/ 3 h 111"/>
                <a:gd name="T58" fmla="*/ 206 w 303"/>
                <a:gd name="T59" fmla="*/ 6 h 111"/>
                <a:gd name="T60" fmla="*/ 188 w 303"/>
                <a:gd name="T61" fmla="*/ 8 h 111"/>
                <a:gd name="T62" fmla="*/ 169 w 303"/>
                <a:gd name="T63" fmla="*/ 12 h 111"/>
                <a:gd name="T64" fmla="*/ 151 w 303"/>
                <a:gd name="T65" fmla="*/ 15 h 111"/>
                <a:gd name="T66" fmla="*/ 134 w 303"/>
                <a:gd name="T67" fmla="*/ 21 h 111"/>
                <a:gd name="T68" fmla="*/ 115 w 303"/>
                <a:gd name="T69" fmla="*/ 25 h 111"/>
                <a:gd name="T70" fmla="*/ 99 w 303"/>
                <a:gd name="T71" fmla="*/ 31 h 111"/>
                <a:gd name="T72" fmla="*/ 82 w 303"/>
                <a:gd name="T73" fmla="*/ 38 h 111"/>
                <a:gd name="T74" fmla="*/ 66 w 303"/>
                <a:gd name="T75" fmla="*/ 44 h 111"/>
                <a:gd name="T76" fmla="*/ 50 w 303"/>
                <a:gd name="T77" fmla="*/ 52 h 111"/>
                <a:gd name="T78" fmla="*/ 35 w 303"/>
                <a:gd name="T79" fmla="*/ 59 h 111"/>
                <a:gd name="T80" fmla="*/ 21 w 303"/>
                <a:gd name="T81" fmla="*/ 68 h 111"/>
                <a:gd name="T82" fmla="*/ 7 w 303"/>
                <a:gd name="T83" fmla="*/ 76 h 111"/>
                <a:gd name="T84" fmla="*/ 2 w 303"/>
                <a:gd name="T85" fmla="*/ 82 h 111"/>
                <a:gd name="T86" fmla="*/ 0 w 303"/>
                <a:gd name="T87" fmla="*/ 88 h 111"/>
                <a:gd name="T88" fmla="*/ 0 w 303"/>
                <a:gd name="T89" fmla="*/ 96 h 111"/>
                <a:gd name="T90" fmla="*/ 3 w 303"/>
                <a:gd name="T91" fmla="*/ 103 h 111"/>
                <a:gd name="T92" fmla="*/ 8 w 303"/>
                <a:gd name="T93" fmla="*/ 108 h 111"/>
                <a:gd name="T94" fmla="*/ 15 w 303"/>
                <a:gd name="T95" fmla="*/ 111 h 111"/>
                <a:gd name="T96" fmla="*/ 22 w 303"/>
                <a:gd name="T97" fmla="*/ 111 h 111"/>
                <a:gd name="T98" fmla="*/ 30 w 303"/>
                <a:gd name="T99" fmla="*/ 10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3" h="111">
                  <a:moveTo>
                    <a:pt x="30" y="107"/>
                  </a:moveTo>
                  <a:lnTo>
                    <a:pt x="30" y="107"/>
                  </a:lnTo>
                  <a:lnTo>
                    <a:pt x="43" y="100"/>
                  </a:lnTo>
                  <a:lnTo>
                    <a:pt x="55" y="91"/>
                  </a:lnTo>
                  <a:lnTo>
                    <a:pt x="68" y="85"/>
                  </a:lnTo>
                  <a:lnTo>
                    <a:pt x="83" y="78"/>
                  </a:lnTo>
                  <a:lnTo>
                    <a:pt x="97" y="72"/>
                  </a:lnTo>
                  <a:lnTo>
                    <a:pt x="113" y="67"/>
                  </a:lnTo>
                  <a:lnTo>
                    <a:pt x="128" y="61"/>
                  </a:lnTo>
                  <a:lnTo>
                    <a:pt x="144" y="57"/>
                  </a:lnTo>
                  <a:lnTo>
                    <a:pt x="161" y="53"/>
                  </a:lnTo>
                  <a:lnTo>
                    <a:pt x="177" y="48"/>
                  </a:lnTo>
                  <a:lnTo>
                    <a:pt x="195" y="46"/>
                  </a:lnTo>
                  <a:lnTo>
                    <a:pt x="212" y="43"/>
                  </a:lnTo>
                  <a:lnTo>
                    <a:pt x="230" y="41"/>
                  </a:lnTo>
                  <a:lnTo>
                    <a:pt x="247" y="40"/>
                  </a:lnTo>
                  <a:lnTo>
                    <a:pt x="265" y="39"/>
                  </a:lnTo>
                  <a:lnTo>
                    <a:pt x="283" y="39"/>
                  </a:lnTo>
                  <a:lnTo>
                    <a:pt x="291" y="38"/>
                  </a:lnTo>
                  <a:lnTo>
                    <a:pt x="297" y="33"/>
                  </a:lnTo>
                  <a:lnTo>
                    <a:pt x="302" y="27"/>
                  </a:lnTo>
                  <a:lnTo>
                    <a:pt x="303" y="19"/>
                  </a:lnTo>
                  <a:lnTo>
                    <a:pt x="302" y="12"/>
                  </a:lnTo>
                  <a:lnTo>
                    <a:pt x="297" y="6"/>
                  </a:lnTo>
                  <a:lnTo>
                    <a:pt x="291" y="1"/>
                  </a:lnTo>
                  <a:lnTo>
                    <a:pt x="283" y="0"/>
                  </a:lnTo>
                  <a:lnTo>
                    <a:pt x="264" y="0"/>
                  </a:lnTo>
                  <a:lnTo>
                    <a:pt x="245" y="1"/>
                  </a:lnTo>
                  <a:lnTo>
                    <a:pt x="226" y="3"/>
                  </a:lnTo>
                  <a:lnTo>
                    <a:pt x="206" y="6"/>
                  </a:lnTo>
                  <a:lnTo>
                    <a:pt x="188" y="8"/>
                  </a:lnTo>
                  <a:lnTo>
                    <a:pt x="169" y="12"/>
                  </a:lnTo>
                  <a:lnTo>
                    <a:pt x="151" y="15"/>
                  </a:lnTo>
                  <a:lnTo>
                    <a:pt x="134" y="21"/>
                  </a:lnTo>
                  <a:lnTo>
                    <a:pt x="115" y="25"/>
                  </a:lnTo>
                  <a:lnTo>
                    <a:pt x="99" y="31"/>
                  </a:lnTo>
                  <a:lnTo>
                    <a:pt x="82" y="38"/>
                  </a:lnTo>
                  <a:lnTo>
                    <a:pt x="66" y="44"/>
                  </a:lnTo>
                  <a:lnTo>
                    <a:pt x="50" y="52"/>
                  </a:lnTo>
                  <a:lnTo>
                    <a:pt x="35" y="59"/>
                  </a:lnTo>
                  <a:lnTo>
                    <a:pt x="21" y="68"/>
                  </a:lnTo>
                  <a:lnTo>
                    <a:pt x="7" y="76"/>
                  </a:lnTo>
                  <a:lnTo>
                    <a:pt x="2" y="82"/>
                  </a:lnTo>
                  <a:lnTo>
                    <a:pt x="0" y="88"/>
                  </a:lnTo>
                  <a:lnTo>
                    <a:pt x="0" y="96"/>
                  </a:lnTo>
                  <a:lnTo>
                    <a:pt x="3" y="103"/>
                  </a:lnTo>
                  <a:lnTo>
                    <a:pt x="8" y="108"/>
                  </a:lnTo>
                  <a:lnTo>
                    <a:pt x="15" y="111"/>
                  </a:lnTo>
                  <a:lnTo>
                    <a:pt x="22" y="111"/>
                  </a:lnTo>
                  <a:lnTo>
                    <a:pt x="30"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53"/>
            <p:cNvSpPr>
              <a:spLocks/>
            </p:cNvSpPr>
            <p:nvPr/>
          </p:nvSpPr>
          <p:spPr bwMode="auto">
            <a:xfrm>
              <a:off x="1536700" y="3681413"/>
              <a:ext cx="157163" cy="57150"/>
            </a:xfrm>
            <a:custGeom>
              <a:avLst/>
              <a:gdLst>
                <a:gd name="T0" fmla="*/ 278 w 298"/>
                <a:gd name="T1" fmla="*/ 0 h 107"/>
                <a:gd name="T2" fmla="*/ 259 w 298"/>
                <a:gd name="T3" fmla="*/ 0 h 107"/>
                <a:gd name="T4" fmla="*/ 240 w 298"/>
                <a:gd name="T5" fmla="*/ 1 h 107"/>
                <a:gd name="T6" fmla="*/ 222 w 298"/>
                <a:gd name="T7" fmla="*/ 3 h 107"/>
                <a:gd name="T8" fmla="*/ 203 w 298"/>
                <a:gd name="T9" fmla="*/ 5 h 107"/>
                <a:gd name="T10" fmla="*/ 185 w 298"/>
                <a:gd name="T11" fmla="*/ 8 h 107"/>
                <a:gd name="T12" fmla="*/ 167 w 298"/>
                <a:gd name="T13" fmla="*/ 11 h 107"/>
                <a:gd name="T14" fmla="*/ 149 w 298"/>
                <a:gd name="T15" fmla="*/ 14 h 107"/>
                <a:gd name="T16" fmla="*/ 132 w 298"/>
                <a:gd name="T17" fmla="*/ 18 h 107"/>
                <a:gd name="T18" fmla="*/ 115 w 298"/>
                <a:gd name="T19" fmla="*/ 24 h 107"/>
                <a:gd name="T20" fmla="*/ 99 w 298"/>
                <a:gd name="T21" fmla="*/ 29 h 107"/>
                <a:gd name="T22" fmla="*/ 83 w 298"/>
                <a:gd name="T23" fmla="*/ 36 h 107"/>
                <a:gd name="T24" fmla="*/ 67 w 298"/>
                <a:gd name="T25" fmla="*/ 42 h 107"/>
                <a:gd name="T26" fmla="*/ 52 w 298"/>
                <a:gd name="T27" fmla="*/ 48 h 107"/>
                <a:gd name="T28" fmla="*/ 37 w 298"/>
                <a:gd name="T29" fmla="*/ 56 h 107"/>
                <a:gd name="T30" fmla="*/ 23 w 298"/>
                <a:gd name="T31" fmla="*/ 65 h 107"/>
                <a:gd name="T32" fmla="*/ 9 w 298"/>
                <a:gd name="T33" fmla="*/ 73 h 107"/>
                <a:gd name="T34" fmla="*/ 9 w 298"/>
                <a:gd name="T35" fmla="*/ 73 h 107"/>
                <a:gd name="T36" fmla="*/ 3 w 298"/>
                <a:gd name="T37" fmla="*/ 78 h 107"/>
                <a:gd name="T38" fmla="*/ 0 w 298"/>
                <a:gd name="T39" fmla="*/ 85 h 107"/>
                <a:gd name="T40" fmla="*/ 0 w 298"/>
                <a:gd name="T41" fmla="*/ 92 h 107"/>
                <a:gd name="T42" fmla="*/ 2 w 298"/>
                <a:gd name="T43" fmla="*/ 100 h 107"/>
                <a:gd name="T44" fmla="*/ 8 w 298"/>
                <a:gd name="T45" fmla="*/ 105 h 107"/>
                <a:gd name="T46" fmla="*/ 15 w 298"/>
                <a:gd name="T47" fmla="*/ 107 h 107"/>
                <a:gd name="T48" fmla="*/ 23 w 298"/>
                <a:gd name="T49" fmla="*/ 107 h 107"/>
                <a:gd name="T50" fmla="*/ 29 w 298"/>
                <a:gd name="T51" fmla="*/ 105 h 107"/>
                <a:gd name="T52" fmla="*/ 42 w 298"/>
                <a:gd name="T53" fmla="*/ 98 h 107"/>
                <a:gd name="T54" fmla="*/ 55 w 298"/>
                <a:gd name="T55" fmla="*/ 90 h 107"/>
                <a:gd name="T56" fmla="*/ 69 w 298"/>
                <a:gd name="T57" fmla="*/ 84 h 107"/>
                <a:gd name="T58" fmla="*/ 83 w 298"/>
                <a:gd name="T59" fmla="*/ 77 h 107"/>
                <a:gd name="T60" fmla="*/ 98 w 298"/>
                <a:gd name="T61" fmla="*/ 71 h 107"/>
                <a:gd name="T62" fmla="*/ 113 w 298"/>
                <a:gd name="T63" fmla="*/ 66 h 107"/>
                <a:gd name="T64" fmla="*/ 127 w 298"/>
                <a:gd name="T65" fmla="*/ 61 h 107"/>
                <a:gd name="T66" fmla="*/ 144 w 298"/>
                <a:gd name="T67" fmla="*/ 56 h 107"/>
                <a:gd name="T68" fmla="*/ 160 w 298"/>
                <a:gd name="T69" fmla="*/ 53 h 107"/>
                <a:gd name="T70" fmla="*/ 176 w 298"/>
                <a:gd name="T71" fmla="*/ 48 h 107"/>
                <a:gd name="T72" fmla="*/ 193 w 298"/>
                <a:gd name="T73" fmla="*/ 46 h 107"/>
                <a:gd name="T74" fmla="*/ 209 w 298"/>
                <a:gd name="T75" fmla="*/ 43 h 107"/>
                <a:gd name="T76" fmla="*/ 226 w 298"/>
                <a:gd name="T77" fmla="*/ 41 h 107"/>
                <a:gd name="T78" fmla="*/ 244 w 298"/>
                <a:gd name="T79" fmla="*/ 40 h 107"/>
                <a:gd name="T80" fmla="*/ 261 w 298"/>
                <a:gd name="T81" fmla="*/ 39 h 107"/>
                <a:gd name="T82" fmla="*/ 278 w 298"/>
                <a:gd name="T83" fmla="*/ 39 h 107"/>
                <a:gd name="T84" fmla="*/ 286 w 298"/>
                <a:gd name="T85" fmla="*/ 38 h 107"/>
                <a:gd name="T86" fmla="*/ 292 w 298"/>
                <a:gd name="T87" fmla="*/ 33 h 107"/>
                <a:gd name="T88" fmla="*/ 297 w 298"/>
                <a:gd name="T89" fmla="*/ 27 h 107"/>
                <a:gd name="T90" fmla="*/ 298 w 298"/>
                <a:gd name="T91" fmla="*/ 20 h 107"/>
                <a:gd name="T92" fmla="*/ 297 w 298"/>
                <a:gd name="T93" fmla="*/ 12 h 107"/>
                <a:gd name="T94" fmla="*/ 292 w 298"/>
                <a:gd name="T95" fmla="*/ 6 h 107"/>
                <a:gd name="T96" fmla="*/ 286 w 298"/>
                <a:gd name="T97" fmla="*/ 1 h 107"/>
                <a:gd name="T98" fmla="*/ 278 w 298"/>
                <a:gd name="T9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8" h="107">
                  <a:moveTo>
                    <a:pt x="278" y="0"/>
                  </a:moveTo>
                  <a:lnTo>
                    <a:pt x="259" y="0"/>
                  </a:lnTo>
                  <a:lnTo>
                    <a:pt x="240" y="1"/>
                  </a:lnTo>
                  <a:lnTo>
                    <a:pt x="222" y="3"/>
                  </a:lnTo>
                  <a:lnTo>
                    <a:pt x="203" y="5"/>
                  </a:lnTo>
                  <a:lnTo>
                    <a:pt x="185" y="8"/>
                  </a:lnTo>
                  <a:lnTo>
                    <a:pt x="167" y="11"/>
                  </a:lnTo>
                  <a:lnTo>
                    <a:pt x="149" y="14"/>
                  </a:lnTo>
                  <a:lnTo>
                    <a:pt x="132" y="18"/>
                  </a:lnTo>
                  <a:lnTo>
                    <a:pt x="115" y="24"/>
                  </a:lnTo>
                  <a:lnTo>
                    <a:pt x="99" y="29"/>
                  </a:lnTo>
                  <a:lnTo>
                    <a:pt x="83" y="36"/>
                  </a:lnTo>
                  <a:lnTo>
                    <a:pt x="67" y="42"/>
                  </a:lnTo>
                  <a:lnTo>
                    <a:pt x="52" y="48"/>
                  </a:lnTo>
                  <a:lnTo>
                    <a:pt x="37" y="56"/>
                  </a:lnTo>
                  <a:lnTo>
                    <a:pt x="23" y="65"/>
                  </a:lnTo>
                  <a:lnTo>
                    <a:pt x="9" y="73"/>
                  </a:lnTo>
                  <a:lnTo>
                    <a:pt x="9" y="73"/>
                  </a:lnTo>
                  <a:lnTo>
                    <a:pt x="3" y="78"/>
                  </a:lnTo>
                  <a:lnTo>
                    <a:pt x="0" y="85"/>
                  </a:lnTo>
                  <a:lnTo>
                    <a:pt x="0" y="92"/>
                  </a:lnTo>
                  <a:lnTo>
                    <a:pt x="2" y="100"/>
                  </a:lnTo>
                  <a:lnTo>
                    <a:pt x="8" y="105"/>
                  </a:lnTo>
                  <a:lnTo>
                    <a:pt x="15" y="107"/>
                  </a:lnTo>
                  <a:lnTo>
                    <a:pt x="23" y="107"/>
                  </a:lnTo>
                  <a:lnTo>
                    <a:pt x="29" y="105"/>
                  </a:lnTo>
                  <a:lnTo>
                    <a:pt x="42" y="98"/>
                  </a:lnTo>
                  <a:lnTo>
                    <a:pt x="55" y="90"/>
                  </a:lnTo>
                  <a:lnTo>
                    <a:pt x="69" y="84"/>
                  </a:lnTo>
                  <a:lnTo>
                    <a:pt x="83" y="77"/>
                  </a:lnTo>
                  <a:lnTo>
                    <a:pt x="98" y="71"/>
                  </a:lnTo>
                  <a:lnTo>
                    <a:pt x="113" y="66"/>
                  </a:lnTo>
                  <a:lnTo>
                    <a:pt x="127" y="61"/>
                  </a:lnTo>
                  <a:lnTo>
                    <a:pt x="144" y="56"/>
                  </a:lnTo>
                  <a:lnTo>
                    <a:pt x="160" y="53"/>
                  </a:lnTo>
                  <a:lnTo>
                    <a:pt x="176" y="48"/>
                  </a:lnTo>
                  <a:lnTo>
                    <a:pt x="193" y="46"/>
                  </a:lnTo>
                  <a:lnTo>
                    <a:pt x="209" y="43"/>
                  </a:lnTo>
                  <a:lnTo>
                    <a:pt x="226" y="41"/>
                  </a:lnTo>
                  <a:lnTo>
                    <a:pt x="244" y="40"/>
                  </a:lnTo>
                  <a:lnTo>
                    <a:pt x="261" y="39"/>
                  </a:lnTo>
                  <a:lnTo>
                    <a:pt x="278" y="39"/>
                  </a:lnTo>
                  <a:lnTo>
                    <a:pt x="286" y="38"/>
                  </a:lnTo>
                  <a:lnTo>
                    <a:pt x="292" y="33"/>
                  </a:lnTo>
                  <a:lnTo>
                    <a:pt x="297" y="27"/>
                  </a:lnTo>
                  <a:lnTo>
                    <a:pt x="298" y="20"/>
                  </a:lnTo>
                  <a:lnTo>
                    <a:pt x="297" y="12"/>
                  </a:lnTo>
                  <a:lnTo>
                    <a:pt x="292" y="6"/>
                  </a:lnTo>
                  <a:lnTo>
                    <a:pt x="286" y="1"/>
                  </a:lnTo>
                  <a:lnTo>
                    <a:pt x="2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54"/>
            <p:cNvSpPr>
              <a:spLocks/>
            </p:cNvSpPr>
            <p:nvPr/>
          </p:nvSpPr>
          <p:spPr bwMode="auto">
            <a:xfrm>
              <a:off x="1317625" y="3609975"/>
              <a:ext cx="160338" cy="58738"/>
            </a:xfrm>
            <a:custGeom>
              <a:avLst/>
              <a:gdLst>
                <a:gd name="T0" fmla="*/ 19 w 303"/>
                <a:gd name="T1" fmla="*/ 39 h 111"/>
                <a:gd name="T2" fmla="*/ 38 w 303"/>
                <a:gd name="T3" fmla="*/ 39 h 111"/>
                <a:gd name="T4" fmla="*/ 56 w 303"/>
                <a:gd name="T5" fmla="*/ 40 h 111"/>
                <a:gd name="T6" fmla="*/ 73 w 303"/>
                <a:gd name="T7" fmla="*/ 41 h 111"/>
                <a:gd name="T8" fmla="*/ 90 w 303"/>
                <a:gd name="T9" fmla="*/ 43 h 111"/>
                <a:gd name="T10" fmla="*/ 108 w 303"/>
                <a:gd name="T11" fmla="*/ 46 h 111"/>
                <a:gd name="T12" fmla="*/ 124 w 303"/>
                <a:gd name="T13" fmla="*/ 48 h 111"/>
                <a:gd name="T14" fmla="*/ 141 w 303"/>
                <a:gd name="T15" fmla="*/ 53 h 111"/>
                <a:gd name="T16" fmla="*/ 157 w 303"/>
                <a:gd name="T17" fmla="*/ 57 h 111"/>
                <a:gd name="T18" fmla="*/ 173 w 303"/>
                <a:gd name="T19" fmla="*/ 61 h 111"/>
                <a:gd name="T20" fmla="*/ 190 w 303"/>
                <a:gd name="T21" fmla="*/ 67 h 111"/>
                <a:gd name="T22" fmla="*/ 204 w 303"/>
                <a:gd name="T23" fmla="*/ 72 h 111"/>
                <a:gd name="T24" fmla="*/ 219 w 303"/>
                <a:gd name="T25" fmla="*/ 78 h 111"/>
                <a:gd name="T26" fmla="*/ 233 w 303"/>
                <a:gd name="T27" fmla="*/ 85 h 111"/>
                <a:gd name="T28" fmla="*/ 247 w 303"/>
                <a:gd name="T29" fmla="*/ 91 h 111"/>
                <a:gd name="T30" fmla="*/ 260 w 303"/>
                <a:gd name="T31" fmla="*/ 100 h 111"/>
                <a:gd name="T32" fmla="*/ 273 w 303"/>
                <a:gd name="T33" fmla="*/ 107 h 111"/>
                <a:gd name="T34" fmla="*/ 280 w 303"/>
                <a:gd name="T35" fmla="*/ 111 h 111"/>
                <a:gd name="T36" fmla="*/ 288 w 303"/>
                <a:gd name="T37" fmla="*/ 111 h 111"/>
                <a:gd name="T38" fmla="*/ 294 w 303"/>
                <a:gd name="T39" fmla="*/ 108 h 111"/>
                <a:gd name="T40" fmla="*/ 300 w 303"/>
                <a:gd name="T41" fmla="*/ 103 h 111"/>
                <a:gd name="T42" fmla="*/ 303 w 303"/>
                <a:gd name="T43" fmla="*/ 96 h 111"/>
                <a:gd name="T44" fmla="*/ 303 w 303"/>
                <a:gd name="T45" fmla="*/ 88 h 111"/>
                <a:gd name="T46" fmla="*/ 300 w 303"/>
                <a:gd name="T47" fmla="*/ 82 h 111"/>
                <a:gd name="T48" fmla="*/ 294 w 303"/>
                <a:gd name="T49" fmla="*/ 76 h 111"/>
                <a:gd name="T50" fmla="*/ 280 w 303"/>
                <a:gd name="T51" fmla="*/ 68 h 111"/>
                <a:gd name="T52" fmla="*/ 267 w 303"/>
                <a:gd name="T53" fmla="*/ 59 h 111"/>
                <a:gd name="T54" fmla="*/ 252 w 303"/>
                <a:gd name="T55" fmla="*/ 52 h 111"/>
                <a:gd name="T56" fmla="*/ 237 w 303"/>
                <a:gd name="T57" fmla="*/ 44 h 111"/>
                <a:gd name="T58" fmla="*/ 221 w 303"/>
                <a:gd name="T59" fmla="*/ 38 h 111"/>
                <a:gd name="T60" fmla="*/ 203 w 303"/>
                <a:gd name="T61" fmla="*/ 31 h 111"/>
                <a:gd name="T62" fmla="*/ 186 w 303"/>
                <a:gd name="T63" fmla="*/ 25 h 111"/>
                <a:gd name="T64" fmla="*/ 169 w 303"/>
                <a:gd name="T65" fmla="*/ 21 h 111"/>
                <a:gd name="T66" fmla="*/ 151 w 303"/>
                <a:gd name="T67" fmla="*/ 15 h 111"/>
                <a:gd name="T68" fmla="*/ 134 w 303"/>
                <a:gd name="T69" fmla="*/ 12 h 111"/>
                <a:gd name="T70" fmla="*/ 115 w 303"/>
                <a:gd name="T71" fmla="*/ 8 h 111"/>
                <a:gd name="T72" fmla="*/ 96 w 303"/>
                <a:gd name="T73" fmla="*/ 6 h 111"/>
                <a:gd name="T74" fmla="*/ 77 w 303"/>
                <a:gd name="T75" fmla="*/ 3 h 111"/>
                <a:gd name="T76" fmla="*/ 58 w 303"/>
                <a:gd name="T77" fmla="*/ 1 h 111"/>
                <a:gd name="T78" fmla="*/ 39 w 303"/>
                <a:gd name="T79" fmla="*/ 0 h 111"/>
                <a:gd name="T80" fmla="*/ 19 w 303"/>
                <a:gd name="T81" fmla="*/ 0 h 111"/>
                <a:gd name="T82" fmla="*/ 12 w 303"/>
                <a:gd name="T83" fmla="*/ 1 h 111"/>
                <a:gd name="T84" fmla="*/ 5 w 303"/>
                <a:gd name="T85" fmla="*/ 6 h 111"/>
                <a:gd name="T86" fmla="*/ 1 w 303"/>
                <a:gd name="T87" fmla="*/ 12 h 111"/>
                <a:gd name="T88" fmla="*/ 0 w 303"/>
                <a:gd name="T89" fmla="*/ 19 h 111"/>
                <a:gd name="T90" fmla="*/ 1 w 303"/>
                <a:gd name="T91" fmla="*/ 27 h 111"/>
                <a:gd name="T92" fmla="*/ 5 w 303"/>
                <a:gd name="T93" fmla="*/ 33 h 111"/>
                <a:gd name="T94" fmla="*/ 12 w 303"/>
                <a:gd name="T95" fmla="*/ 38 h 111"/>
                <a:gd name="T96" fmla="*/ 19 w 303"/>
                <a:gd name="T97" fmla="*/ 3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3" h="111">
                  <a:moveTo>
                    <a:pt x="19" y="39"/>
                  </a:moveTo>
                  <a:lnTo>
                    <a:pt x="38" y="39"/>
                  </a:lnTo>
                  <a:lnTo>
                    <a:pt x="56" y="40"/>
                  </a:lnTo>
                  <a:lnTo>
                    <a:pt x="73" y="41"/>
                  </a:lnTo>
                  <a:lnTo>
                    <a:pt x="90" y="43"/>
                  </a:lnTo>
                  <a:lnTo>
                    <a:pt x="108" y="46"/>
                  </a:lnTo>
                  <a:lnTo>
                    <a:pt x="124" y="48"/>
                  </a:lnTo>
                  <a:lnTo>
                    <a:pt x="141" y="53"/>
                  </a:lnTo>
                  <a:lnTo>
                    <a:pt x="157" y="57"/>
                  </a:lnTo>
                  <a:lnTo>
                    <a:pt x="173" y="61"/>
                  </a:lnTo>
                  <a:lnTo>
                    <a:pt x="190" y="67"/>
                  </a:lnTo>
                  <a:lnTo>
                    <a:pt x="204" y="72"/>
                  </a:lnTo>
                  <a:lnTo>
                    <a:pt x="219" y="78"/>
                  </a:lnTo>
                  <a:lnTo>
                    <a:pt x="233" y="85"/>
                  </a:lnTo>
                  <a:lnTo>
                    <a:pt x="247" y="91"/>
                  </a:lnTo>
                  <a:lnTo>
                    <a:pt x="260" y="100"/>
                  </a:lnTo>
                  <a:lnTo>
                    <a:pt x="273" y="107"/>
                  </a:lnTo>
                  <a:lnTo>
                    <a:pt x="280" y="111"/>
                  </a:lnTo>
                  <a:lnTo>
                    <a:pt x="288" y="111"/>
                  </a:lnTo>
                  <a:lnTo>
                    <a:pt x="294" y="108"/>
                  </a:lnTo>
                  <a:lnTo>
                    <a:pt x="300" y="103"/>
                  </a:lnTo>
                  <a:lnTo>
                    <a:pt x="303" y="96"/>
                  </a:lnTo>
                  <a:lnTo>
                    <a:pt x="303" y="88"/>
                  </a:lnTo>
                  <a:lnTo>
                    <a:pt x="300" y="82"/>
                  </a:lnTo>
                  <a:lnTo>
                    <a:pt x="294" y="76"/>
                  </a:lnTo>
                  <a:lnTo>
                    <a:pt x="280" y="68"/>
                  </a:lnTo>
                  <a:lnTo>
                    <a:pt x="267" y="59"/>
                  </a:lnTo>
                  <a:lnTo>
                    <a:pt x="252" y="52"/>
                  </a:lnTo>
                  <a:lnTo>
                    <a:pt x="237" y="44"/>
                  </a:lnTo>
                  <a:lnTo>
                    <a:pt x="221" y="38"/>
                  </a:lnTo>
                  <a:lnTo>
                    <a:pt x="203" y="31"/>
                  </a:lnTo>
                  <a:lnTo>
                    <a:pt x="186" y="25"/>
                  </a:lnTo>
                  <a:lnTo>
                    <a:pt x="169" y="21"/>
                  </a:lnTo>
                  <a:lnTo>
                    <a:pt x="151" y="15"/>
                  </a:lnTo>
                  <a:lnTo>
                    <a:pt x="134" y="12"/>
                  </a:lnTo>
                  <a:lnTo>
                    <a:pt x="115" y="8"/>
                  </a:lnTo>
                  <a:lnTo>
                    <a:pt x="96" y="6"/>
                  </a:lnTo>
                  <a:lnTo>
                    <a:pt x="77" y="3"/>
                  </a:lnTo>
                  <a:lnTo>
                    <a:pt x="58" y="1"/>
                  </a:lnTo>
                  <a:lnTo>
                    <a:pt x="39" y="0"/>
                  </a:lnTo>
                  <a:lnTo>
                    <a:pt x="19" y="0"/>
                  </a:lnTo>
                  <a:lnTo>
                    <a:pt x="12" y="1"/>
                  </a:lnTo>
                  <a:lnTo>
                    <a:pt x="5" y="6"/>
                  </a:lnTo>
                  <a:lnTo>
                    <a:pt x="1" y="12"/>
                  </a:lnTo>
                  <a:lnTo>
                    <a:pt x="0" y="19"/>
                  </a:lnTo>
                  <a:lnTo>
                    <a:pt x="1" y="27"/>
                  </a:lnTo>
                  <a:lnTo>
                    <a:pt x="5" y="33"/>
                  </a:lnTo>
                  <a:lnTo>
                    <a:pt x="12" y="38"/>
                  </a:lnTo>
                  <a:lnTo>
                    <a:pt x="19"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55"/>
            <p:cNvSpPr>
              <a:spLocks/>
            </p:cNvSpPr>
            <p:nvPr/>
          </p:nvSpPr>
          <p:spPr bwMode="auto">
            <a:xfrm>
              <a:off x="1630363" y="3765550"/>
              <a:ext cx="31750" cy="39688"/>
            </a:xfrm>
            <a:custGeom>
              <a:avLst/>
              <a:gdLst>
                <a:gd name="T0" fmla="*/ 22 w 58"/>
                <a:gd name="T1" fmla="*/ 77 h 77"/>
                <a:gd name="T2" fmla="*/ 27 w 58"/>
                <a:gd name="T3" fmla="*/ 76 h 77"/>
                <a:gd name="T4" fmla="*/ 31 w 58"/>
                <a:gd name="T5" fmla="*/ 76 h 77"/>
                <a:gd name="T6" fmla="*/ 35 w 58"/>
                <a:gd name="T7" fmla="*/ 75 h 77"/>
                <a:gd name="T8" fmla="*/ 40 w 58"/>
                <a:gd name="T9" fmla="*/ 74 h 77"/>
                <a:gd name="T10" fmla="*/ 45 w 58"/>
                <a:gd name="T11" fmla="*/ 73 h 77"/>
                <a:gd name="T12" fmla="*/ 49 w 58"/>
                <a:gd name="T13" fmla="*/ 73 h 77"/>
                <a:gd name="T14" fmla="*/ 53 w 58"/>
                <a:gd name="T15" fmla="*/ 72 h 77"/>
                <a:gd name="T16" fmla="*/ 58 w 58"/>
                <a:gd name="T17" fmla="*/ 72 h 77"/>
                <a:gd name="T18" fmla="*/ 51 w 58"/>
                <a:gd name="T19" fmla="*/ 62 h 77"/>
                <a:gd name="T20" fmla="*/ 46 w 58"/>
                <a:gd name="T21" fmla="*/ 52 h 77"/>
                <a:gd name="T22" fmla="*/ 40 w 58"/>
                <a:gd name="T23" fmla="*/ 43 h 77"/>
                <a:gd name="T24" fmla="*/ 35 w 58"/>
                <a:gd name="T25" fmla="*/ 33 h 77"/>
                <a:gd name="T26" fmla="*/ 30 w 58"/>
                <a:gd name="T27" fmla="*/ 24 h 77"/>
                <a:gd name="T28" fmla="*/ 24 w 58"/>
                <a:gd name="T29" fmla="*/ 16 h 77"/>
                <a:gd name="T30" fmla="*/ 20 w 58"/>
                <a:gd name="T31" fmla="*/ 7 h 77"/>
                <a:gd name="T32" fmla="*/ 15 w 58"/>
                <a:gd name="T33" fmla="*/ 0 h 77"/>
                <a:gd name="T34" fmla="*/ 12 w 58"/>
                <a:gd name="T35" fmla="*/ 1 h 77"/>
                <a:gd name="T36" fmla="*/ 7 w 58"/>
                <a:gd name="T37" fmla="*/ 1 h 77"/>
                <a:gd name="T38" fmla="*/ 4 w 58"/>
                <a:gd name="T39" fmla="*/ 1 h 77"/>
                <a:gd name="T40" fmla="*/ 0 w 58"/>
                <a:gd name="T41" fmla="*/ 2 h 77"/>
                <a:gd name="T42" fmla="*/ 22 w 58"/>
                <a:gd name="T4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77">
                  <a:moveTo>
                    <a:pt x="22" y="77"/>
                  </a:moveTo>
                  <a:lnTo>
                    <a:pt x="27" y="76"/>
                  </a:lnTo>
                  <a:lnTo>
                    <a:pt x="31" y="76"/>
                  </a:lnTo>
                  <a:lnTo>
                    <a:pt x="35" y="75"/>
                  </a:lnTo>
                  <a:lnTo>
                    <a:pt x="40" y="74"/>
                  </a:lnTo>
                  <a:lnTo>
                    <a:pt x="45" y="73"/>
                  </a:lnTo>
                  <a:lnTo>
                    <a:pt x="49" y="73"/>
                  </a:lnTo>
                  <a:lnTo>
                    <a:pt x="53" y="72"/>
                  </a:lnTo>
                  <a:lnTo>
                    <a:pt x="58" y="72"/>
                  </a:lnTo>
                  <a:lnTo>
                    <a:pt x="51" y="62"/>
                  </a:lnTo>
                  <a:lnTo>
                    <a:pt x="46" y="52"/>
                  </a:lnTo>
                  <a:lnTo>
                    <a:pt x="40" y="43"/>
                  </a:lnTo>
                  <a:lnTo>
                    <a:pt x="35" y="33"/>
                  </a:lnTo>
                  <a:lnTo>
                    <a:pt x="30" y="24"/>
                  </a:lnTo>
                  <a:lnTo>
                    <a:pt x="24" y="16"/>
                  </a:lnTo>
                  <a:lnTo>
                    <a:pt x="20" y="7"/>
                  </a:lnTo>
                  <a:lnTo>
                    <a:pt x="15" y="0"/>
                  </a:lnTo>
                  <a:lnTo>
                    <a:pt x="12" y="1"/>
                  </a:lnTo>
                  <a:lnTo>
                    <a:pt x="7" y="1"/>
                  </a:lnTo>
                  <a:lnTo>
                    <a:pt x="4" y="1"/>
                  </a:lnTo>
                  <a:lnTo>
                    <a:pt x="0" y="2"/>
                  </a:lnTo>
                  <a:lnTo>
                    <a:pt x="22"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56"/>
            <p:cNvSpPr>
              <a:spLocks/>
            </p:cNvSpPr>
            <p:nvPr/>
          </p:nvSpPr>
          <p:spPr bwMode="auto">
            <a:xfrm>
              <a:off x="1327150" y="3760788"/>
              <a:ext cx="30163" cy="42862"/>
            </a:xfrm>
            <a:custGeom>
              <a:avLst/>
              <a:gdLst>
                <a:gd name="T0" fmla="*/ 56 w 56"/>
                <a:gd name="T1" fmla="*/ 79 h 79"/>
                <a:gd name="T2" fmla="*/ 51 w 56"/>
                <a:gd name="T3" fmla="*/ 1 h 79"/>
                <a:gd name="T4" fmla="*/ 45 w 56"/>
                <a:gd name="T5" fmla="*/ 0 h 79"/>
                <a:gd name="T6" fmla="*/ 41 w 56"/>
                <a:gd name="T7" fmla="*/ 0 h 79"/>
                <a:gd name="T8" fmla="*/ 36 w 56"/>
                <a:gd name="T9" fmla="*/ 0 h 79"/>
                <a:gd name="T10" fmla="*/ 30 w 56"/>
                <a:gd name="T11" fmla="*/ 0 h 79"/>
                <a:gd name="T12" fmla="*/ 0 w 56"/>
                <a:gd name="T13" fmla="*/ 76 h 79"/>
                <a:gd name="T14" fmla="*/ 0 w 56"/>
                <a:gd name="T15" fmla="*/ 76 h 79"/>
                <a:gd name="T16" fmla="*/ 1 w 56"/>
                <a:gd name="T17" fmla="*/ 76 h 79"/>
                <a:gd name="T18" fmla="*/ 1 w 56"/>
                <a:gd name="T19" fmla="*/ 76 h 79"/>
                <a:gd name="T20" fmla="*/ 1 w 56"/>
                <a:gd name="T21" fmla="*/ 76 h 79"/>
                <a:gd name="T22" fmla="*/ 8 w 56"/>
                <a:gd name="T23" fmla="*/ 76 h 79"/>
                <a:gd name="T24" fmla="*/ 15 w 56"/>
                <a:gd name="T25" fmla="*/ 76 h 79"/>
                <a:gd name="T26" fmla="*/ 22 w 56"/>
                <a:gd name="T27" fmla="*/ 76 h 79"/>
                <a:gd name="T28" fmla="*/ 29 w 56"/>
                <a:gd name="T29" fmla="*/ 77 h 79"/>
                <a:gd name="T30" fmla="*/ 36 w 56"/>
                <a:gd name="T31" fmla="*/ 77 h 79"/>
                <a:gd name="T32" fmla="*/ 42 w 56"/>
                <a:gd name="T33" fmla="*/ 77 h 79"/>
                <a:gd name="T34" fmla="*/ 50 w 56"/>
                <a:gd name="T35" fmla="*/ 79 h 79"/>
                <a:gd name="T36" fmla="*/ 56 w 56"/>
                <a:gd name="T3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79">
                  <a:moveTo>
                    <a:pt x="56" y="79"/>
                  </a:moveTo>
                  <a:lnTo>
                    <a:pt x="51" y="1"/>
                  </a:lnTo>
                  <a:lnTo>
                    <a:pt x="45" y="0"/>
                  </a:lnTo>
                  <a:lnTo>
                    <a:pt x="41" y="0"/>
                  </a:lnTo>
                  <a:lnTo>
                    <a:pt x="36" y="0"/>
                  </a:lnTo>
                  <a:lnTo>
                    <a:pt x="30" y="0"/>
                  </a:lnTo>
                  <a:lnTo>
                    <a:pt x="0" y="76"/>
                  </a:lnTo>
                  <a:lnTo>
                    <a:pt x="0" y="76"/>
                  </a:lnTo>
                  <a:lnTo>
                    <a:pt x="1" y="76"/>
                  </a:lnTo>
                  <a:lnTo>
                    <a:pt x="1" y="76"/>
                  </a:lnTo>
                  <a:lnTo>
                    <a:pt x="1" y="76"/>
                  </a:lnTo>
                  <a:lnTo>
                    <a:pt x="8" y="76"/>
                  </a:lnTo>
                  <a:lnTo>
                    <a:pt x="15" y="76"/>
                  </a:lnTo>
                  <a:lnTo>
                    <a:pt x="22" y="76"/>
                  </a:lnTo>
                  <a:lnTo>
                    <a:pt x="29" y="77"/>
                  </a:lnTo>
                  <a:lnTo>
                    <a:pt x="36" y="77"/>
                  </a:lnTo>
                  <a:lnTo>
                    <a:pt x="42" y="77"/>
                  </a:lnTo>
                  <a:lnTo>
                    <a:pt x="50" y="79"/>
                  </a:lnTo>
                  <a:lnTo>
                    <a:pt x="56"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58"/>
            <p:cNvSpPr>
              <a:spLocks/>
            </p:cNvSpPr>
            <p:nvPr/>
          </p:nvSpPr>
          <p:spPr bwMode="auto">
            <a:xfrm>
              <a:off x="1303338" y="3819525"/>
              <a:ext cx="57150" cy="42863"/>
            </a:xfrm>
            <a:custGeom>
              <a:avLst/>
              <a:gdLst>
                <a:gd name="T0" fmla="*/ 31 w 106"/>
                <a:gd name="T1" fmla="*/ 0 h 80"/>
                <a:gd name="T2" fmla="*/ 0 w 106"/>
                <a:gd name="T3" fmla="*/ 79 h 80"/>
                <a:gd name="T4" fmla="*/ 13 w 106"/>
                <a:gd name="T5" fmla="*/ 78 h 80"/>
                <a:gd name="T6" fmla="*/ 27 w 106"/>
                <a:gd name="T7" fmla="*/ 77 h 80"/>
                <a:gd name="T8" fmla="*/ 40 w 106"/>
                <a:gd name="T9" fmla="*/ 77 h 80"/>
                <a:gd name="T10" fmla="*/ 54 w 106"/>
                <a:gd name="T11" fmla="*/ 77 h 80"/>
                <a:gd name="T12" fmla="*/ 67 w 106"/>
                <a:gd name="T13" fmla="*/ 77 h 80"/>
                <a:gd name="T14" fmla="*/ 81 w 106"/>
                <a:gd name="T15" fmla="*/ 78 h 80"/>
                <a:gd name="T16" fmla="*/ 94 w 106"/>
                <a:gd name="T17" fmla="*/ 79 h 80"/>
                <a:gd name="T18" fmla="*/ 106 w 106"/>
                <a:gd name="T19" fmla="*/ 80 h 80"/>
                <a:gd name="T20" fmla="*/ 101 w 106"/>
                <a:gd name="T21" fmla="*/ 3 h 80"/>
                <a:gd name="T22" fmla="*/ 92 w 106"/>
                <a:gd name="T23" fmla="*/ 2 h 80"/>
                <a:gd name="T24" fmla="*/ 84 w 106"/>
                <a:gd name="T25" fmla="*/ 2 h 80"/>
                <a:gd name="T26" fmla="*/ 75 w 106"/>
                <a:gd name="T27" fmla="*/ 1 h 80"/>
                <a:gd name="T28" fmla="*/ 67 w 106"/>
                <a:gd name="T29" fmla="*/ 1 h 80"/>
                <a:gd name="T30" fmla="*/ 58 w 106"/>
                <a:gd name="T31" fmla="*/ 0 h 80"/>
                <a:gd name="T32" fmla="*/ 49 w 106"/>
                <a:gd name="T33" fmla="*/ 0 h 80"/>
                <a:gd name="T34" fmla="*/ 40 w 106"/>
                <a:gd name="T35" fmla="*/ 0 h 80"/>
                <a:gd name="T36" fmla="*/ 31 w 106"/>
                <a:gd name="T3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6" h="80">
                  <a:moveTo>
                    <a:pt x="31" y="0"/>
                  </a:moveTo>
                  <a:lnTo>
                    <a:pt x="0" y="79"/>
                  </a:lnTo>
                  <a:lnTo>
                    <a:pt x="13" y="78"/>
                  </a:lnTo>
                  <a:lnTo>
                    <a:pt x="27" y="77"/>
                  </a:lnTo>
                  <a:lnTo>
                    <a:pt x="40" y="77"/>
                  </a:lnTo>
                  <a:lnTo>
                    <a:pt x="54" y="77"/>
                  </a:lnTo>
                  <a:lnTo>
                    <a:pt x="67" y="77"/>
                  </a:lnTo>
                  <a:lnTo>
                    <a:pt x="81" y="78"/>
                  </a:lnTo>
                  <a:lnTo>
                    <a:pt x="94" y="79"/>
                  </a:lnTo>
                  <a:lnTo>
                    <a:pt x="106" y="80"/>
                  </a:lnTo>
                  <a:lnTo>
                    <a:pt x="101" y="3"/>
                  </a:lnTo>
                  <a:lnTo>
                    <a:pt x="92" y="2"/>
                  </a:lnTo>
                  <a:lnTo>
                    <a:pt x="84" y="2"/>
                  </a:lnTo>
                  <a:lnTo>
                    <a:pt x="75" y="1"/>
                  </a:lnTo>
                  <a:lnTo>
                    <a:pt x="67" y="1"/>
                  </a:lnTo>
                  <a:lnTo>
                    <a:pt x="58" y="0"/>
                  </a:lnTo>
                  <a:lnTo>
                    <a:pt x="49" y="0"/>
                  </a:lnTo>
                  <a:lnTo>
                    <a:pt x="40" y="0"/>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59"/>
            <p:cNvSpPr>
              <a:spLocks/>
            </p:cNvSpPr>
            <p:nvPr/>
          </p:nvSpPr>
          <p:spPr bwMode="auto">
            <a:xfrm>
              <a:off x="1647825" y="3819525"/>
              <a:ext cx="47625" cy="41275"/>
            </a:xfrm>
            <a:custGeom>
              <a:avLst/>
              <a:gdLst>
                <a:gd name="T0" fmla="*/ 0 w 90"/>
                <a:gd name="T1" fmla="*/ 4 h 78"/>
                <a:gd name="T2" fmla="*/ 22 w 90"/>
                <a:gd name="T3" fmla="*/ 78 h 78"/>
                <a:gd name="T4" fmla="*/ 31 w 90"/>
                <a:gd name="T5" fmla="*/ 77 h 78"/>
                <a:gd name="T6" fmla="*/ 39 w 90"/>
                <a:gd name="T7" fmla="*/ 77 h 78"/>
                <a:gd name="T8" fmla="*/ 48 w 90"/>
                <a:gd name="T9" fmla="*/ 76 h 78"/>
                <a:gd name="T10" fmla="*/ 57 w 90"/>
                <a:gd name="T11" fmla="*/ 76 h 78"/>
                <a:gd name="T12" fmla="*/ 64 w 90"/>
                <a:gd name="T13" fmla="*/ 76 h 78"/>
                <a:gd name="T14" fmla="*/ 73 w 90"/>
                <a:gd name="T15" fmla="*/ 76 h 78"/>
                <a:gd name="T16" fmla="*/ 81 w 90"/>
                <a:gd name="T17" fmla="*/ 76 h 78"/>
                <a:gd name="T18" fmla="*/ 90 w 90"/>
                <a:gd name="T19" fmla="*/ 76 h 78"/>
                <a:gd name="T20" fmla="*/ 84 w 90"/>
                <a:gd name="T21" fmla="*/ 66 h 78"/>
                <a:gd name="T22" fmla="*/ 79 w 90"/>
                <a:gd name="T23" fmla="*/ 58 h 78"/>
                <a:gd name="T24" fmla="*/ 73 w 90"/>
                <a:gd name="T25" fmla="*/ 48 h 78"/>
                <a:gd name="T26" fmla="*/ 67 w 90"/>
                <a:gd name="T27" fmla="*/ 38 h 78"/>
                <a:gd name="T28" fmla="*/ 62 w 90"/>
                <a:gd name="T29" fmla="*/ 29 h 78"/>
                <a:gd name="T30" fmla="*/ 57 w 90"/>
                <a:gd name="T31" fmla="*/ 19 h 78"/>
                <a:gd name="T32" fmla="*/ 50 w 90"/>
                <a:gd name="T33" fmla="*/ 9 h 78"/>
                <a:gd name="T34" fmla="*/ 45 w 90"/>
                <a:gd name="T35" fmla="*/ 0 h 78"/>
                <a:gd name="T36" fmla="*/ 39 w 90"/>
                <a:gd name="T37" fmla="*/ 0 h 78"/>
                <a:gd name="T38" fmla="*/ 34 w 90"/>
                <a:gd name="T39" fmla="*/ 1 h 78"/>
                <a:gd name="T40" fmla="*/ 28 w 90"/>
                <a:gd name="T41" fmla="*/ 1 h 78"/>
                <a:gd name="T42" fmla="*/ 22 w 90"/>
                <a:gd name="T43" fmla="*/ 2 h 78"/>
                <a:gd name="T44" fmla="*/ 17 w 90"/>
                <a:gd name="T45" fmla="*/ 2 h 78"/>
                <a:gd name="T46" fmla="*/ 12 w 90"/>
                <a:gd name="T47" fmla="*/ 3 h 78"/>
                <a:gd name="T48" fmla="*/ 5 w 90"/>
                <a:gd name="T49" fmla="*/ 3 h 78"/>
                <a:gd name="T50" fmla="*/ 0 w 90"/>
                <a:gd name="T51" fmla="*/ 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78">
                  <a:moveTo>
                    <a:pt x="0" y="4"/>
                  </a:moveTo>
                  <a:lnTo>
                    <a:pt x="22" y="78"/>
                  </a:lnTo>
                  <a:lnTo>
                    <a:pt x="31" y="77"/>
                  </a:lnTo>
                  <a:lnTo>
                    <a:pt x="39" y="77"/>
                  </a:lnTo>
                  <a:lnTo>
                    <a:pt x="48" y="76"/>
                  </a:lnTo>
                  <a:lnTo>
                    <a:pt x="57" y="76"/>
                  </a:lnTo>
                  <a:lnTo>
                    <a:pt x="64" y="76"/>
                  </a:lnTo>
                  <a:lnTo>
                    <a:pt x="73" y="76"/>
                  </a:lnTo>
                  <a:lnTo>
                    <a:pt x="81" y="76"/>
                  </a:lnTo>
                  <a:lnTo>
                    <a:pt x="90" y="76"/>
                  </a:lnTo>
                  <a:lnTo>
                    <a:pt x="84" y="66"/>
                  </a:lnTo>
                  <a:lnTo>
                    <a:pt x="79" y="58"/>
                  </a:lnTo>
                  <a:lnTo>
                    <a:pt x="73" y="48"/>
                  </a:lnTo>
                  <a:lnTo>
                    <a:pt x="67" y="38"/>
                  </a:lnTo>
                  <a:lnTo>
                    <a:pt x="62" y="29"/>
                  </a:lnTo>
                  <a:lnTo>
                    <a:pt x="57" y="19"/>
                  </a:lnTo>
                  <a:lnTo>
                    <a:pt x="50" y="9"/>
                  </a:lnTo>
                  <a:lnTo>
                    <a:pt x="45" y="0"/>
                  </a:lnTo>
                  <a:lnTo>
                    <a:pt x="39" y="0"/>
                  </a:lnTo>
                  <a:lnTo>
                    <a:pt x="34" y="1"/>
                  </a:lnTo>
                  <a:lnTo>
                    <a:pt x="28" y="1"/>
                  </a:lnTo>
                  <a:lnTo>
                    <a:pt x="22" y="2"/>
                  </a:lnTo>
                  <a:lnTo>
                    <a:pt x="17" y="2"/>
                  </a:lnTo>
                  <a:lnTo>
                    <a:pt x="12" y="3"/>
                  </a:lnTo>
                  <a:lnTo>
                    <a:pt x="5" y="3"/>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0" name="Group 39"/>
            <p:cNvGrpSpPr/>
            <p:nvPr/>
          </p:nvGrpSpPr>
          <p:grpSpPr>
            <a:xfrm>
              <a:off x="1252538" y="3505200"/>
              <a:ext cx="566737" cy="1039813"/>
              <a:chOff x="1252538" y="3505200"/>
              <a:chExt cx="566737" cy="1039813"/>
            </a:xfrm>
          </p:grpSpPr>
          <p:sp>
            <p:nvSpPr>
              <p:cNvPr id="45" name="Freeform 48"/>
              <p:cNvSpPr>
                <a:spLocks/>
              </p:cNvSpPr>
              <p:nvPr/>
            </p:nvSpPr>
            <p:spPr bwMode="auto">
              <a:xfrm>
                <a:off x="1381125" y="4057650"/>
                <a:ext cx="366713" cy="487363"/>
              </a:xfrm>
              <a:custGeom>
                <a:avLst/>
                <a:gdLst>
                  <a:gd name="T0" fmla="*/ 308 w 693"/>
                  <a:gd name="T1" fmla="*/ 129 h 922"/>
                  <a:gd name="T2" fmla="*/ 293 w 693"/>
                  <a:gd name="T3" fmla="*/ 132 h 922"/>
                  <a:gd name="T4" fmla="*/ 281 w 693"/>
                  <a:gd name="T5" fmla="*/ 140 h 922"/>
                  <a:gd name="T6" fmla="*/ 273 w 693"/>
                  <a:gd name="T7" fmla="*/ 153 h 922"/>
                  <a:gd name="T8" fmla="*/ 269 w 693"/>
                  <a:gd name="T9" fmla="*/ 168 h 922"/>
                  <a:gd name="T10" fmla="*/ 272 w 693"/>
                  <a:gd name="T11" fmla="*/ 183 h 922"/>
                  <a:gd name="T12" fmla="*/ 279 w 693"/>
                  <a:gd name="T13" fmla="*/ 195 h 922"/>
                  <a:gd name="T14" fmla="*/ 292 w 693"/>
                  <a:gd name="T15" fmla="*/ 203 h 922"/>
                  <a:gd name="T16" fmla="*/ 331 w 693"/>
                  <a:gd name="T17" fmla="*/ 215 h 922"/>
                  <a:gd name="T18" fmla="*/ 391 w 693"/>
                  <a:gd name="T19" fmla="*/ 238 h 922"/>
                  <a:gd name="T20" fmla="*/ 444 w 693"/>
                  <a:gd name="T21" fmla="*/ 271 h 922"/>
                  <a:gd name="T22" fmla="*/ 492 w 693"/>
                  <a:gd name="T23" fmla="*/ 311 h 922"/>
                  <a:gd name="T24" fmla="*/ 534 w 693"/>
                  <a:gd name="T25" fmla="*/ 358 h 922"/>
                  <a:gd name="T26" fmla="*/ 568 w 693"/>
                  <a:gd name="T27" fmla="*/ 411 h 922"/>
                  <a:gd name="T28" fmla="*/ 594 w 693"/>
                  <a:gd name="T29" fmla="*/ 469 h 922"/>
                  <a:gd name="T30" fmla="*/ 610 w 693"/>
                  <a:gd name="T31" fmla="*/ 530 h 922"/>
                  <a:gd name="T32" fmla="*/ 474 w 693"/>
                  <a:gd name="T33" fmla="*/ 562 h 922"/>
                  <a:gd name="T34" fmla="*/ 452 w 693"/>
                  <a:gd name="T35" fmla="*/ 706 h 922"/>
                  <a:gd name="T36" fmla="*/ 411 w 693"/>
                  <a:gd name="T37" fmla="*/ 692 h 922"/>
                  <a:gd name="T38" fmla="*/ 376 w 693"/>
                  <a:gd name="T39" fmla="*/ 668 h 922"/>
                  <a:gd name="T40" fmla="*/ 347 w 693"/>
                  <a:gd name="T41" fmla="*/ 636 h 922"/>
                  <a:gd name="T42" fmla="*/ 332 w 693"/>
                  <a:gd name="T43" fmla="*/ 610 h 922"/>
                  <a:gd name="T44" fmla="*/ 321 w 693"/>
                  <a:gd name="T45" fmla="*/ 601 h 922"/>
                  <a:gd name="T46" fmla="*/ 307 w 693"/>
                  <a:gd name="T47" fmla="*/ 595 h 922"/>
                  <a:gd name="T48" fmla="*/ 292 w 693"/>
                  <a:gd name="T49" fmla="*/ 596 h 922"/>
                  <a:gd name="T50" fmla="*/ 273 w 693"/>
                  <a:gd name="T51" fmla="*/ 608 h 922"/>
                  <a:gd name="T52" fmla="*/ 263 w 693"/>
                  <a:gd name="T53" fmla="*/ 636 h 922"/>
                  <a:gd name="T54" fmla="*/ 267 w 693"/>
                  <a:gd name="T55" fmla="*/ 650 h 922"/>
                  <a:gd name="T56" fmla="*/ 284 w 693"/>
                  <a:gd name="T57" fmla="*/ 679 h 922"/>
                  <a:gd name="T58" fmla="*/ 304 w 693"/>
                  <a:gd name="T59" fmla="*/ 705 h 922"/>
                  <a:gd name="T60" fmla="*/ 326 w 693"/>
                  <a:gd name="T61" fmla="*/ 728 h 922"/>
                  <a:gd name="T62" fmla="*/ 352 w 693"/>
                  <a:gd name="T63" fmla="*/ 746 h 922"/>
                  <a:gd name="T64" fmla="*/ 380 w 693"/>
                  <a:gd name="T65" fmla="*/ 762 h 922"/>
                  <a:gd name="T66" fmla="*/ 410 w 693"/>
                  <a:gd name="T67" fmla="*/ 774 h 922"/>
                  <a:gd name="T68" fmla="*/ 441 w 693"/>
                  <a:gd name="T69" fmla="*/ 783 h 922"/>
                  <a:gd name="T70" fmla="*/ 474 w 693"/>
                  <a:gd name="T71" fmla="*/ 786 h 922"/>
                  <a:gd name="T72" fmla="*/ 77 w 693"/>
                  <a:gd name="T73" fmla="*/ 845 h 922"/>
                  <a:gd name="T74" fmla="*/ 202 w 693"/>
                  <a:gd name="T75" fmla="*/ 197 h 922"/>
                  <a:gd name="T76" fmla="*/ 125 w 693"/>
                  <a:gd name="T77" fmla="*/ 17 h 922"/>
                  <a:gd name="T78" fmla="*/ 115 w 693"/>
                  <a:gd name="T79" fmla="*/ 6 h 922"/>
                  <a:gd name="T80" fmla="*/ 102 w 693"/>
                  <a:gd name="T81" fmla="*/ 1 h 922"/>
                  <a:gd name="T82" fmla="*/ 87 w 693"/>
                  <a:gd name="T83" fmla="*/ 1 h 922"/>
                  <a:gd name="T84" fmla="*/ 66 w 693"/>
                  <a:gd name="T85" fmla="*/ 11 h 922"/>
                  <a:gd name="T86" fmla="*/ 56 w 693"/>
                  <a:gd name="T87" fmla="*/ 38 h 922"/>
                  <a:gd name="T88" fmla="*/ 59 w 693"/>
                  <a:gd name="T89" fmla="*/ 53 h 922"/>
                  <a:gd name="T90" fmla="*/ 0 w 693"/>
                  <a:gd name="T91" fmla="*/ 120 h 922"/>
                  <a:gd name="T92" fmla="*/ 551 w 693"/>
                  <a:gd name="T93" fmla="*/ 921 h 922"/>
                  <a:gd name="T94" fmla="*/ 693 w 693"/>
                  <a:gd name="T95" fmla="*/ 639 h 922"/>
                  <a:gd name="T96" fmla="*/ 691 w 693"/>
                  <a:gd name="T97" fmla="*/ 559 h 922"/>
                  <a:gd name="T98" fmla="*/ 677 w 693"/>
                  <a:gd name="T99" fmla="*/ 478 h 922"/>
                  <a:gd name="T100" fmla="*/ 649 w 693"/>
                  <a:gd name="T101" fmla="*/ 402 h 922"/>
                  <a:gd name="T102" fmla="*/ 610 w 693"/>
                  <a:gd name="T103" fmla="*/ 333 h 922"/>
                  <a:gd name="T104" fmla="*/ 560 w 693"/>
                  <a:gd name="T105" fmla="*/ 270 h 922"/>
                  <a:gd name="T106" fmla="*/ 500 w 693"/>
                  <a:gd name="T107" fmla="*/ 216 h 922"/>
                  <a:gd name="T108" fmla="*/ 431 w 693"/>
                  <a:gd name="T109" fmla="*/ 173 h 922"/>
                  <a:gd name="T110" fmla="*/ 356 w 693"/>
                  <a:gd name="T111" fmla="*/ 141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3" h="922">
                    <a:moveTo>
                      <a:pt x="316" y="130"/>
                    </a:moveTo>
                    <a:lnTo>
                      <a:pt x="308" y="129"/>
                    </a:lnTo>
                    <a:lnTo>
                      <a:pt x="301" y="130"/>
                    </a:lnTo>
                    <a:lnTo>
                      <a:pt x="293" y="132"/>
                    </a:lnTo>
                    <a:lnTo>
                      <a:pt x="287" y="136"/>
                    </a:lnTo>
                    <a:lnTo>
                      <a:pt x="281" y="140"/>
                    </a:lnTo>
                    <a:lnTo>
                      <a:pt x="276" y="146"/>
                    </a:lnTo>
                    <a:lnTo>
                      <a:pt x="273" y="153"/>
                    </a:lnTo>
                    <a:lnTo>
                      <a:pt x="270" y="160"/>
                    </a:lnTo>
                    <a:lnTo>
                      <a:pt x="269" y="168"/>
                    </a:lnTo>
                    <a:lnTo>
                      <a:pt x="270" y="175"/>
                    </a:lnTo>
                    <a:lnTo>
                      <a:pt x="272" y="183"/>
                    </a:lnTo>
                    <a:lnTo>
                      <a:pt x="275" y="189"/>
                    </a:lnTo>
                    <a:lnTo>
                      <a:pt x="279" y="195"/>
                    </a:lnTo>
                    <a:lnTo>
                      <a:pt x="286" y="200"/>
                    </a:lnTo>
                    <a:lnTo>
                      <a:pt x="292" y="203"/>
                    </a:lnTo>
                    <a:lnTo>
                      <a:pt x="300" y="206"/>
                    </a:lnTo>
                    <a:lnTo>
                      <a:pt x="331" y="215"/>
                    </a:lnTo>
                    <a:lnTo>
                      <a:pt x="362" y="226"/>
                    </a:lnTo>
                    <a:lnTo>
                      <a:pt x="391" y="238"/>
                    </a:lnTo>
                    <a:lnTo>
                      <a:pt x="418" y="253"/>
                    </a:lnTo>
                    <a:lnTo>
                      <a:pt x="444" y="271"/>
                    </a:lnTo>
                    <a:lnTo>
                      <a:pt x="470" y="290"/>
                    </a:lnTo>
                    <a:lnTo>
                      <a:pt x="492" y="311"/>
                    </a:lnTo>
                    <a:lnTo>
                      <a:pt x="515" y="334"/>
                    </a:lnTo>
                    <a:lnTo>
                      <a:pt x="534" y="358"/>
                    </a:lnTo>
                    <a:lnTo>
                      <a:pt x="552" y="384"/>
                    </a:lnTo>
                    <a:lnTo>
                      <a:pt x="568" y="411"/>
                    </a:lnTo>
                    <a:lnTo>
                      <a:pt x="582" y="440"/>
                    </a:lnTo>
                    <a:lnTo>
                      <a:pt x="594" y="469"/>
                    </a:lnTo>
                    <a:lnTo>
                      <a:pt x="602" y="499"/>
                    </a:lnTo>
                    <a:lnTo>
                      <a:pt x="610" y="530"/>
                    </a:lnTo>
                    <a:lnTo>
                      <a:pt x="614" y="562"/>
                    </a:lnTo>
                    <a:lnTo>
                      <a:pt x="474" y="562"/>
                    </a:lnTo>
                    <a:lnTo>
                      <a:pt x="474" y="709"/>
                    </a:lnTo>
                    <a:lnTo>
                      <a:pt x="452" y="706"/>
                    </a:lnTo>
                    <a:lnTo>
                      <a:pt x="431" y="700"/>
                    </a:lnTo>
                    <a:lnTo>
                      <a:pt x="411" y="692"/>
                    </a:lnTo>
                    <a:lnTo>
                      <a:pt x="393" y="681"/>
                    </a:lnTo>
                    <a:lnTo>
                      <a:pt x="376" y="668"/>
                    </a:lnTo>
                    <a:lnTo>
                      <a:pt x="361" y="653"/>
                    </a:lnTo>
                    <a:lnTo>
                      <a:pt x="347" y="636"/>
                    </a:lnTo>
                    <a:lnTo>
                      <a:pt x="336" y="617"/>
                    </a:lnTo>
                    <a:lnTo>
                      <a:pt x="332" y="610"/>
                    </a:lnTo>
                    <a:lnTo>
                      <a:pt x="326" y="605"/>
                    </a:lnTo>
                    <a:lnTo>
                      <a:pt x="321" y="601"/>
                    </a:lnTo>
                    <a:lnTo>
                      <a:pt x="313" y="597"/>
                    </a:lnTo>
                    <a:lnTo>
                      <a:pt x="307" y="595"/>
                    </a:lnTo>
                    <a:lnTo>
                      <a:pt x="300" y="595"/>
                    </a:lnTo>
                    <a:lnTo>
                      <a:pt x="292" y="596"/>
                    </a:lnTo>
                    <a:lnTo>
                      <a:pt x="285" y="598"/>
                    </a:lnTo>
                    <a:lnTo>
                      <a:pt x="273" y="608"/>
                    </a:lnTo>
                    <a:lnTo>
                      <a:pt x="265" y="621"/>
                    </a:lnTo>
                    <a:lnTo>
                      <a:pt x="263" y="636"/>
                    </a:lnTo>
                    <a:lnTo>
                      <a:pt x="267" y="650"/>
                    </a:lnTo>
                    <a:lnTo>
                      <a:pt x="267" y="650"/>
                    </a:lnTo>
                    <a:lnTo>
                      <a:pt x="275" y="665"/>
                    </a:lnTo>
                    <a:lnTo>
                      <a:pt x="284" y="679"/>
                    </a:lnTo>
                    <a:lnTo>
                      <a:pt x="293" y="693"/>
                    </a:lnTo>
                    <a:lnTo>
                      <a:pt x="304" y="705"/>
                    </a:lnTo>
                    <a:lnTo>
                      <a:pt x="315" y="716"/>
                    </a:lnTo>
                    <a:lnTo>
                      <a:pt x="326" y="728"/>
                    </a:lnTo>
                    <a:lnTo>
                      <a:pt x="339" y="738"/>
                    </a:lnTo>
                    <a:lnTo>
                      <a:pt x="352" y="746"/>
                    </a:lnTo>
                    <a:lnTo>
                      <a:pt x="366" y="755"/>
                    </a:lnTo>
                    <a:lnTo>
                      <a:pt x="380" y="762"/>
                    </a:lnTo>
                    <a:lnTo>
                      <a:pt x="395" y="769"/>
                    </a:lnTo>
                    <a:lnTo>
                      <a:pt x="410" y="774"/>
                    </a:lnTo>
                    <a:lnTo>
                      <a:pt x="425" y="778"/>
                    </a:lnTo>
                    <a:lnTo>
                      <a:pt x="441" y="783"/>
                    </a:lnTo>
                    <a:lnTo>
                      <a:pt x="458" y="785"/>
                    </a:lnTo>
                    <a:lnTo>
                      <a:pt x="474" y="786"/>
                    </a:lnTo>
                    <a:lnTo>
                      <a:pt x="474" y="845"/>
                    </a:lnTo>
                    <a:lnTo>
                      <a:pt x="77" y="845"/>
                    </a:lnTo>
                    <a:lnTo>
                      <a:pt x="77" y="197"/>
                    </a:lnTo>
                    <a:lnTo>
                      <a:pt x="202" y="197"/>
                    </a:lnTo>
                    <a:lnTo>
                      <a:pt x="129" y="23"/>
                    </a:lnTo>
                    <a:lnTo>
                      <a:pt x="125" y="17"/>
                    </a:lnTo>
                    <a:lnTo>
                      <a:pt x="121" y="10"/>
                    </a:lnTo>
                    <a:lnTo>
                      <a:pt x="115" y="6"/>
                    </a:lnTo>
                    <a:lnTo>
                      <a:pt x="108" y="3"/>
                    </a:lnTo>
                    <a:lnTo>
                      <a:pt x="102" y="1"/>
                    </a:lnTo>
                    <a:lnTo>
                      <a:pt x="94" y="0"/>
                    </a:lnTo>
                    <a:lnTo>
                      <a:pt x="87" y="1"/>
                    </a:lnTo>
                    <a:lnTo>
                      <a:pt x="79" y="3"/>
                    </a:lnTo>
                    <a:lnTo>
                      <a:pt x="66" y="11"/>
                    </a:lnTo>
                    <a:lnTo>
                      <a:pt x="59" y="24"/>
                    </a:lnTo>
                    <a:lnTo>
                      <a:pt x="56" y="38"/>
                    </a:lnTo>
                    <a:lnTo>
                      <a:pt x="59" y="53"/>
                    </a:lnTo>
                    <a:lnTo>
                      <a:pt x="59" y="53"/>
                    </a:lnTo>
                    <a:lnTo>
                      <a:pt x="87" y="120"/>
                    </a:lnTo>
                    <a:lnTo>
                      <a:pt x="0" y="120"/>
                    </a:lnTo>
                    <a:lnTo>
                      <a:pt x="0" y="922"/>
                    </a:lnTo>
                    <a:lnTo>
                      <a:pt x="551" y="921"/>
                    </a:lnTo>
                    <a:lnTo>
                      <a:pt x="551" y="639"/>
                    </a:lnTo>
                    <a:lnTo>
                      <a:pt x="693" y="639"/>
                    </a:lnTo>
                    <a:lnTo>
                      <a:pt x="693" y="601"/>
                    </a:lnTo>
                    <a:lnTo>
                      <a:pt x="691" y="559"/>
                    </a:lnTo>
                    <a:lnTo>
                      <a:pt x="686" y="518"/>
                    </a:lnTo>
                    <a:lnTo>
                      <a:pt x="677" y="478"/>
                    </a:lnTo>
                    <a:lnTo>
                      <a:pt x="665" y="440"/>
                    </a:lnTo>
                    <a:lnTo>
                      <a:pt x="649" y="402"/>
                    </a:lnTo>
                    <a:lnTo>
                      <a:pt x="631" y="366"/>
                    </a:lnTo>
                    <a:lnTo>
                      <a:pt x="610" y="333"/>
                    </a:lnTo>
                    <a:lnTo>
                      <a:pt x="586" y="300"/>
                    </a:lnTo>
                    <a:lnTo>
                      <a:pt x="560" y="270"/>
                    </a:lnTo>
                    <a:lnTo>
                      <a:pt x="531" y="242"/>
                    </a:lnTo>
                    <a:lnTo>
                      <a:pt x="500" y="216"/>
                    </a:lnTo>
                    <a:lnTo>
                      <a:pt x="466" y="193"/>
                    </a:lnTo>
                    <a:lnTo>
                      <a:pt x="431" y="173"/>
                    </a:lnTo>
                    <a:lnTo>
                      <a:pt x="395" y="155"/>
                    </a:lnTo>
                    <a:lnTo>
                      <a:pt x="356" y="141"/>
                    </a:lnTo>
                    <a:lnTo>
                      <a:pt x="316"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57"/>
              <p:cNvSpPr>
                <a:spLocks/>
              </p:cNvSpPr>
              <p:nvPr/>
            </p:nvSpPr>
            <p:spPr bwMode="auto">
              <a:xfrm>
                <a:off x="1252538" y="3505200"/>
                <a:ext cx="511175" cy="365125"/>
              </a:xfrm>
              <a:custGeom>
                <a:avLst/>
                <a:gdLst>
                  <a:gd name="T0" fmla="*/ 894 w 967"/>
                  <a:gd name="T1" fmla="*/ 4 h 689"/>
                  <a:gd name="T2" fmla="*/ 837 w 967"/>
                  <a:gd name="T3" fmla="*/ 0 h 689"/>
                  <a:gd name="T4" fmla="*/ 746 w 967"/>
                  <a:gd name="T5" fmla="*/ 5 h 689"/>
                  <a:gd name="T6" fmla="*/ 650 w 967"/>
                  <a:gd name="T7" fmla="*/ 27 h 689"/>
                  <a:gd name="T8" fmla="*/ 565 w 967"/>
                  <a:gd name="T9" fmla="*/ 63 h 689"/>
                  <a:gd name="T10" fmla="*/ 497 w 967"/>
                  <a:gd name="T11" fmla="*/ 113 h 689"/>
                  <a:gd name="T12" fmla="*/ 437 w 967"/>
                  <a:gd name="T13" fmla="*/ 86 h 689"/>
                  <a:gd name="T14" fmla="*/ 361 w 967"/>
                  <a:gd name="T15" fmla="*/ 43 h 689"/>
                  <a:gd name="T16" fmla="*/ 270 w 967"/>
                  <a:gd name="T17" fmla="*/ 14 h 689"/>
                  <a:gd name="T18" fmla="*/ 169 w 967"/>
                  <a:gd name="T19" fmla="*/ 1 h 689"/>
                  <a:gd name="T20" fmla="*/ 100 w 967"/>
                  <a:gd name="T21" fmla="*/ 1 h 689"/>
                  <a:gd name="T22" fmla="*/ 45 w 967"/>
                  <a:gd name="T23" fmla="*/ 9 h 689"/>
                  <a:gd name="T24" fmla="*/ 0 w 967"/>
                  <a:gd name="T25" fmla="*/ 524 h 689"/>
                  <a:gd name="T26" fmla="*/ 59 w 967"/>
                  <a:gd name="T27" fmla="*/ 677 h 689"/>
                  <a:gd name="T28" fmla="*/ 85 w 967"/>
                  <a:gd name="T29" fmla="*/ 674 h 689"/>
                  <a:gd name="T30" fmla="*/ 122 w 967"/>
                  <a:gd name="T31" fmla="*/ 594 h 689"/>
                  <a:gd name="T32" fmla="*/ 95 w 967"/>
                  <a:gd name="T33" fmla="*/ 596 h 689"/>
                  <a:gd name="T34" fmla="*/ 77 w 967"/>
                  <a:gd name="T35" fmla="*/ 565 h 689"/>
                  <a:gd name="T36" fmla="*/ 108 w 967"/>
                  <a:gd name="T37" fmla="*/ 561 h 689"/>
                  <a:gd name="T38" fmla="*/ 141 w 967"/>
                  <a:gd name="T39" fmla="*/ 560 h 689"/>
                  <a:gd name="T40" fmla="*/ 135 w 967"/>
                  <a:gd name="T41" fmla="*/ 483 h 689"/>
                  <a:gd name="T42" fmla="*/ 89 w 967"/>
                  <a:gd name="T43" fmla="*/ 486 h 689"/>
                  <a:gd name="T44" fmla="*/ 93 w 967"/>
                  <a:gd name="T45" fmla="*/ 79 h 689"/>
                  <a:gd name="T46" fmla="*/ 125 w 967"/>
                  <a:gd name="T47" fmla="*/ 77 h 689"/>
                  <a:gd name="T48" fmla="*/ 194 w 967"/>
                  <a:gd name="T49" fmla="*/ 79 h 689"/>
                  <a:gd name="T50" fmla="*/ 289 w 967"/>
                  <a:gd name="T51" fmla="*/ 99 h 689"/>
                  <a:gd name="T52" fmla="*/ 370 w 967"/>
                  <a:gd name="T53" fmla="*/ 133 h 689"/>
                  <a:gd name="T54" fmla="*/ 429 w 967"/>
                  <a:gd name="T55" fmla="*/ 181 h 689"/>
                  <a:gd name="T56" fmla="*/ 517 w 967"/>
                  <a:gd name="T57" fmla="*/ 209 h 689"/>
                  <a:gd name="T58" fmla="*/ 564 w 967"/>
                  <a:gd name="T59" fmla="*/ 155 h 689"/>
                  <a:gd name="T60" fmla="*/ 635 w 967"/>
                  <a:gd name="T61" fmla="*/ 114 h 689"/>
                  <a:gd name="T62" fmla="*/ 723 w 967"/>
                  <a:gd name="T63" fmla="*/ 87 h 689"/>
                  <a:gd name="T64" fmla="*/ 823 w 967"/>
                  <a:gd name="T65" fmla="*/ 77 h 689"/>
                  <a:gd name="T66" fmla="*/ 857 w 967"/>
                  <a:gd name="T67" fmla="*/ 78 h 689"/>
                  <a:gd name="T68" fmla="*/ 890 w 967"/>
                  <a:gd name="T69" fmla="*/ 81 h 689"/>
                  <a:gd name="T70" fmla="*/ 866 w 967"/>
                  <a:gd name="T71" fmla="*/ 484 h 689"/>
                  <a:gd name="T72" fmla="*/ 831 w 967"/>
                  <a:gd name="T73" fmla="*/ 483 h 689"/>
                  <a:gd name="T74" fmla="*/ 788 w 967"/>
                  <a:gd name="T75" fmla="*/ 484 h 689"/>
                  <a:gd name="T76" fmla="*/ 742 w 967"/>
                  <a:gd name="T77" fmla="*/ 489 h 689"/>
                  <a:gd name="T78" fmla="*/ 745 w 967"/>
                  <a:gd name="T79" fmla="*/ 515 h 689"/>
                  <a:gd name="T80" fmla="*/ 766 w 967"/>
                  <a:gd name="T81" fmla="*/ 553 h 689"/>
                  <a:gd name="T82" fmla="*/ 816 w 967"/>
                  <a:gd name="T83" fmla="*/ 560 h 689"/>
                  <a:gd name="T84" fmla="*/ 875 w 967"/>
                  <a:gd name="T85" fmla="*/ 563 h 689"/>
                  <a:gd name="T86" fmla="*/ 874 w 967"/>
                  <a:gd name="T87" fmla="*/ 596 h 689"/>
                  <a:gd name="T88" fmla="*/ 840 w 967"/>
                  <a:gd name="T89" fmla="*/ 594 h 689"/>
                  <a:gd name="T90" fmla="*/ 808 w 967"/>
                  <a:gd name="T91" fmla="*/ 594 h 689"/>
                  <a:gd name="T92" fmla="*/ 804 w 967"/>
                  <a:gd name="T93" fmla="*/ 614 h 689"/>
                  <a:gd name="T94" fmla="*/ 826 w 967"/>
                  <a:gd name="T95" fmla="*/ 653 h 689"/>
                  <a:gd name="T96" fmla="*/ 858 w 967"/>
                  <a:gd name="T97" fmla="*/ 672 h 689"/>
                  <a:gd name="T98" fmla="*/ 901 w 967"/>
                  <a:gd name="T99" fmla="*/ 676 h 689"/>
                  <a:gd name="T100" fmla="*/ 967 w 967"/>
                  <a:gd name="T101" fmla="*/ 1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7" h="689">
                    <a:moveTo>
                      <a:pt x="936" y="11"/>
                    </a:moveTo>
                    <a:lnTo>
                      <a:pt x="922" y="9"/>
                    </a:lnTo>
                    <a:lnTo>
                      <a:pt x="908" y="5"/>
                    </a:lnTo>
                    <a:lnTo>
                      <a:pt x="894" y="4"/>
                    </a:lnTo>
                    <a:lnTo>
                      <a:pt x="881" y="2"/>
                    </a:lnTo>
                    <a:lnTo>
                      <a:pt x="866" y="1"/>
                    </a:lnTo>
                    <a:lnTo>
                      <a:pt x="852" y="1"/>
                    </a:lnTo>
                    <a:lnTo>
                      <a:pt x="837" y="0"/>
                    </a:lnTo>
                    <a:lnTo>
                      <a:pt x="823" y="0"/>
                    </a:lnTo>
                    <a:lnTo>
                      <a:pt x="797" y="1"/>
                    </a:lnTo>
                    <a:lnTo>
                      <a:pt x="770" y="2"/>
                    </a:lnTo>
                    <a:lnTo>
                      <a:pt x="746" y="5"/>
                    </a:lnTo>
                    <a:lnTo>
                      <a:pt x="720" y="9"/>
                    </a:lnTo>
                    <a:lnTo>
                      <a:pt x="697" y="14"/>
                    </a:lnTo>
                    <a:lnTo>
                      <a:pt x="672" y="19"/>
                    </a:lnTo>
                    <a:lnTo>
                      <a:pt x="650" y="27"/>
                    </a:lnTo>
                    <a:lnTo>
                      <a:pt x="627" y="34"/>
                    </a:lnTo>
                    <a:lnTo>
                      <a:pt x="606" y="43"/>
                    </a:lnTo>
                    <a:lnTo>
                      <a:pt x="585" y="53"/>
                    </a:lnTo>
                    <a:lnTo>
                      <a:pt x="565" y="63"/>
                    </a:lnTo>
                    <a:lnTo>
                      <a:pt x="547" y="74"/>
                    </a:lnTo>
                    <a:lnTo>
                      <a:pt x="529" y="86"/>
                    </a:lnTo>
                    <a:lnTo>
                      <a:pt x="513" y="99"/>
                    </a:lnTo>
                    <a:lnTo>
                      <a:pt x="497" y="113"/>
                    </a:lnTo>
                    <a:lnTo>
                      <a:pt x="483" y="126"/>
                    </a:lnTo>
                    <a:lnTo>
                      <a:pt x="469" y="113"/>
                    </a:lnTo>
                    <a:lnTo>
                      <a:pt x="454" y="99"/>
                    </a:lnTo>
                    <a:lnTo>
                      <a:pt x="437" y="86"/>
                    </a:lnTo>
                    <a:lnTo>
                      <a:pt x="419" y="74"/>
                    </a:lnTo>
                    <a:lnTo>
                      <a:pt x="401" y="63"/>
                    </a:lnTo>
                    <a:lnTo>
                      <a:pt x="381" y="53"/>
                    </a:lnTo>
                    <a:lnTo>
                      <a:pt x="361" y="43"/>
                    </a:lnTo>
                    <a:lnTo>
                      <a:pt x="339" y="34"/>
                    </a:lnTo>
                    <a:lnTo>
                      <a:pt x="317" y="27"/>
                    </a:lnTo>
                    <a:lnTo>
                      <a:pt x="293" y="19"/>
                    </a:lnTo>
                    <a:lnTo>
                      <a:pt x="270" y="14"/>
                    </a:lnTo>
                    <a:lnTo>
                      <a:pt x="245" y="9"/>
                    </a:lnTo>
                    <a:lnTo>
                      <a:pt x="221" y="5"/>
                    </a:lnTo>
                    <a:lnTo>
                      <a:pt x="195" y="2"/>
                    </a:lnTo>
                    <a:lnTo>
                      <a:pt x="169" y="1"/>
                    </a:lnTo>
                    <a:lnTo>
                      <a:pt x="142" y="0"/>
                    </a:lnTo>
                    <a:lnTo>
                      <a:pt x="128" y="0"/>
                    </a:lnTo>
                    <a:lnTo>
                      <a:pt x="114" y="1"/>
                    </a:lnTo>
                    <a:lnTo>
                      <a:pt x="100" y="1"/>
                    </a:lnTo>
                    <a:lnTo>
                      <a:pt x="86" y="2"/>
                    </a:lnTo>
                    <a:lnTo>
                      <a:pt x="72" y="4"/>
                    </a:lnTo>
                    <a:lnTo>
                      <a:pt x="59" y="5"/>
                    </a:lnTo>
                    <a:lnTo>
                      <a:pt x="45" y="9"/>
                    </a:lnTo>
                    <a:lnTo>
                      <a:pt x="31" y="11"/>
                    </a:lnTo>
                    <a:lnTo>
                      <a:pt x="0" y="17"/>
                    </a:lnTo>
                    <a:lnTo>
                      <a:pt x="0" y="524"/>
                    </a:lnTo>
                    <a:lnTo>
                      <a:pt x="0" y="524"/>
                    </a:lnTo>
                    <a:lnTo>
                      <a:pt x="0" y="689"/>
                    </a:lnTo>
                    <a:lnTo>
                      <a:pt x="46" y="679"/>
                    </a:lnTo>
                    <a:lnTo>
                      <a:pt x="53" y="678"/>
                    </a:lnTo>
                    <a:lnTo>
                      <a:pt x="59" y="677"/>
                    </a:lnTo>
                    <a:lnTo>
                      <a:pt x="65" y="676"/>
                    </a:lnTo>
                    <a:lnTo>
                      <a:pt x="72" y="675"/>
                    </a:lnTo>
                    <a:lnTo>
                      <a:pt x="78" y="675"/>
                    </a:lnTo>
                    <a:lnTo>
                      <a:pt x="85" y="674"/>
                    </a:lnTo>
                    <a:lnTo>
                      <a:pt x="91" y="673"/>
                    </a:lnTo>
                    <a:lnTo>
                      <a:pt x="97" y="673"/>
                    </a:lnTo>
                    <a:lnTo>
                      <a:pt x="128" y="594"/>
                    </a:lnTo>
                    <a:lnTo>
                      <a:pt x="122" y="594"/>
                    </a:lnTo>
                    <a:lnTo>
                      <a:pt x="115" y="595"/>
                    </a:lnTo>
                    <a:lnTo>
                      <a:pt x="108" y="595"/>
                    </a:lnTo>
                    <a:lnTo>
                      <a:pt x="102" y="595"/>
                    </a:lnTo>
                    <a:lnTo>
                      <a:pt x="95" y="596"/>
                    </a:lnTo>
                    <a:lnTo>
                      <a:pt x="89" y="596"/>
                    </a:lnTo>
                    <a:lnTo>
                      <a:pt x="84" y="597"/>
                    </a:lnTo>
                    <a:lnTo>
                      <a:pt x="77" y="597"/>
                    </a:lnTo>
                    <a:lnTo>
                      <a:pt x="77" y="565"/>
                    </a:lnTo>
                    <a:lnTo>
                      <a:pt x="85" y="564"/>
                    </a:lnTo>
                    <a:lnTo>
                      <a:pt x="92" y="563"/>
                    </a:lnTo>
                    <a:lnTo>
                      <a:pt x="101" y="561"/>
                    </a:lnTo>
                    <a:lnTo>
                      <a:pt x="108" y="561"/>
                    </a:lnTo>
                    <a:lnTo>
                      <a:pt x="117" y="560"/>
                    </a:lnTo>
                    <a:lnTo>
                      <a:pt x="124" y="560"/>
                    </a:lnTo>
                    <a:lnTo>
                      <a:pt x="133" y="560"/>
                    </a:lnTo>
                    <a:lnTo>
                      <a:pt x="141" y="560"/>
                    </a:lnTo>
                    <a:lnTo>
                      <a:pt x="171" y="484"/>
                    </a:lnTo>
                    <a:lnTo>
                      <a:pt x="160" y="483"/>
                    </a:lnTo>
                    <a:lnTo>
                      <a:pt x="148" y="483"/>
                    </a:lnTo>
                    <a:lnTo>
                      <a:pt x="135" y="483"/>
                    </a:lnTo>
                    <a:lnTo>
                      <a:pt x="123" y="483"/>
                    </a:lnTo>
                    <a:lnTo>
                      <a:pt x="111" y="484"/>
                    </a:lnTo>
                    <a:lnTo>
                      <a:pt x="100" y="485"/>
                    </a:lnTo>
                    <a:lnTo>
                      <a:pt x="89" y="486"/>
                    </a:lnTo>
                    <a:lnTo>
                      <a:pt x="77" y="488"/>
                    </a:lnTo>
                    <a:lnTo>
                      <a:pt x="77" y="81"/>
                    </a:lnTo>
                    <a:lnTo>
                      <a:pt x="85" y="80"/>
                    </a:lnTo>
                    <a:lnTo>
                      <a:pt x="93" y="79"/>
                    </a:lnTo>
                    <a:lnTo>
                      <a:pt x="101" y="78"/>
                    </a:lnTo>
                    <a:lnTo>
                      <a:pt x="109" y="78"/>
                    </a:lnTo>
                    <a:lnTo>
                      <a:pt x="117" y="77"/>
                    </a:lnTo>
                    <a:lnTo>
                      <a:pt x="125" y="77"/>
                    </a:lnTo>
                    <a:lnTo>
                      <a:pt x="134" y="77"/>
                    </a:lnTo>
                    <a:lnTo>
                      <a:pt x="142" y="77"/>
                    </a:lnTo>
                    <a:lnTo>
                      <a:pt x="168" y="78"/>
                    </a:lnTo>
                    <a:lnTo>
                      <a:pt x="194" y="79"/>
                    </a:lnTo>
                    <a:lnTo>
                      <a:pt x="218" y="83"/>
                    </a:lnTo>
                    <a:lnTo>
                      <a:pt x="243" y="87"/>
                    </a:lnTo>
                    <a:lnTo>
                      <a:pt x="267" y="92"/>
                    </a:lnTo>
                    <a:lnTo>
                      <a:pt x="289" y="99"/>
                    </a:lnTo>
                    <a:lnTo>
                      <a:pt x="310" y="105"/>
                    </a:lnTo>
                    <a:lnTo>
                      <a:pt x="332" y="114"/>
                    </a:lnTo>
                    <a:lnTo>
                      <a:pt x="351" y="123"/>
                    </a:lnTo>
                    <a:lnTo>
                      <a:pt x="370" y="133"/>
                    </a:lnTo>
                    <a:lnTo>
                      <a:pt x="387" y="144"/>
                    </a:lnTo>
                    <a:lnTo>
                      <a:pt x="402" y="155"/>
                    </a:lnTo>
                    <a:lnTo>
                      <a:pt x="417" y="168"/>
                    </a:lnTo>
                    <a:lnTo>
                      <a:pt x="429" y="181"/>
                    </a:lnTo>
                    <a:lnTo>
                      <a:pt x="441" y="195"/>
                    </a:lnTo>
                    <a:lnTo>
                      <a:pt x="449" y="209"/>
                    </a:lnTo>
                    <a:lnTo>
                      <a:pt x="483" y="270"/>
                    </a:lnTo>
                    <a:lnTo>
                      <a:pt x="517" y="209"/>
                    </a:lnTo>
                    <a:lnTo>
                      <a:pt x="525" y="195"/>
                    </a:lnTo>
                    <a:lnTo>
                      <a:pt x="537" y="181"/>
                    </a:lnTo>
                    <a:lnTo>
                      <a:pt x="549" y="168"/>
                    </a:lnTo>
                    <a:lnTo>
                      <a:pt x="564" y="155"/>
                    </a:lnTo>
                    <a:lnTo>
                      <a:pt x="579" y="144"/>
                    </a:lnTo>
                    <a:lnTo>
                      <a:pt x="596" y="133"/>
                    </a:lnTo>
                    <a:lnTo>
                      <a:pt x="615" y="123"/>
                    </a:lnTo>
                    <a:lnTo>
                      <a:pt x="635" y="114"/>
                    </a:lnTo>
                    <a:lnTo>
                      <a:pt x="655" y="105"/>
                    </a:lnTo>
                    <a:lnTo>
                      <a:pt x="677" y="99"/>
                    </a:lnTo>
                    <a:lnTo>
                      <a:pt x="700" y="92"/>
                    </a:lnTo>
                    <a:lnTo>
                      <a:pt x="723" y="87"/>
                    </a:lnTo>
                    <a:lnTo>
                      <a:pt x="748" y="83"/>
                    </a:lnTo>
                    <a:lnTo>
                      <a:pt x="773" y="79"/>
                    </a:lnTo>
                    <a:lnTo>
                      <a:pt x="797" y="78"/>
                    </a:lnTo>
                    <a:lnTo>
                      <a:pt x="823" y="77"/>
                    </a:lnTo>
                    <a:lnTo>
                      <a:pt x="831" y="77"/>
                    </a:lnTo>
                    <a:lnTo>
                      <a:pt x="840" y="77"/>
                    </a:lnTo>
                    <a:lnTo>
                      <a:pt x="848" y="77"/>
                    </a:lnTo>
                    <a:lnTo>
                      <a:pt x="857" y="78"/>
                    </a:lnTo>
                    <a:lnTo>
                      <a:pt x="866" y="78"/>
                    </a:lnTo>
                    <a:lnTo>
                      <a:pt x="874" y="79"/>
                    </a:lnTo>
                    <a:lnTo>
                      <a:pt x="882" y="80"/>
                    </a:lnTo>
                    <a:lnTo>
                      <a:pt x="890" y="81"/>
                    </a:lnTo>
                    <a:lnTo>
                      <a:pt x="890" y="488"/>
                    </a:lnTo>
                    <a:lnTo>
                      <a:pt x="882" y="486"/>
                    </a:lnTo>
                    <a:lnTo>
                      <a:pt x="874" y="485"/>
                    </a:lnTo>
                    <a:lnTo>
                      <a:pt x="866" y="484"/>
                    </a:lnTo>
                    <a:lnTo>
                      <a:pt x="857" y="484"/>
                    </a:lnTo>
                    <a:lnTo>
                      <a:pt x="848" y="483"/>
                    </a:lnTo>
                    <a:lnTo>
                      <a:pt x="840" y="483"/>
                    </a:lnTo>
                    <a:lnTo>
                      <a:pt x="831" y="483"/>
                    </a:lnTo>
                    <a:lnTo>
                      <a:pt x="823" y="483"/>
                    </a:lnTo>
                    <a:lnTo>
                      <a:pt x="811" y="483"/>
                    </a:lnTo>
                    <a:lnTo>
                      <a:pt x="799" y="483"/>
                    </a:lnTo>
                    <a:lnTo>
                      <a:pt x="788" y="484"/>
                    </a:lnTo>
                    <a:lnTo>
                      <a:pt x="776" y="485"/>
                    </a:lnTo>
                    <a:lnTo>
                      <a:pt x="764" y="486"/>
                    </a:lnTo>
                    <a:lnTo>
                      <a:pt x="752" y="488"/>
                    </a:lnTo>
                    <a:lnTo>
                      <a:pt x="742" y="489"/>
                    </a:lnTo>
                    <a:lnTo>
                      <a:pt x="730" y="491"/>
                    </a:lnTo>
                    <a:lnTo>
                      <a:pt x="735" y="498"/>
                    </a:lnTo>
                    <a:lnTo>
                      <a:pt x="739" y="507"/>
                    </a:lnTo>
                    <a:lnTo>
                      <a:pt x="745" y="515"/>
                    </a:lnTo>
                    <a:lnTo>
                      <a:pt x="750" y="524"/>
                    </a:lnTo>
                    <a:lnTo>
                      <a:pt x="755" y="534"/>
                    </a:lnTo>
                    <a:lnTo>
                      <a:pt x="761" y="543"/>
                    </a:lnTo>
                    <a:lnTo>
                      <a:pt x="766" y="553"/>
                    </a:lnTo>
                    <a:lnTo>
                      <a:pt x="773" y="563"/>
                    </a:lnTo>
                    <a:lnTo>
                      <a:pt x="788" y="561"/>
                    </a:lnTo>
                    <a:lnTo>
                      <a:pt x="801" y="560"/>
                    </a:lnTo>
                    <a:lnTo>
                      <a:pt x="816" y="560"/>
                    </a:lnTo>
                    <a:lnTo>
                      <a:pt x="831" y="560"/>
                    </a:lnTo>
                    <a:lnTo>
                      <a:pt x="846" y="560"/>
                    </a:lnTo>
                    <a:lnTo>
                      <a:pt x="861" y="561"/>
                    </a:lnTo>
                    <a:lnTo>
                      <a:pt x="875" y="563"/>
                    </a:lnTo>
                    <a:lnTo>
                      <a:pt x="890" y="565"/>
                    </a:lnTo>
                    <a:lnTo>
                      <a:pt x="890" y="597"/>
                    </a:lnTo>
                    <a:lnTo>
                      <a:pt x="882" y="596"/>
                    </a:lnTo>
                    <a:lnTo>
                      <a:pt x="874" y="596"/>
                    </a:lnTo>
                    <a:lnTo>
                      <a:pt x="866" y="595"/>
                    </a:lnTo>
                    <a:lnTo>
                      <a:pt x="857" y="595"/>
                    </a:lnTo>
                    <a:lnTo>
                      <a:pt x="848" y="594"/>
                    </a:lnTo>
                    <a:lnTo>
                      <a:pt x="840" y="594"/>
                    </a:lnTo>
                    <a:lnTo>
                      <a:pt x="831" y="594"/>
                    </a:lnTo>
                    <a:lnTo>
                      <a:pt x="823" y="594"/>
                    </a:lnTo>
                    <a:lnTo>
                      <a:pt x="815" y="594"/>
                    </a:lnTo>
                    <a:lnTo>
                      <a:pt x="808" y="594"/>
                    </a:lnTo>
                    <a:lnTo>
                      <a:pt x="799" y="594"/>
                    </a:lnTo>
                    <a:lnTo>
                      <a:pt x="792" y="595"/>
                    </a:lnTo>
                    <a:lnTo>
                      <a:pt x="797" y="604"/>
                    </a:lnTo>
                    <a:lnTo>
                      <a:pt x="804" y="614"/>
                    </a:lnTo>
                    <a:lnTo>
                      <a:pt x="809" y="624"/>
                    </a:lnTo>
                    <a:lnTo>
                      <a:pt x="814" y="633"/>
                    </a:lnTo>
                    <a:lnTo>
                      <a:pt x="820" y="643"/>
                    </a:lnTo>
                    <a:lnTo>
                      <a:pt x="826" y="653"/>
                    </a:lnTo>
                    <a:lnTo>
                      <a:pt x="831" y="661"/>
                    </a:lnTo>
                    <a:lnTo>
                      <a:pt x="837" y="671"/>
                    </a:lnTo>
                    <a:lnTo>
                      <a:pt x="847" y="671"/>
                    </a:lnTo>
                    <a:lnTo>
                      <a:pt x="858" y="672"/>
                    </a:lnTo>
                    <a:lnTo>
                      <a:pt x="869" y="673"/>
                    </a:lnTo>
                    <a:lnTo>
                      <a:pt x="880" y="673"/>
                    </a:lnTo>
                    <a:lnTo>
                      <a:pt x="890" y="675"/>
                    </a:lnTo>
                    <a:lnTo>
                      <a:pt x="901" y="676"/>
                    </a:lnTo>
                    <a:lnTo>
                      <a:pt x="912" y="677"/>
                    </a:lnTo>
                    <a:lnTo>
                      <a:pt x="921" y="679"/>
                    </a:lnTo>
                    <a:lnTo>
                      <a:pt x="967" y="689"/>
                    </a:lnTo>
                    <a:lnTo>
                      <a:pt x="967" y="17"/>
                    </a:lnTo>
                    <a:lnTo>
                      <a:pt x="93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60"/>
              <p:cNvSpPr>
                <a:spLocks/>
              </p:cNvSpPr>
              <p:nvPr/>
            </p:nvSpPr>
            <p:spPr bwMode="auto">
              <a:xfrm>
                <a:off x="1354138" y="3762375"/>
                <a:ext cx="304800" cy="152400"/>
              </a:xfrm>
              <a:custGeom>
                <a:avLst/>
                <a:gdLst>
                  <a:gd name="T0" fmla="*/ 345 w 577"/>
                  <a:gd name="T1" fmla="*/ 179 h 290"/>
                  <a:gd name="T2" fmla="*/ 376 w 577"/>
                  <a:gd name="T3" fmla="*/ 151 h 290"/>
                  <a:gd name="T4" fmla="*/ 415 w 577"/>
                  <a:gd name="T5" fmla="*/ 126 h 290"/>
                  <a:gd name="T6" fmla="*/ 460 w 577"/>
                  <a:gd name="T7" fmla="*/ 105 h 290"/>
                  <a:gd name="T8" fmla="*/ 510 w 577"/>
                  <a:gd name="T9" fmla="*/ 90 h 290"/>
                  <a:gd name="T10" fmla="*/ 523 w 577"/>
                  <a:gd name="T11" fmla="*/ 8 h 290"/>
                  <a:gd name="T12" fmla="*/ 470 w 577"/>
                  <a:gd name="T13" fmla="*/ 21 h 290"/>
                  <a:gd name="T14" fmla="*/ 421 w 577"/>
                  <a:gd name="T15" fmla="*/ 38 h 290"/>
                  <a:gd name="T16" fmla="*/ 376 w 577"/>
                  <a:gd name="T17" fmla="*/ 59 h 290"/>
                  <a:gd name="T18" fmla="*/ 336 w 577"/>
                  <a:gd name="T19" fmla="*/ 85 h 290"/>
                  <a:gd name="T20" fmla="*/ 301 w 577"/>
                  <a:gd name="T21" fmla="*/ 114 h 290"/>
                  <a:gd name="T22" fmla="*/ 265 w 577"/>
                  <a:gd name="T23" fmla="*/ 100 h 290"/>
                  <a:gd name="T24" fmla="*/ 220 w 577"/>
                  <a:gd name="T25" fmla="*/ 68 h 290"/>
                  <a:gd name="T26" fmla="*/ 168 w 577"/>
                  <a:gd name="T27" fmla="*/ 40 h 290"/>
                  <a:gd name="T28" fmla="*/ 108 w 577"/>
                  <a:gd name="T29" fmla="*/ 20 h 290"/>
                  <a:gd name="T30" fmla="*/ 45 w 577"/>
                  <a:gd name="T31" fmla="*/ 6 h 290"/>
                  <a:gd name="T32" fmla="*/ 5 w 577"/>
                  <a:gd name="T33" fmla="*/ 78 h 290"/>
                  <a:gd name="T34" fmla="*/ 66 w 577"/>
                  <a:gd name="T35" fmla="*/ 88 h 290"/>
                  <a:gd name="T36" fmla="*/ 122 w 577"/>
                  <a:gd name="T37" fmla="*/ 104 h 290"/>
                  <a:gd name="T38" fmla="*/ 171 w 577"/>
                  <a:gd name="T39" fmla="*/ 128 h 290"/>
                  <a:gd name="T40" fmla="*/ 213 w 577"/>
                  <a:gd name="T41" fmla="*/ 156 h 290"/>
                  <a:gd name="T42" fmla="*/ 245 w 577"/>
                  <a:gd name="T43" fmla="*/ 189 h 290"/>
                  <a:gd name="T44" fmla="*/ 229 w 577"/>
                  <a:gd name="T45" fmla="*/ 184 h 290"/>
                  <a:gd name="T46" fmla="*/ 188 w 577"/>
                  <a:gd name="T47" fmla="*/ 160 h 290"/>
                  <a:gd name="T48" fmla="*/ 143 w 577"/>
                  <a:gd name="T49" fmla="*/ 142 h 290"/>
                  <a:gd name="T50" fmla="*/ 94 w 577"/>
                  <a:gd name="T51" fmla="*/ 127 h 290"/>
                  <a:gd name="T52" fmla="*/ 42 w 577"/>
                  <a:gd name="T53" fmla="*/ 116 h 290"/>
                  <a:gd name="T54" fmla="*/ 11 w 577"/>
                  <a:gd name="T55" fmla="*/ 189 h 290"/>
                  <a:gd name="T56" fmla="*/ 64 w 577"/>
                  <a:gd name="T57" fmla="*/ 199 h 290"/>
                  <a:gd name="T58" fmla="*/ 113 w 577"/>
                  <a:gd name="T59" fmla="*/ 213 h 290"/>
                  <a:gd name="T60" fmla="*/ 158 w 577"/>
                  <a:gd name="T61" fmla="*/ 231 h 290"/>
                  <a:gd name="T62" fmla="*/ 196 w 577"/>
                  <a:gd name="T63" fmla="*/ 253 h 290"/>
                  <a:gd name="T64" fmla="*/ 229 w 577"/>
                  <a:gd name="T65" fmla="*/ 280 h 290"/>
                  <a:gd name="T66" fmla="*/ 355 w 577"/>
                  <a:gd name="T67" fmla="*/ 280 h 290"/>
                  <a:gd name="T68" fmla="*/ 387 w 577"/>
                  <a:gd name="T69" fmla="*/ 252 h 290"/>
                  <a:gd name="T70" fmla="*/ 426 w 577"/>
                  <a:gd name="T71" fmla="*/ 230 h 290"/>
                  <a:gd name="T72" fmla="*/ 472 w 577"/>
                  <a:gd name="T73" fmla="*/ 210 h 290"/>
                  <a:gd name="T74" fmla="*/ 523 w 577"/>
                  <a:gd name="T75" fmla="*/ 196 h 290"/>
                  <a:gd name="T76" fmla="*/ 577 w 577"/>
                  <a:gd name="T77" fmla="*/ 188 h 290"/>
                  <a:gd name="T78" fmla="*/ 523 w 577"/>
                  <a:gd name="T79" fmla="*/ 119 h 290"/>
                  <a:gd name="T80" fmla="*/ 476 w 577"/>
                  <a:gd name="T81" fmla="*/ 130 h 290"/>
                  <a:gd name="T82" fmla="*/ 431 w 577"/>
                  <a:gd name="T83" fmla="*/ 144 h 290"/>
                  <a:gd name="T84" fmla="*/ 389 w 577"/>
                  <a:gd name="T85" fmla="*/ 163 h 290"/>
                  <a:gd name="T86" fmla="*/ 352 w 577"/>
                  <a:gd name="T87" fmla="*/ 18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7" h="290">
                    <a:moveTo>
                      <a:pt x="329" y="201"/>
                    </a:moveTo>
                    <a:lnTo>
                      <a:pt x="337" y="190"/>
                    </a:lnTo>
                    <a:lnTo>
                      <a:pt x="345" y="179"/>
                    </a:lnTo>
                    <a:lnTo>
                      <a:pt x="354" y="170"/>
                    </a:lnTo>
                    <a:lnTo>
                      <a:pt x="364" y="160"/>
                    </a:lnTo>
                    <a:lnTo>
                      <a:pt x="376" y="151"/>
                    </a:lnTo>
                    <a:lnTo>
                      <a:pt x="388" y="142"/>
                    </a:lnTo>
                    <a:lnTo>
                      <a:pt x="401" y="134"/>
                    </a:lnTo>
                    <a:lnTo>
                      <a:pt x="415" y="126"/>
                    </a:lnTo>
                    <a:lnTo>
                      <a:pt x="429" y="119"/>
                    </a:lnTo>
                    <a:lnTo>
                      <a:pt x="444" y="112"/>
                    </a:lnTo>
                    <a:lnTo>
                      <a:pt x="460" y="105"/>
                    </a:lnTo>
                    <a:lnTo>
                      <a:pt x="476" y="100"/>
                    </a:lnTo>
                    <a:lnTo>
                      <a:pt x="492" y="95"/>
                    </a:lnTo>
                    <a:lnTo>
                      <a:pt x="510" y="90"/>
                    </a:lnTo>
                    <a:lnTo>
                      <a:pt x="527" y="86"/>
                    </a:lnTo>
                    <a:lnTo>
                      <a:pt x="545" y="83"/>
                    </a:lnTo>
                    <a:lnTo>
                      <a:pt x="523" y="8"/>
                    </a:lnTo>
                    <a:lnTo>
                      <a:pt x="505" y="11"/>
                    </a:lnTo>
                    <a:lnTo>
                      <a:pt x="487" y="15"/>
                    </a:lnTo>
                    <a:lnTo>
                      <a:pt x="470" y="21"/>
                    </a:lnTo>
                    <a:lnTo>
                      <a:pt x="453" y="26"/>
                    </a:lnTo>
                    <a:lnTo>
                      <a:pt x="437" y="31"/>
                    </a:lnTo>
                    <a:lnTo>
                      <a:pt x="421" y="38"/>
                    </a:lnTo>
                    <a:lnTo>
                      <a:pt x="405" y="44"/>
                    </a:lnTo>
                    <a:lnTo>
                      <a:pt x="390" y="52"/>
                    </a:lnTo>
                    <a:lnTo>
                      <a:pt x="376" y="59"/>
                    </a:lnTo>
                    <a:lnTo>
                      <a:pt x="361" y="68"/>
                    </a:lnTo>
                    <a:lnTo>
                      <a:pt x="348" y="76"/>
                    </a:lnTo>
                    <a:lnTo>
                      <a:pt x="336" y="85"/>
                    </a:lnTo>
                    <a:lnTo>
                      <a:pt x="324" y="95"/>
                    </a:lnTo>
                    <a:lnTo>
                      <a:pt x="312" y="104"/>
                    </a:lnTo>
                    <a:lnTo>
                      <a:pt x="301" y="114"/>
                    </a:lnTo>
                    <a:lnTo>
                      <a:pt x="291" y="125"/>
                    </a:lnTo>
                    <a:lnTo>
                      <a:pt x="279" y="112"/>
                    </a:lnTo>
                    <a:lnTo>
                      <a:pt x="265" y="100"/>
                    </a:lnTo>
                    <a:lnTo>
                      <a:pt x="251" y="88"/>
                    </a:lnTo>
                    <a:lnTo>
                      <a:pt x="236" y="78"/>
                    </a:lnTo>
                    <a:lnTo>
                      <a:pt x="220" y="68"/>
                    </a:lnTo>
                    <a:lnTo>
                      <a:pt x="203" y="58"/>
                    </a:lnTo>
                    <a:lnTo>
                      <a:pt x="186" y="49"/>
                    </a:lnTo>
                    <a:lnTo>
                      <a:pt x="168" y="40"/>
                    </a:lnTo>
                    <a:lnTo>
                      <a:pt x="148" y="33"/>
                    </a:lnTo>
                    <a:lnTo>
                      <a:pt x="128" y="26"/>
                    </a:lnTo>
                    <a:lnTo>
                      <a:pt x="108" y="20"/>
                    </a:lnTo>
                    <a:lnTo>
                      <a:pt x="87" y="14"/>
                    </a:lnTo>
                    <a:lnTo>
                      <a:pt x="66" y="10"/>
                    </a:lnTo>
                    <a:lnTo>
                      <a:pt x="45" y="6"/>
                    </a:lnTo>
                    <a:lnTo>
                      <a:pt x="22" y="3"/>
                    </a:lnTo>
                    <a:lnTo>
                      <a:pt x="0" y="0"/>
                    </a:lnTo>
                    <a:lnTo>
                      <a:pt x="5" y="78"/>
                    </a:lnTo>
                    <a:lnTo>
                      <a:pt x="25" y="80"/>
                    </a:lnTo>
                    <a:lnTo>
                      <a:pt x="46" y="84"/>
                    </a:lnTo>
                    <a:lnTo>
                      <a:pt x="66" y="88"/>
                    </a:lnTo>
                    <a:lnTo>
                      <a:pt x="85" y="93"/>
                    </a:lnTo>
                    <a:lnTo>
                      <a:pt x="103" y="98"/>
                    </a:lnTo>
                    <a:lnTo>
                      <a:pt x="122" y="104"/>
                    </a:lnTo>
                    <a:lnTo>
                      <a:pt x="139" y="112"/>
                    </a:lnTo>
                    <a:lnTo>
                      <a:pt x="156" y="119"/>
                    </a:lnTo>
                    <a:lnTo>
                      <a:pt x="171" y="128"/>
                    </a:lnTo>
                    <a:lnTo>
                      <a:pt x="186" y="136"/>
                    </a:lnTo>
                    <a:lnTo>
                      <a:pt x="200" y="146"/>
                    </a:lnTo>
                    <a:lnTo>
                      <a:pt x="213" y="156"/>
                    </a:lnTo>
                    <a:lnTo>
                      <a:pt x="224" y="166"/>
                    </a:lnTo>
                    <a:lnTo>
                      <a:pt x="235" y="177"/>
                    </a:lnTo>
                    <a:lnTo>
                      <a:pt x="245" y="189"/>
                    </a:lnTo>
                    <a:lnTo>
                      <a:pt x="253" y="201"/>
                    </a:lnTo>
                    <a:lnTo>
                      <a:pt x="241" y="192"/>
                    </a:lnTo>
                    <a:lnTo>
                      <a:pt x="229" y="184"/>
                    </a:lnTo>
                    <a:lnTo>
                      <a:pt x="216" y="175"/>
                    </a:lnTo>
                    <a:lnTo>
                      <a:pt x="202" y="168"/>
                    </a:lnTo>
                    <a:lnTo>
                      <a:pt x="188" y="160"/>
                    </a:lnTo>
                    <a:lnTo>
                      <a:pt x="173" y="154"/>
                    </a:lnTo>
                    <a:lnTo>
                      <a:pt x="158" y="147"/>
                    </a:lnTo>
                    <a:lnTo>
                      <a:pt x="143" y="142"/>
                    </a:lnTo>
                    <a:lnTo>
                      <a:pt x="127" y="136"/>
                    </a:lnTo>
                    <a:lnTo>
                      <a:pt x="111" y="131"/>
                    </a:lnTo>
                    <a:lnTo>
                      <a:pt x="94" y="127"/>
                    </a:lnTo>
                    <a:lnTo>
                      <a:pt x="77" y="123"/>
                    </a:lnTo>
                    <a:lnTo>
                      <a:pt x="60" y="119"/>
                    </a:lnTo>
                    <a:lnTo>
                      <a:pt x="42" y="116"/>
                    </a:lnTo>
                    <a:lnTo>
                      <a:pt x="24" y="114"/>
                    </a:lnTo>
                    <a:lnTo>
                      <a:pt x="6" y="112"/>
                    </a:lnTo>
                    <a:lnTo>
                      <a:pt x="11" y="189"/>
                    </a:lnTo>
                    <a:lnTo>
                      <a:pt x="30" y="191"/>
                    </a:lnTo>
                    <a:lnTo>
                      <a:pt x="47" y="194"/>
                    </a:lnTo>
                    <a:lnTo>
                      <a:pt x="64" y="199"/>
                    </a:lnTo>
                    <a:lnTo>
                      <a:pt x="81" y="202"/>
                    </a:lnTo>
                    <a:lnTo>
                      <a:pt x="97" y="207"/>
                    </a:lnTo>
                    <a:lnTo>
                      <a:pt x="113" y="213"/>
                    </a:lnTo>
                    <a:lnTo>
                      <a:pt x="129" y="218"/>
                    </a:lnTo>
                    <a:lnTo>
                      <a:pt x="144" y="224"/>
                    </a:lnTo>
                    <a:lnTo>
                      <a:pt x="158" y="231"/>
                    </a:lnTo>
                    <a:lnTo>
                      <a:pt x="172" y="238"/>
                    </a:lnTo>
                    <a:lnTo>
                      <a:pt x="185" y="246"/>
                    </a:lnTo>
                    <a:lnTo>
                      <a:pt x="196" y="253"/>
                    </a:lnTo>
                    <a:lnTo>
                      <a:pt x="208" y="262"/>
                    </a:lnTo>
                    <a:lnTo>
                      <a:pt x="219" y="270"/>
                    </a:lnTo>
                    <a:lnTo>
                      <a:pt x="229" y="280"/>
                    </a:lnTo>
                    <a:lnTo>
                      <a:pt x="237" y="290"/>
                    </a:lnTo>
                    <a:lnTo>
                      <a:pt x="345" y="290"/>
                    </a:lnTo>
                    <a:lnTo>
                      <a:pt x="355" y="280"/>
                    </a:lnTo>
                    <a:lnTo>
                      <a:pt x="364" y="270"/>
                    </a:lnTo>
                    <a:lnTo>
                      <a:pt x="375" y="262"/>
                    </a:lnTo>
                    <a:lnTo>
                      <a:pt x="387" y="252"/>
                    </a:lnTo>
                    <a:lnTo>
                      <a:pt x="400" y="245"/>
                    </a:lnTo>
                    <a:lnTo>
                      <a:pt x="413" y="237"/>
                    </a:lnTo>
                    <a:lnTo>
                      <a:pt x="426" y="230"/>
                    </a:lnTo>
                    <a:lnTo>
                      <a:pt x="441" y="222"/>
                    </a:lnTo>
                    <a:lnTo>
                      <a:pt x="456" y="217"/>
                    </a:lnTo>
                    <a:lnTo>
                      <a:pt x="472" y="210"/>
                    </a:lnTo>
                    <a:lnTo>
                      <a:pt x="490" y="205"/>
                    </a:lnTo>
                    <a:lnTo>
                      <a:pt x="506" y="201"/>
                    </a:lnTo>
                    <a:lnTo>
                      <a:pt x="523" y="196"/>
                    </a:lnTo>
                    <a:lnTo>
                      <a:pt x="541" y="193"/>
                    </a:lnTo>
                    <a:lnTo>
                      <a:pt x="559" y="190"/>
                    </a:lnTo>
                    <a:lnTo>
                      <a:pt x="577" y="188"/>
                    </a:lnTo>
                    <a:lnTo>
                      <a:pt x="555" y="114"/>
                    </a:lnTo>
                    <a:lnTo>
                      <a:pt x="539" y="116"/>
                    </a:lnTo>
                    <a:lnTo>
                      <a:pt x="523" y="119"/>
                    </a:lnTo>
                    <a:lnTo>
                      <a:pt x="507" y="123"/>
                    </a:lnTo>
                    <a:lnTo>
                      <a:pt x="491" y="126"/>
                    </a:lnTo>
                    <a:lnTo>
                      <a:pt x="476" y="130"/>
                    </a:lnTo>
                    <a:lnTo>
                      <a:pt x="460" y="134"/>
                    </a:lnTo>
                    <a:lnTo>
                      <a:pt x="446" y="140"/>
                    </a:lnTo>
                    <a:lnTo>
                      <a:pt x="431" y="144"/>
                    </a:lnTo>
                    <a:lnTo>
                      <a:pt x="417" y="150"/>
                    </a:lnTo>
                    <a:lnTo>
                      <a:pt x="403" y="157"/>
                    </a:lnTo>
                    <a:lnTo>
                      <a:pt x="389" y="163"/>
                    </a:lnTo>
                    <a:lnTo>
                      <a:pt x="376" y="170"/>
                    </a:lnTo>
                    <a:lnTo>
                      <a:pt x="363" y="177"/>
                    </a:lnTo>
                    <a:lnTo>
                      <a:pt x="352" y="185"/>
                    </a:lnTo>
                    <a:lnTo>
                      <a:pt x="340" y="192"/>
                    </a:lnTo>
                    <a:lnTo>
                      <a:pt x="329"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61"/>
              <p:cNvSpPr>
                <a:spLocks/>
              </p:cNvSpPr>
              <p:nvPr/>
            </p:nvSpPr>
            <p:spPr bwMode="auto">
              <a:xfrm>
                <a:off x="1641475" y="4157663"/>
                <a:ext cx="177800" cy="177800"/>
              </a:xfrm>
              <a:custGeom>
                <a:avLst/>
                <a:gdLst>
                  <a:gd name="T0" fmla="*/ 168 w 336"/>
                  <a:gd name="T1" fmla="*/ 337 h 337"/>
                  <a:gd name="T2" fmla="*/ 185 w 336"/>
                  <a:gd name="T3" fmla="*/ 336 h 337"/>
                  <a:gd name="T4" fmla="*/ 201 w 336"/>
                  <a:gd name="T5" fmla="*/ 333 h 337"/>
                  <a:gd name="T6" fmla="*/ 217 w 336"/>
                  <a:gd name="T7" fmla="*/ 329 h 337"/>
                  <a:gd name="T8" fmla="*/ 232 w 336"/>
                  <a:gd name="T9" fmla="*/ 324 h 337"/>
                  <a:gd name="T10" fmla="*/ 247 w 336"/>
                  <a:gd name="T11" fmla="*/ 317 h 337"/>
                  <a:gd name="T12" fmla="*/ 261 w 336"/>
                  <a:gd name="T13" fmla="*/ 309 h 337"/>
                  <a:gd name="T14" fmla="*/ 274 w 336"/>
                  <a:gd name="T15" fmla="*/ 299 h 337"/>
                  <a:gd name="T16" fmla="*/ 287 w 336"/>
                  <a:gd name="T17" fmla="*/ 287 h 337"/>
                  <a:gd name="T18" fmla="*/ 299 w 336"/>
                  <a:gd name="T19" fmla="*/ 276 h 337"/>
                  <a:gd name="T20" fmla="*/ 308 w 336"/>
                  <a:gd name="T21" fmla="*/ 262 h 337"/>
                  <a:gd name="T22" fmla="*/ 317 w 336"/>
                  <a:gd name="T23" fmla="*/ 248 h 337"/>
                  <a:gd name="T24" fmla="*/ 323 w 336"/>
                  <a:gd name="T25" fmla="*/ 233 h 337"/>
                  <a:gd name="T26" fmla="*/ 328 w 336"/>
                  <a:gd name="T27" fmla="*/ 218 h 337"/>
                  <a:gd name="T28" fmla="*/ 333 w 336"/>
                  <a:gd name="T29" fmla="*/ 202 h 337"/>
                  <a:gd name="T30" fmla="*/ 335 w 336"/>
                  <a:gd name="T31" fmla="*/ 186 h 337"/>
                  <a:gd name="T32" fmla="*/ 336 w 336"/>
                  <a:gd name="T33" fmla="*/ 168 h 337"/>
                  <a:gd name="T34" fmla="*/ 335 w 336"/>
                  <a:gd name="T35" fmla="*/ 151 h 337"/>
                  <a:gd name="T36" fmla="*/ 333 w 336"/>
                  <a:gd name="T37" fmla="*/ 135 h 337"/>
                  <a:gd name="T38" fmla="*/ 328 w 336"/>
                  <a:gd name="T39" fmla="*/ 119 h 337"/>
                  <a:gd name="T40" fmla="*/ 323 w 336"/>
                  <a:gd name="T41" fmla="*/ 104 h 337"/>
                  <a:gd name="T42" fmla="*/ 317 w 336"/>
                  <a:gd name="T43" fmla="*/ 89 h 337"/>
                  <a:gd name="T44" fmla="*/ 308 w 336"/>
                  <a:gd name="T45" fmla="*/ 75 h 337"/>
                  <a:gd name="T46" fmla="*/ 299 w 336"/>
                  <a:gd name="T47" fmla="*/ 62 h 337"/>
                  <a:gd name="T48" fmla="*/ 287 w 336"/>
                  <a:gd name="T49" fmla="*/ 49 h 337"/>
                  <a:gd name="T50" fmla="*/ 274 w 336"/>
                  <a:gd name="T51" fmla="*/ 39 h 337"/>
                  <a:gd name="T52" fmla="*/ 261 w 336"/>
                  <a:gd name="T53" fmla="*/ 29 h 337"/>
                  <a:gd name="T54" fmla="*/ 247 w 336"/>
                  <a:gd name="T55" fmla="*/ 21 h 337"/>
                  <a:gd name="T56" fmla="*/ 232 w 336"/>
                  <a:gd name="T57" fmla="*/ 13 h 337"/>
                  <a:gd name="T58" fmla="*/ 217 w 336"/>
                  <a:gd name="T59" fmla="*/ 8 h 337"/>
                  <a:gd name="T60" fmla="*/ 201 w 336"/>
                  <a:gd name="T61" fmla="*/ 3 h 337"/>
                  <a:gd name="T62" fmla="*/ 185 w 336"/>
                  <a:gd name="T63" fmla="*/ 1 h 337"/>
                  <a:gd name="T64" fmla="*/ 168 w 336"/>
                  <a:gd name="T65" fmla="*/ 0 h 337"/>
                  <a:gd name="T66" fmla="*/ 134 w 336"/>
                  <a:gd name="T67" fmla="*/ 3 h 337"/>
                  <a:gd name="T68" fmla="*/ 103 w 336"/>
                  <a:gd name="T69" fmla="*/ 13 h 337"/>
                  <a:gd name="T70" fmla="*/ 74 w 336"/>
                  <a:gd name="T71" fmla="*/ 29 h 337"/>
                  <a:gd name="T72" fmla="*/ 49 w 336"/>
                  <a:gd name="T73" fmla="*/ 49 h 337"/>
                  <a:gd name="T74" fmla="*/ 29 w 336"/>
                  <a:gd name="T75" fmla="*/ 75 h 337"/>
                  <a:gd name="T76" fmla="*/ 13 w 336"/>
                  <a:gd name="T77" fmla="*/ 103 h 337"/>
                  <a:gd name="T78" fmla="*/ 3 w 336"/>
                  <a:gd name="T79" fmla="*/ 135 h 337"/>
                  <a:gd name="T80" fmla="*/ 0 w 336"/>
                  <a:gd name="T81" fmla="*/ 168 h 337"/>
                  <a:gd name="T82" fmla="*/ 1 w 336"/>
                  <a:gd name="T83" fmla="*/ 186 h 337"/>
                  <a:gd name="T84" fmla="*/ 3 w 336"/>
                  <a:gd name="T85" fmla="*/ 202 h 337"/>
                  <a:gd name="T86" fmla="*/ 8 w 336"/>
                  <a:gd name="T87" fmla="*/ 218 h 337"/>
                  <a:gd name="T88" fmla="*/ 13 w 336"/>
                  <a:gd name="T89" fmla="*/ 233 h 337"/>
                  <a:gd name="T90" fmla="*/ 19 w 336"/>
                  <a:gd name="T91" fmla="*/ 248 h 337"/>
                  <a:gd name="T92" fmla="*/ 28 w 336"/>
                  <a:gd name="T93" fmla="*/ 262 h 337"/>
                  <a:gd name="T94" fmla="*/ 37 w 336"/>
                  <a:gd name="T95" fmla="*/ 276 h 337"/>
                  <a:gd name="T96" fmla="*/ 49 w 336"/>
                  <a:gd name="T97" fmla="*/ 287 h 337"/>
                  <a:gd name="T98" fmla="*/ 62 w 336"/>
                  <a:gd name="T99" fmla="*/ 299 h 337"/>
                  <a:gd name="T100" fmla="*/ 75 w 336"/>
                  <a:gd name="T101" fmla="*/ 309 h 337"/>
                  <a:gd name="T102" fmla="*/ 89 w 336"/>
                  <a:gd name="T103" fmla="*/ 317 h 337"/>
                  <a:gd name="T104" fmla="*/ 104 w 336"/>
                  <a:gd name="T105" fmla="*/ 324 h 337"/>
                  <a:gd name="T106" fmla="*/ 119 w 336"/>
                  <a:gd name="T107" fmla="*/ 329 h 337"/>
                  <a:gd name="T108" fmla="*/ 135 w 336"/>
                  <a:gd name="T109" fmla="*/ 333 h 337"/>
                  <a:gd name="T110" fmla="*/ 151 w 336"/>
                  <a:gd name="T111" fmla="*/ 336 h 337"/>
                  <a:gd name="T112" fmla="*/ 168 w 336"/>
                  <a:gd name="T113"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6" h="337">
                    <a:moveTo>
                      <a:pt x="168" y="337"/>
                    </a:moveTo>
                    <a:lnTo>
                      <a:pt x="185" y="336"/>
                    </a:lnTo>
                    <a:lnTo>
                      <a:pt x="201" y="333"/>
                    </a:lnTo>
                    <a:lnTo>
                      <a:pt x="217" y="329"/>
                    </a:lnTo>
                    <a:lnTo>
                      <a:pt x="232" y="324"/>
                    </a:lnTo>
                    <a:lnTo>
                      <a:pt x="247" y="317"/>
                    </a:lnTo>
                    <a:lnTo>
                      <a:pt x="261" y="309"/>
                    </a:lnTo>
                    <a:lnTo>
                      <a:pt x="274" y="299"/>
                    </a:lnTo>
                    <a:lnTo>
                      <a:pt x="287" y="287"/>
                    </a:lnTo>
                    <a:lnTo>
                      <a:pt x="299" y="276"/>
                    </a:lnTo>
                    <a:lnTo>
                      <a:pt x="308" y="262"/>
                    </a:lnTo>
                    <a:lnTo>
                      <a:pt x="317" y="248"/>
                    </a:lnTo>
                    <a:lnTo>
                      <a:pt x="323" y="233"/>
                    </a:lnTo>
                    <a:lnTo>
                      <a:pt x="328" y="218"/>
                    </a:lnTo>
                    <a:lnTo>
                      <a:pt x="333" y="202"/>
                    </a:lnTo>
                    <a:lnTo>
                      <a:pt x="335" y="186"/>
                    </a:lnTo>
                    <a:lnTo>
                      <a:pt x="336" y="168"/>
                    </a:lnTo>
                    <a:lnTo>
                      <a:pt x="335" y="151"/>
                    </a:lnTo>
                    <a:lnTo>
                      <a:pt x="333" y="135"/>
                    </a:lnTo>
                    <a:lnTo>
                      <a:pt x="328" y="119"/>
                    </a:lnTo>
                    <a:lnTo>
                      <a:pt x="323" y="104"/>
                    </a:lnTo>
                    <a:lnTo>
                      <a:pt x="317" y="89"/>
                    </a:lnTo>
                    <a:lnTo>
                      <a:pt x="308" y="75"/>
                    </a:lnTo>
                    <a:lnTo>
                      <a:pt x="299" y="62"/>
                    </a:lnTo>
                    <a:lnTo>
                      <a:pt x="287" y="49"/>
                    </a:lnTo>
                    <a:lnTo>
                      <a:pt x="274" y="39"/>
                    </a:lnTo>
                    <a:lnTo>
                      <a:pt x="261" y="29"/>
                    </a:lnTo>
                    <a:lnTo>
                      <a:pt x="247" y="21"/>
                    </a:lnTo>
                    <a:lnTo>
                      <a:pt x="232" y="13"/>
                    </a:lnTo>
                    <a:lnTo>
                      <a:pt x="217" y="8"/>
                    </a:lnTo>
                    <a:lnTo>
                      <a:pt x="201" y="3"/>
                    </a:lnTo>
                    <a:lnTo>
                      <a:pt x="185" y="1"/>
                    </a:lnTo>
                    <a:lnTo>
                      <a:pt x="168" y="0"/>
                    </a:lnTo>
                    <a:lnTo>
                      <a:pt x="134" y="3"/>
                    </a:lnTo>
                    <a:lnTo>
                      <a:pt x="103" y="13"/>
                    </a:lnTo>
                    <a:lnTo>
                      <a:pt x="74" y="29"/>
                    </a:lnTo>
                    <a:lnTo>
                      <a:pt x="49" y="49"/>
                    </a:lnTo>
                    <a:lnTo>
                      <a:pt x="29" y="75"/>
                    </a:lnTo>
                    <a:lnTo>
                      <a:pt x="13" y="103"/>
                    </a:lnTo>
                    <a:lnTo>
                      <a:pt x="3" y="135"/>
                    </a:lnTo>
                    <a:lnTo>
                      <a:pt x="0" y="168"/>
                    </a:lnTo>
                    <a:lnTo>
                      <a:pt x="1" y="186"/>
                    </a:lnTo>
                    <a:lnTo>
                      <a:pt x="3" y="202"/>
                    </a:lnTo>
                    <a:lnTo>
                      <a:pt x="8" y="218"/>
                    </a:lnTo>
                    <a:lnTo>
                      <a:pt x="13" y="233"/>
                    </a:lnTo>
                    <a:lnTo>
                      <a:pt x="19" y="248"/>
                    </a:lnTo>
                    <a:lnTo>
                      <a:pt x="28" y="262"/>
                    </a:lnTo>
                    <a:lnTo>
                      <a:pt x="37" y="276"/>
                    </a:lnTo>
                    <a:lnTo>
                      <a:pt x="49" y="287"/>
                    </a:lnTo>
                    <a:lnTo>
                      <a:pt x="62" y="299"/>
                    </a:lnTo>
                    <a:lnTo>
                      <a:pt x="75" y="309"/>
                    </a:lnTo>
                    <a:lnTo>
                      <a:pt x="89" y="317"/>
                    </a:lnTo>
                    <a:lnTo>
                      <a:pt x="104" y="324"/>
                    </a:lnTo>
                    <a:lnTo>
                      <a:pt x="119" y="329"/>
                    </a:lnTo>
                    <a:lnTo>
                      <a:pt x="135" y="333"/>
                    </a:lnTo>
                    <a:lnTo>
                      <a:pt x="151" y="336"/>
                    </a:lnTo>
                    <a:lnTo>
                      <a:pt x="168" y="3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 name="Freeform 62"/>
            <p:cNvSpPr>
              <a:spLocks/>
            </p:cNvSpPr>
            <p:nvPr/>
          </p:nvSpPr>
          <p:spPr bwMode="auto">
            <a:xfrm>
              <a:off x="1687513" y="4203700"/>
              <a:ext cx="85725" cy="85725"/>
            </a:xfrm>
            <a:custGeom>
              <a:avLst/>
              <a:gdLst>
                <a:gd name="T0" fmla="*/ 0 w 162"/>
                <a:gd name="T1" fmla="*/ 81 h 163"/>
                <a:gd name="T2" fmla="*/ 1 w 162"/>
                <a:gd name="T3" fmla="*/ 65 h 163"/>
                <a:gd name="T4" fmla="*/ 6 w 162"/>
                <a:gd name="T5" fmla="*/ 50 h 163"/>
                <a:gd name="T6" fmla="*/ 14 w 162"/>
                <a:gd name="T7" fmla="*/ 36 h 163"/>
                <a:gd name="T8" fmla="*/ 23 w 162"/>
                <a:gd name="T9" fmla="*/ 25 h 163"/>
                <a:gd name="T10" fmla="*/ 30 w 162"/>
                <a:gd name="T11" fmla="*/ 19 h 163"/>
                <a:gd name="T12" fmla="*/ 36 w 162"/>
                <a:gd name="T13" fmla="*/ 14 h 163"/>
                <a:gd name="T14" fmla="*/ 42 w 162"/>
                <a:gd name="T15" fmla="*/ 10 h 163"/>
                <a:gd name="T16" fmla="*/ 50 w 162"/>
                <a:gd name="T17" fmla="*/ 6 h 163"/>
                <a:gd name="T18" fmla="*/ 57 w 162"/>
                <a:gd name="T19" fmla="*/ 3 h 163"/>
                <a:gd name="T20" fmla="*/ 65 w 162"/>
                <a:gd name="T21" fmla="*/ 1 h 163"/>
                <a:gd name="T22" fmla="*/ 73 w 162"/>
                <a:gd name="T23" fmla="*/ 0 h 163"/>
                <a:gd name="T24" fmla="*/ 81 w 162"/>
                <a:gd name="T25" fmla="*/ 0 h 163"/>
                <a:gd name="T26" fmla="*/ 88 w 162"/>
                <a:gd name="T27" fmla="*/ 0 h 163"/>
                <a:gd name="T28" fmla="*/ 97 w 162"/>
                <a:gd name="T29" fmla="*/ 1 h 163"/>
                <a:gd name="T30" fmla="*/ 105 w 162"/>
                <a:gd name="T31" fmla="*/ 3 h 163"/>
                <a:gd name="T32" fmla="*/ 112 w 162"/>
                <a:gd name="T33" fmla="*/ 6 h 163"/>
                <a:gd name="T34" fmla="*/ 119 w 162"/>
                <a:gd name="T35" fmla="*/ 10 h 163"/>
                <a:gd name="T36" fmla="*/ 126 w 162"/>
                <a:gd name="T37" fmla="*/ 14 h 163"/>
                <a:gd name="T38" fmla="*/ 132 w 162"/>
                <a:gd name="T39" fmla="*/ 19 h 163"/>
                <a:gd name="T40" fmla="*/ 139 w 162"/>
                <a:gd name="T41" fmla="*/ 25 h 163"/>
                <a:gd name="T42" fmla="*/ 148 w 162"/>
                <a:gd name="T43" fmla="*/ 36 h 163"/>
                <a:gd name="T44" fmla="*/ 156 w 162"/>
                <a:gd name="T45" fmla="*/ 50 h 163"/>
                <a:gd name="T46" fmla="*/ 161 w 162"/>
                <a:gd name="T47" fmla="*/ 65 h 163"/>
                <a:gd name="T48" fmla="*/ 162 w 162"/>
                <a:gd name="T49" fmla="*/ 81 h 163"/>
                <a:gd name="T50" fmla="*/ 160 w 162"/>
                <a:gd name="T51" fmla="*/ 97 h 163"/>
                <a:gd name="T52" fmla="*/ 156 w 162"/>
                <a:gd name="T53" fmla="*/ 114 h 163"/>
                <a:gd name="T54" fmla="*/ 148 w 162"/>
                <a:gd name="T55" fmla="*/ 127 h 163"/>
                <a:gd name="T56" fmla="*/ 139 w 162"/>
                <a:gd name="T57" fmla="*/ 139 h 163"/>
                <a:gd name="T58" fmla="*/ 127 w 162"/>
                <a:gd name="T59" fmla="*/ 149 h 163"/>
                <a:gd name="T60" fmla="*/ 113 w 162"/>
                <a:gd name="T61" fmla="*/ 156 h 163"/>
                <a:gd name="T62" fmla="*/ 97 w 162"/>
                <a:gd name="T63" fmla="*/ 161 h 163"/>
                <a:gd name="T64" fmla="*/ 81 w 162"/>
                <a:gd name="T65" fmla="*/ 163 h 163"/>
                <a:gd name="T66" fmla="*/ 73 w 162"/>
                <a:gd name="T67" fmla="*/ 163 h 163"/>
                <a:gd name="T68" fmla="*/ 65 w 162"/>
                <a:gd name="T69" fmla="*/ 162 h 163"/>
                <a:gd name="T70" fmla="*/ 57 w 162"/>
                <a:gd name="T71" fmla="*/ 160 h 163"/>
                <a:gd name="T72" fmla="*/ 50 w 162"/>
                <a:gd name="T73" fmla="*/ 157 h 163"/>
                <a:gd name="T74" fmla="*/ 42 w 162"/>
                <a:gd name="T75" fmla="*/ 154 h 163"/>
                <a:gd name="T76" fmla="*/ 36 w 162"/>
                <a:gd name="T77" fmla="*/ 150 h 163"/>
                <a:gd name="T78" fmla="*/ 30 w 162"/>
                <a:gd name="T79" fmla="*/ 145 h 163"/>
                <a:gd name="T80" fmla="*/ 23 w 162"/>
                <a:gd name="T81" fmla="*/ 139 h 163"/>
                <a:gd name="T82" fmla="*/ 14 w 162"/>
                <a:gd name="T83" fmla="*/ 127 h 163"/>
                <a:gd name="T84" fmla="*/ 6 w 162"/>
                <a:gd name="T85" fmla="*/ 114 h 163"/>
                <a:gd name="T86" fmla="*/ 1 w 162"/>
                <a:gd name="T87" fmla="*/ 97 h 163"/>
                <a:gd name="T88" fmla="*/ 0 w 162"/>
                <a:gd name="T89" fmla="*/ 8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2" h="163">
                  <a:moveTo>
                    <a:pt x="0" y="81"/>
                  </a:moveTo>
                  <a:lnTo>
                    <a:pt x="1" y="65"/>
                  </a:lnTo>
                  <a:lnTo>
                    <a:pt x="6" y="50"/>
                  </a:lnTo>
                  <a:lnTo>
                    <a:pt x="14" y="36"/>
                  </a:lnTo>
                  <a:lnTo>
                    <a:pt x="23" y="25"/>
                  </a:lnTo>
                  <a:lnTo>
                    <a:pt x="30" y="19"/>
                  </a:lnTo>
                  <a:lnTo>
                    <a:pt x="36" y="14"/>
                  </a:lnTo>
                  <a:lnTo>
                    <a:pt x="42" y="10"/>
                  </a:lnTo>
                  <a:lnTo>
                    <a:pt x="50" y="6"/>
                  </a:lnTo>
                  <a:lnTo>
                    <a:pt x="57" y="3"/>
                  </a:lnTo>
                  <a:lnTo>
                    <a:pt x="65" y="1"/>
                  </a:lnTo>
                  <a:lnTo>
                    <a:pt x="73" y="0"/>
                  </a:lnTo>
                  <a:lnTo>
                    <a:pt x="81" y="0"/>
                  </a:lnTo>
                  <a:lnTo>
                    <a:pt x="88" y="0"/>
                  </a:lnTo>
                  <a:lnTo>
                    <a:pt x="97" y="1"/>
                  </a:lnTo>
                  <a:lnTo>
                    <a:pt x="105" y="3"/>
                  </a:lnTo>
                  <a:lnTo>
                    <a:pt x="112" y="6"/>
                  </a:lnTo>
                  <a:lnTo>
                    <a:pt x="119" y="10"/>
                  </a:lnTo>
                  <a:lnTo>
                    <a:pt x="126" y="14"/>
                  </a:lnTo>
                  <a:lnTo>
                    <a:pt x="132" y="19"/>
                  </a:lnTo>
                  <a:lnTo>
                    <a:pt x="139" y="25"/>
                  </a:lnTo>
                  <a:lnTo>
                    <a:pt x="148" y="36"/>
                  </a:lnTo>
                  <a:lnTo>
                    <a:pt x="156" y="50"/>
                  </a:lnTo>
                  <a:lnTo>
                    <a:pt x="161" y="65"/>
                  </a:lnTo>
                  <a:lnTo>
                    <a:pt x="162" y="81"/>
                  </a:lnTo>
                  <a:lnTo>
                    <a:pt x="160" y="97"/>
                  </a:lnTo>
                  <a:lnTo>
                    <a:pt x="156" y="114"/>
                  </a:lnTo>
                  <a:lnTo>
                    <a:pt x="148" y="127"/>
                  </a:lnTo>
                  <a:lnTo>
                    <a:pt x="139" y="139"/>
                  </a:lnTo>
                  <a:lnTo>
                    <a:pt x="127" y="149"/>
                  </a:lnTo>
                  <a:lnTo>
                    <a:pt x="113" y="156"/>
                  </a:lnTo>
                  <a:lnTo>
                    <a:pt x="97" y="161"/>
                  </a:lnTo>
                  <a:lnTo>
                    <a:pt x="81" y="163"/>
                  </a:lnTo>
                  <a:lnTo>
                    <a:pt x="73" y="163"/>
                  </a:lnTo>
                  <a:lnTo>
                    <a:pt x="65" y="162"/>
                  </a:lnTo>
                  <a:lnTo>
                    <a:pt x="57" y="160"/>
                  </a:lnTo>
                  <a:lnTo>
                    <a:pt x="50" y="157"/>
                  </a:lnTo>
                  <a:lnTo>
                    <a:pt x="42" y="154"/>
                  </a:lnTo>
                  <a:lnTo>
                    <a:pt x="36" y="150"/>
                  </a:lnTo>
                  <a:lnTo>
                    <a:pt x="30" y="145"/>
                  </a:lnTo>
                  <a:lnTo>
                    <a:pt x="23" y="139"/>
                  </a:lnTo>
                  <a:lnTo>
                    <a:pt x="14" y="127"/>
                  </a:lnTo>
                  <a:lnTo>
                    <a:pt x="6" y="114"/>
                  </a:lnTo>
                  <a:lnTo>
                    <a:pt x="1" y="97"/>
                  </a:lnTo>
                  <a:lnTo>
                    <a:pt x="0"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64"/>
            <p:cNvSpPr>
              <a:spLocks/>
            </p:cNvSpPr>
            <p:nvPr/>
          </p:nvSpPr>
          <p:spPr bwMode="auto">
            <a:xfrm>
              <a:off x="1546225" y="4203700"/>
              <a:ext cx="85725" cy="85725"/>
            </a:xfrm>
            <a:custGeom>
              <a:avLst/>
              <a:gdLst>
                <a:gd name="T0" fmla="*/ 0 w 163"/>
                <a:gd name="T1" fmla="*/ 81 h 163"/>
                <a:gd name="T2" fmla="*/ 1 w 163"/>
                <a:gd name="T3" fmla="*/ 65 h 163"/>
                <a:gd name="T4" fmla="*/ 7 w 163"/>
                <a:gd name="T5" fmla="*/ 50 h 163"/>
                <a:gd name="T6" fmla="*/ 14 w 163"/>
                <a:gd name="T7" fmla="*/ 36 h 163"/>
                <a:gd name="T8" fmla="*/ 24 w 163"/>
                <a:gd name="T9" fmla="*/ 25 h 163"/>
                <a:gd name="T10" fmla="*/ 30 w 163"/>
                <a:gd name="T11" fmla="*/ 19 h 163"/>
                <a:gd name="T12" fmla="*/ 37 w 163"/>
                <a:gd name="T13" fmla="*/ 14 h 163"/>
                <a:gd name="T14" fmla="*/ 43 w 163"/>
                <a:gd name="T15" fmla="*/ 10 h 163"/>
                <a:gd name="T16" fmla="*/ 51 w 163"/>
                <a:gd name="T17" fmla="*/ 6 h 163"/>
                <a:gd name="T18" fmla="*/ 58 w 163"/>
                <a:gd name="T19" fmla="*/ 3 h 163"/>
                <a:gd name="T20" fmla="*/ 66 w 163"/>
                <a:gd name="T21" fmla="*/ 1 h 163"/>
                <a:gd name="T22" fmla="*/ 74 w 163"/>
                <a:gd name="T23" fmla="*/ 0 h 163"/>
                <a:gd name="T24" fmla="*/ 82 w 163"/>
                <a:gd name="T25" fmla="*/ 0 h 163"/>
                <a:gd name="T26" fmla="*/ 89 w 163"/>
                <a:gd name="T27" fmla="*/ 0 h 163"/>
                <a:gd name="T28" fmla="*/ 98 w 163"/>
                <a:gd name="T29" fmla="*/ 1 h 163"/>
                <a:gd name="T30" fmla="*/ 105 w 163"/>
                <a:gd name="T31" fmla="*/ 3 h 163"/>
                <a:gd name="T32" fmla="*/ 113 w 163"/>
                <a:gd name="T33" fmla="*/ 6 h 163"/>
                <a:gd name="T34" fmla="*/ 120 w 163"/>
                <a:gd name="T35" fmla="*/ 10 h 163"/>
                <a:gd name="T36" fmla="*/ 127 w 163"/>
                <a:gd name="T37" fmla="*/ 14 h 163"/>
                <a:gd name="T38" fmla="*/ 133 w 163"/>
                <a:gd name="T39" fmla="*/ 19 h 163"/>
                <a:gd name="T40" fmla="*/ 139 w 163"/>
                <a:gd name="T41" fmla="*/ 25 h 163"/>
                <a:gd name="T42" fmla="*/ 149 w 163"/>
                <a:gd name="T43" fmla="*/ 36 h 163"/>
                <a:gd name="T44" fmla="*/ 156 w 163"/>
                <a:gd name="T45" fmla="*/ 50 h 163"/>
                <a:gd name="T46" fmla="*/ 162 w 163"/>
                <a:gd name="T47" fmla="*/ 65 h 163"/>
                <a:gd name="T48" fmla="*/ 163 w 163"/>
                <a:gd name="T49" fmla="*/ 81 h 163"/>
                <a:gd name="T50" fmla="*/ 161 w 163"/>
                <a:gd name="T51" fmla="*/ 97 h 163"/>
                <a:gd name="T52" fmla="*/ 156 w 163"/>
                <a:gd name="T53" fmla="*/ 114 h 163"/>
                <a:gd name="T54" fmla="*/ 149 w 163"/>
                <a:gd name="T55" fmla="*/ 127 h 163"/>
                <a:gd name="T56" fmla="*/ 139 w 163"/>
                <a:gd name="T57" fmla="*/ 139 h 163"/>
                <a:gd name="T58" fmla="*/ 128 w 163"/>
                <a:gd name="T59" fmla="*/ 149 h 163"/>
                <a:gd name="T60" fmla="*/ 114 w 163"/>
                <a:gd name="T61" fmla="*/ 156 h 163"/>
                <a:gd name="T62" fmla="*/ 98 w 163"/>
                <a:gd name="T63" fmla="*/ 161 h 163"/>
                <a:gd name="T64" fmla="*/ 82 w 163"/>
                <a:gd name="T65" fmla="*/ 163 h 163"/>
                <a:gd name="T66" fmla="*/ 74 w 163"/>
                <a:gd name="T67" fmla="*/ 163 h 163"/>
                <a:gd name="T68" fmla="*/ 66 w 163"/>
                <a:gd name="T69" fmla="*/ 162 h 163"/>
                <a:gd name="T70" fmla="*/ 58 w 163"/>
                <a:gd name="T71" fmla="*/ 160 h 163"/>
                <a:gd name="T72" fmla="*/ 51 w 163"/>
                <a:gd name="T73" fmla="*/ 157 h 163"/>
                <a:gd name="T74" fmla="*/ 43 w 163"/>
                <a:gd name="T75" fmla="*/ 154 h 163"/>
                <a:gd name="T76" fmla="*/ 37 w 163"/>
                <a:gd name="T77" fmla="*/ 150 h 163"/>
                <a:gd name="T78" fmla="*/ 30 w 163"/>
                <a:gd name="T79" fmla="*/ 145 h 163"/>
                <a:gd name="T80" fmla="*/ 24 w 163"/>
                <a:gd name="T81" fmla="*/ 139 h 163"/>
                <a:gd name="T82" fmla="*/ 14 w 163"/>
                <a:gd name="T83" fmla="*/ 127 h 163"/>
                <a:gd name="T84" fmla="*/ 7 w 163"/>
                <a:gd name="T85" fmla="*/ 114 h 163"/>
                <a:gd name="T86" fmla="*/ 1 w 163"/>
                <a:gd name="T87" fmla="*/ 97 h 163"/>
                <a:gd name="T88" fmla="*/ 0 w 163"/>
                <a:gd name="T89" fmla="*/ 8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3" h="163">
                  <a:moveTo>
                    <a:pt x="0" y="81"/>
                  </a:moveTo>
                  <a:lnTo>
                    <a:pt x="1" y="65"/>
                  </a:lnTo>
                  <a:lnTo>
                    <a:pt x="7" y="50"/>
                  </a:lnTo>
                  <a:lnTo>
                    <a:pt x="14" y="36"/>
                  </a:lnTo>
                  <a:lnTo>
                    <a:pt x="24" y="25"/>
                  </a:lnTo>
                  <a:lnTo>
                    <a:pt x="30" y="19"/>
                  </a:lnTo>
                  <a:lnTo>
                    <a:pt x="37" y="14"/>
                  </a:lnTo>
                  <a:lnTo>
                    <a:pt x="43" y="10"/>
                  </a:lnTo>
                  <a:lnTo>
                    <a:pt x="51" y="6"/>
                  </a:lnTo>
                  <a:lnTo>
                    <a:pt x="58" y="3"/>
                  </a:lnTo>
                  <a:lnTo>
                    <a:pt x="66" y="1"/>
                  </a:lnTo>
                  <a:lnTo>
                    <a:pt x="74" y="0"/>
                  </a:lnTo>
                  <a:lnTo>
                    <a:pt x="82" y="0"/>
                  </a:lnTo>
                  <a:lnTo>
                    <a:pt x="89" y="0"/>
                  </a:lnTo>
                  <a:lnTo>
                    <a:pt x="98" y="1"/>
                  </a:lnTo>
                  <a:lnTo>
                    <a:pt x="105" y="3"/>
                  </a:lnTo>
                  <a:lnTo>
                    <a:pt x="113" y="6"/>
                  </a:lnTo>
                  <a:lnTo>
                    <a:pt x="120" y="10"/>
                  </a:lnTo>
                  <a:lnTo>
                    <a:pt x="127" y="14"/>
                  </a:lnTo>
                  <a:lnTo>
                    <a:pt x="133" y="19"/>
                  </a:lnTo>
                  <a:lnTo>
                    <a:pt x="139" y="25"/>
                  </a:lnTo>
                  <a:lnTo>
                    <a:pt x="149" y="36"/>
                  </a:lnTo>
                  <a:lnTo>
                    <a:pt x="156" y="50"/>
                  </a:lnTo>
                  <a:lnTo>
                    <a:pt x="162" y="65"/>
                  </a:lnTo>
                  <a:lnTo>
                    <a:pt x="163" y="81"/>
                  </a:lnTo>
                  <a:lnTo>
                    <a:pt x="161" y="97"/>
                  </a:lnTo>
                  <a:lnTo>
                    <a:pt x="156" y="114"/>
                  </a:lnTo>
                  <a:lnTo>
                    <a:pt x="149" y="127"/>
                  </a:lnTo>
                  <a:lnTo>
                    <a:pt x="139" y="139"/>
                  </a:lnTo>
                  <a:lnTo>
                    <a:pt x="128" y="149"/>
                  </a:lnTo>
                  <a:lnTo>
                    <a:pt x="114" y="156"/>
                  </a:lnTo>
                  <a:lnTo>
                    <a:pt x="98" y="161"/>
                  </a:lnTo>
                  <a:lnTo>
                    <a:pt x="82" y="163"/>
                  </a:lnTo>
                  <a:lnTo>
                    <a:pt x="74" y="163"/>
                  </a:lnTo>
                  <a:lnTo>
                    <a:pt x="66" y="162"/>
                  </a:lnTo>
                  <a:lnTo>
                    <a:pt x="58" y="160"/>
                  </a:lnTo>
                  <a:lnTo>
                    <a:pt x="51" y="157"/>
                  </a:lnTo>
                  <a:lnTo>
                    <a:pt x="43" y="154"/>
                  </a:lnTo>
                  <a:lnTo>
                    <a:pt x="37" y="150"/>
                  </a:lnTo>
                  <a:lnTo>
                    <a:pt x="30" y="145"/>
                  </a:lnTo>
                  <a:lnTo>
                    <a:pt x="24" y="139"/>
                  </a:lnTo>
                  <a:lnTo>
                    <a:pt x="14" y="127"/>
                  </a:lnTo>
                  <a:lnTo>
                    <a:pt x="7" y="114"/>
                  </a:lnTo>
                  <a:lnTo>
                    <a:pt x="1" y="97"/>
                  </a:lnTo>
                  <a:lnTo>
                    <a:pt x="0"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65"/>
            <p:cNvSpPr>
              <a:spLocks/>
            </p:cNvSpPr>
            <p:nvPr/>
          </p:nvSpPr>
          <p:spPr bwMode="auto">
            <a:xfrm>
              <a:off x="1717675" y="4235450"/>
              <a:ext cx="23813" cy="22225"/>
            </a:xfrm>
            <a:custGeom>
              <a:avLst/>
              <a:gdLst>
                <a:gd name="T0" fmla="*/ 22 w 44"/>
                <a:gd name="T1" fmla="*/ 44 h 44"/>
                <a:gd name="T2" fmla="*/ 31 w 44"/>
                <a:gd name="T3" fmla="*/ 42 h 44"/>
                <a:gd name="T4" fmla="*/ 38 w 44"/>
                <a:gd name="T5" fmla="*/ 37 h 44"/>
                <a:gd name="T6" fmla="*/ 42 w 44"/>
                <a:gd name="T7" fmla="*/ 30 h 44"/>
                <a:gd name="T8" fmla="*/ 44 w 44"/>
                <a:gd name="T9" fmla="*/ 21 h 44"/>
                <a:gd name="T10" fmla="*/ 42 w 44"/>
                <a:gd name="T11" fmla="*/ 13 h 44"/>
                <a:gd name="T12" fmla="*/ 38 w 44"/>
                <a:gd name="T13" fmla="*/ 6 h 44"/>
                <a:gd name="T14" fmla="*/ 31 w 44"/>
                <a:gd name="T15" fmla="*/ 2 h 44"/>
                <a:gd name="T16" fmla="*/ 22 w 44"/>
                <a:gd name="T17" fmla="*/ 0 h 44"/>
                <a:gd name="T18" fmla="*/ 13 w 44"/>
                <a:gd name="T19" fmla="*/ 2 h 44"/>
                <a:gd name="T20" fmla="*/ 6 w 44"/>
                <a:gd name="T21" fmla="*/ 6 h 44"/>
                <a:gd name="T22" fmla="*/ 2 w 44"/>
                <a:gd name="T23" fmla="*/ 13 h 44"/>
                <a:gd name="T24" fmla="*/ 0 w 44"/>
                <a:gd name="T25" fmla="*/ 21 h 44"/>
                <a:gd name="T26" fmla="*/ 2 w 44"/>
                <a:gd name="T27" fmla="*/ 30 h 44"/>
                <a:gd name="T28" fmla="*/ 6 w 44"/>
                <a:gd name="T29" fmla="*/ 37 h 44"/>
                <a:gd name="T30" fmla="*/ 13 w 44"/>
                <a:gd name="T31" fmla="*/ 42 h 44"/>
                <a:gd name="T32" fmla="*/ 22 w 44"/>
                <a:gd name="T3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44">
                  <a:moveTo>
                    <a:pt x="22" y="44"/>
                  </a:moveTo>
                  <a:lnTo>
                    <a:pt x="31" y="42"/>
                  </a:lnTo>
                  <a:lnTo>
                    <a:pt x="38" y="37"/>
                  </a:lnTo>
                  <a:lnTo>
                    <a:pt x="42" y="30"/>
                  </a:lnTo>
                  <a:lnTo>
                    <a:pt x="44" y="21"/>
                  </a:lnTo>
                  <a:lnTo>
                    <a:pt x="42" y="13"/>
                  </a:lnTo>
                  <a:lnTo>
                    <a:pt x="38" y="6"/>
                  </a:lnTo>
                  <a:lnTo>
                    <a:pt x="31" y="2"/>
                  </a:lnTo>
                  <a:lnTo>
                    <a:pt x="22" y="0"/>
                  </a:lnTo>
                  <a:lnTo>
                    <a:pt x="13" y="2"/>
                  </a:lnTo>
                  <a:lnTo>
                    <a:pt x="6" y="6"/>
                  </a:lnTo>
                  <a:lnTo>
                    <a:pt x="2" y="13"/>
                  </a:lnTo>
                  <a:lnTo>
                    <a:pt x="0" y="21"/>
                  </a:lnTo>
                  <a:lnTo>
                    <a:pt x="2" y="30"/>
                  </a:lnTo>
                  <a:lnTo>
                    <a:pt x="6" y="37"/>
                  </a:lnTo>
                  <a:lnTo>
                    <a:pt x="13" y="42"/>
                  </a:lnTo>
                  <a:lnTo>
                    <a:pt x="22"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66"/>
            <p:cNvSpPr>
              <a:spLocks/>
            </p:cNvSpPr>
            <p:nvPr/>
          </p:nvSpPr>
          <p:spPr bwMode="auto">
            <a:xfrm>
              <a:off x="1576388" y="4235450"/>
              <a:ext cx="23812" cy="22225"/>
            </a:xfrm>
            <a:custGeom>
              <a:avLst/>
              <a:gdLst>
                <a:gd name="T0" fmla="*/ 23 w 45"/>
                <a:gd name="T1" fmla="*/ 44 h 44"/>
                <a:gd name="T2" fmla="*/ 31 w 45"/>
                <a:gd name="T3" fmla="*/ 42 h 44"/>
                <a:gd name="T4" fmla="*/ 39 w 45"/>
                <a:gd name="T5" fmla="*/ 37 h 44"/>
                <a:gd name="T6" fmla="*/ 43 w 45"/>
                <a:gd name="T7" fmla="*/ 30 h 44"/>
                <a:gd name="T8" fmla="*/ 45 w 45"/>
                <a:gd name="T9" fmla="*/ 21 h 44"/>
                <a:gd name="T10" fmla="*/ 43 w 45"/>
                <a:gd name="T11" fmla="*/ 13 h 44"/>
                <a:gd name="T12" fmla="*/ 39 w 45"/>
                <a:gd name="T13" fmla="*/ 6 h 44"/>
                <a:gd name="T14" fmla="*/ 31 w 45"/>
                <a:gd name="T15" fmla="*/ 2 h 44"/>
                <a:gd name="T16" fmla="*/ 23 w 45"/>
                <a:gd name="T17" fmla="*/ 0 h 44"/>
                <a:gd name="T18" fmla="*/ 14 w 45"/>
                <a:gd name="T19" fmla="*/ 2 h 44"/>
                <a:gd name="T20" fmla="*/ 7 w 45"/>
                <a:gd name="T21" fmla="*/ 6 h 44"/>
                <a:gd name="T22" fmla="*/ 2 w 45"/>
                <a:gd name="T23" fmla="*/ 13 h 44"/>
                <a:gd name="T24" fmla="*/ 0 w 45"/>
                <a:gd name="T25" fmla="*/ 21 h 44"/>
                <a:gd name="T26" fmla="*/ 2 w 45"/>
                <a:gd name="T27" fmla="*/ 30 h 44"/>
                <a:gd name="T28" fmla="*/ 7 w 45"/>
                <a:gd name="T29" fmla="*/ 37 h 44"/>
                <a:gd name="T30" fmla="*/ 14 w 45"/>
                <a:gd name="T31" fmla="*/ 42 h 44"/>
                <a:gd name="T32" fmla="*/ 23 w 45"/>
                <a:gd name="T3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44">
                  <a:moveTo>
                    <a:pt x="23" y="44"/>
                  </a:moveTo>
                  <a:lnTo>
                    <a:pt x="31" y="42"/>
                  </a:lnTo>
                  <a:lnTo>
                    <a:pt x="39" y="37"/>
                  </a:lnTo>
                  <a:lnTo>
                    <a:pt x="43" y="30"/>
                  </a:lnTo>
                  <a:lnTo>
                    <a:pt x="45" y="21"/>
                  </a:lnTo>
                  <a:lnTo>
                    <a:pt x="43" y="13"/>
                  </a:lnTo>
                  <a:lnTo>
                    <a:pt x="39" y="6"/>
                  </a:lnTo>
                  <a:lnTo>
                    <a:pt x="31" y="2"/>
                  </a:lnTo>
                  <a:lnTo>
                    <a:pt x="23" y="0"/>
                  </a:lnTo>
                  <a:lnTo>
                    <a:pt x="14" y="2"/>
                  </a:lnTo>
                  <a:lnTo>
                    <a:pt x="7" y="6"/>
                  </a:lnTo>
                  <a:lnTo>
                    <a:pt x="2" y="13"/>
                  </a:lnTo>
                  <a:lnTo>
                    <a:pt x="0" y="21"/>
                  </a:lnTo>
                  <a:lnTo>
                    <a:pt x="2" y="30"/>
                  </a:lnTo>
                  <a:lnTo>
                    <a:pt x="7" y="37"/>
                  </a:lnTo>
                  <a:lnTo>
                    <a:pt x="14" y="42"/>
                  </a:lnTo>
                  <a:lnTo>
                    <a:pt x="23"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4281753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400" dirty="0" smtClean="0"/>
              <a:t>What is the Scientific Method?</a:t>
            </a:r>
            <a:endParaRPr lang="en-US" sz="4400" dirty="0"/>
          </a:p>
        </p:txBody>
      </p:sp>
      <p:sp>
        <p:nvSpPr>
          <p:cNvPr id="3" name="Content Placeholder 2"/>
          <p:cNvSpPr>
            <a:spLocks noGrp="1"/>
          </p:cNvSpPr>
          <p:nvPr>
            <p:ph idx="1"/>
          </p:nvPr>
        </p:nvSpPr>
        <p:spPr>
          <a:xfrm>
            <a:off x="457200" y="1600200"/>
            <a:ext cx="7391400" cy="4525963"/>
          </a:xfrm>
        </p:spPr>
        <p:txBody>
          <a:bodyPr/>
          <a:lstStyle/>
          <a:p>
            <a:r>
              <a:rPr lang="en-US" dirty="0" smtClean="0"/>
              <a:t>It is a series of steps that scientists use to search for cause and effect relationships.</a:t>
            </a:r>
          </a:p>
          <a:p>
            <a:r>
              <a:rPr lang="en-US" dirty="0" smtClean="0"/>
              <a:t>It is a way for an experiment to be designed so that only one item is changed to cause something else to happen in a predictable way</a:t>
            </a:r>
            <a:endParaRPr lang="en-US"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17" b="99048" l="0" r="100000"/>
                    </a14:imgEffect>
                  </a14:imgLayer>
                </a14:imgProps>
              </a:ext>
              <a:ext uri="{28A0092B-C50C-407E-A947-70E740481C1C}">
                <a14:useLocalDpi xmlns:a14="http://schemas.microsoft.com/office/drawing/2010/main" val="0"/>
              </a:ext>
            </a:extLst>
          </a:blip>
          <a:srcRect/>
          <a:stretch>
            <a:fillRect/>
          </a:stretch>
        </p:blipFill>
        <p:spPr bwMode="auto">
          <a:xfrm>
            <a:off x="6553200" y="2233535"/>
            <a:ext cx="2819400" cy="4853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4671" y="4191000"/>
            <a:ext cx="158115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735313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0" presetClass="path" presetSubtype="0" accel="50000" fill="hold" nodeType="withEffect" p14:presetBounceEnd="33000">
                                      <p:stCondLst>
                                        <p:cond delay="0"/>
                                      </p:stCondLst>
                                      <p:childTnLst>
                                        <p:animMotion origin="layout" path="M 4.16667E-6 3.3765E-6 C 0.01007 -0.00324 0.03038 -0.00856 0.03889 -0.01596 C 0.04392 -0.02035 0.05243 -0.0259 0.05833 -0.02776 C 0.08055 -0.03469 0.1059 -0.03585 0.12847 -0.03585 C 0.13194 -0.03839 0.13784 -0.03862 0.13889 -0.04371 C 0.14132 -0.05597 0.13784 -0.06892 0.13732 -0.08141 C 0.13628 -0.10269 0.13298 -0.12373 0.13298 -0.14501 C 0.13802 -0.15195 0.14409 -0.15981 0.15087 -0.16305 C 0.15434 -0.16998 0.15677 -0.1723 0.16267 -0.17484 C 0.17066 -0.18548 0.17864 -0.19404 0.18663 -0.20467 C 0.1908 -0.21023 0.19288 -0.21624 0.19861 -0.21855 C 0.20712 -0.23058 0.21857 -0.23821 0.22691 -0.25047 C 0.22621 -0.27567 0.22812 -0.29418 0.22239 -0.31615 C 0.22135 -0.32447 0.221 -0.32979 0.21944 -0.33788 C 0.21753 -0.34806 0.21354 -0.35708 0.21354 -0.36772 C 0.21979 -0.37604 0.22291 -0.37373 0.22986 -0.37974 C 0.23837 -0.38714 0.22708 -0.3809 0.23732 -0.38576 C 0.246 -0.39686 0.23437 -0.38298 0.24479 -0.39154 C 0.24757 -0.39385 0.24965 -0.39732 0.25225 -0.39963 C 0.25451 -0.40403 0.25573 -0.40935 0.25833 -0.41351 C 0.26302 -0.42114 0.26267 -0.4142 0.26267 -0.41952 L 0.18663 -0.25833 L 0.19705 -0.11934 L 4.16667E-6 3.3765E-6 Z " pathEditMode="relative" ptsTypes="ffffffffffffffffffffAAAf" p14:bounceEnd="33000">
                                          <p:cBhvr>
                                            <p:cTn id="11" dur="5000" fill="hold"/>
                                            <p:tgtEl>
                                              <p:spTgt spid="1040"/>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0" presetClass="path" presetSubtype="0" accel="50000" fill="hold" nodeType="withEffect">
                                      <p:stCondLst>
                                        <p:cond delay="0"/>
                                      </p:stCondLst>
                                      <p:childTnLst>
                                        <p:animMotion origin="layout" path="M 4.16667E-6 3.3765E-6 C 0.01007 -0.00324 0.03038 -0.00856 0.03889 -0.01596 C 0.04392 -0.02035 0.05243 -0.0259 0.05833 -0.02776 C 0.08055 -0.03469 0.1059 -0.03585 0.12847 -0.03585 C 0.13194 -0.03839 0.13784 -0.03862 0.13889 -0.04371 C 0.14132 -0.05597 0.13784 -0.06892 0.13732 -0.08141 C 0.13628 -0.10269 0.13298 -0.12373 0.13298 -0.14501 C 0.13802 -0.15195 0.14409 -0.15981 0.15087 -0.16305 C 0.15434 -0.16998 0.15677 -0.1723 0.16267 -0.17484 C 0.17066 -0.18548 0.17864 -0.19404 0.18663 -0.20467 C 0.1908 -0.21023 0.19288 -0.21624 0.19861 -0.21855 C 0.20712 -0.23058 0.21857 -0.23821 0.22691 -0.25047 C 0.22621 -0.27567 0.22812 -0.29418 0.22239 -0.31615 C 0.22135 -0.32447 0.221 -0.32979 0.21944 -0.33788 C 0.21753 -0.34806 0.21354 -0.35708 0.21354 -0.36772 C 0.21979 -0.37604 0.22291 -0.37373 0.22986 -0.37974 C 0.23837 -0.38714 0.22708 -0.3809 0.23732 -0.38576 C 0.246 -0.39686 0.23437 -0.38298 0.24479 -0.39154 C 0.24757 -0.39385 0.24965 -0.39732 0.25225 -0.39963 C 0.25451 -0.40403 0.25573 -0.40935 0.25833 -0.41351 C 0.26302 -0.42114 0.26267 -0.4142 0.26267 -0.41952 L 0.18663 -0.25833 L 0.19705 -0.11934 L 4.16667E-6 3.3765E-6 Z " pathEditMode="relative" ptsTypes="ffffffffffffffffffffAAAf">
                                          <p:cBhvr>
                                            <p:cTn id="11" dur="5000" fill="hold"/>
                                            <p:tgtEl>
                                              <p:spTgt spid="1040"/>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terms</a:t>
            </a:r>
            <a:endParaRPr lang="en-US" dirty="0"/>
          </a:p>
        </p:txBody>
      </p:sp>
      <p:sp>
        <p:nvSpPr>
          <p:cNvPr id="5" name="Text Placeholder 4"/>
          <p:cNvSpPr>
            <a:spLocks noGrp="1"/>
          </p:cNvSpPr>
          <p:nvPr>
            <p:ph type="body" idx="1"/>
          </p:nvPr>
        </p:nvSpPr>
        <p:spPr/>
        <p:txBody>
          <a:bodyPr/>
          <a:lstStyle/>
          <a:p>
            <a:r>
              <a:rPr lang="en-US" dirty="0" smtClean="0"/>
              <a:t>Before we get started…</a:t>
            </a:r>
            <a:endParaRPr lang="en-US" dirty="0"/>
          </a:p>
        </p:txBody>
      </p:sp>
    </p:spTree>
    <p:extLst>
      <p:ext uri="{BB962C8B-B14F-4D97-AF65-F5344CB8AC3E}">
        <p14:creationId xmlns:p14="http://schemas.microsoft.com/office/powerpoint/2010/main" val="3963407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a:t>
            </a:r>
            <a:endParaRPr lang="en-US" dirty="0"/>
          </a:p>
        </p:txBody>
      </p:sp>
      <p:sp>
        <p:nvSpPr>
          <p:cNvPr id="3" name="Content Placeholder 2"/>
          <p:cNvSpPr>
            <a:spLocks noGrp="1"/>
          </p:cNvSpPr>
          <p:nvPr>
            <p:ph idx="1"/>
          </p:nvPr>
        </p:nvSpPr>
        <p:spPr/>
        <p:txBody>
          <a:bodyPr>
            <a:normAutofit/>
          </a:bodyPr>
          <a:lstStyle/>
          <a:p>
            <a:r>
              <a:rPr lang="en-US" dirty="0" smtClean="0"/>
              <a:t>Typically formed using “IF …… THEN …..” statements</a:t>
            </a:r>
          </a:p>
          <a:p>
            <a:r>
              <a:rPr lang="en-US" dirty="0" smtClean="0"/>
              <a:t>An </a:t>
            </a:r>
            <a:r>
              <a:rPr lang="en-US" u="sng" dirty="0" smtClean="0"/>
              <a:t>educated</a:t>
            </a:r>
            <a:r>
              <a:rPr lang="en-US" dirty="0" smtClean="0"/>
              <a:t> guess about what causes something to happen</a:t>
            </a:r>
          </a:p>
          <a:p>
            <a:r>
              <a:rPr lang="en-US" dirty="0" smtClean="0"/>
              <a:t>Uses few observations</a:t>
            </a:r>
          </a:p>
          <a:p>
            <a:r>
              <a:rPr lang="en-US" dirty="0" smtClean="0"/>
              <a:t>Is an idea based on observations without experimental evidence</a:t>
            </a:r>
          </a:p>
          <a:p>
            <a:pPr lvl="1"/>
            <a:r>
              <a:rPr lang="en-US" dirty="0" smtClean="0"/>
              <a:t>What you believe will happen </a:t>
            </a:r>
            <a:endParaRPr lang="en-US" dirty="0"/>
          </a:p>
          <a:p>
            <a:pPr lvl="1"/>
            <a:r>
              <a:rPr lang="en-US" dirty="0" smtClean="0"/>
              <a:t>What you are testing to find out</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5147093"/>
            <a:ext cx="900412" cy="1632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5162600" y="3650190"/>
            <a:ext cx="3524199" cy="1683809"/>
            <a:chOff x="5162600" y="3650190"/>
            <a:chExt cx="3524199" cy="1683809"/>
          </a:xfrm>
        </p:grpSpPr>
        <p:sp>
          <p:nvSpPr>
            <p:cNvPr id="4" name="Cloud Callout 3"/>
            <p:cNvSpPr/>
            <p:nvPr/>
          </p:nvSpPr>
          <p:spPr>
            <a:xfrm>
              <a:off x="5162600" y="3650190"/>
              <a:ext cx="3524199" cy="1683809"/>
            </a:xfrm>
            <a:prstGeom prst="cloudCallout">
              <a:avLst>
                <a:gd name="adj1" fmla="val -46959"/>
                <a:gd name="adj2" fmla="val 7106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99647" y="3984590"/>
              <a:ext cx="2590800" cy="923330"/>
            </a:xfrm>
            <a:prstGeom prst="rect">
              <a:avLst/>
            </a:prstGeom>
            <a:noFill/>
          </p:spPr>
          <p:txBody>
            <a:bodyPr wrap="square" rtlCol="0">
              <a:spAutoFit/>
            </a:bodyPr>
            <a:lstStyle/>
            <a:p>
              <a:pPr algn="ctr"/>
              <a:r>
                <a:rPr lang="en-US" dirty="0" smtClean="0">
                  <a:latin typeface="+mj-lt"/>
                </a:rPr>
                <a:t>Hmm! I think that if I change X then Y will occur!</a:t>
              </a:r>
              <a:endParaRPr lang="en-US" dirty="0">
                <a:latin typeface="+mj-lt"/>
              </a:endParaRPr>
            </a:p>
          </p:txBody>
        </p:sp>
      </p:grpSp>
    </p:spTree>
    <p:extLst>
      <p:ext uri="{BB962C8B-B14F-4D97-AF65-F5344CB8AC3E}">
        <p14:creationId xmlns:p14="http://schemas.microsoft.com/office/powerpoint/2010/main" val="207943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a:t>
            </a:r>
            <a:endParaRPr lang="en-US" dirty="0"/>
          </a:p>
        </p:txBody>
      </p:sp>
      <p:sp>
        <p:nvSpPr>
          <p:cNvPr id="3" name="Content Placeholder 2"/>
          <p:cNvSpPr>
            <a:spLocks noGrp="1"/>
          </p:cNvSpPr>
          <p:nvPr>
            <p:ph idx="1"/>
          </p:nvPr>
        </p:nvSpPr>
        <p:spPr/>
        <p:txBody>
          <a:bodyPr/>
          <a:lstStyle/>
          <a:p>
            <a:r>
              <a:rPr lang="en-US" dirty="0" smtClean="0"/>
              <a:t>Uses many observations based on experimental evidence</a:t>
            </a:r>
          </a:p>
          <a:p>
            <a:r>
              <a:rPr lang="en-US" dirty="0" smtClean="0"/>
              <a:t>Can be applied to unrelated data and new ideas</a:t>
            </a:r>
          </a:p>
          <a:p>
            <a:r>
              <a:rPr lang="en-US" dirty="0" smtClean="0"/>
              <a:t>Is flexible and can be modified if new information is collected</a:t>
            </a:r>
          </a:p>
          <a:p>
            <a:r>
              <a:rPr lang="en-US" dirty="0" smtClean="0"/>
              <a:t>Common examples: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62" y="4443412"/>
            <a:ext cx="310515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20954411">
            <a:off x="410698" y="4351001"/>
            <a:ext cx="1524000" cy="461665"/>
          </a:xfrm>
          <a:prstGeom prst="rect">
            <a:avLst/>
          </a:prstGeom>
          <a:noFill/>
        </p:spPr>
        <p:txBody>
          <a:bodyPr wrap="square" rtlCol="0">
            <a:spAutoFit/>
          </a:bodyPr>
          <a:lstStyle/>
          <a:p>
            <a:pPr algn="ctr"/>
            <a:r>
              <a:rPr lang="en-US" sz="2400" dirty="0">
                <a:solidFill>
                  <a:schemeClr val="tx2"/>
                </a:solidFill>
                <a:effectLst>
                  <a:outerShdw blurRad="63500" dist="38100" dir="5400000" algn="t" rotWithShape="0">
                    <a:prstClr val="black">
                      <a:alpha val="25000"/>
                    </a:prstClr>
                  </a:outerShdw>
                </a:effectLst>
                <a:ea typeface="+mj-ea"/>
                <a:cs typeface="+mj-cs"/>
              </a:rPr>
              <a:t>Evolution</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2967" y="4081509"/>
            <a:ext cx="2786063" cy="208616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358604" y="3276600"/>
            <a:ext cx="2144236" cy="830997"/>
          </a:xfrm>
          <a:prstGeom prst="rect">
            <a:avLst/>
          </a:prstGeom>
          <a:noFill/>
        </p:spPr>
        <p:txBody>
          <a:bodyPr wrap="square" rtlCol="0">
            <a:spAutoFit/>
          </a:bodyPr>
          <a:lstStyle/>
          <a:p>
            <a:pPr algn="ctr"/>
            <a:r>
              <a:rPr lang="en-US" sz="2400" dirty="0" smtClean="0">
                <a:solidFill>
                  <a:schemeClr val="tx2"/>
                </a:solidFill>
                <a:effectLst>
                  <a:outerShdw blurRad="63500" dist="38100" dir="5400000" algn="t" rotWithShape="0">
                    <a:prstClr val="black">
                      <a:alpha val="25000"/>
                    </a:prstClr>
                  </a:outerShdw>
                </a:effectLst>
                <a:ea typeface="+mj-ea"/>
                <a:cs typeface="+mj-cs"/>
              </a:rPr>
              <a:t>General Relativity</a:t>
            </a:r>
            <a:endParaRPr lang="en-US" sz="2400" dirty="0">
              <a:solidFill>
                <a:schemeClr val="tx2"/>
              </a:solidFill>
              <a:effectLst>
                <a:outerShdw blurRad="63500" dist="38100" dir="5400000" algn="t" rotWithShape="0">
                  <a:prstClr val="black">
                    <a:alpha val="25000"/>
                  </a:prstClr>
                </a:outerShdw>
              </a:effectLst>
              <a:ea typeface="+mj-ea"/>
              <a:cs typeface="+mj-cs"/>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5001975"/>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1" y="5023584"/>
            <a:ext cx="2438400" cy="2143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581525" y="4267200"/>
            <a:ext cx="1524000" cy="830997"/>
          </a:xfrm>
          <a:prstGeom prst="rect">
            <a:avLst/>
          </a:prstGeom>
          <a:noFill/>
        </p:spPr>
        <p:txBody>
          <a:bodyPr wrap="square" rtlCol="0">
            <a:spAutoFit/>
          </a:bodyPr>
          <a:lstStyle/>
          <a:p>
            <a:pPr algn="ctr"/>
            <a:r>
              <a:rPr lang="en-US" sz="2400" dirty="0" smtClean="0">
                <a:solidFill>
                  <a:schemeClr val="tx2"/>
                </a:solidFill>
                <a:effectLst>
                  <a:outerShdw blurRad="63500" dist="38100" dir="5400000" algn="t" rotWithShape="0">
                    <a:prstClr val="black">
                      <a:alpha val="25000"/>
                    </a:prstClr>
                  </a:outerShdw>
                </a:effectLst>
                <a:ea typeface="+mj-ea"/>
                <a:cs typeface="+mj-cs"/>
              </a:rPr>
              <a:t>Big Bang Theory</a:t>
            </a:r>
            <a:endParaRPr lang="en-US" sz="2400" dirty="0">
              <a:solidFill>
                <a:schemeClr val="tx2"/>
              </a:solidFill>
              <a:effectLst>
                <a:outerShdw blurRad="63500" dist="38100" dir="5400000" algn="t" rotWithShape="0">
                  <a:prstClr val="black">
                    <a:alpha val="25000"/>
                  </a:prstClr>
                </a:outerShdw>
              </a:effectLst>
              <a:ea typeface="+mj-ea"/>
              <a:cs typeface="+mj-cs"/>
            </a:endParaRPr>
          </a:p>
        </p:txBody>
      </p:sp>
    </p:spTree>
    <p:extLst>
      <p:ext uri="{BB962C8B-B14F-4D97-AF65-F5344CB8AC3E}">
        <p14:creationId xmlns:p14="http://schemas.microsoft.com/office/powerpoint/2010/main" val="248924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wipe(down)">
                                      <p:cBhvr>
                                        <p:cTn id="35" dur="580">
                                          <p:stCondLst>
                                            <p:cond delay="0"/>
                                          </p:stCondLst>
                                        </p:cTn>
                                        <p:tgtEl>
                                          <p:spTgt spid="1026"/>
                                        </p:tgtEl>
                                      </p:cBhvr>
                                    </p:animEffect>
                                    <p:anim calcmode="lin" valueType="num">
                                      <p:cBhvr>
                                        <p:cTn id="36"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41" dur="26">
                                          <p:stCondLst>
                                            <p:cond delay="650"/>
                                          </p:stCondLst>
                                        </p:cTn>
                                        <p:tgtEl>
                                          <p:spTgt spid="1026"/>
                                        </p:tgtEl>
                                      </p:cBhvr>
                                      <p:to x="100000" y="60000"/>
                                    </p:animScale>
                                    <p:animScale>
                                      <p:cBhvr>
                                        <p:cTn id="42" dur="166" decel="50000">
                                          <p:stCondLst>
                                            <p:cond delay="676"/>
                                          </p:stCondLst>
                                        </p:cTn>
                                        <p:tgtEl>
                                          <p:spTgt spid="1026"/>
                                        </p:tgtEl>
                                      </p:cBhvr>
                                      <p:to x="100000" y="100000"/>
                                    </p:animScale>
                                    <p:animScale>
                                      <p:cBhvr>
                                        <p:cTn id="43" dur="26">
                                          <p:stCondLst>
                                            <p:cond delay="1312"/>
                                          </p:stCondLst>
                                        </p:cTn>
                                        <p:tgtEl>
                                          <p:spTgt spid="1026"/>
                                        </p:tgtEl>
                                      </p:cBhvr>
                                      <p:to x="100000" y="80000"/>
                                    </p:animScale>
                                    <p:animScale>
                                      <p:cBhvr>
                                        <p:cTn id="44" dur="166" decel="50000">
                                          <p:stCondLst>
                                            <p:cond delay="1338"/>
                                          </p:stCondLst>
                                        </p:cTn>
                                        <p:tgtEl>
                                          <p:spTgt spid="1026"/>
                                        </p:tgtEl>
                                      </p:cBhvr>
                                      <p:to x="100000" y="100000"/>
                                    </p:animScale>
                                    <p:animScale>
                                      <p:cBhvr>
                                        <p:cTn id="45" dur="26">
                                          <p:stCondLst>
                                            <p:cond delay="1642"/>
                                          </p:stCondLst>
                                        </p:cTn>
                                        <p:tgtEl>
                                          <p:spTgt spid="1026"/>
                                        </p:tgtEl>
                                      </p:cBhvr>
                                      <p:to x="100000" y="90000"/>
                                    </p:animScale>
                                    <p:animScale>
                                      <p:cBhvr>
                                        <p:cTn id="46" dur="166" decel="50000">
                                          <p:stCondLst>
                                            <p:cond delay="1668"/>
                                          </p:stCondLst>
                                        </p:cTn>
                                        <p:tgtEl>
                                          <p:spTgt spid="1026"/>
                                        </p:tgtEl>
                                      </p:cBhvr>
                                      <p:to x="100000" y="100000"/>
                                    </p:animScale>
                                    <p:animScale>
                                      <p:cBhvr>
                                        <p:cTn id="47" dur="26">
                                          <p:stCondLst>
                                            <p:cond delay="1808"/>
                                          </p:stCondLst>
                                        </p:cTn>
                                        <p:tgtEl>
                                          <p:spTgt spid="1026"/>
                                        </p:tgtEl>
                                      </p:cBhvr>
                                      <p:to x="100000" y="95000"/>
                                    </p:animScale>
                                    <p:animScale>
                                      <p:cBhvr>
                                        <p:cTn id="48" dur="166" decel="50000">
                                          <p:stCondLst>
                                            <p:cond delay="1834"/>
                                          </p:stCondLst>
                                        </p:cTn>
                                        <p:tgtEl>
                                          <p:spTgt spid="1026"/>
                                        </p:tgtEl>
                                      </p:cBhvr>
                                      <p:to x="100000" y="100000"/>
                                    </p:animScale>
                                  </p:childTnLst>
                                </p:cTn>
                              </p:par>
                              <p:par>
                                <p:cTn id="49" presetID="2" presetClass="entr" presetSubtype="4" fill="hold" grpId="0" nodeType="withEffect">
                                  <p:stCondLst>
                                    <p:cond delay="0"/>
                                  </p:stCondLst>
                                  <p:iterate type="lt">
                                    <p:tmPct val="10000"/>
                                  </p:iterate>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1028"/>
                                        </p:tgtEl>
                                        <p:attrNameLst>
                                          <p:attrName>style.visibility</p:attrName>
                                        </p:attrNameLst>
                                      </p:cBhvr>
                                      <p:to>
                                        <p:strVal val="visible"/>
                                      </p:to>
                                    </p:set>
                                    <p:animEffect transition="in" filter="wipe(down)">
                                      <p:cBhvr>
                                        <p:cTn id="57" dur="580">
                                          <p:stCondLst>
                                            <p:cond delay="0"/>
                                          </p:stCondLst>
                                        </p:cTn>
                                        <p:tgtEl>
                                          <p:spTgt spid="1028"/>
                                        </p:tgtEl>
                                      </p:cBhvr>
                                    </p:animEffect>
                                    <p:anim calcmode="lin" valueType="num">
                                      <p:cBhvr>
                                        <p:cTn id="58"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63" dur="26">
                                          <p:stCondLst>
                                            <p:cond delay="650"/>
                                          </p:stCondLst>
                                        </p:cTn>
                                        <p:tgtEl>
                                          <p:spTgt spid="1028"/>
                                        </p:tgtEl>
                                      </p:cBhvr>
                                      <p:to x="100000" y="60000"/>
                                    </p:animScale>
                                    <p:animScale>
                                      <p:cBhvr>
                                        <p:cTn id="64" dur="166" decel="50000">
                                          <p:stCondLst>
                                            <p:cond delay="676"/>
                                          </p:stCondLst>
                                        </p:cTn>
                                        <p:tgtEl>
                                          <p:spTgt spid="1028"/>
                                        </p:tgtEl>
                                      </p:cBhvr>
                                      <p:to x="100000" y="100000"/>
                                    </p:animScale>
                                    <p:animScale>
                                      <p:cBhvr>
                                        <p:cTn id="65" dur="26">
                                          <p:stCondLst>
                                            <p:cond delay="1312"/>
                                          </p:stCondLst>
                                        </p:cTn>
                                        <p:tgtEl>
                                          <p:spTgt spid="1028"/>
                                        </p:tgtEl>
                                      </p:cBhvr>
                                      <p:to x="100000" y="80000"/>
                                    </p:animScale>
                                    <p:animScale>
                                      <p:cBhvr>
                                        <p:cTn id="66" dur="166" decel="50000">
                                          <p:stCondLst>
                                            <p:cond delay="1338"/>
                                          </p:stCondLst>
                                        </p:cTn>
                                        <p:tgtEl>
                                          <p:spTgt spid="1028"/>
                                        </p:tgtEl>
                                      </p:cBhvr>
                                      <p:to x="100000" y="100000"/>
                                    </p:animScale>
                                    <p:animScale>
                                      <p:cBhvr>
                                        <p:cTn id="67" dur="26">
                                          <p:stCondLst>
                                            <p:cond delay="1642"/>
                                          </p:stCondLst>
                                        </p:cTn>
                                        <p:tgtEl>
                                          <p:spTgt spid="1028"/>
                                        </p:tgtEl>
                                      </p:cBhvr>
                                      <p:to x="100000" y="90000"/>
                                    </p:animScale>
                                    <p:animScale>
                                      <p:cBhvr>
                                        <p:cTn id="68" dur="166" decel="50000">
                                          <p:stCondLst>
                                            <p:cond delay="1668"/>
                                          </p:stCondLst>
                                        </p:cTn>
                                        <p:tgtEl>
                                          <p:spTgt spid="1028"/>
                                        </p:tgtEl>
                                      </p:cBhvr>
                                      <p:to x="100000" y="100000"/>
                                    </p:animScale>
                                    <p:animScale>
                                      <p:cBhvr>
                                        <p:cTn id="69" dur="26">
                                          <p:stCondLst>
                                            <p:cond delay="1808"/>
                                          </p:stCondLst>
                                        </p:cTn>
                                        <p:tgtEl>
                                          <p:spTgt spid="1028"/>
                                        </p:tgtEl>
                                      </p:cBhvr>
                                      <p:to x="100000" y="95000"/>
                                    </p:animScale>
                                    <p:animScale>
                                      <p:cBhvr>
                                        <p:cTn id="70" dur="166" decel="50000">
                                          <p:stCondLst>
                                            <p:cond delay="1834"/>
                                          </p:stCondLst>
                                        </p:cTn>
                                        <p:tgtEl>
                                          <p:spTgt spid="1028"/>
                                        </p:tgtEl>
                                      </p:cBhvr>
                                      <p:to x="100000" y="100000"/>
                                    </p:animScale>
                                  </p:childTnLst>
                                </p:cTn>
                              </p:par>
                              <p:par>
                                <p:cTn id="71" presetID="2" presetClass="entr" presetSubtype="4" fill="hold" grpId="0" nodeType="withEffect">
                                  <p:stCondLst>
                                    <p:cond delay="0"/>
                                  </p:stCondLst>
                                  <p:iterate type="lt">
                                    <p:tmPct val="10000"/>
                                  </p:iterate>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5" presetClass="entr" presetSubtype="0" fill="hold" nodeType="clickEffect">
                                  <p:stCondLst>
                                    <p:cond delay="0"/>
                                  </p:stCondLst>
                                  <p:childTnLst>
                                    <p:set>
                                      <p:cBhvr>
                                        <p:cTn id="78" dur="1" fill="hold">
                                          <p:stCondLst>
                                            <p:cond delay="0"/>
                                          </p:stCondLst>
                                        </p:cTn>
                                        <p:tgtEl>
                                          <p:spTgt spid="1029"/>
                                        </p:tgtEl>
                                        <p:attrNameLst>
                                          <p:attrName>style.visibility</p:attrName>
                                        </p:attrNameLst>
                                      </p:cBhvr>
                                      <p:to>
                                        <p:strVal val="visible"/>
                                      </p:to>
                                    </p:set>
                                    <p:animEffect transition="in" filter="fade">
                                      <p:cBhvr>
                                        <p:cTn id="79" dur="2000"/>
                                        <p:tgtEl>
                                          <p:spTgt spid="1029"/>
                                        </p:tgtEl>
                                      </p:cBhvr>
                                    </p:animEffect>
                                    <p:anim calcmode="lin" valueType="num">
                                      <p:cBhvr>
                                        <p:cTn id="80" dur="2000" fill="hold"/>
                                        <p:tgtEl>
                                          <p:spTgt spid="1029"/>
                                        </p:tgtEl>
                                        <p:attrNameLst>
                                          <p:attrName>ppt_w</p:attrName>
                                        </p:attrNameLst>
                                      </p:cBhvr>
                                      <p:tavLst>
                                        <p:tav tm="0" fmla="#ppt_w*sin(2.5*pi*$)">
                                          <p:val>
                                            <p:fltVal val="0"/>
                                          </p:val>
                                        </p:tav>
                                        <p:tav tm="100000">
                                          <p:val>
                                            <p:fltVal val="1"/>
                                          </p:val>
                                        </p:tav>
                                      </p:tavLst>
                                    </p:anim>
                                    <p:anim calcmode="lin" valueType="num">
                                      <p:cBhvr>
                                        <p:cTn id="81" dur="2000" fill="hold"/>
                                        <p:tgtEl>
                                          <p:spTgt spid="1029"/>
                                        </p:tgtEl>
                                        <p:attrNameLst>
                                          <p:attrName>ppt_h</p:attrName>
                                        </p:attrNameLst>
                                      </p:cBhvr>
                                      <p:tavLst>
                                        <p:tav tm="0">
                                          <p:val>
                                            <p:strVal val="#ppt_h"/>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iterate type="lt">
                                    <p:tmPct val="10000"/>
                                  </p:iterate>
                                  <p:childTnLst>
                                    <p:set>
                                      <p:cBhvr>
                                        <p:cTn id="85" dur="1" fill="hold">
                                          <p:stCondLst>
                                            <p:cond delay="0"/>
                                          </p:stCondLst>
                                        </p:cTn>
                                        <p:tgtEl>
                                          <p:spTgt spid="9"/>
                                        </p:tgtEl>
                                        <p:attrNameLst>
                                          <p:attrName>style.visibility</p:attrName>
                                        </p:attrNameLst>
                                      </p:cBhvr>
                                      <p:to>
                                        <p:strVal val="visible"/>
                                      </p:to>
                                    </p:set>
                                    <p:anim calcmode="lin" valueType="num">
                                      <p:cBhvr additive="base">
                                        <p:cTn id="86" dur="500" fill="hold"/>
                                        <p:tgtEl>
                                          <p:spTgt spid="9"/>
                                        </p:tgtEl>
                                        <p:attrNameLst>
                                          <p:attrName>ppt_x</p:attrName>
                                        </p:attrNameLst>
                                      </p:cBhvr>
                                      <p:tavLst>
                                        <p:tav tm="0">
                                          <p:val>
                                            <p:strVal val="#ppt_x"/>
                                          </p:val>
                                        </p:tav>
                                        <p:tav tm="100000">
                                          <p:val>
                                            <p:strVal val="#ppt_x"/>
                                          </p:val>
                                        </p:tav>
                                      </p:tavLst>
                                    </p:anim>
                                    <p:anim calcmode="lin" valueType="num">
                                      <p:cBhvr additive="base">
                                        <p:cTn id="87" dur="500" fill="hold"/>
                                        <p:tgtEl>
                                          <p:spTgt spid="9"/>
                                        </p:tgtEl>
                                        <p:attrNameLst>
                                          <p:attrName>ppt_y</p:attrName>
                                        </p:attrNameLst>
                                      </p:cBhvr>
                                      <p:tavLst>
                                        <p:tav tm="0">
                                          <p:val>
                                            <p:strVal val="1+#ppt_h/2"/>
                                          </p:val>
                                        </p:tav>
                                        <p:tav tm="100000">
                                          <p:val>
                                            <p:strVal val="#ppt_y"/>
                                          </p:val>
                                        </p:tav>
                                      </p:tavLst>
                                    </p:anim>
                                  </p:childTnLst>
                                </p:cTn>
                              </p:par>
                              <p:par>
                                <p:cTn id="88" presetID="26" presetClass="entr" presetSubtype="0" fill="hold" nodeType="withEffect">
                                  <p:stCondLst>
                                    <p:cond delay="0"/>
                                  </p:stCondLst>
                                  <p:childTnLst>
                                    <p:set>
                                      <p:cBhvr>
                                        <p:cTn id="89" dur="1" fill="hold">
                                          <p:stCondLst>
                                            <p:cond delay="0"/>
                                          </p:stCondLst>
                                        </p:cTn>
                                        <p:tgtEl>
                                          <p:spTgt spid="1027"/>
                                        </p:tgtEl>
                                        <p:attrNameLst>
                                          <p:attrName>style.visibility</p:attrName>
                                        </p:attrNameLst>
                                      </p:cBhvr>
                                      <p:to>
                                        <p:strVal val="visible"/>
                                      </p:to>
                                    </p:set>
                                    <p:animEffect transition="in" filter="wipe(down)">
                                      <p:cBhvr>
                                        <p:cTn id="90" dur="580">
                                          <p:stCondLst>
                                            <p:cond delay="0"/>
                                          </p:stCondLst>
                                        </p:cTn>
                                        <p:tgtEl>
                                          <p:spTgt spid="1027"/>
                                        </p:tgtEl>
                                      </p:cBhvr>
                                    </p:animEffect>
                                    <p:anim calcmode="lin" valueType="num">
                                      <p:cBhvr>
                                        <p:cTn id="91"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96" dur="26">
                                          <p:stCondLst>
                                            <p:cond delay="650"/>
                                          </p:stCondLst>
                                        </p:cTn>
                                        <p:tgtEl>
                                          <p:spTgt spid="1027"/>
                                        </p:tgtEl>
                                      </p:cBhvr>
                                      <p:to x="100000" y="60000"/>
                                    </p:animScale>
                                    <p:animScale>
                                      <p:cBhvr>
                                        <p:cTn id="97" dur="166" decel="50000">
                                          <p:stCondLst>
                                            <p:cond delay="676"/>
                                          </p:stCondLst>
                                        </p:cTn>
                                        <p:tgtEl>
                                          <p:spTgt spid="1027"/>
                                        </p:tgtEl>
                                      </p:cBhvr>
                                      <p:to x="100000" y="100000"/>
                                    </p:animScale>
                                    <p:animScale>
                                      <p:cBhvr>
                                        <p:cTn id="98" dur="26">
                                          <p:stCondLst>
                                            <p:cond delay="1312"/>
                                          </p:stCondLst>
                                        </p:cTn>
                                        <p:tgtEl>
                                          <p:spTgt spid="1027"/>
                                        </p:tgtEl>
                                      </p:cBhvr>
                                      <p:to x="100000" y="80000"/>
                                    </p:animScale>
                                    <p:animScale>
                                      <p:cBhvr>
                                        <p:cTn id="99" dur="166" decel="50000">
                                          <p:stCondLst>
                                            <p:cond delay="1338"/>
                                          </p:stCondLst>
                                        </p:cTn>
                                        <p:tgtEl>
                                          <p:spTgt spid="1027"/>
                                        </p:tgtEl>
                                      </p:cBhvr>
                                      <p:to x="100000" y="100000"/>
                                    </p:animScale>
                                    <p:animScale>
                                      <p:cBhvr>
                                        <p:cTn id="100" dur="26">
                                          <p:stCondLst>
                                            <p:cond delay="1642"/>
                                          </p:stCondLst>
                                        </p:cTn>
                                        <p:tgtEl>
                                          <p:spTgt spid="1027"/>
                                        </p:tgtEl>
                                      </p:cBhvr>
                                      <p:to x="100000" y="90000"/>
                                    </p:animScale>
                                    <p:animScale>
                                      <p:cBhvr>
                                        <p:cTn id="101" dur="166" decel="50000">
                                          <p:stCondLst>
                                            <p:cond delay="1668"/>
                                          </p:stCondLst>
                                        </p:cTn>
                                        <p:tgtEl>
                                          <p:spTgt spid="1027"/>
                                        </p:tgtEl>
                                      </p:cBhvr>
                                      <p:to x="100000" y="100000"/>
                                    </p:animScale>
                                    <p:animScale>
                                      <p:cBhvr>
                                        <p:cTn id="102" dur="26">
                                          <p:stCondLst>
                                            <p:cond delay="1808"/>
                                          </p:stCondLst>
                                        </p:cTn>
                                        <p:tgtEl>
                                          <p:spTgt spid="1027"/>
                                        </p:tgtEl>
                                      </p:cBhvr>
                                      <p:to x="100000" y="95000"/>
                                    </p:animScale>
                                    <p:animScale>
                                      <p:cBhvr>
                                        <p:cTn id="103" dur="166" decel="50000">
                                          <p:stCondLst>
                                            <p:cond delay="1834"/>
                                          </p:stCondLst>
                                        </p:cTn>
                                        <p:tgtEl>
                                          <p:spTgt spid="10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a:t>
            </a:r>
            <a:endParaRPr lang="en-US" dirty="0"/>
          </a:p>
        </p:txBody>
      </p:sp>
      <p:sp>
        <p:nvSpPr>
          <p:cNvPr id="3" name="Content Placeholder 2"/>
          <p:cNvSpPr>
            <a:spLocks noGrp="1"/>
          </p:cNvSpPr>
          <p:nvPr>
            <p:ph idx="1"/>
          </p:nvPr>
        </p:nvSpPr>
        <p:spPr/>
        <p:txBody>
          <a:bodyPr/>
          <a:lstStyle/>
          <a:p>
            <a:r>
              <a:rPr lang="en-US" dirty="0" smtClean="0"/>
              <a:t>Has been experimentally proven over and over</a:t>
            </a:r>
          </a:p>
          <a:p>
            <a:pPr lvl="1"/>
            <a:r>
              <a:rPr lang="en-US" dirty="0" smtClean="0"/>
              <a:t>Has stood the test of time with little to no change</a:t>
            </a:r>
          </a:p>
          <a:p>
            <a:r>
              <a:rPr lang="en-US" dirty="0" smtClean="0"/>
              <a:t>Can create predictions for different circumstances</a:t>
            </a:r>
          </a:p>
          <a:p>
            <a:r>
              <a:rPr lang="en-US" dirty="0" smtClean="0"/>
              <a:t>Has uniformity and is universal</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6738" y="3962400"/>
            <a:ext cx="3187212" cy="2762250"/>
          </a:xfrm>
          <a:prstGeom prst="rect">
            <a:avLst/>
          </a:prstGeom>
        </p:spPr>
      </p:pic>
      <p:sp>
        <p:nvSpPr>
          <p:cNvPr id="5" name="TextBox 4"/>
          <p:cNvSpPr txBox="1"/>
          <p:nvPr/>
        </p:nvSpPr>
        <p:spPr>
          <a:xfrm>
            <a:off x="917812" y="4038600"/>
            <a:ext cx="4873388" cy="1569660"/>
          </a:xfrm>
          <a:prstGeom prst="rect">
            <a:avLst/>
          </a:prstGeom>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smtClean="0">
                <a:solidFill>
                  <a:schemeClr val="accent6"/>
                </a:solidFill>
                <a:latin typeface="+mj-lt"/>
              </a:rPr>
              <a:t>These </a:t>
            </a:r>
            <a:r>
              <a:rPr lang="en-US" sz="2400" dirty="0">
                <a:solidFill>
                  <a:schemeClr val="accent6"/>
                </a:solidFill>
                <a:latin typeface="+mj-lt"/>
              </a:rPr>
              <a:t>laws are NOT the same as laws made in court. They are much harder to break than laws made in court (speeding!).</a:t>
            </a:r>
          </a:p>
        </p:txBody>
      </p:sp>
    </p:spTree>
    <p:extLst>
      <p:ext uri="{BB962C8B-B14F-4D97-AF65-F5344CB8AC3E}">
        <p14:creationId xmlns:p14="http://schemas.microsoft.com/office/powerpoint/2010/main" val="20882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Fair Test, Variables, and Controls</a:t>
            </a:r>
            <a:endParaRPr lang="en-US" sz="4000" dirty="0"/>
          </a:p>
        </p:txBody>
      </p:sp>
      <p:sp>
        <p:nvSpPr>
          <p:cNvPr id="3" name="Content Placeholder 2"/>
          <p:cNvSpPr>
            <a:spLocks noGrp="1"/>
          </p:cNvSpPr>
          <p:nvPr>
            <p:ph idx="1"/>
          </p:nvPr>
        </p:nvSpPr>
        <p:spPr>
          <a:xfrm>
            <a:off x="76200" y="1600200"/>
            <a:ext cx="8610600" cy="4525963"/>
          </a:xfrm>
        </p:spPr>
        <p:txBody>
          <a:bodyPr/>
          <a:lstStyle/>
          <a:p>
            <a:r>
              <a:rPr lang="en-US" dirty="0" smtClean="0"/>
              <a:t>To conduct a fair test in an experiment, you must only change one factor at a time while all other factors are kept the same</a:t>
            </a:r>
          </a:p>
          <a:p>
            <a:r>
              <a:rPr lang="en-US" dirty="0" smtClean="0"/>
              <a:t>Changing factors in experiments are called  </a:t>
            </a:r>
            <a:r>
              <a:rPr lang="en-US" u="sng" dirty="0" smtClean="0"/>
              <a:t>variables</a:t>
            </a:r>
          </a:p>
          <a:p>
            <a:r>
              <a:rPr lang="en-US" dirty="0" smtClean="0"/>
              <a:t>Factors that are kept the same in an experiment are called </a:t>
            </a:r>
            <a:r>
              <a:rPr lang="en-US" u="sng" dirty="0" smtClean="0"/>
              <a:t>controlled variables</a:t>
            </a:r>
          </a:p>
          <a:p>
            <a:endParaRPr lang="en-US" dirty="0" smtClean="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7828"/>
          <a:stretch/>
        </p:blipFill>
        <p:spPr bwMode="auto">
          <a:xfrm>
            <a:off x="1828800" y="4953000"/>
            <a:ext cx="112707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loud Callout 3"/>
          <p:cNvSpPr/>
          <p:nvPr/>
        </p:nvSpPr>
        <p:spPr>
          <a:xfrm rot="444048">
            <a:off x="4114800" y="3886200"/>
            <a:ext cx="4800600" cy="2476500"/>
          </a:xfrm>
          <a:prstGeom prst="cloudCallout">
            <a:avLst>
              <a:gd name="adj1" fmla="val -70738"/>
              <a:gd name="adj2" fmla="val 3352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86300" y="4262651"/>
            <a:ext cx="3657600" cy="369332"/>
          </a:xfrm>
          <a:prstGeom prst="rect">
            <a:avLst/>
          </a:prstGeom>
          <a:noFill/>
        </p:spPr>
        <p:txBody>
          <a:bodyPr wrap="square" rtlCol="0">
            <a:spAutoFit/>
          </a:bodyPr>
          <a:lstStyle/>
          <a:p>
            <a:pPr algn="ctr"/>
            <a:r>
              <a:rPr lang="en-US" dirty="0" smtClean="0">
                <a:latin typeface="+mj-lt"/>
              </a:rPr>
              <a:t>What can be a variable?</a:t>
            </a:r>
            <a:endParaRPr lang="en-US" dirty="0">
              <a:latin typeface="+mj-lt"/>
            </a:endParaRPr>
          </a:p>
        </p:txBody>
      </p:sp>
      <p:pic>
        <p:nvPicPr>
          <p:cNvPr id="3076" name="Picture 4" descr="C:\Users\Ljlab\AppData\Local\Microsoft\Windows\Temporary Internet Files\Content.IE5\X90VGEFU\MC90037101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4634258"/>
            <a:ext cx="775412" cy="82373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Ljlab\AppData\Local\Microsoft\Windows\Temporary Internet Files\Content.IE5\CJPFH5E6\MC90043258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5940" y="5134629"/>
            <a:ext cx="914286" cy="91428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Ljlab\AppData\Local\Microsoft\Windows\Temporary Internet Files\Content.IE5\8S4Q7EZA\MC900432602[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636383"/>
            <a:ext cx="633234" cy="633234"/>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Ljlab\AppData\Local\Microsoft\Windows\Temporary Internet Files\Content.IE5\3Q85IWGC\MC90044208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488" y="5457989"/>
            <a:ext cx="626688" cy="798928"/>
          </a:xfrm>
          <a:prstGeom prst="rect">
            <a:avLst/>
          </a:prstGeom>
          <a:noFill/>
          <a:extLst>
            <a:ext uri="{909E8E84-426E-40DD-AFC4-6F175D3DCCD1}">
              <a14:hiddenFill xmlns:a14="http://schemas.microsoft.com/office/drawing/2010/main">
                <a:solidFill>
                  <a:srgbClr val="FFFFFF"/>
                </a:solidFill>
              </a14:hiddenFill>
            </a:ext>
          </a:extLst>
        </p:spPr>
      </p:pic>
      <p:sp>
        <p:nvSpPr>
          <p:cNvPr id="6" name="Litebulb"/>
          <p:cNvSpPr>
            <a:spLocks noEditPoints="1" noChangeArrowheads="1"/>
          </p:cNvSpPr>
          <p:nvPr/>
        </p:nvSpPr>
        <p:spPr bwMode="auto">
          <a:xfrm>
            <a:off x="7162800" y="4699778"/>
            <a:ext cx="471488" cy="692690"/>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81" name="Picture 9" descr="C:\Users\Ljlab\AppData\Local\Microsoft\Windows\Temporary Internet Files\Content.IE5\CJPFH5E6\MC900141317[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91856" y="4660416"/>
            <a:ext cx="704087" cy="797847"/>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Ljlab\AppData\Local\Microsoft\Windows\Temporary Internet Files\Content.IE5\8S4Q7EZA\MC900014566[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98070" y="5351923"/>
            <a:ext cx="503241" cy="763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2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 calcmode="lin" valueType="num">
                                      <p:cBhvr additive="base">
                                        <p:cTn id="28" dur="500" fill="hold"/>
                                        <p:tgtEl>
                                          <p:spTgt spid="3074"/>
                                        </p:tgtEl>
                                        <p:attrNameLst>
                                          <p:attrName>ppt_x</p:attrName>
                                        </p:attrNameLst>
                                      </p:cBhvr>
                                      <p:tavLst>
                                        <p:tav tm="0">
                                          <p:val>
                                            <p:strVal val="#ppt_x"/>
                                          </p:val>
                                        </p:tav>
                                        <p:tav tm="100000">
                                          <p:val>
                                            <p:strVal val="#ppt_x"/>
                                          </p:val>
                                        </p:tav>
                                      </p:tavLst>
                                    </p:anim>
                                    <p:anim calcmode="lin" valueType="num">
                                      <p:cBhvr additive="base">
                                        <p:cTn id="29"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nodeType="clickEffect">
                                  <p:stCondLst>
                                    <p:cond delay="0"/>
                                  </p:stCondLst>
                                  <p:childTnLst>
                                    <p:set>
                                      <p:cBhvr>
                                        <p:cTn id="43" dur="1" fill="hold">
                                          <p:stCondLst>
                                            <p:cond delay="0"/>
                                          </p:stCondLst>
                                        </p:cTn>
                                        <p:tgtEl>
                                          <p:spTgt spid="3076"/>
                                        </p:tgtEl>
                                        <p:attrNameLst>
                                          <p:attrName>style.visibility</p:attrName>
                                        </p:attrNameLst>
                                      </p:cBhvr>
                                      <p:to>
                                        <p:strVal val="visible"/>
                                      </p:to>
                                    </p:set>
                                    <p:animEffect transition="in" filter="fade">
                                      <p:cBhvr>
                                        <p:cTn id="44" dur="2000"/>
                                        <p:tgtEl>
                                          <p:spTgt spid="3076"/>
                                        </p:tgtEl>
                                      </p:cBhvr>
                                    </p:animEffect>
                                    <p:anim calcmode="lin" valueType="num">
                                      <p:cBhvr>
                                        <p:cTn id="45" dur="2000" fill="hold"/>
                                        <p:tgtEl>
                                          <p:spTgt spid="3076"/>
                                        </p:tgtEl>
                                        <p:attrNameLst>
                                          <p:attrName>ppt_w</p:attrName>
                                        </p:attrNameLst>
                                      </p:cBhvr>
                                      <p:tavLst>
                                        <p:tav tm="0" fmla="#ppt_w*sin(2.5*pi*$)">
                                          <p:val>
                                            <p:fltVal val="0"/>
                                          </p:val>
                                        </p:tav>
                                        <p:tav tm="100000">
                                          <p:val>
                                            <p:fltVal val="1"/>
                                          </p:val>
                                        </p:tav>
                                      </p:tavLst>
                                    </p:anim>
                                    <p:anim calcmode="lin" valueType="num">
                                      <p:cBhvr>
                                        <p:cTn id="46" dur="2000" fill="hold"/>
                                        <p:tgtEl>
                                          <p:spTgt spid="3076"/>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3077"/>
                                        </p:tgtEl>
                                        <p:attrNameLst>
                                          <p:attrName>style.visibility</p:attrName>
                                        </p:attrNameLst>
                                      </p:cBhvr>
                                      <p:to>
                                        <p:strVal val="visible"/>
                                      </p:to>
                                    </p:set>
                                    <p:anim calcmode="lin" valueType="num">
                                      <p:cBhvr>
                                        <p:cTn id="51" dur="1000" fill="hold"/>
                                        <p:tgtEl>
                                          <p:spTgt spid="3077"/>
                                        </p:tgtEl>
                                        <p:attrNameLst>
                                          <p:attrName>ppt_w</p:attrName>
                                        </p:attrNameLst>
                                      </p:cBhvr>
                                      <p:tavLst>
                                        <p:tav tm="0">
                                          <p:val>
                                            <p:fltVal val="0"/>
                                          </p:val>
                                        </p:tav>
                                        <p:tav tm="100000">
                                          <p:val>
                                            <p:strVal val="#ppt_w"/>
                                          </p:val>
                                        </p:tav>
                                      </p:tavLst>
                                    </p:anim>
                                    <p:anim calcmode="lin" valueType="num">
                                      <p:cBhvr>
                                        <p:cTn id="52" dur="1000" fill="hold"/>
                                        <p:tgtEl>
                                          <p:spTgt spid="3077"/>
                                        </p:tgtEl>
                                        <p:attrNameLst>
                                          <p:attrName>ppt_h</p:attrName>
                                        </p:attrNameLst>
                                      </p:cBhvr>
                                      <p:tavLst>
                                        <p:tav tm="0">
                                          <p:val>
                                            <p:fltVal val="0"/>
                                          </p:val>
                                        </p:tav>
                                        <p:tav tm="100000">
                                          <p:val>
                                            <p:strVal val="#ppt_h"/>
                                          </p:val>
                                        </p:tav>
                                      </p:tavLst>
                                    </p:anim>
                                    <p:anim calcmode="lin" valueType="num">
                                      <p:cBhvr>
                                        <p:cTn id="53" dur="1000" fill="hold"/>
                                        <p:tgtEl>
                                          <p:spTgt spid="3077"/>
                                        </p:tgtEl>
                                        <p:attrNameLst>
                                          <p:attrName>style.rotation</p:attrName>
                                        </p:attrNameLst>
                                      </p:cBhvr>
                                      <p:tavLst>
                                        <p:tav tm="0">
                                          <p:val>
                                            <p:fltVal val="90"/>
                                          </p:val>
                                        </p:tav>
                                        <p:tav tm="100000">
                                          <p:val>
                                            <p:fltVal val="0"/>
                                          </p:val>
                                        </p:tav>
                                      </p:tavLst>
                                    </p:anim>
                                    <p:animEffect transition="in" filter="fade">
                                      <p:cBhvr>
                                        <p:cTn id="54" dur="1000"/>
                                        <p:tgtEl>
                                          <p:spTgt spid="3077"/>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3078"/>
                                        </p:tgtEl>
                                        <p:attrNameLst>
                                          <p:attrName>style.visibility</p:attrName>
                                        </p:attrNameLst>
                                      </p:cBhvr>
                                      <p:to>
                                        <p:strVal val="visible"/>
                                      </p:to>
                                    </p:set>
                                    <p:animEffect transition="in" filter="circle(in)">
                                      <p:cBhvr>
                                        <p:cTn id="59" dur="2000"/>
                                        <p:tgtEl>
                                          <p:spTgt spid="3078"/>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079"/>
                                        </p:tgtEl>
                                        <p:attrNameLst>
                                          <p:attrName>style.visibility</p:attrName>
                                        </p:attrNameLst>
                                      </p:cBhvr>
                                      <p:to>
                                        <p:strVal val="visible"/>
                                      </p:to>
                                    </p:set>
                                    <p:animEffect transition="in" filter="barn(inVertical)">
                                      <p:cBhvr>
                                        <p:cTn id="64" dur="500"/>
                                        <p:tgtEl>
                                          <p:spTgt spid="3079"/>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down)">
                                      <p:cBhvr>
                                        <p:cTn id="69" dur="580">
                                          <p:stCondLst>
                                            <p:cond delay="0"/>
                                          </p:stCondLst>
                                        </p:cTn>
                                        <p:tgtEl>
                                          <p:spTgt spid="6"/>
                                        </p:tgtEl>
                                      </p:cBhvr>
                                    </p:animEffect>
                                    <p:anim calcmode="lin" valueType="num">
                                      <p:cBhvr>
                                        <p:cTn id="7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5" dur="26">
                                          <p:stCondLst>
                                            <p:cond delay="650"/>
                                          </p:stCondLst>
                                        </p:cTn>
                                        <p:tgtEl>
                                          <p:spTgt spid="6"/>
                                        </p:tgtEl>
                                      </p:cBhvr>
                                      <p:to x="100000" y="60000"/>
                                    </p:animScale>
                                    <p:animScale>
                                      <p:cBhvr>
                                        <p:cTn id="76" dur="166" decel="50000">
                                          <p:stCondLst>
                                            <p:cond delay="676"/>
                                          </p:stCondLst>
                                        </p:cTn>
                                        <p:tgtEl>
                                          <p:spTgt spid="6"/>
                                        </p:tgtEl>
                                      </p:cBhvr>
                                      <p:to x="100000" y="100000"/>
                                    </p:animScale>
                                    <p:animScale>
                                      <p:cBhvr>
                                        <p:cTn id="77" dur="26">
                                          <p:stCondLst>
                                            <p:cond delay="1312"/>
                                          </p:stCondLst>
                                        </p:cTn>
                                        <p:tgtEl>
                                          <p:spTgt spid="6"/>
                                        </p:tgtEl>
                                      </p:cBhvr>
                                      <p:to x="100000" y="80000"/>
                                    </p:animScale>
                                    <p:animScale>
                                      <p:cBhvr>
                                        <p:cTn id="78" dur="166" decel="50000">
                                          <p:stCondLst>
                                            <p:cond delay="1338"/>
                                          </p:stCondLst>
                                        </p:cTn>
                                        <p:tgtEl>
                                          <p:spTgt spid="6"/>
                                        </p:tgtEl>
                                      </p:cBhvr>
                                      <p:to x="100000" y="100000"/>
                                    </p:animScale>
                                    <p:animScale>
                                      <p:cBhvr>
                                        <p:cTn id="79" dur="26">
                                          <p:stCondLst>
                                            <p:cond delay="1642"/>
                                          </p:stCondLst>
                                        </p:cTn>
                                        <p:tgtEl>
                                          <p:spTgt spid="6"/>
                                        </p:tgtEl>
                                      </p:cBhvr>
                                      <p:to x="100000" y="90000"/>
                                    </p:animScale>
                                    <p:animScale>
                                      <p:cBhvr>
                                        <p:cTn id="80" dur="166" decel="50000">
                                          <p:stCondLst>
                                            <p:cond delay="1668"/>
                                          </p:stCondLst>
                                        </p:cTn>
                                        <p:tgtEl>
                                          <p:spTgt spid="6"/>
                                        </p:tgtEl>
                                      </p:cBhvr>
                                      <p:to x="100000" y="100000"/>
                                    </p:animScale>
                                    <p:animScale>
                                      <p:cBhvr>
                                        <p:cTn id="81" dur="26">
                                          <p:stCondLst>
                                            <p:cond delay="1808"/>
                                          </p:stCondLst>
                                        </p:cTn>
                                        <p:tgtEl>
                                          <p:spTgt spid="6"/>
                                        </p:tgtEl>
                                      </p:cBhvr>
                                      <p:to x="100000" y="95000"/>
                                    </p:animScale>
                                    <p:animScale>
                                      <p:cBhvr>
                                        <p:cTn id="82" dur="166" decel="50000">
                                          <p:stCondLst>
                                            <p:cond delay="1834"/>
                                          </p:stCondLst>
                                        </p:cTn>
                                        <p:tgtEl>
                                          <p:spTgt spid="6"/>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nodeType="clickEffect">
                                  <p:stCondLst>
                                    <p:cond delay="0"/>
                                  </p:stCondLst>
                                  <p:childTnLst>
                                    <p:set>
                                      <p:cBhvr>
                                        <p:cTn id="86" dur="1" fill="hold">
                                          <p:stCondLst>
                                            <p:cond delay="0"/>
                                          </p:stCondLst>
                                        </p:cTn>
                                        <p:tgtEl>
                                          <p:spTgt spid="3083"/>
                                        </p:tgtEl>
                                        <p:attrNameLst>
                                          <p:attrName>style.visibility</p:attrName>
                                        </p:attrNameLst>
                                      </p:cBhvr>
                                      <p:to>
                                        <p:strVal val="visible"/>
                                      </p:to>
                                    </p:set>
                                    <p:animEffect transition="in" filter="randombar(horizontal)">
                                      <p:cBhvr>
                                        <p:cTn id="87" dur="500"/>
                                        <p:tgtEl>
                                          <p:spTgt spid="3083"/>
                                        </p:tgtEl>
                                      </p:cBhvr>
                                    </p:animEffect>
                                  </p:childTnLst>
                                </p:cTn>
                              </p:par>
                              <p:par>
                                <p:cTn id="88" presetID="14" presetClass="entr" presetSubtype="10" fill="hold" nodeType="withEffect">
                                  <p:stCondLst>
                                    <p:cond delay="0"/>
                                  </p:stCondLst>
                                  <p:childTnLst>
                                    <p:set>
                                      <p:cBhvr>
                                        <p:cTn id="89" dur="1" fill="hold">
                                          <p:stCondLst>
                                            <p:cond delay="0"/>
                                          </p:stCondLst>
                                        </p:cTn>
                                        <p:tgtEl>
                                          <p:spTgt spid="3081"/>
                                        </p:tgtEl>
                                        <p:attrNameLst>
                                          <p:attrName>style.visibility</p:attrName>
                                        </p:attrNameLst>
                                      </p:cBhvr>
                                      <p:to>
                                        <p:strVal val="visible"/>
                                      </p:to>
                                    </p:set>
                                    <p:animEffect transition="in" filter="randombar(horizontal)">
                                      <p:cBhvr>
                                        <p:cTn id="90" dur="5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600200"/>
          </a:xfrm>
        </p:spPr>
        <p:txBody>
          <a:bodyPr/>
          <a:lstStyle/>
          <a:p>
            <a:r>
              <a:rPr lang="en-US" dirty="0" smtClean="0"/>
              <a:t/>
            </a:r>
            <a:br>
              <a:rPr lang="en-US" dirty="0" smtClean="0"/>
            </a:br>
            <a:r>
              <a:rPr lang="en-US" sz="4800" dirty="0" smtClean="0"/>
              <a:t>Dependent vs. Independent</a:t>
            </a:r>
            <a:endParaRPr lang="en-US" sz="4800" dirty="0"/>
          </a:p>
        </p:txBody>
      </p:sp>
      <p:sp>
        <p:nvSpPr>
          <p:cNvPr id="3" name="Content Placeholder 2"/>
          <p:cNvSpPr>
            <a:spLocks noGrp="1"/>
          </p:cNvSpPr>
          <p:nvPr>
            <p:ph idx="1"/>
          </p:nvPr>
        </p:nvSpPr>
        <p:spPr>
          <a:xfrm>
            <a:off x="533400" y="990600"/>
            <a:ext cx="8229600" cy="4525963"/>
          </a:xfrm>
        </p:spPr>
        <p:txBody>
          <a:bodyPr>
            <a:normAutofit fontScale="85000" lnSpcReduction="20000"/>
          </a:bodyPr>
          <a:lstStyle/>
          <a:p>
            <a:r>
              <a:rPr lang="en-US" dirty="0" smtClean="0"/>
              <a:t>Independent variables are the ones that are selected to be changed in an experiment </a:t>
            </a:r>
          </a:p>
          <a:p>
            <a:pPr lvl="1"/>
            <a:r>
              <a:rPr lang="en-US" dirty="0" smtClean="0"/>
              <a:t>A valid experiment only has one independent variable to ensure that it is a fair test (too many independent variables lead to inconclusive results)</a:t>
            </a:r>
          </a:p>
          <a:p>
            <a:r>
              <a:rPr lang="en-US" dirty="0" smtClean="0"/>
              <a:t>Dependent variables are the factors that </a:t>
            </a:r>
            <a:r>
              <a:rPr lang="en-US" i="1" dirty="0" smtClean="0"/>
              <a:t>respond</a:t>
            </a:r>
            <a:r>
              <a:rPr lang="en-US" dirty="0" smtClean="0"/>
              <a:t> to the independent variable</a:t>
            </a:r>
          </a:p>
          <a:p>
            <a:pPr lvl="1"/>
            <a:r>
              <a:rPr lang="en-US" dirty="0" smtClean="0"/>
              <a:t>Their response </a:t>
            </a:r>
            <a:r>
              <a:rPr lang="en-US" i="1" dirty="0" smtClean="0"/>
              <a:t>depends</a:t>
            </a:r>
            <a:r>
              <a:rPr lang="en-US" dirty="0" smtClean="0"/>
              <a:t> on the independent variable</a:t>
            </a:r>
          </a:p>
          <a:p>
            <a:pPr lvl="1"/>
            <a:r>
              <a:rPr lang="en-US" dirty="0" smtClean="0"/>
              <a:t>Consider it to be what is being observed through testing and measuring</a:t>
            </a:r>
          </a:p>
          <a:p>
            <a:endParaRPr lang="en-US" dirty="0"/>
          </a:p>
          <a:p>
            <a:pPr marL="0" indent="0">
              <a:buNone/>
            </a:pPr>
            <a:r>
              <a:rPr lang="en-US" dirty="0" smtClean="0"/>
              <a:t>THINK ON IT:  A researcher wanted to see if music had an effect on heart rate. Identify the dependent and independent variables and the controlled variable.</a:t>
            </a:r>
          </a:p>
          <a:p>
            <a:pPr lvl="1"/>
            <a:endParaRPr lang="en-US" dirty="0"/>
          </a:p>
          <a:p>
            <a:pPr marL="457200" lvl="1" indent="0">
              <a:buNone/>
            </a:pPr>
            <a:endParaRPr lang="en-US" dirty="0" smtClean="0"/>
          </a:p>
          <a:p>
            <a:pPr marL="0" indent="0">
              <a:buNone/>
            </a:pPr>
            <a:r>
              <a:rPr lang="en-US" dirty="0" smtClean="0"/>
              <a:t>Answer:</a:t>
            </a:r>
          </a:p>
          <a:p>
            <a:pPr marL="0" indent="0">
              <a:buNone/>
            </a:pPr>
            <a:r>
              <a:rPr lang="en-US" dirty="0" smtClean="0"/>
              <a:t> Independent variable: Music</a:t>
            </a:r>
          </a:p>
          <a:p>
            <a:pPr marL="0" indent="0">
              <a:buNone/>
            </a:pPr>
            <a:r>
              <a:rPr lang="en-US" dirty="0" smtClean="0"/>
              <a:t>Dependent variable: Heart rate</a:t>
            </a:r>
            <a:endParaRPr lang="en-US" dirty="0"/>
          </a:p>
        </p:txBody>
      </p:sp>
      <p:pic>
        <p:nvPicPr>
          <p:cNvPr id="1026" name="Picture 2" descr="C:\Users\maward\AppData\Local\Microsoft\Windows\Temporary Internet Files\Content.IE5\NSC4SN9X\MP90043314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5638800"/>
            <a:ext cx="1066800" cy="9133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ward\AppData\Local\Microsoft\Windows\Temporary Internet Files\Content.IE5\TY0XUZ7W\MC90043254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8525" y="5484199"/>
            <a:ext cx="1280163" cy="115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76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 </a:t>
            </a:r>
            <a:r>
              <a:rPr lang="en-US" sz="4000" dirty="0"/>
              <a:t>researcher wanted to see if music had an effect on heart </a:t>
            </a:r>
            <a:r>
              <a:rPr lang="en-US" sz="4000" dirty="0" smtClean="0"/>
              <a:t>rate”</a:t>
            </a:r>
            <a:endParaRPr lang="en-US" sz="4000" dirty="0"/>
          </a:p>
        </p:txBody>
      </p:sp>
      <p:sp>
        <p:nvSpPr>
          <p:cNvPr id="3" name="Content Placeholder 2"/>
          <p:cNvSpPr>
            <a:spLocks noGrp="1"/>
          </p:cNvSpPr>
          <p:nvPr>
            <p:ph idx="1"/>
          </p:nvPr>
        </p:nvSpPr>
        <p:spPr>
          <a:xfrm>
            <a:off x="457200" y="1600200"/>
            <a:ext cx="5257800" cy="4525963"/>
          </a:xfrm>
        </p:spPr>
        <p:txBody>
          <a:bodyPr>
            <a:normAutofit/>
          </a:bodyPr>
          <a:lstStyle/>
          <a:p>
            <a:r>
              <a:rPr lang="en-US" dirty="0" smtClean="0"/>
              <a:t>Independent variable</a:t>
            </a:r>
          </a:p>
          <a:p>
            <a:pPr lvl="1"/>
            <a:r>
              <a:rPr lang="en-US" dirty="0"/>
              <a:t>W</a:t>
            </a:r>
            <a:r>
              <a:rPr lang="en-US" dirty="0" smtClean="0"/>
              <a:t>hat are we changing?</a:t>
            </a:r>
          </a:p>
          <a:p>
            <a:pPr lvl="2"/>
            <a:r>
              <a:rPr lang="en-US" dirty="0" smtClean="0"/>
              <a:t>presence of music</a:t>
            </a:r>
          </a:p>
          <a:p>
            <a:pPr lvl="1"/>
            <a:endParaRPr lang="en-US" dirty="0"/>
          </a:p>
          <a:p>
            <a:r>
              <a:rPr lang="en-US" dirty="0" smtClean="0"/>
              <a:t>Dependent variable </a:t>
            </a:r>
            <a:endParaRPr lang="en-US" dirty="0"/>
          </a:p>
          <a:p>
            <a:pPr lvl="1"/>
            <a:r>
              <a:rPr lang="en-US" dirty="0" smtClean="0"/>
              <a:t>What are we observing?</a:t>
            </a:r>
          </a:p>
          <a:p>
            <a:pPr lvl="2"/>
            <a:r>
              <a:rPr lang="en-US" dirty="0" smtClean="0"/>
              <a:t>heart rate</a:t>
            </a:r>
          </a:p>
          <a:p>
            <a:pPr lvl="1"/>
            <a:endParaRPr lang="en-US" dirty="0" smtClean="0"/>
          </a:p>
          <a:p>
            <a:r>
              <a:rPr lang="en-US" dirty="0" smtClean="0"/>
              <a:t>Controlled variable </a:t>
            </a:r>
          </a:p>
          <a:p>
            <a:pPr lvl="1"/>
            <a:r>
              <a:rPr lang="en-US" dirty="0"/>
              <a:t>W</a:t>
            </a:r>
            <a:r>
              <a:rPr lang="en-US" dirty="0" smtClean="0"/>
              <a:t>hat can we refer to see if there was a change?</a:t>
            </a:r>
          </a:p>
          <a:p>
            <a:pPr lvl="2"/>
            <a:r>
              <a:rPr lang="en-US" dirty="0" smtClean="0"/>
              <a:t>heart rate before music was played</a:t>
            </a:r>
            <a:endParaRPr lang="en-US" dirty="0"/>
          </a:p>
        </p:txBody>
      </p:sp>
      <p:pic>
        <p:nvPicPr>
          <p:cNvPr id="4103"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t="10148"/>
          <a:stretch/>
        </p:blipFill>
        <p:spPr bwMode="auto">
          <a:xfrm>
            <a:off x="4572000" y="1600200"/>
            <a:ext cx="2676525" cy="1531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descr="http://shermanheart.files.wordpress.com/2012/04/healthy_heart_r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2391" y="3352800"/>
            <a:ext cx="2857500" cy="2857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27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par>
                                <p:cTn id="24" presetID="45" presetClass="entr" presetSubtype="0" fill="hold" nodeType="withEffect">
                                  <p:stCondLst>
                                    <p:cond delay="0"/>
                                  </p:stCondLst>
                                  <p:childTnLst>
                                    <p:set>
                                      <p:cBhvr>
                                        <p:cTn id="25" dur="1" fill="hold">
                                          <p:stCondLst>
                                            <p:cond delay="0"/>
                                          </p:stCondLst>
                                        </p:cTn>
                                        <p:tgtEl>
                                          <p:spTgt spid="4103"/>
                                        </p:tgtEl>
                                        <p:attrNameLst>
                                          <p:attrName>style.visibility</p:attrName>
                                        </p:attrNameLst>
                                      </p:cBhvr>
                                      <p:to>
                                        <p:strVal val="visible"/>
                                      </p:to>
                                    </p:set>
                                    <p:animEffect transition="in" filter="fade">
                                      <p:cBhvr>
                                        <p:cTn id="26" dur="2000"/>
                                        <p:tgtEl>
                                          <p:spTgt spid="4103"/>
                                        </p:tgtEl>
                                      </p:cBhvr>
                                    </p:animEffect>
                                    <p:anim calcmode="lin" valueType="num">
                                      <p:cBhvr>
                                        <p:cTn id="27" dur="2000" fill="hold"/>
                                        <p:tgtEl>
                                          <p:spTgt spid="4103"/>
                                        </p:tgtEl>
                                        <p:attrNameLst>
                                          <p:attrName>ppt_w</p:attrName>
                                        </p:attrNameLst>
                                      </p:cBhvr>
                                      <p:tavLst>
                                        <p:tav tm="0" fmla="#ppt_w*sin(2.5*pi*$)">
                                          <p:val>
                                            <p:fltVal val="0"/>
                                          </p:val>
                                        </p:tav>
                                        <p:tav tm="100000">
                                          <p:val>
                                            <p:fltVal val="1"/>
                                          </p:val>
                                        </p:tav>
                                      </p:tavLst>
                                    </p:anim>
                                    <p:anim calcmode="lin" valueType="num">
                                      <p:cBhvr>
                                        <p:cTn id="28" dur="2000" fill="hold"/>
                                        <p:tgtEl>
                                          <p:spTgt spid="4103"/>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9" dur="500"/>
                                        <p:tgtEl>
                                          <p:spTgt spid="3">
                                            <p:txEl>
                                              <p:pRg st="6" end="6"/>
                                            </p:txEl>
                                          </p:spTgt>
                                        </p:tgtEl>
                                      </p:cBhvr>
                                    </p:animEffect>
                                  </p:childTnLst>
                                </p:cTn>
                              </p:par>
                              <p:par>
                                <p:cTn id="50" presetID="45" presetClass="entr" presetSubtype="0" fill="hold" nodeType="withEffect">
                                  <p:stCondLst>
                                    <p:cond delay="0"/>
                                  </p:stCondLst>
                                  <p:childTnLst>
                                    <p:set>
                                      <p:cBhvr>
                                        <p:cTn id="51" dur="1" fill="hold">
                                          <p:stCondLst>
                                            <p:cond delay="0"/>
                                          </p:stCondLst>
                                        </p:cTn>
                                        <p:tgtEl>
                                          <p:spTgt spid="4106"/>
                                        </p:tgtEl>
                                        <p:attrNameLst>
                                          <p:attrName>style.visibility</p:attrName>
                                        </p:attrNameLst>
                                      </p:cBhvr>
                                      <p:to>
                                        <p:strVal val="visible"/>
                                      </p:to>
                                    </p:set>
                                    <p:animEffect transition="in" filter="fade">
                                      <p:cBhvr>
                                        <p:cTn id="52" dur="2000"/>
                                        <p:tgtEl>
                                          <p:spTgt spid="4106"/>
                                        </p:tgtEl>
                                      </p:cBhvr>
                                    </p:animEffect>
                                    <p:anim calcmode="lin" valueType="num">
                                      <p:cBhvr>
                                        <p:cTn id="53" dur="2000" fill="hold"/>
                                        <p:tgtEl>
                                          <p:spTgt spid="4106"/>
                                        </p:tgtEl>
                                        <p:attrNameLst>
                                          <p:attrName>ppt_w</p:attrName>
                                        </p:attrNameLst>
                                      </p:cBhvr>
                                      <p:tavLst>
                                        <p:tav tm="0" fmla="#ppt_w*sin(2.5*pi*$)">
                                          <p:val>
                                            <p:fltVal val="0"/>
                                          </p:val>
                                        </p:tav>
                                        <p:tav tm="100000">
                                          <p:val>
                                            <p:fltVal val="1"/>
                                          </p:val>
                                        </p:tav>
                                      </p:tavLst>
                                    </p:anim>
                                    <p:anim calcmode="lin" valueType="num">
                                      <p:cBhvr>
                                        <p:cTn id="54" dur="2000" fill="hold"/>
                                        <p:tgtEl>
                                          <p:spTgt spid="4106"/>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p:cTn id="5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0"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1" dur="500"/>
                                        <p:tgtEl>
                                          <p:spTgt spid="3">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p:cTn id="66"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7"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8" dur="500"/>
                                        <p:tgtEl>
                                          <p:spTgt spid="3">
                                            <p:txEl>
                                              <p:pRg st="9" end="9"/>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p:cTn id="73"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4"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788</TotalTime>
  <Words>1149</Words>
  <Application>Microsoft Office PowerPoint</Application>
  <PresentationFormat>On-screen Show (4:3)</PresentationFormat>
  <Paragraphs>138</Paragraphs>
  <Slides>19</Slides>
  <Notes>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Executive</vt:lpstr>
      <vt:lpstr>Scientific Method</vt:lpstr>
      <vt:lpstr>What is the Scientific Method?</vt:lpstr>
      <vt:lpstr>Key terms</vt:lpstr>
      <vt:lpstr>Hypothesis</vt:lpstr>
      <vt:lpstr>Theory</vt:lpstr>
      <vt:lpstr>Law</vt:lpstr>
      <vt:lpstr>Fair Test, Variables, and Controls</vt:lpstr>
      <vt:lpstr> Dependent vs. Independent</vt:lpstr>
      <vt:lpstr>“A researcher wanted to see if music had an effect on heart rate”</vt:lpstr>
      <vt:lpstr>Now the researcher wants to see if type of music has an effect on heart rate</vt:lpstr>
      <vt:lpstr>Sample Size</vt:lpstr>
      <vt:lpstr>The Scientific Method</vt:lpstr>
      <vt:lpstr>1: Ask a Question</vt:lpstr>
      <vt:lpstr>2: Do Background Research</vt:lpstr>
      <vt:lpstr>3: Construct a Hypothesis</vt:lpstr>
      <vt:lpstr>4: Experiment</vt:lpstr>
      <vt:lpstr>5: Analyze</vt:lpstr>
      <vt:lpstr>6: Report Results</vt:lpstr>
      <vt:lpstr>In Summary…</vt:lpstr>
    </vt:vector>
  </TitlesOfParts>
  <Company>College of Veterinary Medicine - Texas A&amp;M Univ.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 Johnson's Lab</dc:creator>
  <cp:lastModifiedBy>Tech</cp:lastModifiedBy>
  <cp:revision>51</cp:revision>
  <dcterms:created xsi:type="dcterms:W3CDTF">2012-07-10T20:42:21Z</dcterms:created>
  <dcterms:modified xsi:type="dcterms:W3CDTF">2012-09-17T19:11:20Z</dcterms:modified>
</cp:coreProperties>
</file>