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7" r:id="rId3"/>
    <p:sldId id="264" r:id="rId4"/>
    <p:sldId id="265" r:id="rId5"/>
    <p:sldId id="289" r:id="rId6"/>
    <p:sldId id="280" r:id="rId7"/>
    <p:sldId id="281" r:id="rId8"/>
    <p:sldId id="282" r:id="rId9"/>
    <p:sldId id="283" r:id="rId10"/>
    <p:sldId id="284" r:id="rId11"/>
    <p:sldId id="285" r:id="rId12"/>
    <p:sldId id="270" r:id="rId13"/>
    <p:sldId id="271" r:id="rId14"/>
    <p:sldId id="287" r:id="rId15"/>
    <p:sldId id="294" r:id="rId16"/>
    <p:sldId id="266" r:id="rId17"/>
    <p:sldId id="268" r:id="rId18"/>
    <p:sldId id="286" r:id="rId19"/>
    <p:sldId id="274" r:id="rId20"/>
    <p:sldId id="290" r:id="rId21"/>
    <p:sldId id="275" r:id="rId22"/>
    <p:sldId id="276" r:id="rId23"/>
    <p:sldId id="277" r:id="rId24"/>
    <p:sldId id="279" r:id="rId25"/>
    <p:sldId id="259" r:id="rId26"/>
    <p:sldId id="293" r:id="rId27"/>
    <p:sldId id="291" r:id="rId28"/>
    <p:sldId id="292" r:id="rId29"/>
    <p:sldId id="29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A0AFC7F-B418-4C21-AAE7-720E1589E66A}">
          <p14:sldIdLst>
            <p14:sldId id="256"/>
            <p14:sldId id="257"/>
            <p14:sldId id="264"/>
            <p14:sldId id="265"/>
            <p14:sldId id="289"/>
            <p14:sldId id="280"/>
            <p14:sldId id="281"/>
            <p14:sldId id="282"/>
            <p14:sldId id="283"/>
            <p14:sldId id="284"/>
            <p14:sldId id="285"/>
            <p14:sldId id="270"/>
            <p14:sldId id="271"/>
            <p14:sldId id="287"/>
            <p14:sldId id="294"/>
            <p14:sldId id="266"/>
            <p14:sldId id="268"/>
            <p14:sldId id="286"/>
            <p14:sldId id="274"/>
            <p14:sldId id="290"/>
            <p14:sldId id="275"/>
            <p14:sldId id="276"/>
            <p14:sldId id="277"/>
            <p14:sldId id="279"/>
            <p14:sldId id="259"/>
            <p14:sldId id="293"/>
            <p14:sldId id="291"/>
            <p14:sldId id="292"/>
            <p14:sldId id="29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387" autoAdjust="0"/>
    <p:restoredTop sz="44848" autoAdjust="0"/>
  </p:normalViewPr>
  <p:slideViewPr>
    <p:cSldViewPr>
      <p:cViewPr varScale="1">
        <p:scale>
          <a:sx n="47" d="100"/>
          <a:sy n="47" d="100"/>
        </p:scale>
        <p:origin x="-1554" y="-96"/>
      </p:cViewPr>
      <p:guideLst>
        <p:guide orient="horz" pos="2160"/>
        <p:guide pos="2880"/>
      </p:guideLst>
    </p:cSldViewPr>
  </p:slideViewPr>
  <p:outlineViewPr>
    <p:cViewPr>
      <p:scale>
        <a:sx n="33" d="100"/>
        <a:sy n="33" d="100"/>
      </p:scale>
      <p:origin x="48" y="1187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85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AC05DA-4878-4B93-B6D2-7119FC2B1941}" type="datetimeFigureOut">
              <a:rPr lang="en-US" smtClean="0"/>
              <a:t>9/5/2012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AA5963F-DEA8-4248-A45C-BE30C3CC31A2}" type="slidenum">
              <a:rPr lang="en-US" smtClean="0"/>
              <a:t>‹#›</a:t>
            </a:fld>
            <a:endParaRPr lang="en-US"/>
          </a:p>
        </p:txBody>
      </p:sp>
    </p:spTree>
    <p:extLst>
      <p:ext uri="{BB962C8B-B14F-4D97-AF65-F5344CB8AC3E}">
        <p14:creationId xmlns:p14="http://schemas.microsoft.com/office/powerpoint/2010/main" val="4068180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3D3773-7ECC-42FF-BBC6-1263D8A653EA}" type="datetimeFigureOut">
              <a:rPr lang="en-US" smtClean="0"/>
              <a:t>9/5/2012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5AC9A3-4C28-4260-94F0-D8C6C1E6DFB7}" type="slidenum">
              <a:rPr lang="en-US" smtClean="0"/>
              <a:t>‹#›</a:t>
            </a:fld>
            <a:endParaRPr lang="en-US"/>
          </a:p>
        </p:txBody>
      </p:sp>
    </p:spTree>
    <p:extLst>
      <p:ext uri="{BB962C8B-B14F-4D97-AF65-F5344CB8AC3E}">
        <p14:creationId xmlns:p14="http://schemas.microsoft.com/office/powerpoint/2010/main" val="1900337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lionden.com/homeostasis.htm"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youtube.com/watch?v=1XWnovm6JLs"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1</a:t>
            </a:fld>
            <a:endParaRPr lang="en-US"/>
          </a:p>
        </p:txBody>
      </p:sp>
    </p:spTree>
    <p:extLst>
      <p:ext uri="{BB962C8B-B14F-4D97-AF65-F5344CB8AC3E}">
        <p14:creationId xmlns:p14="http://schemas.microsoft.com/office/powerpoint/2010/main" val="1985836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945AC9A3-4C28-4260-94F0-D8C6C1E6DFB7}" type="slidenum">
              <a:rPr lang="en-US" smtClean="0"/>
              <a:t>12</a:t>
            </a:fld>
            <a:endParaRPr lang="en-US"/>
          </a:p>
        </p:txBody>
      </p:sp>
    </p:spTree>
    <p:extLst>
      <p:ext uri="{BB962C8B-B14F-4D97-AF65-F5344CB8AC3E}">
        <p14:creationId xmlns:p14="http://schemas.microsoft.com/office/powerpoint/2010/main" val="3949234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Review</a:t>
            </a:r>
            <a:r>
              <a:rPr lang="en-US" dirty="0" smtClean="0"/>
              <a:t>: The function of the plasma</a:t>
            </a:r>
            <a:r>
              <a:rPr lang="en-US" baseline="0" dirty="0" smtClean="0"/>
              <a:t> membrane is to act as a barrier for the cell and is impermeable to most molecules, hence these proteins are important transporters of much needed nutrients </a:t>
            </a:r>
            <a:endParaRPr lang="en-US" dirty="0" smtClean="0"/>
          </a:p>
          <a:p>
            <a:r>
              <a:rPr lang="en-US" b="1" dirty="0" smtClean="0"/>
              <a:t>Note</a:t>
            </a:r>
            <a:r>
              <a:rPr lang="en-US" b="0" dirty="0" smtClean="0"/>
              <a:t>: The</a:t>
            </a:r>
            <a:r>
              <a:rPr lang="en-US" dirty="0" smtClean="0"/>
              <a:t> enzyme</a:t>
            </a:r>
            <a:r>
              <a:rPr lang="en-US" baseline="0" dirty="0" smtClean="0"/>
              <a:t> activity rate chart on the slide is not specific for stomach cells because stomach cells pH set point is more acidic then the one pictured which shows an set point pH 7 which is neutral pH</a:t>
            </a:r>
          </a:p>
          <a:p>
            <a:r>
              <a:rPr lang="en-US" baseline="0" dirty="0" smtClean="0"/>
              <a:t>Animation on slide: click and question box will appear in bottom right hand corner as a segue for the next slide </a:t>
            </a:r>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13</a:t>
            </a:fld>
            <a:endParaRPr lang="en-US"/>
          </a:p>
        </p:txBody>
      </p:sp>
    </p:spTree>
    <p:extLst>
      <p:ext uri="{BB962C8B-B14F-4D97-AF65-F5344CB8AC3E}">
        <p14:creationId xmlns:p14="http://schemas.microsoft.com/office/powerpoint/2010/main" val="572997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14</a:t>
            </a:fld>
            <a:endParaRPr lang="en-US"/>
          </a:p>
        </p:txBody>
      </p:sp>
    </p:spTree>
    <p:extLst>
      <p:ext uri="{BB962C8B-B14F-4D97-AF65-F5344CB8AC3E}">
        <p14:creationId xmlns:p14="http://schemas.microsoft.com/office/powerpoint/2010/main" val="351617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16</a:t>
            </a:fld>
            <a:endParaRPr lang="en-US"/>
          </a:p>
        </p:txBody>
      </p:sp>
    </p:spTree>
    <p:extLst>
      <p:ext uri="{BB962C8B-B14F-4D97-AF65-F5344CB8AC3E}">
        <p14:creationId xmlns:p14="http://schemas.microsoft.com/office/powerpoint/2010/main" val="4239350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Note</a:t>
            </a:r>
            <a:r>
              <a:rPr lang="en-US" dirty="0" smtClean="0"/>
              <a:t>:</a:t>
            </a:r>
            <a:r>
              <a:rPr lang="en-US" baseline="0" dirty="0" smtClean="0"/>
              <a:t> In the table, the Nervous system &amp; Endocrine system share a row because their function is the same but they are two distinct organ systems. </a:t>
            </a:r>
            <a:endParaRPr lang="en-US" dirty="0" smtClean="0"/>
          </a:p>
        </p:txBody>
      </p:sp>
      <p:sp>
        <p:nvSpPr>
          <p:cNvPr id="4" name="Slide Number Placeholder 3"/>
          <p:cNvSpPr>
            <a:spLocks noGrp="1"/>
          </p:cNvSpPr>
          <p:nvPr>
            <p:ph type="sldNum" sz="quarter" idx="10"/>
          </p:nvPr>
        </p:nvSpPr>
        <p:spPr/>
        <p:txBody>
          <a:bodyPr/>
          <a:lstStyle/>
          <a:p>
            <a:fld id="{945AC9A3-4C28-4260-94F0-D8C6C1E6DFB7}" type="slidenum">
              <a:rPr lang="en-US" smtClean="0"/>
              <a:t>17</a:t>
            </a:fld>
            <a:endParaRPr lang="en-US"/>
          </a:p>
        </p:txBody>
      </p:sp>
    </p:spTree>
    <p:extLst>
      <p:ext uri="{BB962C8B-B14F-4D97-AF65-F5344CB8AC3E}">
        <p14:creationId xmlns:p14="http://schemas.microsoft.com/office/powerpoint/2010/main" val="1766209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Key</a:t>
            </a:r>
            <a:r>
              <a:rPr lang="en-US" dirty="0" smtClean="0"/>
              <a:t>: A</a:t>
            </a:r>
            <a:r>
              <a:rPr lang="en-US" baseline="0" dirty="0" smtClean="0"/>
              <a:t> – Muscular system, B – Skeletal system, C – Nervous system, D – Endocrine system, E – Cardiovascular system, F – Integumentary/skin system, G – Lymphatic system, H – Respiratory system, I – Digestive system, J – Urinary system, K – Reproductive system</a:t>
            </a:r>
          </a:p>
        </p:txBody>
      </p:sp>
      <p:sp>
        <p:nvSpPr>
          <p:cNvPr id="4" name="Slide Number Placeholder 3"/>
          <p:cNvSpPr>
            <a:spLocks noGrp="1"/>
          </p:cNvSpPr>
          <p:nvPr>
            <p:ph type="sldNum" sz="quarter" idx="10"/>
          </p:nvPr>
        </p:nvSpPr>
        <p:spPr/>
        <p:txBody>
          <a:bodyPr/>
          <a:lstStyle/>
          <a:p>
            <a:fld id="{945AC9A3-4C28-4260-94F0-D8C6C1E6DFB7}" type="slidenum">
              <a:rPr lang="en-US" smtClean="0"/>
              <a:t>18</a:t>
            </a:fld>
            <a:endParaRPr lang="en-US"/>
          </a:p>
        </p:txBody>
      </p:sp>
    </p:spTree>
    <p:extLst>
      <p:ext uri="{BB962C8B-B14F-4D97-AF65-F5344CB8AC3E}">
        <p14:creationId xmlns:p14="http://schemas.microsoft.com/office/powerpoint/2010/main" val="2304482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a:t>
            </a:r>
            <a:r>
              <a:rPr lang="en-US" dirty="0" smtClean="0"/>
              <a:t>:</a:t>
            </a:r>
            <a:r>
              <a:rPr lang="en-US" baseline="0" dirty="0" smtClean="0"/>
              <a:t> Animation on slide, click to make description appear </a:t>
            </a:r>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19</a:t>
            </a:fld>
            <a:endParaRPr lang="en-US"/>
          </a:p>
        </p:txBody>
      </p:sp>
    </p:spTree>
    <p:extLst>
      <p:ext uri="{BB962C8B-B14F-4D97-AF65-F5344CB8AC3E}">
        <p14:creationId xmlns:p14="http://schemas.microsoft.com/office/powerpoint/2010/main" val="1114624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a:t>
            </a:r>
            <a:r>
              <a:rPr lang="en-US" dirty="0" smtClean="0"/>
              <a:t>: C</a:t>
            </a:r>
            <a:r>
              <a:rPr lang="en-US" baseline="0" dirty="0" smtClean="0"/>
              <a:t>lick the hyperlink Analogy Video in the bottom right hand corner, this link will take you to a website – to navigate there is a side bar on the left, click play on the second one ‘Analogy’ for a video explanation, the video will play for a few minutes then stop and you must hit play again to start the second example video </a:t>
            </a:r>
          </a:p>
          <a:p>
            <a:r>
              <a:rPr lang="en-US" baseline="0" dirty="0" smtClean="0"/>
              <a:t>Video at: http://www.phys.unsw.edu.au/biosnippets/</a:t>
            </a:r>
          </a:p>
          <a:p>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20</a:t>
            </a:fld>
            <a:endParaRPr lang="en-US"/>
          </a:p>
        </p:txBody>
      </p:sp>
    </p:spTree>
    <p:extLst>
      <p:ext uri="{BB962C8B-B14F-4D97-AF65-F5344CB8AC3E}">
        <p14:creationId xmlns:p14="http://schemas.microsoft.com/office/powerpoint/2010/main" val="11810944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945AC9A3-4C28-4260-94F0-D8C6C1E6DFB7}" type="slidenum">
              <a:rPr lang="en-US" smtClean="0"/>
              <a:t>21</a:t>
            </a:fld>
            <a:endParaRPr lang="en-US"/>
          </a:p>
        </p:txBody>
      </p:sp>
    </p:spTree>
    <p:extLst>
      <p:ext uri="{BB962C8B-B14F-4D97-AF65-F5344CB8AC3E}">
        <p14:creationId xmlns:p14="http://schemas.microsoft.com/office/powerpoint/2010/main" val="3052009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Glucose – is the</a:t>
            </a:r>
            <a:r>
              <a:rPr lang="en-US" baseline="0" dirty="0" smtClean="0"/>
              <a:t> sugar that is used as energy within the body</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Note</a:t>
            </a:r>
            <a:r>
              <a:rPr lang="en-US" baseline="0" dirty="0" smtClean="0"/>
              <a:t>: First hyperlink to an interactive video on Homeostasis and is for a high school audience the second is a more detailed college level explanation of diabetes and insulin. The first link takes you to a website </a:t>
            </a:r>
            <a:r>
              <a:rPr lang="en-US" baseline="0" dirty="0" smtClean="0">
                <a:sym typeface="Wingdings" pitchFamily="2" charset="2"/>
              </a:rPr>
              <a:t>with an interactive video, you must click to answer a few questions (e.g. click on the pancreas) to move forward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http://www.bbc.co.uk/schools/gcsebitesize/science/add_ocr_pre_2011/homeostasis/homeosts.shtml</a:t>
            </a:r>
          </a:p>
          <a:p>
            <a:endParaRPr lang="en-US" baseline="0" dirty="0" smtClean="0">
              <a:sym typeface="Wingdings" pitchFamily="2" charset="2"/>
            </a:endParaRPr>
          </a:p>
          <a:p>
            <a:r>
              <a:rPr lang="en-US" baseline="0" dirty="0" smtClean="0"/>
              <a:t>The second hyperlink is to a YouTube link video is 4:19 long and talks about how insulin works http://www.youtube.com/watch?v=IrotOPgSkR4</a:t>
            </a:r>
          </a:p>
          <a:p>
            <a:r>
              <a:rPr lang="en-US" b="1" baseline="0" dirty="0" smtClean="0"/>
              <a:t>Question</a:t>
            </a:r>
            <a:r>
              <a:rPr lang="en-US" baseline="0" dirty="0" smtClean="0"/>
              <a:t>: When you have diabetes what is the variable that becomes imbalanced? </a:t>
            </a:r>
          </a:p>
          <a:p>
            <a:r>
              <a:rPr lang="en-US" b="1" baseline="0" dirty="0" smtClean="0"/>
              <a:t>Answer</a:t>
            </a:r>
            <a:r>
              <a:rPr lang="en-US" baseline="0" dirty="0" smtClean="0"/>
              <a:t>: Concentration of nutrients or too much glucose in your blood</a:t>
            </a:r>
          </a:p>
        </p:txBody>
      </p:sp>
      <p:sp>
        <p:nvSpPr>
          <p:cNvPr id="4" name="Slide Number Placeholder 3"/>
          <p:cNvSpPr>
            <a:spLocks noGrp="1"/>
          </p:cNvSpPr>
          <p:nvPr>
            <p:ph type="sldNum" sz="quarter" idx="10"/>
          </p:nvPr>
        </p:nvSpPr>
        <p:spPr/>
        <p:txBody>
          <a:bodyPr/>
          <a:lstStyle/>
          <a:p>
            <a:fld id="{945AC9A3-4C28-4260-94F0-D8C6C1E6DFB7}" type="slidenum">
              <a:rPr lang="en-US" smtClean="0"/>
              <a:t>23</a:t>
            </a:fld>
            <a:endParaRPr lang="en-US"/>
          </a:p>
        </p:txBody>
      </p:sp>
    </p:spTree>
    <p:extLst>
      <p:ext uri="{BB962C8B-B14F-4D97-AF65-F5344CB8AC3E}">
        <p14:creationId xmlns:p14="http://schemas.microsoft.com/office/powerpoint/2010/main" val="497693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a:t>
            </a:r>
            <a:r>
              <a:rPr lang="en-US" dirty="0" smtClean="0"/>
              <a:t>: Animation on this slide, click to make see-saw</a:t>
            </a:r>
            <a:r>
              <a:rPr lang="en-US" baseline="0" dirty="0" smtClean="0"/>
              <a:t> gif disappear</a:t>
            </a:r>
          </a:p>
          <a:p>
            <a:r>
              <a:rPr lang="en-US" baseline="0" dirty="0" smtClean="0"/>
              <a:t>Example of when an imbalance in a homeostatic variables is covered later in the PowerPoint</a:t>
            </a:r>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2</a:t>
            </a:fld>
            <a:endParaRPr lang="en-US"/>
          </a:p>
        </p:txBody>
      </p:sp>
    </p:spTree>
    <p:extLst>
      <p:ext uri="{BB962C8B-B14F-4D97-AF65-F5344CB8AC3E}">
        <p14:creationId xmlns:p14="http://schemas.microsoft.com/office/powerpoint/2010/main" val="29868475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Example</a:t>
            </a:r>
            <a:r>
              <a:rPr lang="en-US" dirty="0" smtClean="0"/>
              <a:t>: </a:t>
            </a:r>
            <a:endParaRPr lang="en-US" baseline="0" dirty="0" smtClean="0"/>
          </a:p>
          <a:p>
            <a:r>
              <a:rPr lang="en-US" baseline="0" dirty="0" smtClean="0"/>
              <a:t>Feedback – you receive a grade back on an assignment that says “you got a bad grade, you didn’t studied enough” this is after you’ve already taken the test, it is feedback on how you did</a:t>
            </a:r>
          </a:p>
          <a:p>
            <a:r>
              <a:rPr lang="en-US" baseline="0" dirty="0" err="1" smtClean="0"/>
              <a:t>Feedforward</a:t>
            </a:r>
            <a:r>
              <a:rPr lang="en-US" baseline="0" dirty="0" smtClean="0"/>
              <a:t> – you decide to study extra before a test so that you get a good grade – this is before you’ve taken your test and is preemptive </a:t>
            </a:r>
            <a:r>
              <a:rPr lang="en-US" baseline="0" dirty="0" err="1" smtClean="0"/>
              <a:t>feedforward</a:t>
            </a:r>
            <a:r>
              <a:rPr lang="en-US" baseline="0" dirty="0" smtClean="0"/>
              <a:t> to push your grade up </a:t>
            </a:r>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24</a:t>
            </a:fld>
            <a:endParaRPr lang="en-US"/>
          </a:p>
        </p:txBody>
      </p:sp>
    </p:spTree>
    <p:extLst>
      <p:ext uri="{BB962C8B-B14F-4D97-AF65-F5344CB8AC3E}">
        <p14:creationId xmlns:p14="http://schemas.microsoft.com/office/powerpoint/2010/main" val="34968581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Question</a:t>
            </a:r>
            <a:r>
              <a:rPr lang="en-US" b="1" baseline="0" dirty="0" smtClean="0"/>
              <a:t> for class</a:t>
            </a:r>
            <a:r>
              <a:rPr lang="en-US" baseline="0" dirty="0" smtClean="0"/>
              <a:t>: In the example on the slide, the hot sun is the threat to homeostasis, our negative feedback response to lower our temperature by sweating. If we were to get caught in a snow storm and the snow lowered our temperature would it be </a:t>
            </a:r>
            <a:r>
              <a:rPr lang="en-US" b="1" baseline="0" dirty="0" smtClean="0"/>
              <a:t>negative feedback</a:t>
            </a:r>
            <a:r>
              <a:rPr lang="en-US" b="0" baseline="0" dirty="0" smtClean="0"/>
              <a:t> if our body began shivering to warm us back up?</a:t>
            </a:r>
            <a:endParaRPr lang="en-US" baseline="0" dirty="0" smtClean="0"/>
          </a:p>
          <a:p>
            <a:r>
              <a:rPr lang="en-US" b="1" baseline="0" dirty="0" smtClean="0"/>
              <a:t>Answer</a:t>
            </a:r>
            <a:r>
              <a:rPr lang="en-US" baseline="0" dirty="0" smtClean="0"/>
              <a:t>: Yes! Even though the directions of the imbalance and corrective response have switched, now the threat to homeostasis is a </a:t>
            </a:r>
            <a:r>
              <a:rPr lang="en-US" i="1" baseline="0" dirty="0" smtClean="0"/>
              <a:t>lowering</a:t>
            </a:r>
            <a:r>
              <a:rPr lang="en-US" b="1" i="1" baseline="0" dirty="0" smtClean="0"/>
              <a:t> </a:t>
            </a:r>
            <a:r>
              <a:rPr lang="en-US" b="0" i="0" baseline="0" dirty="0" smtClean="0"/>
              <a:t>of our temperature and our corrective response is a </a:t>
            </a:r>
            <a:r>
              <a:rPr lang="en-US" b="0" i="1" baseline="0" dirty="0" smtClean="0"/>
              <a:t>raising</a:t>
            </a:r>
            <a:r>
              <a:rPr lang="en-US" b="0" i="0" baseline="0" dirty="0" smtClean="0"/>
              <a:t> of our temperature this is </a:t>
            </a:r>
            <a:r>
              <a:rPr lang="en-US" b="1" i="0" baseline="0" dirty="0" smtClean="0"/>
              <a:t>negative feedback</a:t>
            </a:r>
            <a:r>
              <a:rPr lang="en-US" b="0" i="0" baseline="0" dirty="0" smtClean="0"/>
              <a:t> because our corrective response to the imbalance is in the reverse direction </a:t>
            </a:r>
            <a:endParaRPr lang="en-US" baseline="0" dirty="0" smtClean="0"/>
          </a:p>
        </p:txBody>
      </p:sp>
      <p:sp>
        <p:nvSpPr>
          <p:cNvPr id="4" name="Slide Number Placeholder 3"/>
          <p:cNvSpPr>
            <a:spLocks noGrp="1"/>
          </p:cNvSpPr>
          <p:nvPr>
            <p:ph type="sldNum" sz="quarter" idx="10"/>
          </p:nvPr>
        </p:nvSpPr>
        <p:spPr/>
        <p:txBody>
          <a:bodyPr/>
          <a:lstStyle/>
          <a:p>
            <a:fld id="{945AC9A3-4C28-4260-94F0-D8C6C1E6DFB7}" type="slidenum">
              <a:rPr lang="en-US" smtClean="0"/>
              <a:t>25</a:t>
            </a:fld>
            <a:endParaRPr lang="en-US"/>
          </a:p>
        </p:txBody>
      </p:sp>
    </p:spTree>
    <p:extLst>
      <p:ext uri="{BB962C8B-B14F-4D97-AF65-F5344CB8AC3E}">
        <p14:creationId xmlns:p14="http://schemas.microsoft.com/office/powerpoint/2010/main" val="1641161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26</a:t>
            </a:fld>
            <a:endParaRPr lang="en-US"/>
          </a:p>
        </p:txBody>
      </p:sp>
    </p:spTree>
    <p:extLst>
      <p:ext uri="{BB962C8B-B14F-4D97-AF65-F5344CB8AC3E}">
        <p14:creationId xmlns:p14="http://schemas.microsoft.com/office/powerpoint/2010/main" val="10343141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a:t>
            </a:r>
            <a:r>
              <a:rPr lang="en-US" sz="1200" b="0" i="0" kern="1200" dirty="0" err="1" smtClean="0">
                <a:solidFill>
                  <a:schemeClr val="tx1"/>
                </a:solidFill>
                <a:effectLst/>
                <a:latin typeface="+mn-lt"/>
                <a:ea typeface="+mn-ea"/>
                <a:cs typeface="+mn-cs"/>
              </a:rPr>
              <a:t>Feedforward</a:t>
            </a:r>
            <a:r>
              <a:rPr lang="en-US" sz="1200" b="0" i="0" kern="1200" dirty="0" smtClean="0">
                <a:solidFill>
                  <a:schemeClr val="tx1"/>
                </a:solidFill>
                <a:effectLst/>
                <a:latin typeface="+mn-lt"/>
                <a:ea typeface="+mn-ea"/>
                <a:cs typeface="+mn-cs"/>
              </a:rPr>
              <a:t> control is a mechanism for minimizing lag time</a:t>
            </a:r>
          </a:p>
          <a:p>
            <a:r>
              <a:rPr lang="en-US" sz="1200" b="0" i="0" kern="1200" dirty="0" smtClean="0">
                <a:solidFill>
                  <a:schemeClr val="tx1"/>
                </a:solidFill>
                <a:effectLst/>
                <a:latin typeface="+mn-lt"/>
                <a:ea typeface="+mn-ea"/>
                <a:cs typeface="+mn-cs"/>
              </a:rPr>
              <a:t>The</a:t>
            </a:r>
            <a:r>
              <a:rPr lang="en-US" sz="1200" b="0" i="0" kern="1200" baseline="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Feedforward</a:t>
            </a:r>
            <a:r>
              <a:rPr lang="en-US" sz="1200" b="0" i="0" kern="1200" dirty="0" smtClean="0">
                <a:solidFill>
                  <a:schemeClr val="tx1"/>
                </a:solidFill>
                <a:effectLst/>
                <a:latin typeface="+mn-lt"/>
                <a:ea typeface="+mn-ea"/>
                <a:cs typeface="+mn-cs"/>
              </a:rPr>
              <a:t> mechanism helps maintain stability by anticipating the need for changes by integrating information and acting to promote change before the direct stimulus signals for that specific need</a:t>
            </a:r>
            <a:r>
              <a:rPr lang="en-US" sz="1200" b="0" i="0" kern="1200" baseline="0" dirty="0" smtClean="0">
                <a:solidFill>
                  <a:schemeClr val="tx1"/>
                </a:solidFill>
                <a:effectLst/>
                <a:latin typeface="+mn-lt"/>
                <a:ea typeface="+mn-ea"/>
                <a:cs typeface="+mn-cs"/>
              </a:rPr>
              <a:t> is received as either 1) s</a:t>
            </a:r>
            <a:r>
              <a:rPr lang="en-US" sz="1200" b="0" i="0" kern="1200" dirty="0" smtClean="0">
                <a:solidFill>
                  <a:schemeClr val="tx1"/>
                </a:solidFill>
                <a:effectLst/>
                <a:latin typeface="+mn-lt"/>
                <a:ea typeface="+mn-ea"/>
                <a:cs typeface="+mn-cs"/>
              </a:rPr>
              <a:t>ignals sent for rates of change beyond normal or 2) signals from associated systems.</a:t>
            </a:r>
          </a:p>
          <a:p>
            <a:r>
              <a:rPr lang="en-US" sz="1200" b="0" i="0" kern="1200" dirty="0" smtClean="0">
                <a:solidFill>
                  <a:schemeClr val="tx1"/>
                </a:solidFill>
                <a:effectLst/>
                <a:latin typeface="+mn-lt"/>
                <a:ea typeface="+mn-ea"/>
                <a:cs typeface="+mn-cs"/>
              </a:rPr>
              <a:t>e.g</a:t>
            </a:r>
            <a:r>
              <a:rPr lang="en-US" sz="1200" b="0" i="0" kern="1200" dirty="0" smtClean="0">
                <a:solidFill>
                  <a:schemeClr val="tx1"/>
                </a:solidFill>
                <a:effectLst/>
                <a:latin typeface="+mn-lt"/>
                <a:ea typeface="+mn-ea"/>
                <a:cs typeface="+mn-cs"/>
              </a:rPr>
              <a:t>.</a:t>
            </a:r>
          </a:p>
          <a:p>
            <a:r>
              <a:rPr lang="en-US" sz="1200" b="0" i="0" u="sng" kern="1200" dirty="0" smtClean="0">
                <a:solidFill>
                  <a:schemeClr val="tx1"/>
                </a:solidFill>
                <a:effectLst/>
                <a:latin typeface="+mn-lt"/>
                <a:ea typeface="+mn-ea"/>
                <a:cs typeface="+mn-cs"/>
              </a:rPr>
              <a:t>Eating</a:t>
            </a:r>
            <a:r>
              <a:rPr lang="en-US" sz="1200" b="0" i="0" kern="1200" dirty="0" smtClean="0">
                <a:solidFill>
                  <a:schemeClr val="tx1"/>
                </a:solidFill>
                <a:effectLst/>
                <a:latin typeface="+mn-lt"/>
                <a:ea typeface="+mn-ea"/>
                <a:cs typeface="+mn-cs"/>
              </a:rPr>
              <a:t> – sight or smell of food causes </a:t>
            </a:r>
            <a:r>
              <a:rPr lang="en-US" sz="1200" b="0" i="0" kern="1200" dirty="0" err="1" smtClean="0">
                <a:solidFill>
                  <a:schemeClr val="tx1"/>
                </a:solidFill>
                <a:effectLst/>
                <a:latin typeface="+mn-lt"/>
                <a:ea typeface="+mn-ea"/>
                <a:cs typeface="+mn-cs"/>
              </a:rPr>
              <a:t>feedforward</a:t>
            </a:r>
            <a:r>
              <a:rPr lang="en-US" sz="1200" b="0" i="0" kern="1200" dirty="0" smtClean="0">
                <a:solidFill>
                  <a:schemeClr val="tx1"/>
                </a:solidFill>
                <a:effectLst/>
                <a:latin typeface="+mn-lt"/>
                <a:ea typeface="+mn-ea"/>
                <a:cs typeface="+mn-cs"/>
              </a:rPr>
              <a:t> mechanisms to increase saliva production and increase </a:t>
            </a:r>
            <a:r>
              <a:rPr lang="en-US" sz="1200" b="0" i="0" kern="1200" dirty="0" err="1" smtClean="0">
                <a:solidFill>
                  <a:schemeClr val="tx1"/>
                </a:solidFill>
                <a:effectLst/>
                <a:latin typeface="+mn-lt"/>
                <a:ea typeface="+mn-ea"/>
                <a:cs typeface="+mn-cs"/>
              </a:rPr>
              <a:t>HCl</a:t>
            </a:r>
            <a:r>
              <a:rPr lang="en-US" sz="1200" b="0" i="0" kern="1200" dirty="0" smtClean="0">
                <a:solidFill>
                  <a:schemeClr val="tx1"/>
                </a:solidFill>
                <a:effectLst/>
                <a:latin typeface="+mn-lt"/>
                <a:ea typeface="+mn-ea"/>
                <a:cs typeface="+mn-cs"/>
              </a:rPr>
              <a:t> production to prepare the body to ingest food.</a:t>
            </a:r>
          </a:p>
          <a:p>
            <a:r>
              <a:rPr lang="en-US" sz="1200" b="0" i="0" u="sng" kern="1200" dirty="0" smtClean="0">
                <a:solidFill>
                  <a:schemeClr val="tx1"/>
                </a:solidFill>
                <a:effectLst/>
                <a:latin typeface="+mn-lt"/>
                <a:ea typeface="+mn-ea"/>
                <a:cs typeface="+mn-cs"/>
              </a:rPr>
              <a:t>Muscle </a:t>
            </a:r>
            <a:r>
              <a:rPr lang="en-US" sz="1200" b="0" i="0" u="sng" kern="1200" dirty="0" smtClean="0">
                <a:solidFill>
                  <a:schemeClr val="tx1"/>
                </a:solidFill>
                <a:effectLst/>
                <a:latin typeface="+mn-lt"/>
                <a:ea typeface="+mn-ea"/>
                <a:cs typeface="+mn-cs"/>
              </a:rPr>
              <a:t>needs to react quickly</a:t>
            </a:r>
            <a:r>
              <a:rPr lang="en-US" sz="1200" b="0" i="0" kern="1200" dirty="0" smtClean="0">
                <a:solidFill>
                  <a:schemeClr val="tx1"/>
                </a:solidFill>
                <a:effectLst/>
                <a:latin typeface="+mn-lt"/>
                <a:ea typeface="+mn-ea"/>
                <a:cs typeface="+mn-cs"/>
              </a:rPr>
              <a:t> – less time than it takes to send message to the brain and back. Feed-forward system causes the movement and then retrospectively the information is communicated to the brain. Also one to play fast paced sports, react to changes in environment quickly “before thinking about it”. Bicycle riding and balance – can anticipate the need to compensate and carry out the action before it is needed.</a:t>
            </a:r>
          </a:p>
          <a:p>
            <a:r>
              <a:rPr lang="en-US" sz="1200" b="0" i="0" u="sng" kern="1200" dirty="0" smtClean="0">
                <a:solidFill>
                  <a:schemeClr val="tx1"/>
                </a:solidFill>
                <a:effectLst/>
                <a:latin typeface="+mn-lt"/>
                <a:ea typeface="+mn-ea"/>
                <a:cs typeface="+mn-cs"/>
              </a:rPr>
              <a:t>Exercise</a:t>
            </a:r>
            <a:r>
              <a:rPr lang="en-US"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 when begin exercise muscles send signal to brain of activity. Efferent signals go to cardiovascular, respiratory, and limbic systems causing increase in ventilation, </a:t>
            </a:r>
            <a:r>
              <a:rPr lang="en-US" sz="1200" b="0" i="0" kern="1200" dirty="0" err="1" smtClean="0">
                <a:solidFill>
                  <a:schemeClr val="tx1"/>
                </a:solidFill>
                <a:effectLst/>
                <a:latin typeface="+mn-lt"/>
                <a:ea typeface="+mn-ea"/>
                <a:cs typeface="+mn-cs"/>
              </a:rPr>
              <a:t>vasodilate</a:t>
            </a:r>
            <a:r>
              <a:rPr lang="en-US" sz="1200" b="0" i="0" kern="1200" dirty="0" smtClean="0">
                <a:solidFill>
                  <a:schemeClr val="tx1"/>
                </a:solidFill>
                <a:effectLst/>
                <a:latin typeface="+mn-lt"/>
                <a:ea typeface="+mn-ea"/>
                <a:cs typeface="+mn-cs"/>
              </a:rPr>
              <a:t> blood vessels in the muscles, and slightly increase BP in other parts of the body. Anticipates changes in need for oxygen and need to excrete carbon dioxide before chemoreceptors stimulate changes.</a:t>
            </a:r>
          </a:p>
          <a:p>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27</a:t>
            </a:fld>
            <a:endParaRPr lang="en-US"/>
          </a:p>
        </p:txBody>
      </p:sp>
    </p:spTree>
    <p:extLst>
      <p:ext uri="{BB962C8B-B14F-4D97-AF65-F5344CB8AC3E}">
        <p14:creationId xmlns:p14="http://schemas.microsoft.com/office/powerpoint/2010/main" val="351833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28</a:t>
            </a:fld>
            <a:endParaRPr lang="en-US"/>
          </a:p>
        </p:txBody>
      </p:sp>
    </p:spTree>
    <p:extLst>
      <p:ext uri="{BB962C8B-B14F-4D97-AF65-F5344CB8AC3E}">
        <p14:creationId xmlns:p14="http://schemas.microsoft.com/office/powerpoint/2010/main" val="2538383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4</a:t>
            </a:fld>
            <a:endParaRPr lang="en-US"/>
          </a:p>
        </p:txBody>
      </p:sp>
    </p:spTree>
    <p:extLst>
      <p:ext uri="{BB962C8B-B14F-4D97-AF65-F5344CB8AC3E}">
        <p14:creationId xmlns:p14="http://schemas.microsoft.com/office/powerpoint/2010/main" val="3275464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Note</a:t>
            </a:r>
            <a:r>
              <a:rPr lang="en-US" sz="1200" b="0" i="0" kern="1200" dirty="0" smtClean="0">
                <a:solidFill>
                  <a:schemeClr val="tx1"/>
                </a:solidFill>
                <a:effectLst/>
                <a:latin typeface="+mn-lt"/>
                <a:ea typeface="+mn-ea"/>
                <a:cs typeface="+mn-cs"/>
              </a:rPr>
              <a:t>:</a:t>
            </a:r>
            <a:r>
              <a:rPr lang="en-US" sz="1200" b="0" i="0" kern="1200" baseline="0" dirty="0" smtClean="0">
                <a:solidFill>
                  <a:schemeClr val="tx1"/>
                </a:solidFill>
                <a:effectLst/>
                <a:latin typeface="+mn-lt"/>
                <a:ea typeface="+mn-ea"/>
                <a:cs typeface="+mn-cs"/>
              </a:rPr>
              <a:t> ~100 trillion cells in the human body is an estimate </a:t>
            </a:r>
          </a:p>
        </p:txBody>
      </p:sp>
      <p:sp>
        <p:nvSpPr>
          <p:cNvPr id="4" name="Slide Number Placeholder 3"/>
          <p:cNvSpPr>
            <a:spLocks noGrp="1"/>
          </p:cNvSpPr>
          <p:nvPr>
            <p:ph type="sldNum" sz="quarter" idx="10"/>
          </p:nvPr>
        </p:nvSpPr>
        <p:spPr/>
        <p:txBody>
          <a:bodyPr/>
          <a:lstStyle/>
          <a:p>
            <a:fld id="{945AC9A3-4C28-4260-94F0-D8C6C1E6DFB7}" type="slidenum">
              <a:rPr lang="en-US" smtClean="0"/>
              <a:t>5</a:t>
            </a:fld>
            <a:endParaRPr lang="en-US"/>
          </a:p>
        </p:txBody>
      </p:sp>
    </p:spTree>
    <p:extLst>
      <p:ext uri="{BB962C8B-B14F-4D97-AF65-F5344CB8AC3E}">
        <p14:creationId xmlns:p14="http://schemas.microsoft.com/office/powerpoint/2010/main" val="3825277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Note</a:t>
            </a:r>
            <a:r>
              <a:rPr lang="en-US" baseline="0" dirty="0" smtClean="0"/>
              <a:t>: </a:t>
            </a:r>
            <a:r>
              <a:rPr lang="en-US" dirty="0" smtClean="0"/>
              <a:t>O</a:t>
            </a:r>
            <a:r>
              <a:rPr lang="en-US" baseline="-25000" dirty="0" smtClean="0"/>
              <a:t>2 </a:t>
            </a:r>
            <a:r>
              <a:rPr lang="en-US" baseline="0" dirty="0" smtClean="0"/>
              <a:t>= oxygen </a:t>
            </a:r>
            <a:r>
              <a:rPr lang="en-US" dirty="0" smtClean="0"/>
              <a:t>CO</a:t>
            </a:r>
            <a:r>
              <a:rPr lang="en-US" baseline="-25000" dirty="0" smtClean="0"/>
              <a:t>2 </a:t>
            </a:r>
            <a:r>
              <a:rPr lang="en-US" baseline="0" dirty="0" smtClean="0"/>
              <a:t>= carbon dioxide</a:t>
            </a:r>
          </a:p>
          <a:p>
            <a:r>
              <a:rPr lang="en-US" baseline="0" dirty="0" smtClean="0"/>
              <a:t>Animation on slide: Click to reveal bottom half of slide</a:t>
            </a:r>
          </a:p>
        </p:txBody>
      </p:sp>
      <p:sp>
        <p:nvSpPr>
          <p:cNvPr id="4" name="Slide Number Placeholder 3"/>
          <p:cNvSpPr>
            <a:spLocks noGrp="1"/>
          </p:cNvSpPr>
          <p:nvPr>
            <p:ph type="sldNum" sz="quarter" idx="10"/>
          </p:nvPr>
        </p:nvSpPr>
        <p:spPr/>
        <p:txBody>
          <a:bodyPr/>
          <a:lstStyle/>
          <a:p>
            <a:fld id="{8BD577C1-7161-4A4F-A1B6-CF99611765B5}" type="slidenum">
              <a:rPr lang="en-US" smtClean="0"/>
              <a:t>6</a:t>
            </a:fld>
            <a:endParaRPr lang="en-US"/>
          </a:p>
        </p:txBody>
      </p:sp>
    </p:spTree>
    <p:extLst>
      <p:ext uri="{BB962C8B-B14F-4D97-AF65-F5344CB8AC3E}">
        <p14:creationId xmlns:p14="http://schemas.microsoft.com/office/powerpoint/2010/main" val="2675232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7</a:t>
            </a:fld>
            <a:endParaRPr lang="en-US"/>
          </a:p>
        </p:txBody>
      </p:sp>
    </p:spTree>
    <p:extLst>
      <p:ext uri="{BB962C8B-B14F-4D97-AF65-F5344CB8AC3E}">
        <p14:creationId xmlns:p14="http://schemas.microsoft.com/office/powerpoint/2010/main" val="1048667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Note</a:t>
            </a:r>
            <a:r>
              <a:rPr lang="en-US" sz="1200" b="0" i="0" kern="1200" dirty="0" smtClean="0">
                <a:solidFill>
                  <a:schemeClr val="tx1"/>
                </a:solidFill>
                <a:effectLst/>
                <a:latin typeface="+mn-lt"/>
                <a:ea typeface="+mn-ea"/>
                <a:cs typeface="+mn-cs"/>
              </a:rPr>
              <a:t>:</a:t>
            </a:r>
            <a:r>
              <a:rPr lang="en-US" sz="1200" b="0" i="0" kern="1200" baseline="0" dirty="0" smtClean="0">
                <a:solidFill>
                  <a:schemeClr val="tx1"/>
                </a:solidFill>
                <a:effectLst/>
                <a:latin typeface="+mn-lt"/>
                <a:ea typeface="+mn-ea"/>
                <a:cs typeface="+mn-cs"/>
              </a:rPr>
              <a:t> Click to reveal each panel</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Homeostasis</a:t>
            </a:r>
            <a:r>
              <a:rPr lang="en-US" sz="1200" b="0" i="0" kern="1200" baseline="0" dirty="0" smtClean="0">
                <a:solidFill>
                  <a:schemeClr val="tx1"/>
                </a:solidFill>
                <a:effectLst/>
                <a:latin typeface="+mn-lt"/>
                <a:ea typeface="+mn-ea"/>
                <a:cs typeface="+mn-cs"/>
              </a:rPr>
              <a:t> Fishbowl </a:t>
            </a:r>
            <a:endParaRPr lang="en-US" dirty="0" smtClean="0">
              <a:hlinkClick r:id="rId3"/>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Copyright Kevin Patton, lionden.com</a:t>
            </a:r>
            <a:endParaRPr lang="en-US" dirty="0" smtClean="0"/>
          </a:p>
          <a:p>
            <a:r>
              <a:rPr lang="en-US" dirty="0" smtClean="0">
                <a:hlinkClick r:id="rId3"/>
              </a:rPr>
              <a:t>http://www.lionden.com/homeostasis.htm</a:t>
            </a:r>
            <a:endParaRPr lang="en-US" dirty="0" smtClean="0"/>
          </a:p>
          <a:p>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8</a:t>
            </a:fld>
            <a:endParaRPr lang="en-US"/>
          </a:p>
        </p:txBody>
      </p:sp>
    </p:spTree>
    <p:extLst>
      <p:ext uri="{BB962C8B-B14F-4D97-AF65-F5344CB8AC3E}">
        <p14:creationId xmlns:p14="http://schemas.microsoft.com/office/powerpoint/2010/main" val="4247081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a:t>
            </a:r>
            <a:r>
              <a:rPr lang="en-US" dirty="0" smtClean="0"/>
              <a:t>: the process that cells undergo to generate energy using O</a:t>
            </a:r>
            <a:r>
              <a:rPr lang="en-US" baseline="-25000" dirty="0" smtClean="0"/>
              <a:t>2 </a:t>
            </a:r>
            <a:r>
              <a:rPr lang="en-US" baseline="0" dirty="0" smtClean="0"/>
              <a:t> </a:t>
            </a:r>
            <a:r>
              <a:rPr lang="en-US" dirty="0" smtClean="0"/>
              <a:t>is called cellular respiration and occurs in the mitochondria</a:t>
            </a:r>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9</a:t>
            </a:fld>
            <a:endParaRPr lang="en-US"/>
          </a:p>
        </p:txBody>
      </p:sp>
    </p:spTree>
    <p:extLst>
      <p:ext uri="{BB962C8B-B14F-4D97-AF65-F5344CB8AC3E}">
        <p14:creationId xmlns:p14="http://schemas.microsoft.com/office/powerpoint/2010/main" val="194791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a:t>
            </a:r>
            <a:r>
              <a:rPr lang="en-US" dirty="0" smtClean="0"/>
              <a:t>: What is an electrolyte </a:t>
            </a:r>
            <a:r>
              <a:rPr lang="en-US" dirty="0" smtClean="0">
                <a:hlinkClick r:id="rId3"/>
              </a:rPr>
              <a:t>http://www.youtube.com/watch?v=1XWnovm6JLs</a:t>
            </a:r>
            <a:endParaRPr lang="en-US" dirty="0" smtClean="0"/>
          </a:p>
          <a:p>
            <a:r>
              <a:rPr lang="en-US" dirty="0" smtClean="0"/>
              <a:t>Electrolytes</a:t>
            </a:r>
            <a:r>
              <a:rPr lang="en-US" baseline="0" dirty="0" smtClean="0"/>
              <a:t> are important in our bodies to help our nervous system to send signals to our body – our nervous system uses electrical signals called action potentials to send messages across neurons and these electrolytes are important for helping carry that electrical signal across fluids</a:t>
            </a:r>
            <a:endParaRPr lang="en-US" dirty="0"/>
          </a:p>
        </p:txBody>
      </p:sp>
      <p:sp>
        <p:nvSpPr>
          <p:cNvPr id="4" name="Slide Number Placeholder 3"/>
          <p:cNvSpPr>
            <a:spLocks noGrp="1"/>
          </p:cNvSpPr>
          <p:nvPr>
            <p:ph type="sldNum" sz="quarter" idx="10"/>
          </p:nvPr>
        </p:nvSpPr>
        <p:spPr/>
        <p:txBody>
          <a:bodyPr/>
          <a:lstStyle/>
          <a:p>
            <a:fld id="{945AC9A3-4C28-4260-94F0-D8C6C1E6DFB7}" type="slidenum">
              <a:rPr lang="en-US" smtClean="0"/>
              <a:t>10</a:t>
            </a:fld>
            <a:endParaRPr lang="en-US"/>
          </a:p>
        </p:txBody>
      </p:sp>
    </p:spTree>
    <p:extLst>
      <p:ext uri="{BB962C8B-B14F-4D97-AF65-F5344CB8AC3E}">
        <p14:creationId xmlns:p14="http://schemas.microsoft.com/office/powerpoint/2010/main" val="1940941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5D20F0-65A6-4874-8229-322069B9DE89}" type="datetimeFigureOut">
              <a:rPr lang="en-US" smtClean="0"/>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1201755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20F0-65A6-4874-8229-322069B9DE89}" type="datetimeFigureOut">
              <a:rPr lang="en-US" smtClean="0"/>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218106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20F0-65A6-4874-8229-322069B9DE89}" type="datetimeFigureOut">
              <a:rPr lang="en-US" smtClean="0"/>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424318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20F0-65A6-4874-8229-322069B9DE89}" type="datetimeFigureOut">
              <a:rPr lang="en-US" smtClean="0"/>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231134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5D20F0-65A6-4874-8229-322069B9DE89}" type="datetimeFigureOut">
              <a:rPr lang="en-US" smtClean="0"/>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339470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5D20F0-65A6-4874-8229-322069B9DE89}" type="datetimeFigureOut">
              <a:rPr lang="en-US" smtClean="0"/>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962705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5D20F0-65A6-4874-8229-322069B9DE89}" type="datetimeFigureOut">
              <a:rPr lang="en-US" smtClean="0"/>
              <a:t>9/5/2012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3455741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5D20F0-65A6-4874-8229-322069B9DE89}" type="datetimeFigureOut">
              <a:rPr lang="en-US" smtClean="0"/>
              <a:t>9/5/2012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3365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D20F0-65A6-4874-8229-322069B9DE89}" type="datetimeFigureOut">
              <a:rPr lang="en-US" smtClean="0"/>
              <a:t>9/5/2012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3103642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D20F0-65A6-4874-8229-322069B9DE89}" type="datetimeFigureOut">
              <a:rPr lang="en-US" smtClean="0"/>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2828462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D20F0-65A6-4874-8229-322069B9DE89}" type="datetimeFigureOut">
              <a:rPr lang="en-US" smtClean="0"/>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DF115-D0FF-4209-B0CE-8DB96FBFB77E}" type="slidenum">
              <a:rPr lang="en-US" smtClean="0"/>
              <a:t>‹#›</a:t>
            </a:fld>
            <a:endParaRPr lang="en-US"/>
          </a:p>
        </p:txBody>
      </p:sp>
    </p:spTree>
    <p:extLst>
      <p:ext uri="{BB962C8B-B14F-4D97-AF65-F5344CB8AC3E}">
        <p14:creationId xmlns:p14="http://schemas.microsoft.com/office/powerpoint/2010/main" val="1974460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D20F0-65A6-4874-8229-322069B9DE89}" type="datetimeFigureOut">
              <a:rPr lang="en-US" smtClean="0"/>
              <a:t>9/5/2012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DF115-D0FF-4209-B0CE-8DB96FBFB77E}" type="slidenum">
              <a:rPr lang="en-US" smtClean="0"/>
              <a:t>‹#›</a:t>
            </a:fld>
            <a:endParaRPr lang="en-US"/>
          </a:p>
        </p:txBody>
      </p:sp>
    </p:spTree>
    <p:extLst>
      <p:ext uri="{BB962C8B-B14F-4D97-AF65-F5344CB8AC3E}">
        <p14:creationId xmlns:p14="http://schemas.microsoft.com/office/powerpoint/2010/main" val="843840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phys.unsw.edu.au/biosnippets/" TargetMode="External"/><Relationship Id="rId5" Type="http://schemas.openxmlformats.org/officeDocument/2006/relationships/image" Target="../media/image27.jpeg"/><Relationship Id="rId4" Type="http://schemas.openxmlformats.org/officeDocument/2006/relationships/image" Target="../media/image26.jpg"/></Relationships>
</file>

<file path=ppt/slides/_rels/slide21.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22.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IrotOPgSkR4"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1.jpeg"/><Relationship Id="rId4" Type="http://schemas.openxmlformats.org/officeDocument/2006/relationships/hyperlink" Target="http://www.bbc.co.uk/schools/gcsebitesize/science/add_ocr_pre_2011/homeostasis/homeosts.shtml"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3.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4.gif"/><Relationship Id="rId5" Type="http://schemas.openxmlformats.org/officeDocument/2006/relationships/image" Target="../media/image13.jp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brightnessContrast contrast="31000"/>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1981200" y="5562601"/>
            <a:ext cx="5486400" cy="1295399"/>
          </a:xfrm>
          <a:prstGeom prst="rect">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66800" y="0"/>
            <a:ext cx="7772400" cy="1470025"/>
          </a:xfrm>
        </p:spPr>
        <p:txBody>
          <a:bodyPr>
            <a:normAutofit/>
          </a:bodyPr>
          <a:lstStyle/>
          <a:p>
            <a:r>
              <a:rPr lang="en-US" sz="6000" dirty="0" smtClean="0">
                <a:latin typeface="Adobe Gothic Std B" pitchFamily="34" charset="-128"/>
                <a:ea typeface="Adobe Gothic Std B" pitchFamily="34" charset="-128"/>
              </a:rPr>
              <a:t>Homeostasis</a:t>
            </a:r>
            <a:endParaRPr lang="en-US" sz="6000" dirty="0">
              <a:latin typeface="Adobe Gothic Std B" pitchFamily="34" charset="-128"/>
              <a:ea typeface="Adobe Gothic Std B" pitchFamily="34" charset="-128"/>
            </a:endParaRPr>
          </a:p>
        </p:txBody>
      </p:sp>
      <p:sp>
        <p:nvSpPr>
          <p:cNvPr id="3" name="Subtitle 2"/>
          <p:cNvSpPr>
            <a:spLocks noGrp="1"/>
          </p:cNvSpPr>
          <p:nvPr>
            <p:ph type="subTitle" idx="1"/>
          </p:nvPr>
        </p:nvSpPr>
        <p:spPr>
          <a:xfrm>
            <a:off x="1905000" y="5562601"/>
            <a:ext cx="5715000" cy="1752600"/>
          </a:xfrm>
        </p:spPr>
        <p:txBody>
          <a:bodyPr/>
          <a:lstStyle/>
          <a:p>
            <a:r>
              <a:rPr lang="en-US" b="1" dirty="0" err="1" smtClean="0">
                <a:solidFill>
                  <a:schemeClr val="tx1"/>
                </a:solidFill>
              </a:rPr>
              <a:t>Homeo</a:t>
            </a:r>
            <a:r>
              <a:rPr lang="en-US" dirty="0" smtClean="0">
                <a:solidFill>
                  <a:schemeClr val="tx1"/>
                </a:solidFill>
              </a:rPr>
              <a:t> = </a:t>
            </a:r>
            <a:r>
              <a:rPr lang="en-US" i="1" dirty="0" smtClean="0">
                <a:solidFill>
                  <a:schemeClr val="tx1"/>
                </a:solidFill>
              </a:rPr>
              <a:t>same</a:t>
            </a:r>
            <a:r>
              <a:rPr lang="en-US" dirty="0" smtClean="0">
                <a:solidFill>
                  <a:schemeClr val="tx1"/>
                </a:solidFill>
              </a:rPr>
              <a:t> </a:t>
            </a:r>
            <a:r>
              <a:rPr lang="en-US" b="1" dirty="0" smtClean="0">
                <a:solidFill>
                  <a:schemeClr val="tx1"/>
                </a:solidFill>
              </a:rPr>
              <a:t>Stasis</a:t>
            </a:r>
            <a:r>
              <a:rPr lang="en-US" dirty="0" smtClean="0">
                <a:solidFill>
                  <a:schemeClr val="tx1"/>
                </a:solidFill>
              </a:rPr>
              <a:t> = </a:t>
            </a:r>
            <a:r>
              <a:rPr lang="en-US" i="1" dirty="0" smtClean="0">
                <a:solidFill>
                  <a:schemeClr val="tx1"/>
                </a:solidFill>
              </a:rPr>
              <a:t>standing</a:t>
            </a:r>
          </a:p>
          <a:p>
            <a:r>
              <a:rPr lang="en-US" dirty="0">
                <a:solidFill>
                  <a:schemeClr val="tx1"/>
                </a:solidFill>
              </a:rPr>
              <a:t>Greek for “</a:t>
            </a:r>
            <a:r>
              <a:rPr lang="en-US" i="1" dirty="0">
                <a:solidFill>
                  <a:schemeClr val="tx1"/>
                </a:solidFill>
              </a:rPr>
              <a:t>standing still</a:t>
            </a:r>
            <a:r>
              <a:rPr lang="en-US" dirty="0">
                <a:solidFill>
                  <a:schemeClr val="tx1"/>
                </a:solidFill>
              </a:rPr>
              <a:t>”</a:t>
            </a:r>
          </a:p>
          <a:p>
            <a:endParaRPr lang="en-US" dirty="0">
              <a:solidFill>
                <a:schemeClr val="tx1"/>
              </a:solidFill>
            </a:endParaRPr>
          </a:p>
        </p:txBody>
      </p:sp>
    </p:spTree>
    <p:extLst>
      <p:ext uri="{BB962C8B-B14F-4D97-AF65-F5344CB8AC3E}">
        <p14:creationId xmlns:p14="http://schemas.microsoft.com/office/powerpoint/2010/main" val="1560586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5153025" y="3517096"/>
            <a:ext cx="3609975" cy="1526977"/>
            <a:chOff x="5153025" y="2968823"/>
            <a:chExt cx="3609975" cy="1526977"/>
          </a:xfrm>
        </p:grpSpPr>
        <p:grpSp>
          <p:nvGrpSpPr>
            <p:cNvPr id="14" name="Group 13"/>
            <p:cNvGrpSpPr/>
            <p:nvPr/>
          </p:nvGrpSpPr>
          <p:grpSpPr>
            <a:xfrm>
              <a:off x="5153025" y="2968823"/>
              <a:ext cx="3609975" cy="1526977"/>
              <a:chOff x="5153025" y="2819400"/>
              <a:chExt cx="3609975" cy="1526977"/>
            </a:xfrm>
          </p:grpSpPr>
          <p:grpSp>
            <p:nvGrpSpPr>
              <p:cNvPr id="4" name="Group 3"/>
              <p:cNvGrpSpPr/>
              <p:nvPr/>
            </p:nvGrpSpPr>
            <p:grpSpPr>
              <a:xfrm>
                <a:off x="5153025" y="2819400"/>
                <a:ext cx="3609975" cy="1314450"/>
                <a:chOff x="4495800" y="2970727"/>
                <a:chExt cx="3609975" cy="131445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0" y="2970727"/>
                  <a:ext cx="3609975" cy="1314450"/>
                </a:xfrm>
                <a:prstGeom prst="rect">
                  <a:avLst/>
                </a:prstGeom>
              </p:spPr>
            </p:pic>
            <p:sp>
              <p:nvSpPr>
                <p:cNvPr id="6" name="Rectangle 5"/>
                <p:cNvSpPr/>
                <p:nvPr/>
              </p:nvSpPr>
              <p:spPr>
                <a:xfrm>
                  <a:off x="4695924" y="2985726"/>
                  <a:ext cx="3381375" cy="229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p:cNvSpPr txBox="1"/>
              <p:nvPr/>
            </p:nvSpPr>
            <p:spPr>
              <a:xfrm>
                <a:off x="5388397" y="3948536"/>
                <a:ext cx="1123851" cy="307777"/>
              </a:xfrm>
              <a:prstGeom prst="rect">
                <a:avLst/>
              </a:prstGeom>
              <a:noFill/>
            </p:spPr>
            <p:txBody>
              <a:bodyPr wrap="square" rtlCol="0">
                <a:spAutoFit/>
              </a:bodyPr>
              <a:lstStyle/>
              <a:p>
                <a:r>
                  <a:rPr lang="en-US" sz="1400" dirty="0"/>
                  <a:t>s</a:t>
                </a:r>
                <a:r>
                  <a:rPr lang="en-US" sz="1400" dirty="0" smtClean="0"/>
                  <a:t>hrivel up</a:t>
                </a:r>
                <a:endParaRPr lang="en-US" sz="1400" dirty="0"/>
              </a:p>
            </p:txBody>
          </p:sp>
          <p:sp>
            <p:nvSpPr>
              <p:cNvPr id="13" name="TextBox 12"/>
              <p:cNvSpPr txBox="1"/>
              <p:nvPr/>
            </p:nvSpPr>
            <p:spPr>
              <a:xfrm>
                <a:off x="8001000" y="4038600"/>
                <a:ext cx="714608" cy="307777"/>
              </a:xfrm>
              <a:prstGeom prst="rect">
                <a:avLst/>
              </a:prstGeom>
              <a:noFill/>
            </p:spPr>
            <p:txBody>
              <a:bodyPr wrap="square" rtlCol="0">
                <a:spAutoFit/>
              </a:bodyPr>
              <a:lstStyle/>
              <a:p>
                <a:r>
                  <a:rPr lang="en-US" sz="1400" dirty="0" smtClean="0"/>
                  <a:t>burst</a:t>
                </a:r>
                <a:endParaRPr lang="en-US" sz="1400" dirty="0"/>
              </a:p>
            </p:txBody>
          </p:sp>
        </p:grpSp>
        <p:sp>
          <p:nvSpPr>
            <p:cNvPr id="15" name="TextBox 14"/>
            <p:cNvSpPr txBox="1"/>
            <p:nvPr/>
          </p:nvSpPr>
          <p:spPr>
            <a:xfrm>
              <a:off x="6791189" y="4163275"/>
              <a:ext cx="709835" cy="307777"/>
            </a:xfrm>
            <a:prstGeom prst="rect">
              <a:avLst/>
            </a:prstGeom>
            <a:noFill/>
          </p:spPr>
          <p:txBody>
            <a:bodyPr wrap="square" rtlCol="0">
              <a:spAutoFit/>
            </a:bodyPr>
            <a:lstStyle/>
            <a:p>
              <a:r>
                <a:rPr lang="en-US" sz="1400" dirty="0" smtClean="0"/>
                <a:t>normal</a:t>
              </a:r>
              <a:endParaRPr lang="en-US" sz="1400" dirty="0"/>
            </a:p>
          </p:txBody>
        </p:sp>
      </p:grpSp>
      <p:sp>
        <p:nvSpPr>
          <p:cNvPr id="7" name="TextBox 6"/>
          <p:cNvSpPr txBox="1"/>
          <p:nvPr/>
        </p:nvSpPr>
        <p:spPr>
          <a:xfrm>
            <a:off x="457798" y="3316159"/>
            <a:ext cx="7819625" cy="3170099"/>
          </a:xfrm>
          <a:prstGeom prst="rect">
            <a:avLst/>
          </a:prstGeom>
          <a:noFill/>
        </p:spPr>
        <p:txBody>
          <a:bodyPr wrap="square" rtlCol="0">
            <a:spAutoFit/>
          </a:bodyPr>
          <a:lstStyle/>
          <a:p>
            <a:r>
              <a:rPr lang="en-US" sz="2400" dirty="0" smtClean="0"/>
              <a:t>5. W</a:t>
            </a:r>
            <a:r>
              <a:rPr lang="en-US" sz="2800" dirty="0" smtClean="0"/>
              <a:t>ater</a:t>
            </a:r>
            <a:r>
              <a:rPr lang="en-US" sz="2800" dirty="0"/>
              <a:t>, S</a:t>
            </a:r>
            <a:r>
              <a:rPr lang="en-US" sz="2800" dirty="0" smtClean="0"/>
              <a:t>alts &amp; Electrolyte Levels</a:t>
            </a:r>
          </a:p>
          <a:p>
            <a:r>
              <a:rPr lang="en-US" dirty="0" smtClean="0"/>
              <a:t>The concentration of salt in our internal </a:t>
            </a:r>
          </a:p>
          <a:p>
            <a:r>
              <a:rPr lang="en-US" dirty="0" smtClean="0"/>
              <a:t>environment regulates water levels in cells.</a:t>
            </a:r>
          </a:p>
          <a:p>
            <a:r>
              <a:rPr lang="en-US" dirty="0" smtClean="0"/>
              <a:t>This is important to maintain proper volume </a:t>
            </a:r>
          </a:p>
          <a:p>
            <a:r>
              <a:rPr lang="en-US" dirty="0" smtClean="0"/>
              <a:t>in cells or they will either shrivel up or burst.</a:t>
            </a:r>
          </a:p>
          <a:p>
            <a:endParaRPr lang="en-US" dirty="0"/>
          </a:p>
          <a:p>
            <a:pPr>
              <a:spcBef>
                <a:spcPts val="1200"/>
              </a:spcBef>
            </a:pPr>
            <a:r>
              <a:rPr lang="en-US" dirty="0" smtClean="0"/>
              <a:t>Different electrolytes have different important</a:t>
            </a:r>
          </a:p>
          <a:p>
            <a:r>
              <a:rPr lang="en-US" dirty="0" smtClean="0"/>
              <a:t>functions e.g., potassium (K+) controls the rhythmic</a:t>
            </a:r>
          </a:p>
          <a:p>
            <a:r>
              <a:rPr lang="en-US" dirty="0" smtClean="0"/>
              <a:t>beating of the heart so we need a relatively </a:t>
            </a:r>
          </a:p>
          <a:p>
            <a:r>
              <a:rPr lang="en-US" dirty="0" smtClean="0"/>
              <a:t>constant concentration.</a:t>
            </a: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3253" y="5334000"/>
            <a:ext cx="1781424" cy="1228897"/>
          </a:xfrm>
          <a:prstGeom prst="rect">
            <a:avLst/>
          </a:prstGeom>
        </p:spPr>
      </p:pic>
      <p:sp>
        <p:nvSpPr>
          <p:cNvPr id="9" name="Rectangle 8"/>
          <p:cNvSpPr/>
          <p:nvPr/>
        </p:nvSpPr>
        <p:spPr>
          <a:xfrm>
            <a:off x="5889591" y="5542568"/>
            <a:ext cx="890712" cy="840700"/>
          </a:xfrm>
          <a:prstGeom prst="rect">
            <a:avLst/>
          </a:prstGeom>
          <a:noFill/>
          <a:ln w="666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12248" y="1113524"/>
            <a:ext cx="2019300" cy="2019300"/>
          </a:xfrm>
          <a:prstGeom prst="rect">
            <a:avLst/>
          </a:prstGeom>
        </p:spPr>
      </p:pic>
      <p:sp>
        <p:nvSpPr>
          <p:cNvPr id="11" name="TextBox 10"/>
          <p:cNvSpPr txBox="1"/>
          <p:nvPr/>
        </p:nvSpPr>
        <p:spPr>
          <a:xfrm>
            <a:off x="452917" y="1524000"/>
            <a:ext cx="7010400" cy="1631216"/>
          </a:xfrm>
          <a:prstGeom prst="rect">
            <a:avLst/>
          </a:prstGeom>
          <a:noFill/>
        </p:spPr>
        <p:txBody>
          <a:bodyPr wrap="square" rtlCol="0">
            <a:spAutoFit/>
          </a:bodyPr>
          <a:lstStyle/>
          <a:p>
            <a:r>
              <a:rPr lang="en-US" sz="2400" dirty="0" smtClean="0"/>
              <a:t>4. </a:t>
            </a:r>
            <a:r>
              <a:rPr lang="en-US" sz="2800" dirty="0" smtClean="0"/>
              <a:t>Temperature</a:t>
            </a:r>
            <a:endParaRPr lang="en-US" sz="2800" baseline="-25000" dirty="0" smtClean="0"/>
          </a:p>
          <a:p>
            <a:r>
              <a:rPr lang="en-US" dirty="0" smtClean="0"/>
              <a:t>Cells also have an optimum temperature range.</a:t>
            </a:r>
          </a:p>
          <a:p>
            <a:r>
              <a:rPr lang="en-US" dirty="0" smtClean="0"/>
              <a:t>If cells are too cold, their processes slow down.  </a:t>
            </a:r>
          </a:p>
          <a:p>
            <a:r>
              <a:rPr lang="en-US" dirty="0" smtClean="0"/>
              <a:t>If they get too hot, their proteins will lose their shape (denature)</a:t>
            </a:r>
          </a:p>
          <a:p>
            <a:r>
              <a:rPr lang="en-US" dirty="0" smtClean="0"/>
              <a:t>and stop working. </a:t>
            </a:r>
          </a:p>
        </p:txBody>
      </p:sp>
      <p:sp>
        <p:nvSpPr>
          <p:cNvPr id="17" name="Rectangle 16"/>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p:cNvSpPr txBox="1">
            <a:spLocks/>
          </p:cNvSpPr>
          <p:nvPr/>
        </p:nvSpPr>
        <p:spPr>
          <a:xfrm>
            <a:off x="0" y="0"/>
            <a:ext cx="9143999"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Variables in Hemostasis</a:t>
            </a:r>
            <a:endParaRPr lang="en-US" dirty="0"/>
          </a:p>
        </p:txBody>
      </p:sp>
    </p:spTree>
    <p:extLst>
      <p:ext uri="{BB962C8B-B14F-4D97-AF65-F5344CB8AC3E}">
        <p14:creationId xmlns:p14="http://schemas.microsoft.com/office/powerpoint/2010/main" val="40646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2009" y="1515364"/>
            <a:ext cx="7010400" cy="1354217"/>
          </a:xfrm>
          <a:prstGeom prst="rect">
            <a:avLst/>
          </a:prstGeom>
          <a:noFill/>
        </p:spPr>
        <p:txBody>
          <a:bodyPr wrap="square" rtlCol="0">
            <a:spAutoFit/>
          </a:bodyPr>
          <a:lstStyle/>
          <a:p>
            <a:r>
              <a:rPr lang="en-US" sz="2400" dirty="0" smtClean="0"/>
              <a:t>6. </a:t>
            </a:r>
            <a:r>
              <a:rPr lang="en-US" sz="2800" dirty="0" smtClean="0"/>
              <a:t>Waste Removal</a:t>
            </a:r>
            <a:endParaRPr lang="en-US" sz="2800" dirty="0"/>
          </a:p>
          <a:p>
            <a:r>
              <a:rPr lang="en-US" dirty="0" smtClean="0"/>
              <a:t>Chemical reactions often produce byproducts</a:t>
            </a:r>
          </a:p>
          <a:p>
            <a:r>
              <a:rPr lang="en-US" dirty="0" smtClean="0"/>
              <a:t>called cellular waste that have a toxic effect on </a:t>
            </a:r>
          </a:p>
          <a:p>
            <a:r>
              <a:rPr lang="en-US" dirty="0" smtClean="0"/>
              <a:t>the body if they accumulate.</a:t>
            </a:r>
          </a:p>
        </p:txBody>
      </p:sp>
      <p:sp>
        <p:nvSpPr>
          <p:cNvPr id="5" name="TextBox 4"/>
          <p:cNvSpPr txBox="1"/>
          <p:nvPr/>
        </p:nvSpPr>
        <p:spPr>
          <a:xfrm>
            <a:off x="446934" y="3648964"/>
            <a:ext cx="6639666" cy="3016210"/>
          </a:xfrm>
          <a:prstGeom prst="rect">
            <a:avLst/>
          </a:prstGeom>
          <a:noFill/>
        </p:spPr>
        <p:txBody>
          <a:bodyPr wrap="square" rtlCol="0">
            <a:spAutoFit/>
          </a:bodyPr>
          <a:lstStyle/>
          <a:p>
            <a:r>
              <a:rPr lang="en-US" sz="2400" dirty="0" smtClean="0"/>
              <a:t>7. </a:t>
            </a:r>
            <a:r>
              <a:rPr lang="en-US" sz="2800" dirty="0" smtClean="0"/>
              <a:t>Volume &amp; Pressure</a:t>
            </a:r>
            <a:endParaRPr lang="en-US" sz="2800" dirty="0"/>
          </a:p>
          <a:p>
            <a:r>
              <a:rPr lang="en-US" dirty="0" smtClean="0"/>
              <a:t>Our blood vessels deliver oxygen &amp; nutrients to all the</a:t>
            </a:r>
          </a:p>
          <a:p>
            <a:r>
              <a:rPr lang="en-US" dirty="0" smtClean="0"/>
              <a:t>cells in our body. </a:t>
            </a:r>
          </a:p>
          <a:p>
            <a:r>
              <a:rPr lang="en-US" dirty="0" smtClean="0"/>
              <a:t>These vessels must have a certain volume &amp; pressure </a:t>
            </a:r>
          </a:p>
          <a:p>
            <a:r>
              <a:rPr lang="en-US" dirty="0" smtClean="0"/>
              <a:t>to stay open and allow blood to flow through.</a:t>
            </a:r>
          </a:p>
          <a:p>
            <a:endParaRPr lang="en-US" dirty="0" smtClean="0"/>
          </a:p>
          <a:p>
            <a:r>
              <a:rPr lang="en-US" dirty="0" smtClean="0"/>
              <a:t>Too little volume/pressure in blood vessels is called </a:t>
            </a:r>
          </a:p>
          <a:p>
            <a:r>
              <a:rPr lang="en-US" b="1" dirty="0" smtClean="0"/>
              <a:t>Hypotension </a:t>
            </a:r>
            <a:r>
              <a:rPr lang="en-US" dirty="0" smtClean="0"/>
              <a:t>and the body does not get enough blood.</a:t>
            </a:r>
          </a:p>
          <a:p>
            <a:r>
              <a:rPr lang="en-US" dirty="0" smtClean="0"/>
              <a:t>Too much volume/pressure in blood vessels is called </a:t>
            </a:r>
          </a:p>
          <a:p>
            <a:r>
              <a:rPr lang="en-US" b="1" dirty="0" smtClean="0"/>
              <a:t>Hypertension </a:t>
            </a:r>
            <a:r>
              <a:rPr lang="en-US" dirty="0" smtClean="0"/>
              <a:t>which can lead to heart attacks or stroke.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tretch/>
        </p:blipFill>
        <p:spPr>
          <a:xfrm>
            <a:off x="5105400" y="1286049"/>
            <a:ext cx="1882571" cy="1812846"/>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6220" y="4410964"/>
            <a:ext cx="3026712" cy="2218436"/>
          </a:xfrm>
          <a:prstGeom prst="rect">
            <a:avLst/>
          </a:prstGeom>
        </p:spPr>
      </p:pic>
      <p:sp>
        <p:nvSpPr>
          <p:cNvPr id="14" name="Rectangle 1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p:nvPr>
        </p:nvSpPr>
        <p:spPr>
          <a:xfrm>
            <a:off x="0" y="0"/>
            <a:ext cx="9143999" cy="1143000"/>
          </a:xfrm>
        </p:spPr>
        <p:txBody>
          <a:bodyPr/>
          <a:lstStyle/>
          <a:p>
            <a:r>
              <a:rPr lang="en-US" dirty="0" smtClean="0"/>
              <a:t>Variables in Hemostasis</a:t>
            </a:r>
            <a:endParaRPr lang="en-US" dirty="0"/>
          </a:p>
        </p:txBody>
      </p:sp>
    </p:spTree>
    <p:extLst>
      <p:ext uri="{BB962C8B-B14F-4D97-AF65-F5344CB8AC3E}">
        <p14:creationId xmlns:p14="http://schemas.microsoft.com/office/powerpoint/2010/main" val="63101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990600"/>
          </a:xfrm>
        </p:spPr>
        <p:txBody>
          <a:bodyPr/>
          <a:lstStyle/>
          <a:p>
            <a:r>
              <a:rPr lang="en-US" dirty="0" smtClean="0"/>
              <a:t>Maintaining Homeostasis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Our cells perform their metabolic processes best at a certain level called </a:t>
            </a:r>
            <a:r>
              <a:rPr lang="en-US" sz="2800" b="1" dirty="0" smtClean="0"/>
              <a:t>set point</a:t>
            </a:r>
            <a:r>
              <a:rPr lang="en-US" sz="2800" dirty="0" smtClean="0"/>
              <a:t> – the target level that a variable is regulated around to maintain homeostasis.</a:t>
            </a:r>
          </a:p>
          <a:p>
            <a:pPr marL="0" indent="0">
              <a:buNone/>
            </a:pPr>
            <a:endParaRPr lang="en-US" sz="2800" dirty="0" smtClean="0"/>
          </a:p>
          <a:p>
            <a:pPr marL="0" indent="0">
              <a:buNone/>
            </a:pPr>
            <a:r>
              <a:rPr lang="en-US" sz="2800" dirty="0" smtClean="0"/>
              <a:t>The homeostatic variables listed (pH, temperature, etc.) all have set points in homeostasis. </a:t>
            </a:r>
          </a:p>
          <a:p>
            <a:pPr marL="0" indent="0">
              <a:buNone/>
            </a:pPr>
            <a:endParaRPr lang="en-US" sz="2800" dirty="0" smtClean="0"/>
          </a:p>
          <a:p>
            <a:pPr marL="0" indent="0">
              <a:buNone/>
            </a:pPr>
            <a:r>
              <a:rPr lang="en-US" sz="2800" dirty="0" smtClean="0"/>
              <a:t>When these variables fall too low or too high from the </a:t>
            </a:r>
            <a:r>
              <a:rPr lang="en-US" sz="2800" b="1" dirty="0" smtClean="0"/>
              <a:t>set point</a:t>
            </a:r>
            <a:r>
              <a:rPr lang="en-US" sz="2800" dirty="0" smtClean="0"/>
              <a:t> our cells’ may cease functioning.</a:t>
            </a:r>
          </a:p>
          <a:p>
            <a:pPr marL="0" indent="0">
              <a:buNone/>
            </a:pPr>
            <a:endParaRPr lang="en-US" dirty="0"/>
          </a:p>
        </p:txBody>
      </p:sp>
    </p:spTree>
    <p:extLst>
      <p:ext uri="{BB962C8B-B14F-4D97-AF65-F5344CB8AC3E}">
        <p14:creationId xmlns:p14="http://schemas.microsoft.com/office/powerpoint/2010/main" val="2172776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4114800"/>
            <a:ext cx="3400425" cy="2571750"/>
          </a:xfrm>
          <a:prstGeom prst="rect">
            <a:avLst/>
          </a:prstGeom>
        </p:spPr>
      </p:pic>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5400"/>
            <a:ext cx="8229600" cy="1143000"/>
          </a:xfrm>
        </p:spPr>
        <p:txBody>
          <a:bodyPr/>
          <a:lstStyle/>
          <a:p>
            <a:r>
              <a:rPr lang="en-US" dirty="0" smtClean="0"/>
              <a:t>Set Point</a:t>
            </a:r>
            <a:endParaRPr lang="en-US" dirty="0"/>
          </a:p>
        </p:txBody>
      </p:sp>
      <p:sp>
        <p:nvSpPr>
          <p:cNvPr id="3" name="Content Placeholder 2"/>
          <p:cNvSpPr>
            <a:spLocks noGrp="1"/>
          </p:cNvSpPr>
          <p:nvPr>
            <p:ph idx="1"/>
          </p:nvPr>
        </p:nvSpPr>
        <p:spPr>
          <a:xfrm>
            <a:off x="457200" y="1176867"/>
            <a:ext cx="8229600" cy="956733"/>
          </a:xfrm>
        </p:spPr>
        <p:txBody>
          <a:bodyPr>
            <a:normAutofit fontScale="62500" lnSpcReduction="20000"/>
          </a:bodyPr>
          <a:lstStyle/>
          <a:p>
            <a:pPr marL="0" indent="0">
              <a:buNone/>
            </a:pPr>
            <a:r>
              <a:rPr lang="en-US" dirty="0" smtClean="0"/>
              <a:t>For example:</a:t>
            </a:r>
          </a:p>
          <a:p>
            <a:pPr marL="0" indent="0">
              <a:buNone/>
            </a:pPr>
            <a:r>
              <a:rPr lang="en-US" dirty="0" smtClean="0"/>
              <a:t>As our stomach digests and breaks down foodstuffs, the cells that line our intestine have proteins that bring these nutrients into the cell to be used. </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p:txBody>
      </p:sp>
      <p:sp>
        <p:nvSpPr>
          <p:cNvPr id="9" name="Rectangle 8"/>
          <p:cNvSpPr/>
          <p:nvPr/>
        </p:nvSpPr>
        <p:spPr>
          <a:xfrm>
            <a:off x="3487173" y="2099608"/>
            <a:ext cx="5291667" cy="1938992"/>
          </a:xfrm>
          <a:prstGeom prst="rect">
            <a:avLst/>
          </a:prstGeom>
        </p:spPr>
        <p:txBody>
          <a:bodyPr wrap="square">
            <a:spAutoFit/>
          </a:bodyPr>
          <a:lstStyle/>
          <a:p>
            <a:r>
              <a:rPr lang="en-US" sz="2000" dirty="0" smtClean="0"/>
              <a:t>These proteins must transport the nutrients across the cell membrane to get into the cell. </a:t>
            </a:r>
          </a:p>
          <a:p>
            <a:r>
              <a:rPr lang="en-US" sz="2000" dirty="0" smtClean="0"/>
              <a:t>These proteins operate best at a pH </a:t>
            </a:r>
            <a:r>
              <a:rPr lang="en-US" sz="2000" b="1" dirty="0" smtClean="0"/>
              <a:t>set point</a:t>
            </a:r>
            <a:r>
              <a:rPr lang="en-US" sz="2000" dirty="0" smtClean="0"/>
              <a:t> If </a:t>
            </a:r>
            <a:r>
              <a:rPr lang="en-US" sz="2000" dirty="0"/>
              <a:t>the pH </a:t>
            </a:r>
            <a:r>
              <a:rPr lang="en-US" sz="2000" dirty="0" smtClean="0"/>
              <a:t>deviates from this point, the proteins will not be able to </a:t>
            </a:r>
            <a:r>
              <a:rPr lang="en-US" sz="2000" dirty="0"/>
              <a:t>carry nutrients </a:t>
            </a:r>
            <a:r>
              <a:rPr lang="en-US" sz="2000" dirty="0" smtClean="0"/>
              <a:t>effectively across the plasma membrane.</a:t>
            </a:r>
            <a:endParaRPr lang="en-US" sz="2000" dirty="0"/>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500" y="2595818"/>
            <a:ext cx="2514600" cy="2669610"/>
          </a:xfrm>
          <a:prstGeom prst="rect">
            <a:avLst/>
          </a:prstGeom>
        </p:spPr>
      </p:pic>
      <p:sp>
        <p:nvSpPr>
          <p:cNvPr id="11" name="Rectangle 10"/>
          <p:cNvSpPr/>
          <p:nvPr/>
        </p:nvSpPr>
        <p:spPr>
          <a:xfrm>
            <a:off x="533400" y="5311565"/>
            <a:ext cx="2590800" cy="584775"/>
          </a:xfrm>
          <a:prstGeom prst="rect">
            <a:avLst/>
          </a:prstGeom>
        </p:spPr>
        <p:txBody>
          <a:bodyPr wrap="square">
            <a:spAutoFit/>
          </a:bodyPr>
          <a:lstStyle/>
          <a:p>
            <a:r>
              <a:rPr lang="en-US" sz="1600" dirty="0"/>
              <a:t>This is a </a:t>
            </a:r>
            <a:r>
              <a:rPr lang="en-US" sz="1600" dirty="0" smtClean="0"/>
              <a:t>photomicrograph of intestine lining  cells</a:t>
            </a:r>
            <a:endParaRPr lang="en-US" sz="1600" dirty="0"/>
          </a:p>
        </p:txBody>
      </p:sp>
      <p:sp>
        <p:nvSpPr>
          <p:cNvPr id="12" name="Rectangle 11"/>
          <p:cNvSpPr/>
          <p:nvPr/>
        </p:nvSpPr>
        <p:spPr>
          <a:xfrm>
            <a:off x="571500" y="5885066"/>
            <a:ext cx="2476500" cy="523220"/>
          </a:xfrm>
          <a:prstGeom prst="rect">
            <a:avLst/>
          </a:prstGeom>
        </p:spPr>
        <p:txBody>
          <a:bodyPr wrap="square">
            <a:spAutoFit/>
          </a:bodyPr>
          <a:lstStyle/>
          <a:p>
            <a:r>
              <a:rPr lang="en-US" sz="1400" dirty="0" smtClean="0"/>
              <a:t>A </a:t>
            </a:r>
            <a:r>
              <a:rPr lang="en-US" sz="1400" dirty="0"/>
              <a:t>photomicrograph is a </a:t>
            </a:r>
            <a:r>
              <a:rPr lang="en-US" sz="1400" dirty="0" smtClean="0"/>
              <a:t>picture </a:t>
            </a:r>
            <a:r>
              <a:rPr lang="en-US" sz="1400" dirty="0"/>
              <a:t>taken through a microscope</a:t>
            </a:r>
          </a:p>
        </p:txBody>
      </p:sp>
      <p:sp>
        <p:nvSpPr>
          <p:cNvPr id="27" name="TextBox 26"/>
          <p:cNvSpPr txBox="1"/>
          <p:nvPr/>
        </p:nvSpPr>
        <p:spPr>
          <a:xfrm>
            <a:off x="4747683" y="4357653"/>
            <a:ext cx="778933" cy="261610"/>
          </a:xfrm>
          <a:prstGeom prst="rect">
            <a:avLst/>
          </a:prstGeom>
          <a:noFill/>
        </p:spPr>
        <p:txBody>
          <a:bodyPr wrap="square" rtlCol="0">
            <a:spAutoFit/>
          </a:bodyPr>
          <a:lstStyle/>
          <a:p>
            <a:r>
              <a:rPr lang="en-US" sz="1100" dirty="0" smtClean="0">
                <a:latin typeface="Times New Roman" pitchFamily="18" charset="0"/>
                <a:cs typeface="Times New Roman" pitchFamily="18" charset="0"/>
              </a:rPr>
              <a:t>Set Point</a:t>
            </a:r>
            <a:endParaRPr lang="en-US" sz="1100" dirty="0">
              <a:latin typeface="Times New Roman" pitchFamily="18" charset="0"/>
              <a:cs typeface="Times New Roman" pitchFamily="18" charset="0"/>
            </a:endParaRPr>
          </a:p>
        </p:txBody>
      </p:sp>
      <p:sp>
        <p:nvSpPr>
          <p:cNvPr id="28" name="TextBox 27"/>
          <p:cNvSpPr txBox="1"/>
          <p:nvPr/>
        </p:nvSpPr>
        <p:spPr>
          <a:xfrm>
            <a:off x="6029325" y="6436834"/>
            <a:ext cx="876300" cy="261610"/>
          </a:xfrm>
          <a:prstGeom prst="rect">
            <a:avLst/>
          </a:prstGeom>
          <a:noFill/>
        </p:spPr>
        <p:txBody>
          <a:bodyPr wrap="square" rtlCol="0">
            <a:spAutoFit/>
          </a:bodyPr>
          <a:lstStyle/>
          <a:p>
            <a:r>
              <a:rPr lang="en-US" sz="1100" dirty="0" smtClean="0">
                <a:latin typeface="Times New Roman" pitchFamily="18" charset="0"/>
                <a:cs typeface="Times New Roman" pitchFamily="18" charset="0"/>
              </a:rPr>
              <a:t>Too high</a:t>
            </a:r>
            <a:endParaRPr lang="en-US" sz="1100" dirty="0">
              <a:latin typeface="Times New Roman" pitchFamily="18" charset="0"/>
              <a:cs typeface="Times New Roman" pitchFamily="18" charset="0"/>
            </a:endParaRPr>
          </a:p>
        </p:txBody>
      </p:sp>
      <p:sp>
        <p:nvSpPr>
          <p:cNvPr id="29" name="TextBox 28"/>
          <p:cNvSpPr txBox="1"/>
          <p:nvPr/>
        </p:nvSpPr>
        <p:spPr>
          <a:xfrm>
            <a:off x="3657600" y="6436834"/>
            <a:ext cx="1231900" cy="261610"/>
          </a:xfrm>
          <a:prstGeom prst="rect">
            <a:avLst/>
          </a:prstGeom>
          <a:noFill/>
        </p:spPr>
        <p:txBody>
          <a:bodyPr wrap="square" rtlCol="0">
            <a:spAutoFit/>
          </a:bodyPr>
          <a:lstStyle/>
          <a:p>
            <a:r>
              <a:rPr lang="en-US" sz="1100" dirty="0" smtClean="0">
                <a:latin typeface="Times New Roman" pitchFamily="18" charset="0"/>
                <a:cs typeface="Times New Roman" pitchFamily="18" charset="0"/>
              </a:rPr>
              <a:t>Too low</a:t>
            </a:r>
            <a:endParaRPr lang="en-US" sz="1100" dirty="0">
              <a:latin typeface="Times New Roman" pitchFamily="18" charset="0"/>
              <a:cs typeface="Times New Roman" pitchFamily="18" charset="0"/>
            </a:endParaRPr>
          </a:p>
        </p:txBody>
      </p:sp>
      <p:sp>
        <p:nvSpPr>
          <p:cNvPr id="30" name="TextBox 29"/>
          <p:cNvSpPr txBox="1"/>
          <p:nvPr/>
        </p:nvSpPr>
        <p:spPr>
          <a:xfrm>
            <a:off x="4946650" y="6430989"/>
            <a:ext cx="381000" cy="261610"/>
          </a:xfrm>
          <a:prstGeom prst="rect">
            <a:avLst/>
          </a:prstGeom>
          <a:noFill/>
        </p:spPr>
        <p:txBody>
          <a:bodyPr wrap="square" rtlCol="0">
            <a:spAutoFit/>
          </a:bodyPr>
          <a:lstStyle/>
          <a:p>
            <a:r>
              <a:rPr lang="en-US" sz="1100" dirty="0" smtClean="0">
                <a:latin typeface="Times New Roman" pitchFamily="18" charset="0"/>
                <a:cs typeface="Times New Roman" pitchFamily="18" charset="0"/>
              </a:rPr>
              <a:t>pH</a:t>
            </a:r>
            <a:endParaRPr lang="en-US" sz="1100" dirty="0">
              <a:latin typeface="Times New Roman" pitchFamily="18" charset="0"/>
              <a:cs typeface="Times New Roman" pitchFamily="18" charset="0"/>
            </a:endParaRPr>
          </a:p>
        </p:txBody>
      </p:sp>
      <p:grpSp>
        <p:nvGrpSpPr>
          <p:cNvPr id="5" name="Group 4"/>
          <p:cNvGrpSpPr/>
          <p:nvPr/>
        </p:nvGrpSpPr>
        <p:grpSpPr>
          <a:xfrm>
            <a:off x="6969125" y="5446226"/>
            <a:ext cx="2108200" cy="1161298"/>
            <a:chOff x="6969125" y="5446226"/>
            <a:chExt cx="2108200" cy="1161298"/>
          </a:xfrm>
        </p:grpSpPr>
        <p:sp>
          <p:nvSpPr>
            <p:cNvPr id="32" name="Rectangle 31"/>
            <p:cNvSpPr/>
            <p:nvPr/>
          </p:nvSpPr>
          <p:spPr>
            <a:xfrm>
              <a:off x="7010401" y="5446226"/>
              <a:ext cx="2025649" cy="1161298"/>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6969125" y="5603952"/>
              <a:ext cx="2108200" cy="923330"/>
            </a:xfrm>
            <a:prstGeom prst="rect">
              <a:avLst/>
            </a:prstGeom>
            <a:noFill/>
          </p:spPr>
          <p:txBody>
            <a:bodyPr wrap="square">
              <a:spAutoFit/>
            </a:bodyPr>
            <a:lstStyle/>
            <a:p>
              <a:r>
                <a:rPr lang="en-US" dirty="0" smtClean="0"/>
                <a:t>What causes pH to deviate from the set point?</a:t>
              </a:r>
              <a:endParaRPr lang="en-US" dirty="0"/>
            </a:p>
          </p:txBody>
        </p:sp>
      </p:grpSp>
      <p:sp>
        <p:nvSpPr>
          <p:cNvPr id="34" name="TextBox 33"/>
          <p:cNvSpPr txBox="1"/>
          <p:nvPr/>
        </p:nvSpPr>
        <p:spPr>
          <a:xfrm>
            <a:off x="3329055" y="4357653"/>
            <a:ext cx="353943" cy="1542845"/>
          </a:xfrm>
          <a:prstGeom prst="rect">
            <a:avLst/>
          </a:prstGeom>
          <a:noFill/>
        </p:spPr>
        <p:txBody>
          <a:bodyPr vert="vert270" wrap="square" rtlCol="0">
            <a:spAutoFit/>
          </a:bodyPr>
          <a:lstStyle/>
          <a:p>
            <a:r>
              <a:rPr lang="en-US" sz="1100" dirty="0" smtClean="0">
                <a:latin typeface="Times New Roman" pitchFamily="18" charset="0"/>
                <a:cs typeface="Times New Roman" pitchFamily="18" charset="0"/>
              </a:rPr>
              <a:t>Enzyme Activity Rate</a:t>
            </a:r>
            <a:endParaRPr lang="en-US" sz="1100" dirty="0">
              <a:latin typeface="Times New Roman" pitchFamily="18" charset="0"/>
              <a:cs typeface="Times New Roman" pitchFamily="18" charset="0"/>
            </a:endParaRPr>
          </a:p>
        </p:txBody>
      </p:sp>
      <p:sp>
        <p:nvSpPr>
          <p:cNvPr id="7" name="TextBox 6"/>
          <p:cNvSpPr txBox="1"/>
          <p:nvPr/>
        </p:nvSpPr>
        <p:spPr>
          <a:xfrm>
            <a:off x="1635974" y="2204114"/>
            <a:ext cx="1870052" cy="461665"/>
          </a:xfrm>
          <a:prstGeom prst="rect">
            <a:avLst/>
          </a:prstGeom>
          <a:noFill/>
        </p:spPr>
        <p:txBody>
          <a:bodyPr wrap="square" rtlCol="0">
            <a:spAutoFit/>
          </a:bodyPr>
          <a:lstStyle/>
          <a:p>
            <a:r>
              <a:rPr lang="en-US" sz="1200" dirty="0" smtClean="0"/>
              <a:t>Outside the cells</a:t>
            </a:r>
          </a:p>
          <a:p>
            <a:endParaRPr lang="en-US" sz="1200" dirty="0"/>
          </a:p>
        </p:txBody>
      </p:sp>
      <p:cxnSp>
        <p:nvCxnSpPr>
          <p:cNvPr id="13" name="Straight Arrow Connector 12"/>
          <p:cNvCxnSpPr/>
          <p:nvPr/>
        </p:nvCxnSpPr>
        <p:spPr>
          <a:xfrm flipH="1">
            <a:off x="1792442" y="2457318"/>
            <a:ext cx="226858" cy="438282"/>
          </a:xfrm>
          <a:prstGeom prst="straightConnector1">
            <a:avLst/>
          </a:prstGeom>
          <a:ln w="190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697368" y="2676525"/>
            <a:ext cx="748106" cy="181593"/>
          </a:xfrm>
          <a:custGeom>
            <a:avLst/>
            <a:gdLst>
              <a:gd name="connsiteX0" fmla="*/ 745670 w 748106"/>
              <a:gd name="connsiteY0" fmla="*/ 80963 h 181593"/>
              <a:gd name="connsiteX1" fmla="*/ 698045 w 748106"/>
              <a:gd name="connsiteY1" fmla="*/ 52388 h 181593"/>
              <a:gd name="connsiteX2" fmla="*/ 674232 w 748106"/>
              <a:gd name="connsiteY2" fmla="*/ 38100 h 181593"/>
              <a:gd name="connsiteX3" fmla="*/ 645657 w 748106"/>
              <a:gd name="connsiteY3" fmla="*/ 28575 h 181593"/>
              <a:gd name="connsiteX4" fmla="*/ 578982 w 748106"/>
              <a:gd name="connsiteY4" fmla="*/ 9525 h 181593"/>
              <a:gd name="connsiteX5" fmla="*/ 540882 w 748106"/>
              <a:gd name="connsiteY5" fmla="*/ 0 h 181593"/>
              <a:gd name="connsiteX6" fmla="*/ 155120 w 748106"/>
              <a:gd name="connsiteY6" fmla="*/ 4763 h 181593"/>
              <a:gd name="connsiteX7" fmla="*/ 88445 w 748106"/>
              <a:gd name="connsiteY7" fmla="*/ 9525 h 181593"/>
              <a:gd name="connsiteX8" fmla="*/ 55107 w 748106"/>
              <a:gd name="connsiteY8" fmla="*/ 28575 h 181593"/>
              <a:gd name="connsiteX9" fmla="*/ 7482 w 748106"/>
              <a:gd name="connsiteY9" fmla="*/ 38100 h 181593"/>
              <a:gd name="connsiteX10" fmla="*/ 7482 w 748106"/>
              <a:gd name="connsiteY10" fmla="*/ 133350 h 181593"/>
              <a:gd name="connsiteX11" fmla="*/ 12245 w 748106"/>
              <a:gd name="connsiteY11" fmla="*/ 176213 h 181593"/>
              <a:gd name="connsiteX12" fmla="*/ 50345 w 748106"/>
              <a:gd name="connsiteY12" fmla="*/ 180975 h 181593"/>
              <a:gd name="connsiteX13" fmla="*/ 131307 w 748106"/>
              <a:gd name="connsiteY13" fmla="*/ 176213 h 181593"/>
              <a:gd name="connsiteX14" fmla="*/ 145595 w 748106"/>
              <a:gd name="connsiteY14" fmla="*/ 171450 h 181593"/>
              <a:gd name="connsiteX15" fmla="*/ 193220 w 748106"/>
              <a:gd name="connsiteY15" fmla="*/ 166688 h 181593"/>
              <a:gd name="connsiteX16" fmla="*/ 278945 w 748106"/>
              <a:gd name="connsiteY16" fmla="*/ 171450 h 181593"/>
              <a:gd name="connsiteX17" fmla="*/ 555170 w 748106"/>
              <a:gd name="connsiteY17" fmla="*/ 180975 h 181593"/>
              <a:gd name="connsiteX18" fmla="*/ 717095 w 748106"/>
              <a:gd name="connsiteY18" fmla="*/ 176213 h 181593"/>
              <a:gd name="connsiteX19" fmla="*/ 731382 w 748106"/>
              <a:gd name="connsiteY19" fmla="*/ 171450 h 181593"/>
              <a:gd name="connsiteX20" fmla="*/ 736145 w 748106"/>
              <a:gd name="connsiteY20" fmla="*/ 142875 h 181593"/>
              <a:gd name="connsiteX21" fmla="*/ 740907 w 748106"/>
              <a:gd name="connsiteY21" fmla="*/ 128588 h 181593"/>
              <a:gd name="connsiteX22" fmla="*/ 745670 w 748106"/>
              <a:gd name="connsiteY22" fmla="*/ 80963 h 18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48106" h="181593">
                <a:moveTo>
                  <a:pt x="745670" y="80963"/>
                </a:moveTo>
                <a:cubicBezTo>
                  <a:pt x="738526" y="68263"/>
                  <a:pt x="742380" y="74556"/>
                  <a:pt x="698045" y="52388"/>
                </a:cubicBezTo>
                <a:cubicBezTo>
                  <a:pt x="689765" y="48248"/>
                  <a:pt x="682659" y="41931"/>
                  <a:pt x="674232" y="38100"/>
                </a:cubicBezTo>
                <a:cubicBezTo>
                  <a:pt x="665092" y="33945"/>
                  <a:pt x="655274" y="31460"/>
                  <a:pt x="645657" y="28575"/>
                </a:cubicBezTo>
                <a:cubicBezTo>
                  <a:pt x="623517" y="21933"/>
                  <a:pt x="601648" y="14058"/>
                  <a:pt x="578982" y="9525"/>
                </a:cubicBezTo>
                <a:cubicBezTo>
                  <a:pt x="550247" y="3779"/>
                  <a:pt x="562849" y="7323"/>
                  <a:pt x="540882" y="0"/>
                </a:cubicBezTo>
                <a:lnTo>
                  <a:pt x="155120" y="4763"/>
                </a:lnTo>
                <a:cubicBezTo>
                  <a:pt x="132843" y="5232"/>
                  <a:pt x="110423" y="5862"/>
                  <a:pt x="88445" y="9525"/>
                </a:cubicBezTo>
                <a:cubicBezTo>
                  <a:pt x="57649" y="14658"/>
                  <a:pt x="80645" y="20717"/>
                  <a:pt x="55107" y="28575"/>
                </a:cubicBezTo>
                <a:cubicBezTo>
                  <a:pt x="39634" y="33336"/>
                  <a:pt x="7482" y="38100"/>
                  <a:pt x="7482" y="38100"/>
                </a:cubicBezTo>
                <a:cubicBezTo>
                  <a:pt x="-5593" y="77330"/>
                  <a:pt x="1161" y="51171"/>
                  <a:pt x="7482" y="133350"/>
                </a:cubicBezTo>
                <a:cubicBezTo>
                  <a:pt x="8585" y="147683"/>
                  <a:pt x="2628" y="165528"/>
                  <a:pt x="12245" y="176213"/>
                </a:cubicBezTo>
                <a:cubicBezTo>
                  <a:pt x="20807" y="185726"/>
                  <a:pt x="37645" y="179388"/>
                  <a:pt x="50345" y="180975"/>
                </a:cubicBezTo>
                <a:cubicBezTo>
                  <a:pt x="77332" y="179388"/>
                  <a:pt x="104407" y="178903"/>
                  <a:pt x="131307" y="176213"/>
                </a:cubicBezTo>
                <a:cubicBezTo>
                  <a:pt x="136302" y="175713"/>
                  <a:pt x="140633" y="172213"/>
                  <a:pt x="145595" y="171450"/>
                </a:cubicBezTo>
                <a:cubicBezTo>
                  <a:pt x="161364" y="169024"/>
                  <a:pt x="177345" y="168275"/>
                  <a:pt x="193220" y="166688"/>
                </a:cubicBezTo>
                <a:cubicBezTo>
                  <a:pt x="221795" y="168275"/>
                  <a:pt x="250339" y="170583"/>
                  <a:pt x="278945" y="171450"/>
                </a:cubicBezTo>
                <a:cubicBezTo>
                  <a:pt x="556720" y="179867"/>
                  <a:pt x="424752" y="167935"/>
                  <a:pt x="555170" y="180975"/>
                </a:cubicBezTo>
                <a:cubicBezTo>
                  <a:pt x="609145" y="179388"/>
                  <a:pt x="663175" y="179128"/>
                  <a:pt x="717095" y="176213"/>
                </a:cubicBezTo>
                <a:cubicBezTo>
                  <a:pt x="722108" y="175942"/>
                  <a:pt x="728891" y="175809"/>
                  <a:pt x="731382" y="171450"/>
                </a:cubicBezTo>
                <a:cubicBezTo>
                  <a:pt x="736173" y="163066"/>
                  <a:pt x="734050" y="152301"/>
                  <a:pt x="736145" y="142875"/>
                </a:cubicBezTo>
                <a:cubicBezTo>
                  <a:pt x="737234" y="137975"/>
                  <a:pt x="740490" y="133591"/>
                  <a:pt x="740907" y="128588"/>
                </a:cubicBezTo>
                <a:cubicBezTo>
                  <a:pt x="742093" y="114350"/>
                  <a:pt x="752814" y="93663"/>
                  <a:pt x="745670" y="80963"/>
                </a:cubicBezTo>
                <a:close/>
              </a:path>
            </a:pathLst>
          </a:custGeom>
          <a:solidFill>
            <a:srgbClr val="FFFF00">
              <a:alpha val="41000"/>
            </a:srgbClr>
          </a:solidFill>
          <a:ln w="95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28600" y="2199369"/>
            <a:ext cx="1563842" cy="276999"/>
          </a:xfrm>
          <a:prstGeom prst="rect">
            <a:avLst/>
          </a:prstGeom>
          <a:noFill/>
        </p:spPr>
        <p:txBody>
          <a:bodyPr wrap="square" rtlCol="0">
            <a:spAutoFit/>
          </a:bodyPr>
          <a:lstStyle/>
          <a:p>
            <a:r>
              <a:rPr lang="en-US" sz="1200" dirty="0" smtClean="0"/>
              <a:t>Intestine lining cell</a:t>
            </a:r>
            <a:endParaRPr lang="en-US" sz="1200" dirty="0"/>
          </a:p>
        </p:txBody>
      </p:sp>
      <p:cxnSp>
        <p:nvCxnSpPr>
          <p:cNvPr id="26" name="Straight Arrow Connector 25"/>
          <p:cNvCxnSpPr/>
          <p:nvPr/>
        </p:nvCxnSpPr>
        <p:spPr>
          <a:xfrm>
            <a:off x="952500" y="2438400"/>
            <a:ext cx="228600" cy="328921"/>
          </a:xfrm>
          <a:prstGeom prst="straightConnector1">
            <a:avLst/>
          </a:prstGeom>
          <a:ln w="190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74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371600"/>
            <a:ext cx="8229600" cy="5181600"/>
          </a:xfrm>
        </p:spPr>
        <p:txBody>
          <a:bodyPr>
            <a:normAutofit fontScale="92500" lnSpcReduction="20000"/>
          </a:bodyPr>
          <a:lstStyle/>
          <a:p>
            <a:pPr marL="0" indent="0">
              <a:buNone/>
            </a:pPr>
            <a:r>
              <a:rPr lang="en-US" sz="2800" dirty="0" smtClean="0"/>
              <a:t>Threats to homeostasis are imbalances in any of the hemostatic variables.</a:t>
            </a:r>
          </a:p>
          <a:p>
            <a:pPr marL="0" indent="0">
              <a:buNone/>
            </a:pPr>
            <a:endParaRPr lang="en-US" sz="2800" dirty="0" smtClean="0"/>
          </a:p>
          <a:p>
            <a:pPr marL="0" indent="0">
              <a:buNone/>
            </a:pPr>
            <a:r>
              <a:rPr lang="en-US" sz="2800" b="1" dirty="0" smtClean="0"/>
              <a:t>Walter B. Cannon </a:t>
            </a:r>
            <a:r>
              <a:rPr lang="en-US" sz="2800" dirty="0" smtClean="0"/>
              <a:t>theorized that these threats </a:t>
            </a:r>
            <a:r>
              <a:rPr lang="en-US" sz="2800" dirty="0"/>
              <a:t>to homeostasis </a:t>
            </a:r>
            <a:r>
              <a:rPr lang="en-US" sz="2800" dirty="0" smtClean="0"/>
              <a:t>must </a:t>
            </a:r>
            <a:r>
              <a:rPr lang="en-US" sz="2800" dirty="0"/>
              <a:t>come from the external </a:t>
            </a:r>
            <a:r>
              <a:rPr lang="en-US" sz="2800" dirty="0" smtClean="0"/>
              <a:t>environment. </a:t>
            </a:r>
          </a:p>
          <a:p>
            <a:pPr marL="0" indent="0">
              <a:buNone/>
            </a:pPr>
            <a:endParaRPr lang="en-US" sz="2800" dirty="0" smtClean="0"/>
          </a:p>
          <a:p>
            <a:pPr marL="0" indent="0">
              <a:buNone/>
            </a:pPr>
            <a:r>
              <a:rPr lang="en-US" sz="2800" dirty="0" smtClean="0"/>
              <a:t>For instance we </a:t>
            </a:r>
            <a:r>
              <a:rPr lang="en-US" sz="2800" dirty="0"/>
              <a:t>maintain our bodies </a:t>
            </a:r>
            <a:r>
              <a:rPr lang="en-US" sz="2800" dirty="0" smtClean="0"/>
              <a:t>temperature at 98.7° (our temperature </a:t>
            </a:r>
            <a:r>
              <a:rPr lang="en-US" sz="2800" b="1" dirty="0" smtClean="0"/>
              <a:t>set point).</a:t>
            </a:r>
          </a:p>
          <a:p>
            <a:pPr marL="0" indent="0">
              <a:buNone/>
            </a:pPr>
            <a:endParaRPr lang="en-US" sz="2800" dirty="0" smtClean="0"/>
          </a:p>
          <a:p>
            <a:pPr marL="0" indent="0">
              <a:buNone/>
            </a:pPr>
            <a:r>
              <a:rPr lang="en-US" sz="2800" dirty="0" smtClean="0"/>
              <a:t>If you leave an </a:t>
            </a:r>
            <a:r>
              <a:rPr lang="en-US" sz="2800" dirty="0"/>
              <a:t>air conditioned room </a:t>
            </a:r>
            <a:r>
              <a:rPr lang="en-US" sz="2800" dirty="0" smtClean="0"/>
              <a:t>for a hot, summer day in </a:t>
            </a:r>
            <a:r>
              <a:rPr lang="en-US" sz="2800" dirty="0"/>
              <a:t>Texas of </a:t>
            </a:r>
            <a:r>
              <a:rPr lang="en-US" sz="2800" dirty="0" smtClean="0"/>
              <a:t>+100°, your body can’t </a:t>
            </a:r>
            <a:r>
              <a:rPr lang="en-US" sz="2800" dirty="0"/>
              <a:t>function </a:t>
            </a:r>
            <a:r>
              <a:rPr lang="en-US" sz="2800" dirty="0" smtClean="0"/>
              <a:t>at a temperature above the set point. </a:t>
            </a:r>
            <a:r>
              <a:rPr lang="en-US" sz="2800" dirty="0"/>
              <a:t>S</a:t>
            </a:r>
            <a:r>
              <a:rPr lang="en-US" sz="2800" dirty="0" smtClean="0"/>
              <a:t>o to balance the </a:t>
            </a:r>
            <a:r>
              <a:rPr lang="en-US" sz="2800" dirty="0"/>
              <a:t>external heat </a:t>
            </a:r>
            <a:r>
              <a:rPr lang="en-US" sz="2800" dirty="0" smtClean="0"/>
              <a:t>threatening your </a:t>
            </a:r>
            <a:r>
              <a:rPr lang="en-US" sz="2800" dirty="0"/>
              <a:t>internal </a:t>
            </a:r>
            <a:r>
              <a:rPr lang="en-US" sz="2800" dirty="0" smtClean="0"/>
              <a:t>environment’s homeostasis, you </a:t>
            </a:r>
            <a:r>
              <a:rPr lang="en-US" sz="2800" dirty="0"/>
              <a:t>produce sweat to cool </a:t>
            </a:r>
            <a:r>
              <a:rPr lang="en-US" sz="2800" dirty="0" smtClean="0"/>
              <a:t>down.</a:t>
            </a:r>
            <a:endParaRPr lang="en-US" sz="2800" dirty="0"/>
          </a:p>
          <a:p>
            <a:pPr marL="0" indent="0">
              <a:buNone/>
            </a:pPr>
            <a:endParaRPr lang="en-US" sz="2800" dirty="0"/>
          </a:p>
        </p:txBody>
      </p:sp>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0" y="-76200"/>
            <a:ext cx="9143999"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Threats to Hemostasis</a:t>
            </a:r>
            <a:endParaRPr lang="en-US" dirty="0"/>
          </a:p>
        </p:txBody>
      </p:sp>
    </p:spTree>
    <p:extLst>
      <p:ext uri="{BB962C8B-B14F-4D97-AF65-F5344CB8AC3E}">
        <p14:creationId xmlns:p14="http://schemas.microsoft.com/office/powerpoint/2010/main" val="3200353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0" y="-76200"/>
            <a:ext cx="9143999"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Threats to Hemostasis</a:t>
            </a:r>
            <a:endParaRPr lang="en-US" dirty="0"/>
          </a:p>
        </p:txBody>
      </p:sp>
      <p:sp>
        <p:nvSpPr>
          <p:cNvPr id="6" name="TextBox 5"/>
          <p:cNvSpPr txBox="1"/>
          <p:nvPr/>
        </p:nvSpPr>
        <p:spPr>
          <a:xfrm>
            <a:off x="657496" y="1295400"/>
            <a:ext cx="8029303" cy="5293757"/>
          </a:xfrm>
          <a:prstGeom prst="rect">
            <a:avLst/>
          </a:prstGeom>
          <a:noFill/>
        </p:spPr>
        <p:txBody>
          <a:bodyPr wrap="square" rtlCol="0">
            <a:spAutoFit/>
          </a:bodyPr>
          <a:lstStyle/>
          <a:p>
            <a:r>
              <a:rPr lang="en-US" sz="2600" dirty="0" smtClean="0"/>
              <a:t>In the case of a bacterial infection, toxins released by the bacteria &amp; our immune response to the bacteria  can change our temperature’s </a:t>
            </a:r>
            <a:r>
              <a:rPr lang="en-US" sz="2600" b="1" dirty="0" smtClean="0"/>
              <a:t>set point </a:t>
            </a:r>
            <a:r>
              <a:rPr lang="en-US" sz="2600" dirty="0" smtClean="0"/>
              <a:t>upward </a:t>
            </a:r>
          </a:p>
          <a:p>
            <a:r>
              <a:rPr lang="en-US" sz="2600" dirty="0" smtClean="0"/>
              <a:t>which raises our body’s temperature. </a:t>
            </a:r>
          </a:p>
          <a:p>
            <a:r>
              <a:rPr lang="en-US" sz="2600" dirty="0" smtClean="0"/>
              <a:t>This is called </a:t>
            </a:r>
            <a:r>
              <a:rPr lang="en-US" sz="2600" i="1" dirty="0" smtClean="0"/>
              <a:t>pyrexia</a:t>
            </a:r>
            <a:r>
              <a:rPr lang="en-US" sz="2600" dirty="0" smtClean="0"/>
              <a:t> or </a:t>
            </a:r>
            <a:r>
              <a:rPr lang="en-US" sz="2600" i="1" dirty="0" smtClean="0"/>
              <a:t>fever.</a:t>
            </a:r>
          </a:p>
          <a:p>
            <a:endParaRPr lang="en-US" sz="2600" dirty="0" smtClean="0"/>
          </a:p>
          <a:p>
            <a:r>
              <a:rPr lang="en-US" sz="2600" dirty="0" smtClean="0"/>
              <a:t>This raising of temperature is believed to </a:t>
            </a:r>
          </a:p>
          <a:p>
            <a:r>
              <a:rPr lang="en-US" sz="2600" dirty="0" smtClean="0"/>
              <a:t>be a defense mechanism to help our</a:t>
            </a:r>
          </a:p>
          <a:p>
            <a:r>
              <a:rPr lang="en-US" sz="2600" dirty="0" smtClean="0"/>
              <a:t>immune system better kill the bacteria. </a:t>
            </a:r>
          </a:p>
          <a:p>
            <a:endParaRPr lang="en-US" sz="2600" dirty="0"/>
          </a:p>
          <a:p>
            <a:r>
              <a:rPr lang="en-US" sz="2600" dirty="0" smtClean="0"/>
              <a:t>However, if the temperature becomes too high </a:t>
            </a:r>
          </a:p>
          <a:p>
            <a:r>
              <a:rPr lang="en-US" sz="2600" dirty="0" smtClean="0"/>
              <a:t>for too long, the proteins will be damaged </a:t>
            </a:r>
          </a:p>
          <a:p>
            <a:r>
              <a:rPr lang="en-US" sz="2600" dirty="0" smtClean="0"/>
              <a:t>(denature) and the cells may die.</a:t>
            </a:r>
            <a:endParaRPr lang="en-US" sz="2600" dirty="0"/>
          </a:p>
        </p:txBody>
      </p:sp>
      <p:pic>
        <p:nvPicPr>
          <p:cNvPr id="4098" name="Picture 2" descr="C:\Users\Ljlab\AppData\Local\Microsoft\Windows\Temporary Internet Files\Content.IE5\3WNQ1T06\MC90001835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20543" y="3352800"/>
            <a:ext cx="1543507" cy="1591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5333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3048000"/>
            <a:ext cx="2646218" cy="2910840"/>
          </a:xfrm>
          <a:prstGeom prst="rect">
            <a:avLst/>
          </a:prstGeom>
        </p:spPr>
      </p:pic>
      <p:sp>
        <p:nvSpPr>
          <p:cNvPr id="5" name="Rectangle 4"/>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76200"/>
            <a:ext cx="9144000" cy="1143000"/>
          </a:xfrm>
        </p:spPr>
        <p:txBody>
          <a:bodyPr>
            <a:normAutofit/>
          </a:bodyPr>
          <a:lstStyle/>
          <a:p>
            <a:r>
              <a:rPr lang="en-US" dirty="0" smtClean="0"/>
              <a:t>Regulation of Homeostatic Variables</a:t>
            </a:r>
            <a:endParaRPr lang="en-US" dirty="0"/>
          </a:p>
        </p:txBody>
      </p:sp>
      <p:sp>
        <p:nvSpPr>
          <p:cNvPr id="3" name="Content Placeholder 2"/>
          <p:cNvSpPr>
            <a:spLocks noGrp="1"/>
          </p:cNvSpPr>
          <p:nvPr>
            <p:ph idx="1"/>
          </p:nvPr>
        </p:nvSpPr>
        <p:spPr>
          <a:xfrm>
            <a:off x="457200" y="2133600"/>
            <a:ext cx="5867400" cy="3825240"/>
          </a:xfrm>
        </p:spPr>
        <p:txBody>
          <a:bodyPr>
            <a:normAutofit fontScale="92500" lnSpcReduction="10000"/>
          </a:bodyPr>
          <a:lstStyle/>
          <a:p>
            <a:pPr marL="0" indent="0" algn="r">
              <a:buNone/>
            </a:pPr>
            <a:r>
              <a:rPr lang="en-US" sz="2800" dirty="0" smtClean="0"/>
              <a:t>What is an </a:t>
            </a:r>
            <a:r>
              <a:rPr lang="en-US" sz="2800" b="1" dirty="0" smtClean="0"/>
              <a:t>organ system</a:t>
            </a:r>
            <a:r>
              <a:rPr lang="en-US" sz="2800" dirty="0" smtClean="0"/>
              <a:t>?</a:t>
            </a:r>
          </a:p>
          <a:p>
            <a:pPr marL="0" indent="0" algn="r">
              <a:lnSpc>
                <a:spcPct val="110000"/>
              </a:lnSpc>
              <a:spcBef>
                <a:spcPts val="0"/>
              </a:spcBef>
              <a:buNone/>
            </a:pPr>
            <a:endParaRPr lang="en-US" sz="2800" dirty="0" smtClean="0"/>
          </a:p>
          <a:p>
            <a:pPr marL="0" indent="0">
              <a:spcBef>
                <a:spcPts val="0"/>
              </a:spcBef>
              <a:buNone/>
            </a:pPr>
            <a:r>
              <a:rPr lang="en-US" sz="2800" b="1" dirty="0"/>
              <a:t>Organ systems </a:t>
            </a:r>
            <a:r>
              <a:rPr lang="en-US" sz="2800" dirty="0"/>
              <a:t>are made up of individual and separate organs </a:t>
            </a:r>
            <a:r>
              <a:rPr lang="en-US" sz="2800" dirty="0" smtClean="0"/>
              <a:t>that </a:t>
            </a:r>
            <a:r>
              <a:rPr lang="en-US" sz="2800" dirty="0"/>
              <a:t>work together as a </a:t>
            </a:r>
            <a:r>
              <a:rPr lang="en-US" sz="2800" dirty="0" smtClean="0"/>
              <a:t>unit.</a:t>
            </a:r>
          </a:p>
          <a:p>
            <a:pPr marL="0" indent="0" algn="ctr">
              <a:buNone/>
            </a:pPr>
            <a:r>
              <a:rPr lang="en-US" sz="2800" dirty="0" smtClean="0"/>
              <a:t>e.g., </a:t>
            </a:r>
            <a:r>
              <a:rPr lang="en-US" sz="2800" dirty="0"/>
              <a:t>the </a:t>
            </a:r>
            <a:r>
              <a:rPr lang="en-US" sz="2800" u="sng" dirty="0" smtClean="0"/>
              <a:t>Respiratory System</a:t>
            </a:r>
            <a:endParaRPr lang="en-US" sz="2800" u="sng" dirty="0"/>
          </a:p>
          <a:p>
            <a:pPr marL="0" indent="0">
              <a:lnSpc>
                <a:spcPct val="110000"/>
              </a:lnSpc>
              <a:spcBef>
                <a:spcPts val="600"/>
              </a:spcBef>
              <a:buNone/>
            </a:pPr>
            <a:r>
              <a:rPr lang="en-US" sz="2800" dirty="0" smtClean="0"/>
              <a:t>	Parts</a:t>
            </a:r>
            <a:r>
              <a:rPr lang="en-US" sz="2800" dirty="0"/>
              <a:t>: nasal &amp; oral cavity, pharynx, </a:t>
            </a:r>
            <a:endParaRPr lang="en-US" sz="2800" dirty="0" smtClean="0"/>
          </a:p>
          <a:p>
            <a:pPr marL="0" indent="0">
              <a:lnSpc>
                <a:spcPct val="110000"/>
              </a:lnSpc>
              <a:spcBef>
                <a:spcPts val="0"/>
              </a:spcBef>
              <a:buNone/>
            </a:pPr>
            <a:r>
              <a:rPr lang="en-US" sz="2800" dirty="0" smtClean="0"/>
              <a:t>	larynx, </a:t>
            </a:r>
            <a:r>
              <a:rPr lang="en-US" sz="2800" dirty="0"/>
              <a:t>trachea, left </a:t>
            </a:r>
            <a:r>
              <a:rPr lang="en-US" sz="2800" dirty="0" smtClean="0"/>
              <a:t>	&amp; </a:t>
            </a:r>
            <a:r>
              <a:rPr lang="en-US" sz="2800" dirty="0"/>
              <a:t>right lung, </a:t>
            </a:r>
            <a:endParaRPr lang="en-US" sz="2800" dirty="0" smtClean="0"/>
          </a:p>
          <a:p>
            <a:pPr marL="0" indent="0">
              <a:lnSpc>
                <a:spcPct val="110000"/>
              </a:lnSpc>
              <a:spcBef>
                <a:spcPts val="0"/>
              </a:spcBef>
              <a:buNone/>
            </a:pPr>
            <a:r>
              <a:rPr lang="en-US" sz="2800" dirty="0"/>
              <a:t>	</a:t>
            </a:r>
            <a:r>
              <a:rPr lang="en-US" sz="2800" dirty="0" smtClean="0"/>
              <a:t>&amp; diaphragm</a:t>
            </a:r>
            <a:endParaRPr lang="en-US" sz="2800" dirty="0"/>
          </a:p>
        </p:txBody>
      </p:sp>
      <p:sp>
        <p:nvSpPr>
          <p:cNvPr id="4" name="TextBox 3"/>
          <p:cNvSpPr txBox="1"/>
          <p:nvPr/>
        </p:nvSpPr>
        <p:spPr>
          <a:xfrm>
            <a:off x="457200" y="1219200"/>
            <a:ext cx="8001000" cy="892552"/>
          </a:xfrm>
          <a:prstGeom prst="rect">
            <a:avLst/>
          </a:prstGeom>
          <a:noFill/>
        </p:spPr>
        <p:txBody>
          <a:bodyPr wrap="square" rtlCol="0">
            <a:spAutoFit/>
          </a:bodyPr>
          <a:lstStyle/>
          <a:p>
            <a:r>
              <a:rPr lang="en-US" sz="2600" dirty="0" smtClean="0"/>
              <a:t>Humans use organ systems to make sure our homeostatic variables (pH, temperature, etc.) are kept in balance. </a:t>
            </a:r>
            <a:endParaRPr lang="en-US" sz="2600" dirty="0"/>
          </a:p>
        </p:txBody>
      </p:sp>
      <p:sp>
        <p:nvSpPr>
          <p:cNvPr id="7" name="Rectangle 6"/>
          <p:cNvSpPr/>
          <p:nvPr/>
        </p:nvSpPr>
        <p:spPr>
          <a:xfrm>
            <a:off x="489856" y="5777593"/>
            <a:ext cx="7815943" cy="892552"/>
          </a:xfrm>
          <a:prstGeom prst="rect">
            <a:avLst/>
          </a:prstGeom>
        </p:spPr>
        <p:txBody>
          <a:bodyPr wrap="square">
            <a:spAutoFit/>
          </a:bodyPr>
          <a:lstStyle/>
          <a:p>
            <a:pPr>
              <a:spcBef>
                <a:spcPts val="1200"/>
              </a:spcBef>
            </a:pPr>
            <a:r>
              <a:rPr lang="en-US" sz="2600" dirty="0"/>
              <a:t>All these parts/organs work together as </a:t>
            </a:r>
            <a:r>
              <a:rPr lang="en-US" sz="2600" dirty="0" smtClean="0"/>
              <a:t>an</a:t>
            </a:r>
          </a:p>
          <a:p>
            <a:r>
              <a:rPr lang="en-US" sz="2600" dirty="0" smtClean="0"/>
              <a:t>system  to </a:t>
            </a:r>
            <a:r>
              <a:rPr lang="en-US" sz="2600" dirty="0"/>
              <a:t>exchange </a:t>
            </a:r>
            <a:r>
              <a:rPr lang="en-US" sz="2600" dirty="0" smtClean="0"/>
              <a:t>gas </a:t>
            </a:r>
            <a:r>
              <a:rPr lang="en-US" sz="2600" dirty="0"/>
              <a:t>with air </a:t>
            </a:r>
            <a:r>
              <a:rPr lang="en-US" sz="2600" dirty="0" smtClean="0"/>
              <a:t>when breathing.</a:t>
            </a:r>
            <a:endParaRPr lang="en-US" sz="2600" dirty="0"/>
          </a:p>
        </p:txBody>
      </p:sp>
      <p:cxnSp>
        <p:nvCxnSpPr>
          <p:cNvPr id="9" name="Straight Arrow Connector 8"/>
          <p:cNvCxnSpPr/>
          <p:nvPr/>
        </p:nvCxnSpPr>
        <p:spPr>
          <a:xfrm>
            <a:off x="5334000" y="4267200"/>
            <a:ext cx="1066800" cy="0"/>
          </a:xfrm>
          <a:prstGeom prst="straightConnector1">
            <a:avLst/>
          </a:prstGeom>
          <a:ln w="22225">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1710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normAutofit/>
          </a:bodyPr>
          <a:lstStyle/>
          <a:p>
            <a:r>
              <a:rPr lang="en-US" dirty="0" smtClean="0"/>
              <a:t>Organ Systems – Parts &amp; Function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03742147"/>
              </p:ext>
            </p:extLst>
          </p:nvPr>
        </p:nvGraphicFramePr>
        <p:xfrm>
          <a:off x="0" y="1104885"/>
          <a:ext cx="9144000" cy="5971974"/>
        </p:xfrm>
        <a:graphic>
          <a:graphicData uri="http://schemas.openxmlformats.org/drawingml/2006/table">
            <a:tbl>
              <a:tblPr firstRow="1" bandRow="1">
                <a:tableStyleId>{5C22544A-7EE6-4342-B048-85BDC9FD1C3A}</a:tableStyleId>
              </a:tblPr>
              <a:tblGrid>
                <a:gridCol w="2808940"/>
                <a:gridCol w="3167530"/>
                <a:gridCol w="3167530"/>
              </a:tblGrid>
              <a:tr h="601831">
                <a:tc>
                  <a:txBody>
                    <a:bodyPr/>
                    <a:lstStyle/>
                    <a:p>
                      <a:pPr algn="ctr"/>
                      <a:r>
                        <a:rPr lang="en-US" sz="1800" dirty="0" smtClean="0"/>
                        <a:t>Organ</a:t>
                      </a:r>
                      <a:r>
                        <a:rPr lang="en-US" sz="1800" baseline="0" dirty="0" smtClean="0"/>
                        <a:t> System</a:t>
                      </a:r>
                      <a:endParaRPr lang="en-US" sz="1800" dirty="0"/>
                    </a:p>
                  </a:txBody>
                  <a:tcPr anchor="ctr">
                    <a:solidFill>
                      <a:schemeClr val="accent4">
                        <a:lumMod val="75000"/>
                      </a:schemeClr>
                    </a:solidFill>
                  </a:tcPr>
                </a:tc>
                <a:tc>
                  <a:txBody>
                    <a:bodyPr/>
                    <a:lstStyle/>
                    <a:p>
                      <a:pPr algn="ctr"/>
                      <a:r>
                        <a:rPr lang="en-US" sz="1800" dirty="0" smtClean="0"/>
                        <a:t>Parts</a:t>
                      </a:r>
                      <a:endParaRPr lang="en-US" sz="1800" dirty="0"/>
                    </a:p>
                  </a:txBody>
                  <a:tcPr anchor="ctr">
                    <a:solidFill>
                      <a:schemeClr val="accent4">
                        <a:lumMod val="75000"/>
                      </a:schemeClr>
                    </a:solidFill>
                  </a:tcPr>
                </a:tc>
                <a:tc>
                  <a:txBody>
                    <a:bodyPr/>
                    <a:lstStyle/>
                    <a:p>
                      <a:pPr algn="ctr"/>
                      <a:r>
                        <a:rPr lang="en-US" sz="1800" dirty="0" smtClean="0"/>
                        <a:t>Function</a:t>
                      </a:r>
                      <a:endParaRPr lang="en-US" sz="1800" dirty="0"/>
                    </a:p>
                  </a:txBody>
                  <a:tcPr anchor="ctr">
                    <a:solidFill>
                      <a:schemeClr val="accent4">
                        <a:lumMod val="75000"/>
                      </a:schemeClr>
                    </a:solidFill>
                  </a:tcPr>
                </a:tc>
              </a:tr>
              <a:tr h="561321">
                <a:tc>
                  <a:txBody>
                    <a:bodyPr/>
                    <a:lstStyle/>
                    <a:p>
                      <a:pPr algn="l"/>
                      <a:r>
                        <a:rPr lang="en-US" sz="1400" dirty="0" smtClean="0"/>
                        <a:t>    1.  Nervous system</a:t>
                      </a:r>
                      <a:r>
                        <a:rPr lang="en-US" sz="1400" baseline="0" dirty="0" smtClean="0"/>
                        <a:t> </a:t>
                      </a:r>
                    </a:p>
                    <a:p>
                      <a:pPr algn="l"/>
                      <a:r>
                        <a:rPr lang="en-US" sz="1400" baseline="0" dirty="0" smtClean="0"/>
                        <a:t>    &amp; 2.  Endocrine system</a:t>
                      </a:r>
                      <a:endParaRPr lang="en-US" sz="1400" dirty="0"/>
                    </a:p>
                  </a:txBody>
                  <a:tcPr>
                    <a:solidFill>
                      <a:schemeClr val="accent2">
                        <a:lumMod val="20000"/>
                        <a:lumOff val="80000"/>
                      </a:schemeClr>
                    </a:solidFill>
                  </a:tcPr>
                </a:tc>
                <a:tc>
                  <a:txBody>
                    <a:bodyPr/>
                    <a:lstStyle/>
                    <a:p>
                      <a:r>
                        <a:rPr lang="en-US" sz="1400" dirty="0" smtClean="0"/>
                        <a:t>- brain,</a:t>
                      </a:r>
                      <a:r>
                        <a:rPr lang="en-US" sz="1400" baseline="0" dirty="0" smtClean="0"/>
                        <a:t> spinal cord, nerves</a:t>
                      </a:r>
                    </a:p>
                    <a:p>
                      <a:r>
                        <a:rPr lang="en-US" sz="1400" baseline="0" dirty="0" smtClean="0"/>
                        <a:t>- all endocrine glands</a:t>
                      </a:r>
                      <a:endParaRPr lang="en-US" sz="1400" dirty="0"/>
                    </a:p>
                  </a:txBody>
                  <a:tcPr>
                    <a:solidFill>
                      <a:schemeClr val="accent2">
                        <a:lumMod val="20000"/>
                        <a:lumOff val="80000"/>
                      </a:schemeClr>
                    </a:solidFill>
                  </a:tcPr>
                </a:tc>
                <a:tc>
                  <a:txBody>
                    <a:bodyPr/>
                    <a:lstStyle/>
                    <a:p>
                      <a:r>
                        <a:rPr lang="en-US" sz="1400" dirty="0" smtClean="0"/>
                        <a:t>Sensory input</a:t>
                      </a:r>
                      <a:r>
                        <a:rPr lang="en-US" sz="1400" baseline="0" dirty="0" smtClean="0"/>
                        <a:t> and integration; command and control </a:t>
                      </a:r>
                      <a:endParaRPr lang="en-US" sz="1400" dirty="0"/>
                    </a:p>
                  </a:txBody>
                  <a:tcPr>
                    <a:solidFill>
                      <a:schemeClr val="accent2">
                        <a:lumMod val="20000"/>
                        <a:lumOff val="80000"/>
                      </a:schemeClr>
                    </a:solidFill>
                  </a:tcPr>
                </a:tc>
              </a:tr>
              <a:tr h="375500">
                <a:tc>
                  <a:txBody>
                    <a:bodyPr/>
                    <a:lstStyle/>
                    <a:p>
                      <a:pPr algn="l"/>
                      <a:r>
                        <a:rPr lang="en-US" sz="1400" dirty="0" smtClean="0"/>
                        <a:t>    3.  Muscular</a:t>
                      </a:r>
                      <a:r>
                        <a:rPr lang="en-US" sz="1400" baseline="0" dirty="0" smtClean="0"/>
                        <a:t> system</a:t>
                      </a:r>
                      <a:endParaRPr lang="en-US" sz="1400" dirty="0"/>
                    </a:p>
                  </a:txBody>
                  <a:tcPr>
                    <a:solidFill>
                      <a:schemeClr val="accent1">
                        <a:lumMod val="20000"/>
                        <a:lumOff val="80000"/>
                      </a:schemeClr>
                    </a:solidFill>
                  </a:tcPr>
                </a:tc>
                <a:tc>
                  <a:txBody>
                    <a:bodyPr/>
                    <a:lstStyle/>
                    <a:p>
                      <a:r>
                        <a:rPr lang="en-US" sz="1400" dirty="0" smtClean="0"/>
                        <a:t>muscles </a:t>
                      </a:r>
                      <a:endParaRPr lang="en-US" sz="1400" dirty="0"/>
                    </a:p>
                  </a:txBody>
                  <a:tcPr>
                    <a:solidFill>
                      <a:schemeClr val="accent1">
                        <a:lumMod val="20000"/>
                        <a:lumOff val="80000"/>
                      </a:schemeClr>
                    </a:solidFill>
                  </a:tcPr>
                </a:tc>
                <a:tc>
                  <a:txBody>
                    <a:bodyPr/>
                    <a:lstStyle/>
                    <a:p>
                      <a:r>
                        <a:rPr lang="en-US" sz="1400" kern="1200" dirty="0" smtClean="0">
                          <a:solidFill>
                            <a:schemeClr val="dk1"/>
                          </a:solidFill>
                          <a:effectLst/>
                          <a:latin typeface="+mn-lt"/>
                          <a:ea typeface="+mn-ea"/>
                          <a:cs typeface="+mn-cs"/>
                        </a:rPr>
                        <a:t>Strength, balance, posture, movement &amp; heat</a:t>
                      </a:r>
                      <a:endParaRPr lang="en-US" sz="1100" dirty="0"/>
                    </a:p>
                  </a:txBody>
                  <a:tcPr>
                    <a:solidFill>
                      <a:schemeClr val="accent1">
                        <a:lumMod val="20000"/>
                        <a:lumOff val="80000"/>
                      </a:schemeClr>
                    </a:solidFill>
                  </a:tcPr>
                </a:tc>
              </a:tr>
              <a:tr h="375500">
                <a:tc>
                  <a:txBody>
                    <a:bodyPr/>
                    <a:lstStyle/>
                    <a:p>
                      <a:pPr algn="l"/>
                      <a:r>
                        <a:rPr lang="en-US" sz="1400" baseline="0" dirty="0" smtClean="0"/>
                        <a:t>    4.  Skeletal system</a:t>
                      </a:r>
                      <a:endParaRPr lang="en-US" sz="1400" dirty="0"/>
                    </a:p>
                  </a:txBody>
                  <a:tcPr>
                    <a:solidFill>
                      <a:schemeClr val="accent2">
                        <a:lumMod val="20000"/>
                        <a:lumOff val="80000"/>
                      </a:schemeClr>
                    </a:solidFill>
                  </a:tcPr>
                </a:tc>
                <a:tc>
                  <a:txBody>
                    <a:bodyPr/>
                    <a:lstStyle/>
                    <a:p>
                      <a:r>
                        <a:rPr lang="en-US" sz="1400" dirty="0" smtClean="0"/>
                        <a:t>skeleton</a:t>
                      </a:r>
                      <a:endParaRPr lang="en-US" sz="1400" dirty="0"/>
                    </a:p>
                  </a:txBody>
                  <a:tcPr>
                    <a:solidFill>
                      <a:schemeClr val="accent2">
                        <a:lumMod val="20000"/>
                        <a:lumOff val="80000"/>
                      </a:schemeClr>
                    </a:solidFill>
                  </a:tcPr>
                </a:tc>
                <a:tc>
                  <a:txBody>
                    <a:bodyPr/>
                    <a:lstStyle/>
                    <a:p>
                      <a:r>
                        <a:rPr lang="en-US" sz="1400" dirty="0" smtClean="0"/>
                        <a:t>Support,</a:t>
                      </a:r>
                      <a:r>
                        <a:rPr lang="en-US" sz="1400" baseline="0" dirty="0" smtClean="0"/>
                        <a:t> </a:t>
                      </a:r>
                      <a:r>
                        <a:rPr lang="en-US" sz="1400" dirty="0" smtClean="0"/>
                        <a:t>movement </a:t>
                      </a:r>
                      <a:r>
                        <a:rPr lang="en-US" sz="1400" smtClean="0"/>
                        <a:t>&amp; protect</a:t>
                      </a:r>
                      <a:r>
                        <a:rPr lang="en-US" sz="1400" baseline="0" smtClean="0"/>
                        <a:t> organs</a:t>
                      </a:r>
                      <a:endParaRPr lang="en-US" sz="1400" dirty="0"/>
                    </a:p>
                  </a:txBody>
                  <a:tcPr>
                    <a:solidFill>
                      <a:schemeClr val="accent2">
                        <a:lumMod val="20000"/>
                        <a:lumOff val="80000"/>
                      </a:schemeClr>
                    </a:solidFill>
                  </a:tcPr>
                </a:tc>
              </a:tr>
              <a:tr h="561321">
                <a:tc>
                  <a:txBody>
                    <a:bodyPr/>
                    <a:lstStyle/>
                    <a:p>
                      <a:pPr algn="l"/>
                      <a:r>
                        <a:rPr lang="en-US" sz="1400" dirty="0" smtClean="0"/>
                        <a:t>    5.  Cardiovascular system</a:t>
                      </a:r>
                      <a:endParaRPr lang="en-US" sz="1400" dirty="0"/>
                    </a:p>
                  </a:txBody>
                  <a:tcPr>
                    <a:solidFill>
                      <a:schemeClr val="accent1">
                        <a:lumMod val="20000"/>
                        <a:lumOff val="80000"/>
                      </a:schemeClr>
                    </a:solidFill>
                  </a:tcPr>
                </a:tc>
                <a:tc>
                  <a:txBody>
                    <a:bodyPr/>
                    <a:lstStyle/>
                    <a:p>
                      <a:r>
                        <a:rPr lang="en-US" sz="1400" dirty="0" smtClean="0"/>
                        <a:t>heart</a:t>
                      </a:r>
                      <a:r>
                        <a:rPr lang="en-US" sz="1400" baseline="0" dirty="0" smtClean="0"/>
                        <a:t>, </a:t>
                      </a:r>
                      <a:r>
                        <a:rPr lang="en-US" sz="1400" dirty="0" smtClean="0"/>
                        <a:t>blood vessels</a:t>
                      </a:r>
                      <a:r>
                        <a:rPr lang="en-US" sz="1400" baseline="0" dirty="0" smtClean="0"/>
                        <a:t> &amp; blood</a:t>
                      </a:r>
                      <a:endParaRPr lang="en-US" sz="1400" dirty="0"/>
                    </a:p>
                  </a:txBody>
                  <a:tcPr>
                    <a:solidFill>
                      <a:schemeClr val="accent1">
                        <a:lumMod val="20000"/>
                        <a:lumOff val="80000"/>
                      </a:schemeClr>
                    </a:solidFill>
                  </a:tcPr>
                </a:tc>
                <a:tc>
                  <a:txBody>
                    <a:bodyPr/>
                    <a:lstStyle/>
                    <a:p>
                      <a:r>
                        <a:rPr lang="en-US" sz="1400" dirty="0" smtClean="0"/>
                        <a:t>Transports</a:t>
                      </a:r>
                      <a:r>
                        <a:rPr lang="en-US" sz="1400" baseline="0" dirty="0" smtClean="0"/>
                        <a:t> nutrients between all tissues, organs and environmental interfaces</a:t>
                      </a:r>
                      <a:endParaRPr lang="en-US" sz="1400" dirty="0"/>
                    </a:p>
                  </a:txBody>
                  <a:tcPr>
                    <a:solidFill>
                      <a:schemeClr val="accent1">
                        <a:lumMod val="20000"/>
                        <a:lumOff val="80000"/>
                      </a:schemeClr>
                    </a:solidFill>
                  </a:tcPr>
                </a:tc>
              </a:tr>
              <a:tr h="561321">
                <a:tc>
                  <a:txBody>
                    <a:bodyPr/>
                    <a:lstStyle/>
                    <a:p>
                      <a:pPr algn="l"/>
                      <a:r>
                        <a:rPr lang="en-US" sz="1400" dirty="0" smtClean="0"/>
                        <a:t>    6.  Gastrointestinal</a:t>
                      </a:r>
                      <a:r>
                        <a:rPr lang="en-US" sz="1400" baseline="0" dirty="0" smtClean="0"/>
                        <a:t> system</a:t>
                      </a:r>
                    </a:p>
                    <a:p>
                      <a:pPr algn="l"/>
                      <a:r>
                        <a:rPr lang="en-US" sz="1400" baseline="0" dirty="0" smtClean="0"/>
                        <a:t>          (digestive system)</a:t>
                      </a:r>
                      <a:endParaRPr lang="en-US" sz="1400" dirty="0"/>
                    </a:p>
                  </a:txBody>
                  <a:tcPr>
                    <a:solidFill>
                      <a:schemeClr val="accent2">
                        <a:lumMod val="20000"/>
                        <a:lumOff val="80000"/>
                      </a:schemeClr>
                    </a:solidFill>
                  </a:tcPr>
                </a:tc>
                <a:tc>
                  <a:txBody>
                    <a:bodyPr/>
                    <a:lstStyle/>
                    <a:p>
                      <a:r>
                        <a:rPr lang="en-US" sz="1400" dirty="0" smtClean="0"/>
                        <a:t>esophagus, stomach, liver, pancreas, gallbladder,</a:t>
                      </a:r>
                      <a:r>
                        <a:rPr lang="en-US" sz="1400" baseline="0" dirty="0" smtClean="0"/>
                        <a:t> </a:t>
                      </a:r>
                      <a:r>
                        <a:rPr lang="en-US" sz="1400" dirty="0" smtClean="0"/>
                        <a:t>intestines, &amp; colon</a:t>
                      </a:r>
                    </a:p>
                  </a:txBody>
                  <a:tcPr>
                    <a:solidFill>
                      <a:schemeClr val="accent2">
                        <a:lumMod val="20000"/>
                        <a:lumOff val="80000"/>
                      </a:schemeClr>
                    </a:solidFill>
                  </a:tcPr>
                </a:tc>
                <a:tc>
                  <a:txBody>
                    <a:bodyPr/>
                    <a:lstStyle/>
                    <a:p>
                      <a:r>
                        <a:rPr lang="en-US" sz="1400" dirty="0" smtClean="0"/>
                        <a:t>Digestion of</a:t>
                      </a:r>
                      <a:r>
                        <a:rPr lang="en-US" sz="1400" baseline="0" dirty="0" smtClean="0"/>
                        <a:t> food and absorption of nutrients</a:t>
                      </a:r>
                      <a:endParaRPr lang="en-US" sz="1400" dirty="0" smtClean="0"/>
                    </a:p>
                  </a:txBody>
                  <a:tcPr>
                    <a:solidFill>
                      <a:schemeClr val="accent2">
                        <a:lumMod val="20000"/>
                        <a:lumOff val="80000"/>
                      </a:schemeClr>
                    </a:solidFill>
                  </a:tcPr>
                </a:tc>
              </a:tr>
              <a:tr h="733057">
                <a:tc>
                  <a:txBody>
                    <a:bodyPr/>
                    <a:lstStyle/>
                    <a:p>
                      <a:pPr algn="l"/>
                      <a:r>
                        <a:rPr lang="en-US" sz="1400" dirty="0" smtClean="0"/>
                        <a:t>    7.  Respiratory system</a:t>
                      </a:r>
                      <a:endParaRPr lang="en-US" sz="1400"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nasal &amp; oral cavity, pharynx, larynx, esophagus, trachea, left &amp; right lung, &amp; diaphragm</a:t>
                      </a:r>
                    </a:p>
                  </a:txBody>
                  <a:tcPr>
                    <a:solidFill>
                      <a:schemeClr val="accent1">
                        <a:lumMod val="20000"/>
                        <a:lumOff val="80000"/>
                      </a:schemeClr>
                    </a:solidFill>
                  </a:tcPr>
                </a:tc>
                <a:tc>
                  <a:txBody>
                    <a:bodyPr/>
                    <a:lstStyle/>
                    <a:p>
                      <a:r>
                        <a:rPr lang="en-US" sz="1400" dirty="0" smtClean="0"/>
                        <a:t>Regulation of blood gases and exchange of gas with the air</a:t>
                      </a:r>
                    </a:p>
                  </a:txBody>
                  <a:tcPr>
                    <a:solidFill>
                      <a:schemeClr val="accent1">
                        <a:lumMod val="20000"/>
                        <a:lumOff val="80000"/>
                      </a:schemeClr>
                    </a:solidFill>
                  </a:tcPr>
                </a:tc>
              </a:tr>
              <a:tr h="561321">
                <a:tc>
                  <a:txBody>
                    <a:bodyPr/>
                    <a:lstStyle/>
                    <a:p>
                      <a:pPr algn="l"/>
                      <a:r>
                        <a:rPr lang="en-US" sz="1400" dirty="0" smtClean="0"/>
                        <a:t>    8.  Renal system</a:t>
                      </a:r>
                      <a:endParaRPr lang="en-US" sz="1400" dirty="0"/>
                    </a:p>
                  </a:txBody>
                  <a:tcPr>
                    <a:solidFill>
                      <a:schemeClr val="accent2">
                        <a:lumMod val="20000"/>
                        <a:lumOff val="80000"/>
                      </a:schemeClr>
                    </a:solidFill>
                  </a:tcPr>
                </a:tc>
                <a:tc>
                  <a:txBody>
                    <a:bodyPr/>
                    <a:lstStyle/>
                    <a:p>
                      <a:r>
                        <a:rPr lang="en-US" sz="1400" dirty="0" smtClean="0"/>
                        <a:t>kidneys</a:t>
                      </a:r>
                      <a:r>
                        <a:rPr lang="en-US" sz="1400" smtClean="0"/>
                        <a:t>, ureters</a:t>
                      </a:r>
                      <a:r>
                        <a:rPr lang="en-US" sz="1400" baseline="0" smtClean="0"/>
                        <a:t>, </a:t>
                      </a:r>
                      <a:r>
                        <a:rPr lang="en-US" sz="1400" baseline="0" dirty="0" smtClean="0"/>
                        <a:t>urethra, &amp; bladder</a:t>
                      </a:r>
                      <a:endParaRPr lang="en-US" sz="1400" dirty="0"/>
                    </a:p>
                  </a:txBody>
                  <a:tcPr>
                    <a:solidFill>
                      <a:schemeClr val="accent2">
                        <a:lumMod val="20000"/>
                        <a:lumOff val="80000"/>
                      </a:schemeClr>
                    </a:solidFill>
                  </a:tcPr>
                </a:tc>
                <a:tc>
                  <a:txBody>
                    <a:bodyPr/>
                    <a:lstStyle/>
                    <a:p>
                      <a:r>
                        <a:rPr lang="en-US" sz="1400" dirty="0" smtClean="0"/>
                        <a:t>Regulation of volume and</a:t>
                      </a:r>
                      <a:r>
                        <a:rPr lang="en-US" sz="1400" baseline="0" dirty="0" smtClean="0"/>
                        <a:t> composition of body fluids</a:t>
                      </a:r>
                      <a:endParaRPr lang="en-US" sz="1400" dirty="0"/>
                    </a:p>
                  </a:txBody>
                  <a:tcPr>
                    <a:solidFill>
                      <a:schemeClr val="accent2">
                        <a:lumMod val="20000"/>
                        <a:lumOff val="80000"/>
                      </a:schemeClr>
                    </a:solidFill>
                  </a:tcPr>
                </a:tc>
              </a:tr>
              <a:tr h="561321">
                <a:tc>
                  <a:txBody>
                    <a:bodyPr/>
                    <a:lstStyle/>
                    <a:p>
                      <a:pPr algn="l"/>
                      <a:r>
                        <a:rPr lang="en-US" sz="1400" dirty="0" smtClean="0"/>
                        <a:t>    9.  Integumentary system (skin)</a:t>
                      </a:r>
                      <a:endParaRPr lang="en-US" sz="1400" dirty="0"/>
                    </a:p>
                  </a:txBody>
                  <a:tcPr>
                    <a:solidFill>
                      <a:schemeClr val="accent1">
                        <a:lumMod val="20000"/>
                        <a:lumOff val="80000"/>
                      </a:schemeClr>
                    </a:solidFill>
                  </a:tcPr>
                </a:tc>
                <a:tc>
                  <a:txBody>
                    <a:bodyPr/>
                    <a:lstStyle/>
                    <a:p>
                      <a:r>
                        <a:rPr lang="en-US" sz="1400" baseline="0" dirty="0" smtClean="0"/>
                        <a:t>skin, hair &amp; nails</a:t>
                      </a:r>
                    </a:p>
                  </a:txBody>
                  <a:tcPr>
                    <a:solidFill>
                      <a:schemeClr val="accent1">
                        <a:lumMod val="20000"/>
                        <a:lumOff val="80000"/>
                      </a:schemeClr>
                    </a:solidFill>
                  </a:tcPr>
                </a:tc>
                <a:tc>
                  <a:txBody>
                    <a:bodyPr/>
                    <a:lstStyle/>
                    <a:p>
                      <a:r>
                        <a:rPr lang="en-US" sz="1400" dirty="0" smtClean="0"/>
                        <a:t>Protection</a:t>
                      </a:r>
                      <a:r>
                        <a:rPr lang="en-US" sz="1400" baseline="0" dirty="0" smtClean="0"/>
                        <a:t> from microbial invasion and water vapor barrier</a:t>
                      </a:r>
                    </a:p>
                  </a:txBody>
                  <a:tcPr>
                    <a:solidFill>
                      <a:schemeClr val="accent1">
                        <a:lumMod val="20000"/>
                        <a:lumOff val="80000"/>
                      </a:schemeClr>
                    </a:solidFill>
                  </a:tcPr>
                </a:tc>
              </a:tr>
              <a:tr h="375500">
                <a:tc>
                  <a:txBody>
                    <a:bodyPr/>
                    <a:lstStyle/>
                    <a:p>
                      <a:pPr algn="l"/>
                      <a:r>
                        <a:rPr lang="en-US" sz="1400" dirty="0" smtClean="0"/>
                        <a:t>    10.  Reproductive system</a:t>
                      </a:r>
                      <a:endParaRPr lang="en-US" sz="1400" dirty="0"/>
                    </a:p>
                  </a:txBody>
                  <a:tcPr>
                    <a:solidFill>
                      <a:schemeClr val="accent2">
                        <a:lumMod val="20000"/>
                        <a:lumOff val="80000"/>
                      </a:schemeClr>
                    </a:solidFill>
                  </a:tcPr>
                </a:tc>
                <a:tc>
                  <a:txBody>
                    <a:bodyPr/>
                    <a:lstStyle/>
                    <a:p>
                      <a:r>
                        <a:rPr lang="en-US" sz="1400" baseline="0" dirty="0" smtClean="0"/>
                        <a:t>reproductive organs</a:t>
                      </a:r>
                    </a:p>
                  </a:txBody>
                  <a:tcPr>
                    <a:solidFill>
                      <a:schemeClr val="accent2">
                        <a:lumMod val="20000"/>
                        <a:lumOff val="80000"/>
                      </a:schemeClr>
                    </a:solidFill>
                  </a:tcPr>
                </a:tc>
                <a:tc>
                  <a:txBody>
                    <a:bodyPr/>
                    <a:lstStyle/>
                    <a:p>
                      <a:r>
                        <a:rPr lang="en-US" sz="1400" baseline="0" dirty="0" smtClean="0"/>
                        <a:t>Pass life on to the next generation</a:t>
                      </a:r>
                    </a:p>
                  </a:txBody>
                  <a:tcPr>
                    <a:solidFill>
                      <a:schemeClr val="accent2">
                        <a:lumMod val="20000"/>
                        <a:lumOff val="80000"/>
                      </a:schemeClr>
                    </a:solidFill>
                  </a:tcPr>
                </a:tc>
              </a:tr>
              <a:tr h="561321">
                <a:tc>
                  <a:txBody>
                    <a:bodyPr/>
                    <a:lstStyle/>
                    <a:p>
                      <a:pPr algn="l"/>
                      <a:r>
                        <a:rPr lang="en-US" sz="1400" dirty="0" smtClean="0"/>
                        <a:t>    11.  Immune system</a:t>
                      </a:r>
                      <a:endParaRPr lang="en-US" sz="1400" dirty="0"/>
                    </a:p>
                  </a:txBody>
                  <a:tcPr>
                    <a:solidFill>
                      <a:schemeClr val="accent1">
                        <a:lumMod val="20000"/>
                        <a:lumOff val="80000"/>
                      </a:schemeClr>
                    </a:solidFill>
                  </a:tcPr>
                </a:tc>
                <a:tc>
                  <a:txBody>
                    <a:bodyPr/>
                    <a:lstStyle/>
                    <a:p>
                      <a:r>
                        <a:rPr lang="en-US" sz="1400" baseline="0" dirty="0" smtClean="0"/>
                        <a:t>spleen, lymph nodes, bone marrow, &amp; thymus</a:t>
                      </a:r>
                    </a:p>
                  </a:txBody>
                  <a:tcPr>
                    <a:solidFill>
                      <a:schemeClr val="accent1">
                        <a:lumMod val="20000"/>
                        <a:lumOff val="80000"/>
                      </a:schemeClr>
                    </a:solidFill>
                  </a:tcPr>
                </a:tc>
                <a:tc>
                  <a:txBody>
                    <a:bodyPr/>
                    <a:lstStyle/>
                    <a:p>
                      <a:r>
                        <a:rPr lang="en-US" sz="1400" baseline="0" dirty="0" smtClean="0"/>
                        <a:t>Removal of microbes and other foreign materials</a:t>
                      </a: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1449128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Rectangle 5"/>
          <p:cNvSpPr/>
          <p:nvPr/>
        </p:nvSpPr>
        <p:spPr>
          <a:xfrm>
            <a:off x="0" y="-25514"/>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31423"/>
            <a:ext cx="8229600" cy="1143000"/>
          </a:xfrm>
        </p:spPr>
        <p:txBody>
          <a:bodyPr/>
          <a:lstStyle/>
          <a:p>
            <a:r>
              <a:rPr lang="en-US" dirty="0" smtClean="0"/>
              <a:t>Organ Systems Quiz</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1790699"/>
            <a:ext cx="6179617" cy="4849283"/>
          </a:xfrm>
          <a:prstGeom prst="rect">
            <a:avLst/>
          </a:prstGeom>
        </p:spPr>
      </p:pic>
      <p:sp>
        <p:nvSpPr>
          <p:cNvPr id="5" name="TextBox 4"/>
          <p:cNvSpPr txBox="1"/>
          <p:nvPr/>
        </p:nvSpPr>
        <p:spPr>
          <a:xfrm>
            <a:off x="1066800" y="1307068"/>
            <a:ext cx="7010400" cy="369332"/>
          </a:xfrm>
          <a:prstGeom prst="rect">
            <a:avLst/>
          </a:prstGeom>
          <a:noFill/>
        </p:spPr>
        <p:txBody>
          <a:bodyPr wrap="square" rtlCol="0">
            <a:spAutoFit/>
          </a:bodyPr>
          <a:lstStyle/>
          <a:p>
            <a:r>
              <a:rPr lang="en-US" dirty="0" smtClean="0">
                <a:solidFill>
                  <a:schemeClr val="bg1"/>
                </a:solidFill>
              </a:rPr>
              <a:t>Identify each organ system based on what you know about its function.</a:t>
            </a:r>
            <a:endParaRPr lang="en-US" dirty="0">
              <a:solidFill>
                <a:schemeClr val="bg1"/>
              </a:solidFill>
            </a:endParaRPr>
          </a:p>
        </p:txBody>
      </p:sp>
    </p:spTree>
    <p:extLst>
      <p:ext uri="{BB962C8B-B14F-4D97-AF65-F5344CB8AC3E}">
        <p14:creationId xmlns:p14="http://schemas.microsoft.com/office/powerpoint/2010/main" val="3771588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a:spLocks noGrp="1"/>
          </p:cNvSpPr>
          <p:nvPr>
            <p:ph type="title"/>
          </p:nvPr>
        </p:nvSpPr>
        <p:spPr>
          <a:xfrm>
            <a:off x="457200" y="0"/>
            <a:ext cx="8229600" cy="990600"/>
          </a:xfrm>
        </p:spPr>
        <p:txBody>
          <a:bodyPr/>
          <a:lstStyle/>
          <a:p>
            <a:r>
              <a:rPr lang="en-US" dirty="0" smtClean="0"/>
              <a:t>Variables Regulation</a:t>
            </a:r>
            <a:endParaRPr lang="en-US" dirty="0"/>
          </a:p>
        </p:txBody>
      </p:sp>
      <p:grpSp>
        <p:nvGrpSpPr>
          <p:cNvPr id="7" name="Group 6"/>
          <p:cNvGrpSpPr/>
          <p:nvPr/>
        </p:nvGrpSpPr>
        <p:grpSpPr>
          <a:xfrm>
            <a:off x="3302809" y="2545226"/>
            <a:ext cx="2646372" cy="1841241"/>
            <a:chOff x="3209250" y="1039349"/>
            <a:chExt cx="2646372" cy="1841241"/>
          </a:xfrm>
        </p:grpSpPr>
        <p:sp>
          <p:nvSpPr>
            <p:cNvPr id="8" name="TextBox 7"/>
            <p:cNvSpPr txBox="1"/>
            <p:nvPr/>
          </p:nvSpPr>
          <p:spPr>
            <a:xfrm>
              <a:off x="4129697" y="1314613"/>
              <a:ext cx="1110137" cy="369332"/>
            </a:xfrm>
            <a:prstGeom prst="rect">
              <a:avLst/>
            </a:prstGeom>
            <a:noFill/>
          </p:spPr>
          <p:txBody>
            <a:bodyPr wrap="square" rtlCol="0">
              <a:spAutoFit/>
            </a:bodyPr>
            <a:lstStyle/>
            <a:p>
              <a:r>
                <a:rPr lang="en-US" dirty="0" smtClean="0"/>
                <a:t>Variable</a:t>
              </a:r>
              <a:endParaRPr lang="en-US" dirty="0"/>
            </a:p>
          </p:txBody>
        </p:sp>
        <p:sp>
          <p:nvSpPr>
            <p:cNvPr id="9" name="TextBox 8"/>
            <p:cNvSpPr txBox="1"/>
            <p:nvPr/>
          </p:nvSpPr>
          <p:spPr>
            <a:xfrm>
              <a:off x="5011841" y="1763317"/>
              <a:ext cx="838200" cy="369332"/>
            </a:xfrm>
            <a:prstGeom prst="rect">
              <a:avLst/>
            </a:prstGeom>
            <a:noFill/>
          </p:spPr>
          <p:txBody>
            <a:bodyPr wrap="square" rtlCol="0">
              <a:spAutoFit/>
            </a:bodyPr>
            <a:lstStyle/>
            <a:p>
              <a:r>
                <a:rPr lang="en-US" b="1" dirty="0" smtClean="0"/>
                <a:t>Sensor</a:t>
              </a:r>
              <a:endParaRPr lang="en-US" b="1" dirty="0"/>
            </a:p>
          </p:txBody>
        </p:sp>
        <p:sp>
          <p:nvSpPr>
            <p:cNvPr id="10" name="TextBox 9"/>
            <p:cNvSpPr txBox="1"/>
            <p:nvPr/>
          </p:nvSpPr>
          <p:spPr>
            <a:xfrm>
              <a:off x="4054654" y="2249387"/>
              <a:ext cx="1222191" cy="369332"/>
            </a:xfrm>
            <a:prstGeom prst="rect">
              <a:avLst/>
            </a:prstGeom>
            <a:noFill/>
          </p:spPr>
          <p:txBody>
            <a:bodyPr wrap="square" rtlCol="0">
              <a:spAutoFit/>
            </a:bodyPr>
            <a:lstStyle/>
            <a:p>
              <a:r>
                <a:rPr lang="en-US" b="1" dirty="0"/>
                <a:t>I</a:t>
              </a:r>
              <a:r>
                <a:rPr lang="en-US" b="1" dirty="0" smtClean="0"/>
                <a:t>ntegrator</a:t>
              </a:r>
              <a:endParaRPr lang="en-US" b="1" dirty="0"/>
            </a:p>
          </p:txBody>
        </p:sp>
        <p:sp>
          <p:nvSpPr>
            <p:cNvPr id="11" name="TextBox 10"/>
            <p:cNvSpPr txBox="1"/>
            <p:nvPr/>
          </p:nvSpPr>
          <p:spPr>
            <a:xfrm>
              <a:off x="3209250" y="1741128"/>
              <a:ext cx="1019427" cy="369332"/>
            </a:xfrm>
            <a:prstGeom prst="rect">
              <a:avLst/>
            </a:prstGeom>
            <a:noFill/>
          </p:spPr>
          <p:txBody>
            <a:bodyPr wrap="square" rtlCol="0">
              <a:spAutoFit/>
            </a:bodyPr>
            <a:lstStyle/>
            <a:p>
              <a:r>
                <a:rPr lang="en-US" b="1" dirty="0" smtClean="0"/>
                <a:t>Effector</a:t>
              </a:r>
              <a:endParaRPr lang="en-US" b="1" dirty="0"/>
            </a:p>
          </p:txBody>
        </p:sp>
        <p:sp>
          <p:nvSpPr>
            <p:cNvPr id="12" name="Circular Arrow 11"/>
            <p:cNvSpPr/>
            <p:nvPr/>
          </p:nvSpPr>
          <p:spPr>
            <a:xfrm rot="1503242">
              <a:off x="4672319" y="1039349"/>
              <a:ext cx="838200" cy="1274871"/>
            </a:xfrm>
            <a:prstGeom prst="circularArrow">
              <a:avLst>
                <a:gd name="adj1" fmla="val 12500"/>
                <a:gd name="adj2" fmla="val 1142319"/>
                <a:gd name="adj3" fmla="val 20457681"/>
                <a:gd name="adj4" fmla="val 13276979"/>
                <a:gd name="adj5" fmla="val 12500"/>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ircular Arrow 12"/>
            <p:cNvSpPr/>
            <p:nvPr/>
          </p:nvSpPr>
          <p:spPr>
            <a:xfrm rot="12030707">
              <a:off x="3534336" y="1605719"/>
              <a:ext cx="838200" cy="1274871"/>
            </a:xfrm>
            <a:prstGeom prst="circularArrow">
              <a:avLst>
                <a:gd name="adj1" fmla="val 12500"/>
                <a:gd name="adj2" fmla="val 1142319"/>
                <a:gd name="adj3" fmla="val 20457681"/>
                <a:gd name="adj4" fmla="val 13276979"/>
                <a:gd name="adj5" fmla="val 12500"/>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ircular Arrow 13"/>
            <p:cNvSpPr/>
            <p:nvPr/>
          </p:nvSpPr>
          <p:spPr>
            <a:xfrm rot="7168646">
              <a:off x="4799087" y="1671077"/>
              <a:ext cx="838200" cy="1274871"/>
            </a:xfrm>
            <a:prstGeom prst="circularArrow">
              <a:avLst>
                <a:gd name="adj1" fmla="val 12500"/>
                <a:gd name="adj2" fmla="val 1142319"/>
                <a:gd name="adj3" fmla="val 20457681"/>
                <a:gd name="adj4" fmla="val 13276979"/>
                <a:gd name="adj5" fmla="val 12500"/>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Circular Arrow 14"/>
            <p:cNvSpPr/>
            <p:nvPr/>
          </p:nvSpPr>
          <p:spPr>
            <a:xfrm rot="18626788">
              <a:off x="3570828" y="979597"/>
              <a:ext cx="838200" cy="1274871"/>
            </a:xfrm>
            <a:prstGeom prst="circularArrow">
              <a:avLst>
                <a:gd name="adj1" fmla="val 12500"/>
                <a:gd name="adj2" fmla="val 1142319"/>
                <a:gd name="adj3" fmla="val 20457681"/>
                <a:gd name="adj4" fmla="val 13276979"/>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 name="Group 1"/>
          <p:cNvGrpSpPr/>
          <p:nvPr/>
        </p:nvGrpSpPr>
        <p:grpSpPr>
          <a:xfrm>
            <a:off x="3202504" y="4386904"/>
            <a:ext cx="2870394" cy="2318698"/>
            <a:chOff x="3202504" y="4386904"/>
            <a:chExt cx="2870394" cy="2318698"/>
          </a:xfrm>
        </p:grpSpPr>
        <p:cxnSp>
          <p:nvCxnSpPr>
            <p:cNvPr id="17" name="Straight Connector 16"/>
            <p:cNvCxnSpPr/>
            <p:nvPr/>
          </p:nvCxnSpPr>
          <p:spPr>
            <a:xfrm flipV="1">
              <a:off x="4618738" y="4386904"/>
              <a:ext cx="0" cy="774459"/>
            </a:xfrm>
            <a:prstGeom prst="line">
              <a:avLst/>
            </a:prstGeom>
            <a:ln w="15875">
              <a:solidFill>
                <a:schemeClr val="accent5">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a:xfrm>
              <a:off x="3202504" y="4876801"/>
              <a:ext cx="2870394" cy="1828801"/>
              <a:chOff x="3565642" y="5092353"/>
              <a:chExt cx="2223863" cy="1477328"/>
            </a:xfrm>
          </p:grpSpPr>
          <p:sp>
            <p:nvSpPr>
              <p:cNvPr id="25" name="Rectangle 24"/>
              <p:cNvSpPr/>
              <p:nvPr/>
            </p:nvSpPr>
            <p:spPr>
              <a:xfrm>
                <a:off x="3565642" y="5092353"/>
                <a:ext cx="2223863" cy="1477328"/>
              </a:xfrm>
              <a:prstGeom prst="rect">
                <a:avLst/>
              </a:prstGeom>
              <a:solidFill>
                <a:schemeClr val="bg1"/>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582427" y="5092353"/>
                <a:ext cx="2207078" cy="1417166"/>
              </a:xfrm>
              <a:prstGeom prst="rect">
                <a:avLst/>
              </a:prstGeom>
              <a:noFill/>
            </p:spPr>
            <p:txBody>
              <a:bodyPr wrap="square" rtlCol="0">
                <a:spAutoFit/>
              </a:bodyPr>
              <a:lstStyle/>
              <a:p>
                <a:r>
                  <a:rPr lang="en-US" b="1" dirty="0" smtClean="0"/>
                  <a:t>Integrator</a:t>
                </a:r>
                <a:r>
                  <a:rPr lang="en-US" dirty="0" smtClean="0"/>
                  <a:t> receives information from the sensor &amp; coordinates a correcting response for the effector that will bring the variable back to set point.</a:t>
                </a:r>
                <a:endParaRPr lang="en-US" dirty="0"/>
              </a:p>
            </p:txBody>
          </p:sp>
        </p:grpSp>
      </p:grpSp>
      <p:grpSp>
        <p:nvGrpSpPr>
          <p:cNvPr id="34" name="Group 33"/>
          <p:cNvGrpSpPr/>
          <p:nvPr/>
        </p:nvGrpSpPr>
        <p:grpSpPr>
          <a:xfrm>
            <a:off x="152400" y="2860644"/>
            <a:ext cx="3050103" cy="1274597"/>
            <a:chOff x="152400" y="2860644"/>
            <a:chExt cx="3050103" cy="1274597"/>
          </a:xfrm>
        </p:grpSpPr>
        <p:cxnSp>
          <p:nvCxnSpPr>
            <p:cNvPr id="18" name="Straight Connector 17"/>
            <p:cNvCxnSpPr/>
            <p:nvPr/>
          </p:nvCxnSpPr>
          <p:spPr>
            <a:xfrm>
              <a:off x="2446836" y="3453860"/>
              <a:ext cx="755667" cy="0"/>
            </a:xfrm>
            <a:prstGeom prst="line">
              <a:avLst/>
            </a:prstGeom>
            <a:ln w="15875">
              <a:solidFill>
                <a:schemeClr val="accent5">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152400" y="2860644"/>
              <a:ext cx="2438400" cy="1274597"/>
              <a:chOff x="152400" y="2860644"/>
              <a:chExt cx="2438400" cy="1274597"/>
            </a:xfrm>
          </p:grpSpPr>
          <p:sp>
            <p:nvSpPr>
              <p:cNvPr id="27" name="Rectangle 26"/>
              <p:cNvSpPr/>
              <p:nvPr/>
            </p:nvSpPr>
            <p:spPr>
              <a:xfrm>
                <a:off x="152400" y="2860644"/>
                <a:ext cx="2294436" cy="1274597"/>
              </a:xfrm>
              <a:prstGeom prst="rect">
                <a:avLst/>
              </a:prstGeom>
              <a:solidFill>
                <a:schemeClr val="bg1"/>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37036" y="2903011"/>
                <a:ext cx="2353764" cy="1200329"/>
              </a:xfrm>
              <a:prstGeom prst="rect">
                <a:avLst/>
              </a:prstGeom>
              <a:noFill/>
            </p:spPr>
            <p:txBody>
              <a:bodyPr wrap="square" rtlCol="0">
                <a:spAutoFit/>
              </a:bodyPr>
              <a:lstStyle/>
              <a:p>
                <a:r>
                  <a:rPr lang="en-US" b="1" dirty="0" smtClean="0"/>
                  <a:t>Effector</a:t>
                </a:r>
                <a:r>
                  <a:rPr lang="en-US" dirty="0" smtClean="0"/>
                  <a:t> produces the response needed to balance out the variable’s deviation.</a:t>
                </a:r>
                <a:endParaRPr lang="en-US" dirty="0"/>
              </a:p>
            </p:txBody>
          </p:sp>
        </p:grpSp>
      </p:grpSp>
      <p:sp>
        <p:nvSpPr>
          <p:cNvPr id="22" name="TextBox 21"/>
          <p:cNvSpPr txBox="1"/>
          <p:nvPr/>
        </p:nvSpPr>
        <p:spPr>
          <a:xfrm>
            <a:off x="592818" y="1215775"/>
            <a:ext cx="8169510" cy="1200329"/>
          </a:xfrm>
          <a:prstGeom prst="rect">
            <a:avLst/>
          </a:prstGeom>
          <a:noFill/>
        </p:spPr>
        <p:txBody>
          <a:bodyPr wrap="square" rtlCol="0">
            <a:spAutoFit/>
          </a:bodyPr>
          <a:lstStyle/>
          <a:p>
            <a:r>
              <a:rPr lang="en-US" sz="2400" dirty="0" smtClean="0"/>
              <a:t>To keep the hemostatic variables balanced we have </a:t>
            </a:r>
            <a:r>
              <a:rPr lang="en-US" sz="2400" b="1" dirty="0" smtClean="0"/>
              <a:t>control</a:t>
            </a:r>
            <a:r>
              <a:rPr lang="en-US" sz="2400" dirty="0" smtClean="0"/>
              <a:t> </a:t>
            </a:r>
            <a:r>
              <a:rPr lang="en-US" sz="2400" b="1" dirty="0" smtClean="0"/>
              <a:t>centers</a:t>
            </a:r>
            <a:r>
              <a:rPr lang="en-US" sz="2400" dirty="0" smtClean="0"/>
              <a:t> that 1) detect imbalances, 2) coordinate correcting responses and 3) bring the variable back to the set point.</a:t>
            </a:r>
            <a:endParaRPr lang="en-US" sz="2400" dirty="0"/>
          </a:p>
        </p:txBody>
      </p:sp>
      <p:grpSp>
        <p:nvGrpSpPr>
          <p:cNvPr id="36" name="Group 35"/>
          <p:cNvGrpSpPr/>
          <p:nvPr/>
        </p:nvGrpSpPr>
        <p:grpSpPr>
          <a:xfrm>
            <a:off x="6105688" y="2959043"/>
            <a:ext cx="2962112" cy="1304466"/>
            <a:chOff x="6105688" y="2886534"/>
            <a:chExt cx="2962112" cy="1304466"/>
          </a:xfrm>
        </p:grpSpPr>
        <p:cxnSp>
          <p:nvCxnSpPr>
            <p:cNvPr id="23" name="Straight Connector 22"/>
            <p:cNvCxnSpPr/>
            <p:nvPr/>
          </p:nvCxnSpPr>
          <p:spPr>
            <a:xfrm flipV="1">
              <a:off x="6105688" y="3431671"/>
              <a:ext cx="565255" cy="1"/>
            </a:xfrm>
            <a:prstGeom prst="line">
              <a:avLst/>
            </a:prstGeom>
            <a:ln w="15875">
              <a:solidFill>
                <a:schemeClr val="accent5">
                  <a:lumMod val="75000"/>
                </a:schemeClr>
              </a:solidFill>
              <a:headEnd type="triangle"/>
              <a:tailEnd type="none"/>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6680468" y="2886534"/>
              <a:ext cx="2387332" cy="1304466"/>
              <a:chOff x="6680468" y="2886534"/>
              <a:chExt cx="2387332" cy="1304466"/>
            </a:xfrm>
          </p:grpSpPr>
          <p:sp>
            <p:nvSpPr>
              <p:cNvPr id="24" name="Rectangle 23"/>
              <p:cNvSpPr/>
              <p:nvPr/>
            </p:nvSpPr>
            <p:spPr>
              <a:xfrm>
                <a:off x="6680468" y="2886534"/>
                <a:ext cx="2387332" cy="1304466"/>
              </a:xfrm>
              <a:prstGeom prst="rect">
                <a:avLst/>
              </a:prstGeom>
              <a:solidFill>
                <a:schemeClr val="bg1"/>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705600" y="2934912"/>
                <a:ext cx="2353764" cy="1200329"/>
              </a:xfrm>
              <a:prstGeom prst="rect">
                <a:avLst/>
              </a:prstGeom>
              <a:noFill/>
            </p:spPr>
            <p:txBody>
              <a:bodyPr wrap="square" rtlCol="0">
                <a:spAutoFit/>
              </a:bodyPr>
              <a:lstStyle/>
              <a:p>
                <a:r>
                  <a:rPr lang="en-US" b="1" dirty="0" smtClean="0"/>
                  <a:t>Sensor</a:t>
                </a:r>
                <a:r>
                  <a:rPr lang="en-US" dirty="0" smtClean="0"/>
                  <a:t> detects changes in the variable either above or below the set point.</a:t>
                </a:r>
                <a:endParaRPr lang="en-US" dirty="0"/>
              </a:p>
            </p:txBody>
          </p:sp>
        </p:grpSp>
      </p:grpSp>
    </p:spTree>
    <p:extLst>
      <p:ext uri="{BB962C8B-B14F-4D97-AF65-F5344CB8AC3E}">
        <p14:creationId xmlns:p14="http://schemas.microsoft.com/office/powerpoint/2010/main" val="1627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6933"/>
            <a:ext cx="5105400" cy="1143000"/>
          </a:xfrm>
        </p:spPr>
        <p:txBody>
          <a:bodyPr/>
          <a:lstStyle/>
          <a:p>
            <a:pPr algn="l"/>
            <a:r>
              <a:rPr lang="en-US" dirty="0" smtClean="0"/>
              <a:t>Homeostasis is…</a:t>
            </a:r>
            <a:endParaRPr lang="en-US" dirty="0"/>
          </a:p>
        </p:txBody>
      </p:sp>
      <p:sp>
        <p:nvSpPr>
          <p:cNvPr id="3" name="Content Placeholder 2"/>
          <p:cNvSpPr>
            <a:spLocks noGrp="1"/>
          </p:cNvSpPr>
          <p:nvPr>
            <p:ph idx="1"/>
          </p:nvPr>
        </p:nvSpPr>
        <p:spPr>
          <a:xfrm>
            <a:off x="838200" y="1524000"/>
            <a:ext cx="7924800" cy="4648200"/>
          </a:xfrm>
        </p:spPr>
        <p:txBody>
          <a:bodyPr>
            <a:normAutofit/>
          </a:bodyPr>
          <a:lstStyle/>
          <a:p>
            <a:pPr marL="0" indent="0">
              <a:buNone/>
            </a:pPr>
            <a:r>
              <a:rPr lang="en-US" sz="2800" b="1" dirty="0" smtClean="0"/>
              <a:t>“the state of balance within our bodies”</a:t>
            </a:r>
          </a:p>
          <a:p>
            <a:pPr marL="0" indent="0">
              <a:buNone/>
            </a:pPr>
            <a:endParaRPr lang="en-US" sz="2800" dirty="0"/>
          </a:p>
          <a:p>
            <a:pPr marL="0" indent="0">
              <a:buNone/>
            </a:pPr>
            <a:r>
              <a:rPr lang="en-US" sz="2800" dirty="0" smtClean="0"/>
              <a:t>Living organisms require a balance of certain variables within their bodies to stay alive. </a:t>
            </a:r>
            <a:endParaRPr lang="en-US" sz="2800" dirty="0"/>
          </a:p>
          <a:p>
            <a:pPr marL="0" indent="0" algn="r">
              <a:buNone/>
            </a:pPr>
            <a:r>
              <a:rPr lang="en-US" sz="2800" dirty="0" smtClean="0"/>
              <a:t>= Homeostasis </a:t>
            </a:r>
            <a:r>
              <a:rPr lang="en-US" sz="2800" dirty="0"/>
              <a:t>is necessary for </a:t>
            </a:r>
            <a:r>
              <a:rPr lang="en-US" sz="2800" dirty="0" smtClean="0"/>
              <a:t>life.</a:t>
            </a:r>
            <a:endParaRPr lang="en-US" sz="2800" dirty="0"/>
          </a:p>
          <a:p>
            <a:pPr marL="0" indent="0">
              <a:buNone/>
            </a:pPr>
            <a:endParaRPr lang="en-US" sz="2800" dirty="0" smtClean="0"/>
          </a:p>
          <a:p>
            <a:pPr marL="0" indent="0">
              <a:buNone/>
            </a:pPr>
            <a:r>
              <a:rPr lang="en-US" sz="2800" dirty="0" smtClean="0"/>
              <a:t>When homeostasis is disrupted and these variables become imbalanced, disease or death can occur.</a:t>
            </a:r>
            <a:endParaRPr lang="en-US"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4200" y="1143000"/>
            <a:ext cx="1409700" cy="857250"/>
          </a:xfrm>
          <a:prstGeom prst="rect">
            <a:avLst/>
          </a:prstGeom>
        </p:spPr>
      </p:pic>
    </p:spTree>
    <p:extLst>
      <p:ext uri="{BB962C8B-B14F-4D97-AF65-F5344CB8AC3E}">
        <p14:creationId xmlns:p14="http://schemas.microsoft.com/office/powerpoint/2010/main" val="1796644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457200" y="0"/>
            <a:ext cx="82296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Temperature Regulation</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9803" y="2087186"/>
            <a:ext cx="1372171" cy="1372171"/>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91200" y="1886256"/>
            <a:ext cx="1458225" cy="1458225"/>
          </a:xfrm>
          <a:prstGeom prst="rect">
            <a:avLst/>
          </a:prstGeom>
        </p:spPr>
      </p:pic>
      <p:sp>
        <p:nvSpPr>
          <p:cNvPr id="9" name="TextBox 8"/>
          <p:cNvSpPr txBox="1"/>
          <p:nvPr/>
        </p:nvSpPr>
        <p:spPr>
          <a:xfrm>
            <a:off x="3691561" y="1895630"/>
            <a:ext cx="1676400" cy="646331"/>
          </a:xfrm>
          <a:prstGeom prst="rect">
            <a:avLst/>
          </a:prstGeom>
          <a:noFill/>
        </p:spPr>
        <p:txBody>
          <a:bodyPr wrap="square" rtlCol="0">
            <a:spAutoFit/>
          </a:bodyPr>
          <a:lstStyle/>
          <a:p>
            <a:pPr algn="ctr"/>
            <a:r>
              <a:rPr lang="en-US" dirty="0" smtClean="0"/>
              <a:t>Room Temperature</a:t>
            </a:r>
            <a:endParaRPr lang="en-US" dirty="0"/>
          </a:p>
        </p:txBody>
      </p:sp>
      <p:sp>
        <p:nvSpPr>
          <p:cNvPr id="10" name="TextBox 9"/>
          <p:cNvSpPr txBox="1"/>
          <p:nvPr/>
        </p:nvSpPr>
        <p:spPr>
          <a:xfrm>
            <a:off x="4909688" y="2576999"/>
            <a:ext cx="1676400" cy="369332"/>
          </a:xfrm>
          <a:prstGeom prst="rect">
            <a:avLst/>
          </a:prstGeom>
          <a:noFill/>
        </p:spPr>
        <p:txBody>
          <a:bodyPr wrap="square" rtlCol="0">
            <a:spAutoFit/>
          </a:bodyPr>
          <a:lstStyle/>
          <a:p>
            <a:r>
              <a:rPr lang="en-US" dirty="0" smtClean="0"/>
              <a:t>Thermometer</a:t>
            </a:r>
            <a:endParaRPr lang="en-US" dirty="0"/>
          </a:p>
        </p:txBody>
      </p:sp>
      <p:sp>
        <p:nvSpPr>
          <p:cNvPr id="11" name="TextBox 10"/>
          <p:cNvSpPr txBox="1"/>
          <p:nvPr/>
        </p:nvSpPr>
        <p:spPr>
          <a:xfrm>
            <a:off x="3843961" y="3070896"/>
            <a:ext cx="1676400" cy="369332"/>
          </a:xfrm>
          <a:prstGeom prst="rect">
            <a:avLst/>
          </a:prstGeom>
          <a:noFill/>
        </p:spPr>
        <p:txBody>
          <a:bodyPr wrap="square" rtlCol="0">
            <a:spAutoFit/>
          </a:bodyPr>
          <a:lstStyle/>
          <a:p>
            <a:r>
              <a:rPr lang="en-US" dirty="0" smtClean="0"/>
              <a:t>Thermostat</a:t>
            </a:r>
            <a:endParaRPr lang="en-US" dirty="0"/>
          </a:p>
        </p:txBody>
      </p:sp>
      <p:sp>
        <p:nvSpPr>
          <p:cNvPr id="12" name="TextBox 11"/>
          <p:cNvSpPr txBox="1"/>
          <p:nvPr/>
        </p:nvSpPr>
        <p:spPr>
          <a:xfrm>
            <a:off x="3087229" y="2438400"/>
            <a:ext cx="1676400" cy="369332"/>
          </a:xfrm>
          <a:prstGeom prst="rect">
            <a:avLst/>
          </a:prstGeom>
          <a:noFill/>
        </p:spPr>
        <p:txBody>
          <a:bodyPr wrap="square" rtlCol="0">
            <a:spAutoFit/>
          </a:bodyPr>
          <a:lstStyle/>
          <a:p>
            <a:r>
              <a:rPr lang="en-US" dirty="0" smtClean="0"/>
              <a:t>Heater</a:t>
            </a:r>
            <a:endParaRPr lang="en-US" dirty="0"/>
          </a:p>
        </p:txBody>
      </p:sp>
      <p:sp>
        <p:nvSpPr>
          <p:cNvPr id="13" name="Circular Arrow 12"/>
          <p:cNvSpPr/>
          <p:nvPr/>
        </p:nvSpPr>
        <p:spPr>
          <a:xfrm rot="917376">
            <a:off x="4898518" y="1694796"/>
            <a:ext cx="838200" cy="1274871"/>
          </a:xfrm>
          <a:prstGeom prst="circularArrow">
            <a:avLst>
              <a:gd name="adj1" fmla="val 12500"/>
              <a:gd name="adj2" fmla="val 1142319"/>
              <a:gd name="adj3" fmla="val 20457681"/>
              <a:gd name="adj4" fmla="val 13276979"/>
              <a:gd name="adj5" fmla="val 12500"/>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ircular Arrow 13"/>
          <p:cNvSpPr/>
          <p:nvPr/>
        </p:nvSpPr>
        <p:spPr>
          <a:xfrm rot="13357049">
            <a:off x="3360606" y="2433460"/>
            <a:ext cx="838200" cy="1274871"/>
          </a:xfrm>
          <a:prstGeom prst="circularArrow">
            <a:avLst>
              <a:gd name="adj1" fmla="val 12500"/>
              <a:gd name="adj2" fmla="val 1142319"/>
              <a:gd name="adj3" fmla="val 20457681"/>
              <a:gd name="adj4" fmla="val 13276979"/>
              <a:gd name="adj5" fmla="val 12500"/>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Circular Arrow 14"/>
          <p:cNvSpPr/>
          <p:nvPr/>
        </p:nvSpPr>
        <p:spPr>
          <a:xfrm rot="7376846">
            <a:off x="4935120" y="2496900"/>
            <a:ext cx="838200" cy="1274871"/>
          </a:xfrm>
          <a:prstGeom prst="circularArrow">
            <a:avLst>
              <a:gd name="adj1" fmla="val 12500"/>
              <a:gd name="adj2" fmla="val 1142319"/>
              <a:gd name="adj3" fmla="val 20457681"/>
              <a:gd name="adj4" fmla="val 13276979"/>
              <a:gd name="adj5" fmla="val 12500"/>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Circular Arrow 15"/>
          <p:cNvSpPr/>
          <p:nvPr/>
        </p:nvSpPr>
        <p:spPr>
          <a:xfrm rot="18626788">
            <a:off x="3272461" y="1680604"/>
            <a:ext cx="838200" cy="1274871"/>
          </a:xfrm>
          <a:prstGeom prst="circularArrow">
            <a:avLst>
              <a:gd name="adj1" fmla="val 12500"/>
              <a:gd name="adj2" fmla="val 1142319"/>
              <a:gd name="adj3" fmla="val 20457681"/>
              <a:gd name="adj4" fmla="val 13276979"/>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25429" y="3362842"/>
            <a:ext cx="1188592" cy="921819"/>
          </a:xfrm>
          <a:prstGeom prst="rect">
            <a:avLst/>
          </a:prstGeom>
        </p:spPr>
      </p:pic>
      <p:sp>
        <p:nvSpPr>
          <p:cNvPr id="18" name="TextBox 17"/>
          <p:cNvSpPr txBox="1"/>
          <p:nvPr/>
        </p:nvSpPr>
        <p:spPr>
          <a:xfrm>
            <a:off x="3691561" y="1905000"/>
            <a:ext cx="1676400" cy="646331"/>
          </a:xfrm>
          <a:prstGeom prst="rect">
            <a:avLst/>
          </a:prstGeom>
          <a:noFill/>
        </p:spPr>
        <p:txBody>
          <a:bodyPr wrap="square" rtlCol="0">
            <a:spAutoFit/>
          </a:bodyPr>
          <a:lstStyle/>
          <a:p>
            <a:pPr algn="ctr"/>
            <a:r>
              <a:rPr lang="en-US" dirty="0" smtClean="0"/>
              <a:t>Body Temperature</a:t>
            </a:r>
            <a:endParaRPr lang="en-US" dirty="0"/>
          </a:p>
        </p:txBody>
      </p:sp>
      <p:sp>
        <p:nvSpPr>
          <p:cNvPr id="19" name="TextBox 18"/>
          <p:cNvSpPr txBox="1"/>
          <p:nvPr/>
        </p:nvSpPr>
        <p:spPr>
          <a:xfrm>
            <a:off x="4152900" y="3073653"/>
            <a:ext cx="838200" cy="369332"/>
          </a:xfrm>
          <a:prstGeom prst="rect">
            <a:avLst/>
          </a:prstGeom>
          <a:noFill/>
        </p:spPr>
        <p:txBody>
          <a:bodyPr wrap="square" rtlCol="0">
            <a:spAutoFit/>
          </a:bodyPr>
          <a:lstStyle/>
          <a:p>
            <a:r>
              <a:rPr lang="en-US" dirty="0" smtClean="0"/>
              <a:t>Brain</a:t>
            </a:r>
            <a:endParaRPr lang="en-US" dirty="0"/>
          </a:p>
        </p:txBody>
      </p:sp>
      <p:sp>
        <p:nvSpPr>
          <p:cNvPr id="20" name="TextBox 19"/>
          <p:cNvSpPr txBox="1"/>
          <p:nvPr/>
        </p:nvSpPr>
        <p:spPr>
          <a:xfrm>
            <a:off x="3091974" y="2438400"/>
            <a:ext cx="1021470" cy="369332"/>
          </a:xfrm>
          <a:prstGeom prst="rect">
            <a:avLst/>
          </a:prstGeom>
          <a:noFill/>
        </p:spPr>
        <p:txBody>
          <a:bodyPr wrap="square" rtlCol="0">
            <a:spAutoFit/>
          </a:bodyPr>
          <a:lstStyle/>
          <a:p>
            <a:r>
              <a:rPr lang="en-US" dirty="0" smtClean="0"/>
              <a:t>Muscles</a:t>
            </a:r>
            <a:endParaRPr lang="en-US" dirty="0"/>
          </a:p>
        </p:txBody>
      </p:sp>
      <p:sp>
        <p:nvSpPr>
          <p:cNvPr id="21" name="TextBox 20"/>
          <p:cNvSpPr txBox="1"/>
          <p:nvPr/>
        </p:nvSpPr>
        <p:spPr>
          <a:xfrm>
            <a:off x="4763629" y="2412395"/>
            <a:ext cx="1676400" cy="646331"/>
          </a:xfrm>
          <a:prstGeom prst="rect">
            <a:avLst/>
          </a:prstGeom>
          <a:noFill/>
        </p:spPr>
        <p:txBody>
          <a:bodyPr wrap="square" rtlCol="0">
            <a:spAutoFit/>
          </a:bodyPr>
          <a:lstStyle/>
          <a:p>
            <a:pPr algn="ctr"/>
            <a:r>
              <a:rPr lang="en-US" dirty="0" smtClean="0"/>
              <a:t>Nerve Receptors</a:t>
            </a:r>
            <a:endParaRPr lang="en-US" dirty="0"/>
          </a:p>
        </p:txBody>
      </p:sp>
      <p:sp>
        <p:nvSpPr>
          <p:cNvPr id="26" name="TextBox 25"/>
          <p:cNvSpPr txBox="1"/>
          <p:nvPr/>
        </p:nvSpPr>
        <p:spPr>
          <a:xfrm>
            <a:off x="6705600" y="2080296"/>
            <a:ext cx="2438400" cy="923330"/>
          </a:xfrm>
          <a:prstGeom prst="rect">
            <a:avLst/>
          </a:prstGeom>
          <a:noFill/>
        </p:spPr>
        <p:txBody>
          <a:bodyPr wrap="square" rtlCol="0">
            <a:spAutoFit/>
          </a:bodyPr>
          <a:lstStyle/>
          <a:p>
            <a:r>
              <a:rPr lang="en-US" dirty="0" smtClean="0"/>
              <a:t>Thermometers detect changes in temperature acting as the </a:t>
            </a:r>
            <a:r>
              <a:rPr lang="en-US" b="1" dirty="0" smtClean="0"/>
              <a:t>sensor</a:t>
            </a:r>
            <a:endParaRPr lang="en-US" b="1" dirty="0"/>
          </a:p>
        </p:txBody>
      </p:sp>
      <p:sp>
        <p:nvSpPr>
          <p:cNvPr id="35" name="TextBox 34"/>
          <p:cNvSpPr txBox="1"/>
          <p:nvPr/>
        </p:nvSpPr>
        <p:spPr>
          <a:xfrm>
            <a:off x="152400" y="1128697"/>
            <a:ext cx="3152383" cy="400110"/>
          </a:xfrm>
          <a:prstGeom prst="rect">
            <a:avLst/>
          </a:prstGeom>
          <a:noFill/>
        </p:spPr>
        <p:txBody>
          <a:bodyPr wrap="square" rtlCol="0">
            <a:spAutoFit/>
          </a:bodyPr>
          <a:lstStyle/>
          <a:p>
            <a:r>
              <a:rPr lang="en-US" sz="2000" dirty="0" smtClean="0"/>
              <a:t>Temperature of a house</a:t>
            </a:r>
            <a:endParaRPr lang="en-US" sz="2000" dirty="0"/>
          </a:p>
        </p:txBody>
      </p:sp>
      <p:sp>
        <p:nvSpPr>
          <p:cNvPr id="38" name="TextBox 37"/>
          <p:cNvSpPr txBox="1"/>
          <p:nvPr/>
        </p:nvSpPr>
        <p:spPr>
          <a:xfrm>
            <a:off x="3264813" y="4265474"/>
            <a:ext cx="2983587" cy="1754326"/>
          </a:xfrm>
          <a:prstGeom prst="rect">
            <a:avLst/>
          </a:prstGeom>
          <a:noFill/>
        </p:spPr>
        <p:txBody>
          <a:bodyPr wrap="square" rtlCol="0">
            <a:spAutoFit/>
          </a:bodyPr>
          <a:lstStyle/>
          <a:p>
            <a:r>
              <a:rPr lang="en-US" dirty="0" smtClean="0"/>
              <a:t>Thermostats receive the thermostat’s readings and decide if the temperature should be raised or lowered to maintain the temperature acting as the</a:t>
            </a:r>
            <a:r>
              <a:rPr lang="en-US" b="1" dirty="0" smtClean="0"/>
              <a:t> integrator</a:t>
            </a:r>
            <a:endParaRPr lang="en-US" b="1" dirty="0"/>
          </a:p>
        </p:txBody>
      </p:sp>
      <p:sp>
        <p:nvSpPr>
          <p:cNvPr id="39" name="TextBox 38"/>
          <p:cNvSpPr txBox="1"/>
          <p:nvPr/>
        </p:nvSpPr>
        <p:spPr>
          <a:xfrm>
            <a:off x="152398" y="2332232"/>
            <a:ext cx="1752602" cy="2031325"/>
          </a:xfrm>
          <a:prstGeom prst="rect">
            <a:avLst/>
          </a:prstGeom>
          <a:noFill/>
        </p:spPr>
        <p:txBody>
          <a:bodyPr wrap="square" rtlCol="0">
            <a:spAutoFit/>
          </a:bodyPr>
          <a:lstStyle/>
          <a:p>
            <a:r>
              <a:rPr lang="en-US" dirty="0" smtClean="0"/>
              <a:t>Heaters will produce the effect that brings the temperature back up  acting as the </a:t>
            </a:r>
            <a:r>
              <a:rPr lang="en-US" b="1" dirty="0" smtClean="0"/>
              <a:t>effector</a:t>
            </a:r>
            <a:endParaRPr lang="en-US" b="1" dirty="0"/>
          </a:p>
        </p:txBody>
      </p:sp>
      <p:grpSp>
        <p:nvGrpSpPr>
          <p:cNvPr id="43" name="Group 42"/>
          <p:cNvGrpSpPr/>
          <p:nvPr/>
        </p:nvGrpSpPr>
        <p:grpSpPr>
          <a:xfrm>
            <a:off x="2793064" y="1128030"/>
            <a:ext cx="4064936" cy="707886"/>
            <a:chOff x="2755059" y="1128030"/>
            <a:chExt cx="3243762" cy="707886"/>
          </a:xfrm>
        </p:grpSpPr>
        <p:sp>
          <p:nvSpPr>
            <p:cNvPr id="36" name="TextBox 35"/>
            <p:cNvSpPr txBox="1"/>
            <p:nvPr/>
          </p:nvSpPr>
          <p:spPr>
            <a:xfrm>
              <a:off x="3078458" y="1128030"/>
              <a:ext cx="2920363" cy="707886"/>
            </a:xfrm>
            <a:prstGeom prst="rect">
              <a:avLst/>
            </a:prstGeom>
            <a:noFill/>
          </p:spPr>
          <p:txBody>
            <a:bodyPr wrap="square" rtlCol="0">
              <a:spAutoFit/>
            </a:bodyPr>
            <a:lstStyle/>
            <a:p>
              <a:r>
                <a:rPr lang="en-US" sz="2000" dirty="0" smtClean="0"/>
                <a:t>Temperature of our bodies</a:t>
              </a:r>
              <a:endParaRPr lang="en-US" sz="2000" dirty="0"/>
            </a:p>
          </p:txBody>
        </p:sp>
        <p:cxnSp>
          <p:nvCxnSpPr>
            <p:cNvPr id="41" name="Straight Arrow Connector 40"/>
            <p:cNvCxnSpPr/>
            <p:nvPr/>
          </p:nvCxnSpPr>
          <p:spPr>
            <a:xfrm>
              <a:off x="2755059" y="1317959"/>
              <a:ext cx="264242"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4" name="TextBox 43"/>
          <p:cNvSpPr txBox="1"/>
          <p:nvPr/>
        </p:nvSpPr>
        <p:spPr>
          <a:xfrm>
            <a:off x="6774788" y="1981200"/>
            <a:ext cx="2216812" cy="1477328"/>
          </a:xfrm>
          <a:prstGeom prst="rect">
            <a:avLst/>
          </a:prstGeom>
          <a:noFill/>
        </p:spPr>
        <p:txBody>
          <a:bodyPr wrap="square" rtlCol="0">
            <a:spAutoFit/>
          </a:bodyPr>
          <a:lstStyle/>
          <a:p>
            <a:r>
              <a:rPr lang="en-US" dirty="0" smtClean="0"/>
              <a:t>Nerve receptors in our skin detect when temperatures fall above or below </a:t>
            </a:r>
            <a:r>
              <a:rPr lang="en-US" dirty="0"/>
              <a:t>98.7° </a:t>
            </a:r>
            <a:r>
              <a:rPr lang="en-US" dirty="0" smtClean="0"/>
              <a:t>as our </a:t>
            </a:r>
            <a:r>
              <a:rPr lang="en-US" b="1" dirty="0" smtClean="0"/>
              <a:t>sensors</a:t>
            </a:r>
            <a:endParaRPr lang="en-US" b="1" dirty="0"/>
          </a:p>
        </p:txBody>
      </p:sp>
      <p:sp>
        <p:nvSpPr>
          <p:cNvPr id="45" name="TextBox 44"/>
          <p:cNvSpPr txBox="1"/>
          <p:nvPr/>
        </p:nvSpPr>
        <p:spPr>
          <a:xfrm>
            <a:off x="3304783" y="4265474"/>
            <a:ext cx="2743200" cy="1754326"/>
          </a:xfrm>
          <a:prstGeom prst="rect">
            <a:avLst/>
          </a:prstGeom>
          <a:noFill/>
        </p:spPr>
        <p:txBody>
          <a:bodyPr wrap="square" rtlCol="0">
            <a:spAutoFit/>
          </a:bodyPr>
          <a:lstStyle/>
          <a:p>
            <a:r>
              <a:rPr lang="en-US" dirty="0" smtClean="0"/>
              <a:t>Our Brain receive signals from our nerve receptors and coordinate the response needed to bring our temperature back to </a:t>
            </a:r>
            <a:r>
              <a:rPr lang="en-US" dirty="0"/>
              <a:t>98.7° </a:t>
            </a:r>
            <a:r>
              <a:rPr lang="en-US" dirty="0" smtClean="0"/>
              <a:t>as our </a:t>
            </a:r>
            <a:r>
              <a:rPr lang="en-US" b="1" dirty="0" smtClean="0"/>
              <a:t>integrator</a:t>
            </a:r>
            <a:endParaRPr lang="en-US" b="1" dirty="0"/>
          </a:p>
        </p:txBody>
      </p:sp>
      <p:sp>
        <p:nvSpPr>
          <p:cNvPr id="46" name="TextBox 45"/>
          <p:cNvSpPr txBox="1"/>
          <p:nvPr/>
        </p:nvSpPr>
        <p:spPr>
          <a:xfrm>
            <a:off x="33903" y="2133600"/>
            <a:ext cx="1989591" cy="2585323"/>
          </a:xfrm>
          <a:prstGeom prst="rect">
            <a:avLst/>
          </a:prstGeom>
          <a:noFill/>
        </p:spPr>
        <p:txBody>
          <a:bodyPr wrap="square" rtlCol="0">
            <a:spAutoFit/>
          </a:bodyPr>
          <a:lstStyle/>
          <a:p>
            <a:r>
              <a:rPr lang="en-US" dirty="0" smtClean="0"/>
              <a:t>Muscles will produce quick flexing responses known as shivering to generate heat and balance our body temperature back to normal as the </a:t>
            </a:r>
            <a:r>
              <a:rPr lang="en-US" b="1" dirty="0" smtClean="0"/>
              <a:t>effector</a:t>
            </a:r>
            <a:endParaRPr lang="en-US" b="1" dirty="0"/>
          </a:p>
        </p:txBody>
      </p:sp>
      <p:sp>
        <p:nvSpPr>
          <p:cNvPr id="48" name="Rectangle 47"/>
          <p:cNvSpPr/>
          <p:nvPr/>
        </p:nvSpPr>
        <p:spPr>
          <a:xfrm>
            <a:off x="6774788" y="6324600"/>
            <a:ext cx="1534394" cy="369332"/>
          </a:xfrm>
          <a:prstGeom prst="rect">
            <a:avLst/>
          </a:prstGeom>
        </p:spPr>
        <p:txBody>
          <a:bodyPr wrap="none">
            <a:spAutoFit/>
          </a:bodyPr>
          <a:lstStyle/>
          <a:p>
            <a:r>
              <a:rPr lang="en-US" dirty="0" smtClean="0">
                <a:hlinkClick r:id="rId6"/>
              </a:rPr>
              <a:t>Analogy Video</a:t>
            </a:r>
            <a:endParaRPr lang="en-US" dirty="0"/>
          </a:p>
        </p:txBody>
      </p:sp>
    </p:spTree>
    <p:extLst>
      <p:ext uri="{BB962C8B-B14F-4D97-AF65-F5344CB8AC3E}">
        <p14:creationId xmlns:p14="http://schemas.microsoft.com/office/powerpoint/2010/main" val="318476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1000"/>
                                        <p:tgtEl>
                                          <p:spTgt spid="9"/>
                                        </p:tgtEl>
                                      </p:cBhvr>
                                    </p:animEffect>
                                    <p:set>
                                      <p:cBhvr>
                                        <p:cTn id="11" dur="1" fill="hold">
                                          <p:stCondLst>
                                            <p:cond delay="999"/>
                                          </p:stCondLst>
                                        </p:cTn>
                                        <p:tgtEl>
                                          <p:spTgt spid="9"/>
                                        </p:tgtEl>
                                        <p:attrNameLst>
                                          <p:attrName>style.visibility</p:attrName>
                                        </p:attrNameLst>
                                      </p:cBhvr>
                                      <p:to>
                                        <p:strVal val="hidden"/>
                                      </p:to>
                                    </p:set>
                                  </p:childTnLst>
                                </p:cTn>
                              </p:par>
                            </p:childTnLst>
                          </p:cTn>
                        </p:par>
                        <p:par>
                          <p:cTn id="12" fill="hold">
                            <p:stCondLst>
                              <p:cond delay="1000"/>
                            </p:stCondLst>
                            <p:childTnLst>
                              <p:par>
                                <p:cTn id="13" presetID="10" presetClass="entr" presetSubtype="0" fill="hold" grpId="0" nodeType="afterEffect">
                                  <p:stCondLst>
                                    <p:cond delay="50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750"/>
                                        <p:tgtEl>
                                          <p:spTgt spid="18"/>
                                        </p:tgtEl>
                                      </p:cBhvr>
                                    </p:animEffect>
                                  </p:childTnLst>
                                </p:cTn>
                              </p:par>
                            </p:childTnLst>
                          </p:cTn>
                        </p:par>
                        <p:par>
                          <p:cTn id="16" fill="hold">
                            <p:stCondLst>
                              <p:cond delay="2250"/>
                            </p:stCondLst>
                            <p:childTnLst>
                              <p:par>
                                <p:cTn id="17" presetID="10" presetClass="exit" presetSubtype="0" fill="hold" grpId="0" nodeType="afterEffect">
                                  <p:stCondLst>
                                    <p:cond delay="250"/>
                                  </p:stCondLst>
                                  <p:childTnLst>
                                    <p:animEffect transition="out" filter="fade">
                                      <p:cBhvr>
                                        <p:cTn id="18" dur="750"/>
                                        <p:tgtEl>
                                          <p:spTgt spid="10"/>
                                        </p:tgtEl>
                                      </p:cBhvr>
                                    </p:animEffect>
                                    <p:set>
                                      <p:cBhvr>
                                        <p:cTn id="19" dur="1" fill="hold">
                                          <p:stCondLst>
                                            <p:cond delay="749"/>
                                          </p:stCondLst>
                                        </p:cTn>
                                        <p:tgtEl>
                                          <p:spTgt spid="10"/>
                                        </p:tgtEl>
                                        <p:attrNameLst>
                                          <p:attrName>style.visibility</p:attrName>
                                        </p:attrNameLst>
                                      </p:cBhvr>
                                      <p:to>
                                        <p:strVal val="hidden"/>
                                      </p:to>
                                    </p:set>
                                  </p:childTnLst>
                                </p:cTn>
                              </p:par>
                            </p:childTnLst>
                          </p:cTn>
                        </p:par>
                        <p:par>
                          <p:cTn id="20" fill="hold">
                            <p:stCondLst>
                              <p:cond delay="3250"/>
                            </p:stCondLst>
                            <p:childTnLst>
                              <p:par>
                                <p:cTn id="21" presetID="10" presetClass="entr" presetSubtype="0" fill="hold" grpId="0" nodeType="afterEffect">
                                  <p:stCondLst>
                                    <p:cond delay="5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750"/>
                                        <p:tgtEl>
                                          <p:spTgt spid="21"/>
                                        </p:tgtEl>
                                      </p:cBhvr>
                                    </p:animEffect>
                                  </p:childTnLst>
                                </p:cTn>
                              </p:par>
                            </p:childTnLst>
                          </p:cTn>
                        </p:par>
                        <p:par>
                          <p:cTn id="24" fill="hold">
                            <p:stCondLst>
                              <p:cond delay="4500"/>
                            </p:stCondLst>
                            <p:childTnLst>
                              <p:par>
                                <p:cTn id="25" presetID="10" presetClass="exit" presetSubtype="0" fill="hold" grpId="0" nodeType="afterEffect">
                                  <p:stCondLst>
                                    <p:cond delay="250"/>
                                  </p:stCondLst>
                                  <p:childTnLst>
                                    <p:animEffect transition="out" filter="fade">
                                      <p:cBhvr>
                                        <p:cTn id="26" dur="750"/>
                                        <p:tgtEl>
                                          <p:spTgt spid="11"/>
                                        </p:tgtEl>
                                      </p:cBhvr>
                                    </p:animEffect>
                                    <p:set>
                                      <p:cBhvr>
                                        <p:cTn id="27" dur="1" fill="hold">
                                          <p:stCondLst>
                                            <p:cond delay="749"/>
                                          </p:stCondLst>
                                        </p:cTn>
                                        <p:tgtEl>
                                          <p:spTgt spid="11"/>
                                        </p:tgtEl>
                                        <p:attrNameLst>
                                          <p:attrName>style.visibility</p:attrName>
                                        </p:attrNameLst>
                                      </p:cBhvr>
                                      <p:to>
                                        <p:strVal val="hidden"/>
                                      </p:to>
                                    </p:set>
                                  </p:childTnLst>
                                </p:cTn>
                              </p:par>
                            </p:childTnLst>
                          </p:cTn>
                        </p:par>
                        <p:par>
                          <p:cTn id="28" fill="hold">
                            <p:stCondLst>
                              <p:cond delay="5500"/>
                            </p:stCondLst>
                            <p:childTnLst>
                              <p:par>
                                <p:cTn id="29" presetID="10" presetClass="entr" presetSubtype="0" fill="hold" grpId="0" nodeType="afterEffect">
                                  <p:stCondLst>
                                    <p:cond delay="50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750"/>
                                        <p:tgtEl>
                                          <p:spTgt spid="19"/>
                                        </p:tgtEl>
                                      </p:cBhvr>
                                    </p:animEffect>
                                  </p:childTnLst>
                                </p:cTn>
                              </p:par>
                            </p:childTnLst>
                          </p:cTn>
                        </p:par>
                        <p:par>
                          <p:cTn id="32" fill="hold">
                            <p:stCondLst>
                              <p:cond delay="6750"/>
                            </p:stCondLst>
                            <p:childTnLst>
                              <p:par>
                                <p:cTn id="33" presetID="10" presetClass="exit" presetSubtype="0" fill="hold" grpId="0" nodeType="afterEffect">
                                  <p:stCondLst>
                                    <p:cond delay="250"/>
                                  </p:stCondLst>
                                  <p:childTnLst>
                                    <p:animEffect transition="out" filter="fade">
                                      <p:cBhvr>
                                        <p:cTn id="34" dur="750"/>
                                        <p:tgtEl>
                                          <p:spTgt spid="12"/>
                                        </p:tgtEl>
                                      </p:cBhvr>
                                    </p:animEffect>
                                    <p:set>
                                      <p:cBhvr>
                                        <p:cTn id="35" dur="1" fill="hold">
                                          <p:stCondLst>
                                            <p:cond delay="749"/>
                                          </p:stCondLst>
                                        </p:cTn>
                                        <p:tgtEl>
                                          <p:spTgt spid="12"/>
                                        </p:tgtEl>
                                        <p:attrNameLst>
                                          <p:attrName>style.visibility</p:attrName>
                                        </p:attrNameLst>
                                      </p:cBhvr>
                                      <p:to>
                                        <p:strVal val="hidden"/>
                                      </p:to>
                                    </p:set>
                                  </p:childTnLst>
                                </p:cTn>
                              </p:par>
                            </p:childTnLst>
                          </p:cTn>
                        </p:par>
                        <p:par>
                          <p:cTn id="36" fill="hold">
                            <p:stCondLst>
                              <p:cond delay="7750"/>
                            </p:stCondLst>
                            <p:childTnLst>
                              <p:par>
                                <p:cTn id="37" presetID="10" presetClass="entr" presetSubtype="0" fill="hold" grpId="0" nodeType="afterEffect">
                                  <p:stCondLst>
                                    <p:cond delay="50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750"/>
                                        <p:tgtEl>
                                          <p:spTgt spid="20"/>
                                        </p:tgtEl>
                                      </p:cBhvr>
                                    </p:animEffect>
                                  </p:childTnLst>
                                </p:cTn>
                              </p:par>
                            </p:childTnLst>
                          </p:cTn>
                        </p:par>
                        <p:par>
                          <p:cTn id="40" fill="hold">
                            <p:stCondLst>
                              <p:cond delay="9000"/>
                            </p:stCondLst>
                            <p:childTnLst>
                              <p:par>
                                <p:cTn id="41" presetID="10" presetClass="exit" presetSubtype="0" fill="hold" grpId="0" nodeType="afterEffect">
                                  <p:stCondLst>
                                    <p:cond delay="0"/>
                                  </p:stCondLst>
                                  <p:childTnLst>
                                    <p:animEffect transition="out" filter="fade">
                                      <p:cBhvr>
                                        <p:cTn id="42" dur="500"/>
                                        <p:tgtEl>
                                          <p:spTgt spid="26"/>
                                        </p:tgtEl>
                                      </p:cBhvr>
                                    </p:animEffect>
                                    <p:set>
                                      <p:cBhvr>
                                        <p:cTn id="43" dur="1" fill="hold">
                                          <p:stCondLst>
                                            <p:cond delay="499"/>
                                          </p:stCondLst>
                                        </p:cTn>
                                        <p:tgtEl>
                                          <p:spTgt spid="26"/>
                                        </p:tgtEl>
                                        <p:attrNameLst>
                                          <p:attrName>style.visibility</p:attrName>
                                        </p:attrNameLst>
                                      </p:cBhvr>
                                      <p:to>
                                        <p:strVal val="hidden"/>
                                      </p:to>
                                    </p:set>
                                  </p:childTnLst>
                                </p:cTn>
                              </p:par>
                              <p:par>
                                <p:cTn id="44" presetID="10" presetClass="exit" presetSubtype="0" fill="hold" grpId="0" nodeType="withEffect">
                                  <p:stCondLst>
                                    <p:cond delay="0"/>
                                  </p:stCondLst>
                                  <p:childTnLst>
                                    <p:animEffect transition="out" filter="fade">
                                      <p:cBhvr>
                                        <p:cTn id="45" dur="500"/>
                                        <p:tgtEl>
                                          <p:spTgt spid="38"/>
                                        </p:tgtEl>
                                      </p:cBhvr>
                                    </p:animEffect>
                                    <p:set>
                                      <p:cBhvr>
                                        <p:cTn id="46" dur="1" fill="hold">
                                          <p:stCondLst>
                                            <p:cond delay="499"/>
                                          </p:stCondLst>
                                        </p:cTn>
                                        <p:tgtEl>
                                          <p:spTgt spid="38"/>
                                        </p:tgtEl>
                                        <p:attrNameLst>
                                          <p:attrName>style.visibility</p:attrName>
                                        </p:attrNameLst>
                                      </p:cBhvr>
                                      <p:to>
                                        <p:strVal val="hidden"/>
                                      </p:to>
                                    </p:set>
                                  </p:childTnLst>
                                </p:cTn>
                              </p:par>
                              <p:par>
                                <p:cTn id="47" presetID="10" presetClass="exit" presetSubtype="0" fill="hold" grpId="0" nodeType="withEffect">
                                  <p:stCondLst>
                                    <p:cond delay="0"/>
                                  </p:stCondLst>
                                  <p:childTnLst>
                                    <p:animEffect transition="out" filter="fade">
                                      <p:cBhvr>
                                        <p:cTn id="48" dur="500"/>
                                        <p:tgtEl>
                                          <p:spTgt spid="39"/>
                                        </p:tgtEl>
                                      </p:cBhvr>
                                    </p:animEffect>
                                    <p:set>
                                      <p:cBhvr>
                                        <p:cTn id="49" dur="1" fill="hold">
                                          <p:stCondLst>
                                            <p:cond delay="499"/>
                                          </p:stCondLst>
                                        </p:cTn>
                                        <p:tgtEl>
                                          <p:spTgt spid="39"/>
                                        </p:tgtEl>
                                        <p:attrNameLst>
                                          <p:attrName>style.visibility</p:attrName>
                                        </p:attrNameLst>
                                      </p:cBhvr>
                                      <p:to>
                                        <p:strVal val="hidden"/>
                                      </p:to>
                                    </p:set>
                                  </p:childTnLst>
                                </p:cTn>
                              </p:par>
                              <p:par>
                                <p:cTn id="50" presetID="1" presetClass="entr" presetSubtype="0" fill="hold" grpId="0" nodeType="withEffect">
                                  <p:stCondLst>
                                    <p:cond delay="250"/>
                                  </p:stCondLst>
                                  <p:childTnLst>
                                    <p:set>
                                      <p:cBhvr>
                                        <p:cTn id="51" dur="1" fill="hold">
                                          <p:stCondLst>
                                            <p:cond delay="0"/>
                                          </p:stCondLst>
                                        </p:cTn>
                                        <p:tgtEl>
                                          <p:spTgt spid="44"/>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5"/>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8" grpId="0"/>
      <p:bldP spid="19" grpId="0"/>
      <p:bldP spid="20" grpId="0"/>
      <p:bldP spid="21" grpId="0"/>
      <p:bldP spid="26" grpId="0"/>
      <p:bldP spid="38" grpId="0"/>
      <p:bldP spid="39" grpId="0"/>
      <p:bldP spid="44" grpId="0"/>
      <p:bldP spid="45" grpId="0"/>
      <p:bldP spid="4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0387" y="2488338"/>
            <a:ext cx="6783226" cy="2388106"/>
          </a:xfrm>
        </p:spPr>
        <p:txBody>
          <a:bodyPr>
            <a:normAutofit fontScale="85000" lnSpcReduction="20000"/>
          </a:bodyPr>
          <a:lstStyle/>
          <a:p>
            <a:pPr marL="0" indent="0" algn="ctr">
              <a:buNone/>
            </a:pPr>
            <a:r>
              <a:rPr lang="en-US" sz="3300" b="1" dirty="0" smtClean="0"/>
              <a:t>The Nervous System </a:t>
            </a:r>
            <a:r>
              <a:rPr lang="en-US" sz="3300" dirty="0" smtClean="0"/>
              <a:t>&amp; </a:t>
            </a:r>
            <a:r>
              <a:rPr lang="en-US" sz="3300" b="1" dirty="0" smtClean="0"/>
              <a:t>the Endocrine system</a:t>
            </a:r>
          </a:p>
          <a:p>
            <a:pPr marL="0" indent="0" algn="ctr">
              <a:buNone/>
            </a:pPr>
            <a:endParaRPr lang="en-US" sz="2800" dirty="0" smtClean="0"/>
          </a:p>
          <a:p>
            <a:pPr marL="0" indent="0" algn="ctr">
              <a:buNone/>
            </a:pPr>
            <a:endParaRPr lang="en-US" sz="2800" dirty="0" smtClean="0"/>
          </a:p>
          <a:p>
            <a:pPr marL="0" indent="0">
              <a:buNone/>
            </a:pPr>
            <a:r>
              <a:rPr lang="en-US" sz="3100" dirty="0" smtClean="0"/>
              <a:t>	These </a:t>
            </a:r>
            <a:r>
              <a:rPr lang="en-US" sz="3100" dirty="0"/>
              <a:t>systems </a:t>
            </a:r>
            <a:r>
              <a:rPr lang="en-US" sz="3100" dirty="0" smtClean="0"/>
              <a:t>are important to 	homeostasis because they determine </a:t>
            </a:r>
          </a:p>
          <a:p>
            <a:pPr marL="0" indent="0">
              <a:buNone/>
            </a:pPr>
            <a:r>
              <a:rPr lang="en-US" sz="3100" dirty="0"/>
              <a:t>	</a:t>
            </a:r>
            <a:r>
              <a:rPr lang="en-US" sz="3100" dirty="0" smtClean="0"/>
              <a:t>&amp; maintain </a:t>
            </a:r>
            <a:r>
              <a:rPr lang="en-US" sz="3100" dirty="0"/>
              <a:t>the </a:t>
            </a:r>
            <a:r>
              <a:rPr lang="en-US" sz="3100" dirty="0" smtClean="0"/>
              <a:t>variables’ </a:t>
            </a:r>
            <a:r>
              <a:rPr lang="en-US" sz="3100" b="1" dirty="0" smtClean="0"/>
              <a:t>set point.</a:t>
            </a:r>
            <a:endParaRPr lang="en-US" sz="3100" dirty="0" smtClean="0"/>
          </a:p>
        </p:txBody>
      </p:sp>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457200" y="0"/>
            <a:ext cx="82296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Control Centers</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225" y="2329963"/>
            <a:ext cx="928051" cy="2546481"/>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01000" y="2329964"/>
            <a:ext cx="962138" cy="2546836"/>
          </a:xfrm>
          <a:prstGeom prst="rect">
            <a:avLst/>
          </a:prstGeom>
        </p:spPr>
      </p:pic>
      <p:sp>
        <p:nvSpPr>
          <p:cNvPr id="9" name="Rectangle 8"/>
          <p:cNvSpPr/>
          <p:nvPr/>
        </p:nvSpPr>
        <p:spPr>
          <a:xfrm>
            <a:off x="244929" y="1219200"/>
            <a:ext cx="8654142" cy="1046440"/>
          </a:xfrm>
          <a:prstGeom prst="rect">
            <a:avLst/>
          </a:prstGeom>
        </p:spPr>
        <p:txBody>
          <a:bodyPr wrap="square">
            <a:spAutoFit/>
          </a:bodyPr>
          <a:lstStyle/>
          <a:p>
            <a:pPr algn="ctr">
              <a:spcAft>
                <a:spcPts val="1200"/>
              </a:spcAft>
            </a:pPr>
            <a:r>
              <a:rPr lang="en-US" sz="2600" b="1" dirty="0"/>
              <a:t>C</a:t>
            </a:r>
            <a:r>
              <a:rPr lang="en-US" sz="2600" b="1" dirty="0" smtClean="0"/>
              <a:t>ontrol centers</a:t>
            </a:r>
            <a:r>
              <a:rPr lang="en-US" sz="2600" dirty="0" smtClean="0"/>
              <a:t> regulate variables to maintain homeostasis. </a:t>
            </a:r>
          </a:p>
          <a:p>
            <a:r>
              <a:rPr lang="en-US" sz="2600" dirty="0" smtClean="0"/>
              <a:t>There are two main control centers in our bodies:</a:t>
            </a:r>
            <a:endParaRPr lang="en-US" sz="2600" dirty="0"/>
          </a:p>
        </p:txBody>
      </p:sp>
      <p:cxnSp>
        <p:nvCxnSpPr>
          <p:cNvPr id="13" name="Straight Arrow Connector 12"/>
          <p:cNvCxnSpPr/>
          <p:nvPr/>
        </p:nvCxnSpPr>
        <p:spPr>
          <a:xfrm flipH="1">
            <a:off x="1371600" y="3280857"/>
            <a:ext cx="1371600" cy="0"/>
          </a:xfrm>
          <a:prstGeom prst="straightConnector1">
            <a:avLst/>
          </a:prstGeom>
          <a:ln w="22225">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324600" y="3280857"/>
            <a:ext cx="1371600" cy="0"/>
          </a:xfrm>
          <a:prstGeom prst="straightConnector1">
            <a:avLst/>
          </a:prstGeom>
          <a:ln w="22225">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2743200" y="3052257"/>
            <a:ext cx="0" cy="228600"/>
          </a:xfrm>
          <a:prstGeom prst="line">
            <a:avLst/>
          </a:prstGeom>
          <a:ln w="222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6324600" y="3052257"/>
            <a:ext cx="0" cy="228600"/>
          </a:xfrm>
          <a:prstGeom prst="line">
            <a:avLst/>
          </a:prstGeom>
          <a:ln w="222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85950" y="5029200"/>
            <a:ext cx="7924799" cy="1692771"/>
          </a:xfrm>
          <a:prstGeom prst="rect">
            <a:avLst/>
          </a:prstGeom>
        </p:spPr>
        <p:txBody>
          <a:bodyPr wrap="square">
            <a:spAutoFit/>
          </a:bodyPr>
          <a:lstStyle/>
          <a:p>
            <a:r>
              <a:rPr lang="en-US" sz="2600" dirty="0"/>
              <a:t>They receive signals </a:t>
            </a:r>
            <a:r>
              <a:rPr lang="en-US" sz="2600" dirty="0" smtClean="0"/>
              <a:t>from their </a:t>
            </a:r>
            <a:r>
              <a:rPr lang="en-US" sz="2600" dirty="0"/>
              <a:t>sensors about imbalances and send out corrective signals to </a:t>
            </a:r>
            <a:r>
              <a:rPr lang="en-US" sz="2600" dirty="0" smtClean="0"/>
              <a:t>their effectors (</a:t>
            </a:r>
            <a:r>
              <a:rPr lang="en-US" sz="2600" b="1" dirty="0" smtClean="0"/>
              <a:t>organ systems</a:t>
            </a:r>
            <a:r>
              <a:rPr lang="en-US" sz="2600" dirty="0" smtClean="0"/>
              <a:t>) </a:t>
            </a:r>
            <a:r>
              <a:rPr lang="en-US" sz="2600" dirty="0"/>
              <a:t>to </a:t>
            </a:r>
            <a:r>
              <a:rPr lang="en-US" sz="2600" dirty="0" smtClean="0"/>
              <a:t>balance out any threats to homeostasis and return variables to their </a:t>
            </a:r>
            <a:r>
              <a:rPr lang="en-US" sz="2600" b="1" dirty="0" smtClean="0"/>
              <a:t>set point.</a:t>
            </a:r>
            <a:endParaRPr lang="en-US" sz="2600" b="1" dirty="0"/>
          </a:p>
        </p:txBody>
      </p:sp>
    </p:spTree>
    <p:extLst>
      <p:ext uri="{BB962C8B-B14F-4D97-AF65-F5344CB8AC3E}">
        <p14:creationId xmlns:p14="http://schemas.microsoft.com/office/powerpoint/2010/main" val="13202221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53000"/>
          </a:xfrm>
        </p:spPr>
        <p:txBody>
          <a:bodyPr>
            <a:normAutofit/>
          </a:bodyPr>
          <a:lstStyle/>
          <a:p>
            <a:pPr marL="0" indent="0">
              <a:buNone/>
            </a:pPr>
            <a:r>
              <a:rPr lang="en-US" sz="2800" dirty="0" smtClean="0"/>
              <a:t>The Nervous System receives sensory information from the body.</a:t>
            </a:r>
          </a:p>
          <a:p>
            <a:pPr marL="0" indent="0">
              <a:spcBef>
                <a:spcPts val="1200"/>
              </a:spcBef>
              <a:buNone/>
            </a:pPr>
            <a:r>
              <a:rPr lang="en-US" sz="2800" dirty="0"/>
              <a:t>e</a:t>
            </a:r>
            <a:r>
              <a:rPr lang="en-US" sz="2800" dirty="0" smtClean="0"/>
              <a:t>.g., our stomach sends the message to our               brain via nerves “Golly I’m hungry. I need food!” </a:t>
            </a:r>
          </a:p>
          <a:p>
            <a:pPr marL="0" indent="0">
              <a:spcBef>
                <a:spcPts val="1200"/>
              </a:spcBef>
              <a:buNone/>
            </a:pPr>
            <a:r>
              <a:rPr lang="en-US" sz="2800" dirty="0" smtClean="0"/>
              <a:t>The Nervous System coordinates how to bring our concentration of nutrients back up to the </a:t>
            </a:r>
            <a:r>
              <a:rPr lang="en-US" sz="2800" b="1" dirty="0" smtClean="0"/>
              <a:t>set point</a:t>
            </a:r>
            <a:r>
              <a:rPr lang="en-US" sz="2800" dirty="0" smtClean="0"/>
              <a:t> </a:t>
            </a:r>
            <a:r>
              <a:rPr lang="en-US" sz="2800" dirty="0" smtClean="0">
                <a:sym typeface="Wingdings" pitchFamily="2" charset="2"/>
              </a:rPr>
              <a:t> </a:t>
            </a:r>
            <a:r>
              <a:rPr lang="en-US" sz="2800" dirty="0" smtClean="0"/>
              <a:t> consume some nutritious snacks.</a:t>
            </a:r>
          </a:p>
          <a:p>
            <a:pPr marL="0" indent="0">
              <a:spcBef>
                <a:spcPts val="1200"/>
              </a:spcBef>
              <a:buNone/>
            </a:pPr>
            <a:r>
              <a:rPr lang="en-US" sz="2800" dirty="0" smtClean="0"/>
              <a:t>The Nervous System then sends the signal to our muscles via other nerves to tell them “Reach for that apple and take a bite!”</a:t>
            </a:r>
          </a:p>
        </p:txBody>
      </p:sp>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457200" y="0"/>
            <a:ext cx="82296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Nervous System</a:t>
            </a:r>
            <a:endParaRPr lang="en-US" dirty="0"/>
          </a:p>
        </p:txBody>
      </p:sp>
      <p:pic>
        <p:nvPicPr>
          <p:cNvPr id="2050" name="Picture 2" descr="C:\Users\Ljlab\AppData\Local\Microsoft\Windows\Temporary Internet Files\Content.IE5\I5FYE8QG\MC9003392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2362200"/>
            <a:ext cx="904342" cy="904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280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2667000"/>
          </a:xfrm>
        </p:spPr>
        <p:txBody>
          <a:bodyPr>
            <a:normAutofit/>
          </a:bodyPr>
          <a:lstStyle/>
          <a:p>
            <a:pPr marL="0" indent="0">
              <a:buNone/>
            </a:pPr>
            <a:r>
              <a:rPr lang="en-US" sz="2400" dirty="0" smtClean="0"/>
              <a:t>The endocrine system does not use nerves to send signals but rather chemical messengers called </a:t>
            </a:r>
            <a:r>
              <a:rPr lang="en-US" sz="2400" b="1" dirty="0" smtClean="0"/>
              <a:t>hormones.</a:t>
            </a:r>
            <a:r>
              <a:rPr lang="en-US" sz="2400" dirty="0" smtClean="0"/>
              <a:t> </a:t>
            </a:r>
          </a:p>
          <a:p>
            <a:pPr marL="0" indent="0">
              <a:buNone/>
            </a:pPr>
            <a:r>
              <a:rPr lang="en-US" sz="2400" dirty="0" smtClean="0"/>
              <a:t>Hormones travel to organs and their presence activate homeostatic mechanisms to be the effector.</a:t>
            </a:r>
          </a:p>
          <a:p>
            <a:pPr marL="0" indent="0">
              <a:buNone/>
            </a:pPr>
            <a:r>
              <a:rPr lang="en-US" sz="2400" dirty="0" smtClean="0"/>
              <a:t>e.g.,  Insulin</a:t>
            </a:r>
          </a:p>
        </p:txBody>
      </p:sp>
      <p:sp>
        <p:nvSpPr>
          <p:cNvPr id="5" name="Rectangle 4"/>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457200" y="0"/>
            <a:ext cx="82296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Endocrine System</a:t>
            </a:r>
            <a:endParaRPr lang="en-US" dirty="0"/>
          </a:p>
        </p:txBody>
      </p:sp>
      <p:sp>
        <p:nvSpPr>
          <p:cNvPr id="7" name="Rectangle 6"/>
          <p:cNvSpPr/>
          <p:nvPr/>
        </p:nvSpPr>
        <p:spPr>
          <a:xfrm>
            <a:off x="5257800" y="6004558"/>
            <a:ext cx="2895600" cy="523220"/>
          </a:xfrm>
          <a:prstGeom prst="rect">
            <a:avLst/>
          </a:prstGeom>
        </p:spPr>
        <p:txBody>
          <a:bodyPr wrap="square">
            <a:spAutoFit/>
          </a:bodyPr>
          <a:lstStyle/>
          <a:p>
            <a:r>
              <a:rPr lang="en-US" sz="2800" dirty="0" smtClean="0">
                <a:hlinkClick r:id="rId3"/>
              </a:rPr>
              <a:t>Diabetes &amp; Insulin</a:t>
            </a:r>
            <a:endParaRPr lang="en-US" sz="2800" dirty="0"/>
          </a:p>
        </p:txBody>
      </p:sp>
      <p:sp>
        <p:nvSpPr>
          <p:cNvPr id="8" name="Rectangle 7"/>
          <p:cNvSpPr/>
          <p:nvPr/>
        </p:nvSpPr>
        <p:spPr>
          <a:xfrm>
            <a:off x="474617" y="6066113"/>
            <a:ext cx="4572000" cy="523220"/>
          </a:xfrm>
          <a:prstGeom prst="rect">
            <a:avLst/>
          </a:prstGeom>
        </p:spPr>
        <p:txBody>
          <a:bodyPr>
            <a:spAutoFit/>
          </a:bodyPr>
          <a:lstStyle/>
          <a:p>
            <a:r>
              <a:rPr lang="en-US" sz="2800" dirty="0" smtClean="0">
                <a:hlinkClick r:id="rId4"/>
              </a:rPr>
              <a:t>Homeostasis &amp; Diabetes</a:t>
            </a:r>
            <a:endParaRPr lang="en-US" sz="2800" dirty="0"/>
          </a:p>
        </p:txBody>
      </p:sp>
      <p:pic>
        <p:nvPicPr>
          <p:cNvPr id="3074" name="Picture 2" descr="C:\Users\Ljlab\AppData\Local\Microsoft\Windows\Temporary Internet Files\Content.IE5\I5FYE8QG\MC90044057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01470" y="3429000"/>
            <a:ext cx="1460317" cy="146031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74617" y="3276896"/>
            <a:ext cx="7058297" cy="1938992"/>
          </a:xfrm>
          <a:prstGeom prst="rect">
            <a:avLst/>
          </a:prstGeom>
        </p:spPr>
        <p:txBody>
          <a:bodyPr wrap="square">
            <a:spAutoFit/>
          </a:bodyPr>
          <a:lstStyle/>
          <a:p>
            <a:r>
              <a:rPr lang="en-US" sz="2400" dirty="0"/>
              <a:t>Insulin is a hormone that is released by the endocrine system whenever we eat,  it signals cells to absorb the excess glucose that is released from broken down foodstuffs so our blood-glucose levels will remain </a:t>
            </a:r>
            <a:r>
              <a:rPr lang="en-US" sz="2400" dirty="0" smtClean="0"/>
              <a:t>normal. </a:t>
            </a:r>
            <a:endParaRPr lang="en-US" sz="2400" dirty="0"/>
          </a:p>
        </p:txBody>
      </p:sp>
      <p:sp>
        <p:nvSpPr>
          <p:cNvPr id="4" name="Rectangle 3"/>
          <p:cNvSpPr/>
          <p:nvPr/>
        </p:nvSpPr>
        <p:spPr>
          <a:xfrm>
            <a:off x="474617" y="5188820"/>
            <a:ext cx="8201297" cy="830997"/>
          </a:xfrm>
          <a:prstGeom prst="rect">
            <a:avLst/>
          </a:prstGeom>
        </p:spPr>
        <p:txBody>
          <a:bodyPr wrap="square">
            <a:spAutoFit/>
          </a:bodyPr>
          <a:lstStyle/>
          <a:p>
            <a:r>
              <a:rPr lang="en-US" sz="2400" dirty="0"/>
              <a:t>When our body fails to maintain homeostasis disease or death can occur, here is a look at the disease </a:t>
            </a:r>
            <a:r>
              <a:rPr lang="en-US" sz="2400" dirty="0" smtClean="0"/>
              <a:t>Diabetes. </a:t>
            </a:r>
            <a:endParaRPr lang="en-US" sz="2400" dirty="0"/>
          </a:p>
        </p:txBody>
      </p:sp>
    </p:spTree>
    <p:extLst>
      <p:ext uri="{BB962C8B-B14F-4D97-AF65-F5344CB8AC3E}">
        <p14:creationId xmlns:p14="http://schemas.microsoft.com/office/powerpoint/2010/main" val="31115848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8" y="1295400"/>
            <a:ext cx="6858002" cy="5181600"/>
          </a:xfrm>
        </p:spPr>
        <p:txBody>
          <a:bodyPr>
            <a:noAutofit/>
          </a:bodyPr>
          <a:lstStyle/>
          <a:p>
            <a:pPr marL="0" indent="0">
              <a:spcBef>
                <a:spcPts val="0"/>
              </a:spcBef>
              <a:buNone/>
            </a:pPr>
            <a:r>
              <a:rPr lang="en-US" sz="2200" dirty="0" smtClean="0"/>
              <a:t>Our Nervous System &amp; Endocrine System use two mechanisms to bring imbalanced variables back to their set point called    </a:t>
            </a:r>
            <a:r>
              <a:rPr lang="en-US" sz="2200" b="1" dirty="0" smtClean="0"/>
              <a:t>Feedback </a:t>
            </a:r>
            <a:r>
              <a:rPr lang="en-US" sz="2200" dirty="0"/>
              <a:t>&amp;</a:t>
            </a:r>
            <a:r>
              <a:rPr lang="en-US" sz="2200" b="1" dirty="0"/>
              <a:t> </a:t>
            </a:r>
            <a:r>
              <a:rPr lang="en-US" sz="2200" b="1" dirty="0" err="1"/>
              <a:t>Feedforward</a:t>
            </a:r>
            <a:endParaRPr lang="en-US" sz="2200" dirty="0" smtClean="0"/>
          </a:p>
          <a:p>
            <a:pPr marL="0" indent="0" algn="ctr">
              <a:spcBef>
                <a:spcPts val="0"/>
              </a:spcBef>
              <a:buNone/>
            </a:pPr>
            <a:r>
              <a:rPr lang="en-US" sz="2200" b="1" dirty="0" smtClean="0"/>
              <a:t>     </a:t>
            </a:r>
          </a:p>
          <a:p>
            <a:pPr marL="0" indent="0" algn="ctr">
              <a:spcBef>
                <a:spcPts val="0"/>
              </a:spcBef>
              <a:buNone/>
            </a:pPr>
            <a:endParaRPr lang="en-US" sz="2200" b="1" dirty="0" smtClean="0"/>
          </a:p>
          <a:p>
            <a:pPr marL="0" indent="0">
              <a:spcBef>
                <a:spcPts val="0"/>
              </a:spcBef>
              <a:buNone/>
            </a:pPr>
            <a:r>
              <a:rPr lang="en-US" sz="2200" b="1" dirty="0" smtClean="0"/>
              <a:t>	     Feedback</a:t>
            </a:r>
          </a:p>
          <a:p>
            <a:pPr marL="0" indent="0">
              <a:spcBef>
                <a:spcPts val="0"/>
              </a:spcBef>
              <a:buNone/>
            </a:pPr>
            <a:r>
              <a:rPr lang="en-US" sz="2200" dirty="0" smtClean="0"/>
              <a:t>	     When </a:t>
            </a:r>
            <a:r>
              <a:rPr lang="en-US" sz="2200" dirty="0"/>
              <a:t>the sensors detect deviations in the </a:t>
            </a:r>
            <a:r>
              <a:rPr lang="en-US" sz="2200" dirty="0" smtClean="0"/>
              <a:t>	     	     variables </a:t>
            </a:r>
            <a:r>
              <a:rPr lang="en-US" sz="2200" dirty="0"/>
              <a:t>they send this information to the </a:t>
            </a:r>
            <a:r>
              <a:rPr lang="en-US" sz="2200" dirty="0" smtClean="0"/>
              <a:t>	     	     integrators for a corrective response.</a:t>
            </a:r>
          </a:p>
          <a:p>
            <a:pPr marL="0" indent="0">
              <a:spcBef>
                <a:spcPts val="0"/>
              </a:spcBef>
              <a:buNone/>
            </a:pPr>
            <a:endParaRPr lang="en-US" sz="2200" b="1" dirty="0"/>
          </a:p>
          <a:p>
            <a:pPr marL="0" indent="0">
              <a:spcBef>
                <a:spcPts val="0"/>
              </a:spcBef>
              <a:buNone/>
            </a:pPr>
            <a:r>
              <a:rPr lang="en-US" sz="2200" b="1" dirty="0" err="1" smtClean="0"/>
              <a:t>Feedforward</a:t>
            </a:r>
            <a:endParaRPr lang="en-US" sz="2200" dirty="0" smtClean="0"/>
          </a:p>
          <a:p>
            <a:pPr marL="0" indent="0">
              <a:spcBef>
                <a:spcPts val="0"/>
              </a:spcBef>
              <a:buNone/>
            </a:pPr>
            <a:r>
              <a:rPr lang="en-US" sz="2200" dirty="0" smtClean="0"/>
              <a:t>When </a:t>
            </a:r>
            <a:r>
              <a:rPr lang="en-US" sz="2200" dirty="0"/>
              <a:t>the integrators preemptively send messages to the effectors </a:t>
            </a:r>
            <a:r>
              <a:rPr lang="en-US" sz="2200" dirty="0" smtClean="0"/>
              <a:t>to make a response before </a:t>
            </a:r>
            <a:r>
              <a:rPr lang="en-US" sz="2200" dirty="0"/>
              <a:t>a </a:t>
            </a:r>
            <a:r>
              <a:rPr lang="en-US" sz="2200" dirty="0" smtClean="0"/>
              <a:t>deviation occurs.</a:t>
            </a:r>
          </a:p>
          <a:p>
            <a:pPr marL="0" indent="0">
              <a:spcBef>
                <a:spcPts val="0"/>
              </a:spcBef>
              <a:buNone/>
            </a:pPr>
            <a:endParaRPr lang="en-US" sz="2200" b="1" dirty="0" smtClean="0"/>
          </a:p>
          <a:p>
            <a:pPr marL="0" indent="0">
              <a:spcBef>
                <a:spcPts val="0"/>
              </a:spcBef>
              <a:buNone/>
            </a:pPr>
            <a:r>
              <a:rPr lang="en-US" sz="2200" dirty="0" smtClean="0"/>
              <a:t>Feedback has two directions:</a:t>
            </a:r>
          </a:p>
          <a:p>
            <a:pPr marL="0" indent="0">
              <a:spcBef>
                <a:spcPts val="0"/>
              </a:spcBef>
              <a:buNone/>
            </a:pPr>
            <a:r>
              <a:rPr lang="en-US" sz="2200" dirty="0" smtClean="0"/>
              <a:t>            </a:t>
            </a:r>
            <a:r>
              <a:rPr lang="en-US" sz="2200" b="1" dirty="0" smtClean="0"/>
              <a:t>Positive Feedback &amp; Negative Feedback 	</a:t>
            </a:r>
            <a:endParaRPr lang="en-US" sz="2200" b="1" dirty="0"/>
          </a:p>
        </p:txBody>
      </p:sp>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457200" y="0"/>
            <a:ext cx="82296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Regulation Mechanisms</a:t>
            </a:r>
            <a:endParaRPr lang="en-US" dirty="0"/>
          </a:p>
        </p:txBody>
      </p:sp>
      <p:sp>
        <p:nvSpPr>
          <p:cNvPr id="9" name="TextBox 8"/>
          <p:cNvSpPr txBox="1"/>
          <p:nvPr/>
        </p:nvSpPr>
        <p:spPr>
          <a:xfrm>
            <a:off x="7467600" y="4343400"/>
            <a:ext cx="1222191" cy="369332"/>
          </a:xfrm>
          <a:prstGeom prst="rect">
            <a:avLst/>
          </a:prstGeom>
          <a:noFill/>
        </p:spPr>
        <p:txBody>
          <a:bodyPr wrap="square" rtlCol="0">
            <a:spAutoFit/>
          </a:bodyPr>
          <a:lstStyle/>
          <a:p>
            <a:r>
              <a:rPr lang="en-US" b="1" dirty="0"/>
              <a:t>I</a:t>
            </a:r>
            <a:r>
              <a:rPr lang="en-US" b="1" dirty="0" smtClean="0"/>
              <a:t>ntegrator</a:t>
            </a:r>
            <a:endParaRPr lang="en-US" b="1" dirty="0"/>
          </a:p>
        </p:txBody>
      </p:sp>
      <p:sp>
        <p:nvSpPr>
          <p:cNvPr id="10" name="TextBox 9"/>
          <p:cNvSpPr txBox="1"/>
          <p:nvPr/>
        </p:nvSpPr>
        <p:spPr>
          <a:xfrm>
            <a:off x="7514973" y="4964668"/>
            <a:ext cx="1019427" cy="369332"/>
          </a:xfrm>
          <a:prstGeom prst="rect">
            <a:avLst/>
          </a:prstGeom>
          <a:noFill/>
        </p:spPr>
        <p:txBody>
          <a:bodyPr wrap="square" rtlCol="0">
            <a:spAutoFit/>
          </a:bodyPr>
          <a:lstStyle/>
          <a:p>
            <a:r>
              <a:rPr lang="en-US" b="1" dirty="0" smtClean="0"/>
              <a:t>Effector</a:t>
            </a:r>
            <a:endParaRPr lang="en-US" b="1" dirty="0"/>
          </a:p>
        </p:txBody>
      </p:sp>
      <p:sp>
        <p:nvSpPr>
          <p:cNvPr id="14" name="TextBox 13"/>
          <p:cNvSpPr txBox="1"/>
          <p:nvPr/>
        </p:nvSpPr>
        <p:spPr>
          <a:xfrm>
            <a:off x="7467600" y="5562600"/>
            <a:ext cx="1222191" cy="369332"/>
          </a:xfrm>
          <a:prstGeom prst="rect">
            <a:avLst/>
          </a:prstGeom>
          <a:noFill/>
        </p:spPr>
        <p:txBody>
          <a:bodyPr wrap="square" rtlCol="0">
            <a:spAutoFit/>
          </a:bodyPr>
          <a:lstStyle/>
          <a:p>
            <a:r>
              <a:rPr lang="en-US" dirty="0" smtClean="0"/>
              <a:t>Deviation</a:t>
            </a:r>
            <a:endParaRPr lang="en-US" dirty="0"/>
          </a:p>
        </p:txBody>
      </p:sp>
      <p:sp>
        <p:nvSpPr>
          <p:cNvPr id="15" name="Right Arrow 14"/>
          <p:cNvSpPr/>
          <p:nvPr/>
        </p:nvSpPr>
        <p:spPr>
          <a:xfrm rot="5400000">
            <a:off x="7885204" y="5373596"/>
            <a:ext cx="307791" cy="228600"/>
          </a:xfrm>
          <a:prstGeom prst="rightArrow">
            <a:avLst/>
          </a:prstGeom>
          <a:solidFill>
            <a:srgbClr val="C0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57506" y="2740602"/>
            <a:ext cx="1371600" cy="1682130"/>
            <a:chOff x="381000" y="2661270"/>
            <a:chExt cx="1264509" cy="1682130"/>
          </a:xfrm>
        </p:grpSpPr>
        <p:sp>
          <p:nvSpPr>
            <p:cNvPr id="6" name="TextBox 5"/>
            <p:cNvSpPr txBox="1"/>
            <p:nvPr/>
          </p:nvSpPr>
          <p:spPr>
            <a:xfrm>
              <a:off x="499658" y="3288268"/>
              <a:ext cx="838200" cy="369332"/>
            </a:xfrm>
            <a:prstGeom prst="rect">
              <a:avLst/>
            </a:prstGeom>
            <a:noFill/>
          </p:spPr>
          <p:txBody>
            <a:bodyPr wrap="square" rtlCol="0">
              <a:spAutoFit/>
            </a:bodyPr>
            <a:lstStyle/>
            <a:p>
              <a:r>
                <a:rPr lang="en-US" b="1" dirty="0" smtClean="0"/>
                <a:t>Sensor</a:t>
              </a:r>
              <a:endParaRPr lang="en-US" b="1" dirty="0"/>
            </a:p>
          </p:txBody>
        </p:sp>
        <p:sp>
          <p:nvSpPr>
            <p:cNvPr id="7" name="TextBox 6"/>
            <p:cNvSpPr txBox="1"/>
            <p:nvPr/>
          </p:nvSpPr>
          <p:spPr>
            <a:xfrm>
              <a:off x="381000" y="3974068"/>
              <a:ext cx="1222191" cy="369332"/>
            </a:xfrm>
            <a:prstGeom prst="rect">
              <a:avLst/>
            </a:prstGeom>
            <a:noFill/>
          </p:spPr>
          <p:txBody>
            <a:bodyPr wrap="square" rtlCol="0">
              <a:spAutoFit/>
            </a:bodyPr>
            <a:lstStyle/>
            <a:p>
              <a:r>
                <a:rPr lang="en-US" b="1" dirty="0"/>
                <a:t>I</a:t>
              </a:r>
              <a:r>
                <a:rPr lang="en-US" b="1" dirty="0" smtClean="0"/>
                <a:t>ntegrator</a:t>
              </a:r>
              <a:endParaRPr lang="en-US" b="1" dirty="0"/>
            </a:p>
          </p:txBody>
        </p:sp>
        <p:sp>
          <p:nvSpPr>
            <p:cNvPr id="12" name="TextBox 11"/>
            <p:cNvSpPr txBox="1"/>
            <p:nvPr/>
          </p:nvSpPr>
          <p:spPr>
            <a:xfrm>
              <a:off x="423318" y="2661270"/>
              <a:ext cx="1222191" cy="369332"/>
            </a:xfrm>
            <a:prstGeom prst="rect">
              <a:avLst/>
            </a:prstGeom>
            <a:noFill/>
          </p:spPr>
          <p:txBody>
            <a:bodyPr wrap="square" rtlCol="0">
              <a:spAutoFit/>
            </a:bodyPr>
            <a:lstStyle/>
            <a:p>
              <a:r>
                <a:rPr lang="en-US" dirty="0" smtClean="0"/>
                <a:t>Deviation</a:t>
              </a:r>
              <a:endParaRPr lang="en-US" dirty="0"/>
            </a:p>
          </p:txBody>
        </p:sp>
        <p:sp>
          <p:nvSpPr>
            <p:cNvPr id="2" name="Right Arrow 1"/>
            <p:cNvSpPr/>
            <p:nvPr/>
          </p:nvSpPr>
          <p:spPr>
            <a:xfrm rot="5400000">
              <a:off x="779136" y="3043662"/>
              <a:ext cx="307791" cy="228600"/>
            </a:xfrm>
            <a:prstGeom prst="rightArrow">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5400000">
              <a:off x="779136" y="3691072"/>
              <a:ext cx="307791" cy="228600"/>
            </a:xfrm>
            <a:prstGeom prst="rightArrow">
              <a:avLst/>
            </a:prstGeom>
            <a:solidFill>
              <a:srgbClr val="C0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ight Arrow 16"/>
          <p:cNvSpPr/>
          <p:nvPr/>
        </p:nvSpPr>
        <p:spPr>
          <a:xfrm rot="5400000">
            <a:off x="7883708" y="4763996"/>
            <a:ext cx="307791" cy="228600"/>
          </a:xfrm>
          <a:prstGeom prst="rightArrow">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57506" y="2724306"/>
            <a:ext cx="1190294" cy="16821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429539" y="4354243"/>
            <a:ext cx="1190294" cy="16821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26952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9957"/>
            <a:ext cx="8229600" cy="4114800"/>
          </a:xfrm>
        </p:spPr>
        <p:txBody>
          <a:bodyPr>
            <a:noAutofit/>
          </a:bodyPr>
          <a:lstStyle/>
          <a:p>
            <a:pPr marL="0" indent="0">
              <a:spcBef>
                <a:spcPts val="0"/>
              </a:spcBef>
              <a:buNone/>
            </a:pPr>
            <a:r>
              <a:rPr lang="en-US" sz="2400" b="1" dirty="0" smtClean="0"/>
              <a:t>Negative Feedback</a:t>
            </a:r>
          </a:p>
          <a:p>
            <a:pPr marL="0" indent="0">
              <a:spcBef>
                <a:spcPts val="0"/>
              </a:spcBef>
              <a:buNone/>
            </a:pPr>
            <a:r>
              <a:rPr lang="en-US" sz="2400" dirty="0" smtClean="0"/>
              <a:t>When feedback (the signal from sensor to integrator) causes the variable to change in the opposite direction of the deviation.</a:t>
            </a:r>
          </a:p>
          <a:p>
            <a:pPr marL="0" indent="0">
              <a:spcBef>
                <a:spcPts val="0"/>
              </a:spcBef>
              <a:buNone/>
            </a:pPr>
            <a:r>
              <a:rPr lang="en-US" sz="2400" dirty="0" smtClean="0"/>
              <a:t>So the corrective response counteracts the imbalance. </a:t>
            </a:r>
          </a:p>
          <a:p>
            <a:pPr marL="0" indent="0">
              <a:spcBef>
                <a:spcPts val="0"/>
              </a:spcBef>
              <a:buNone/>
            </a:pPr>
            <a:endParaRPr lang="en-US" sz="2400" dirty="0" smtClean="0"/>
          </a:p>
          <a:p>
            <a:pPr marL="0" indent="0">
              <a:spcBef>
                <a:spcPts val="0"/>
              </a:spcBef>
              <a:buNone/>
            </a:pPr>
            <a:r>
              <a:rPr lang="en-US" sz="2400" dirty="0" smtClean="0"/>
              <a:t>If the hot sun </a:t>
            </a:r>
            <a:r>
              <a:rPr lang="en-US" sz="2400" i="1" dirty="0" smtClean="0"/>
              <a:t>raises</a:t>
            </a:r>
            <a:r>
              <a:rPr lang="en-US" sz="2400" dirty="0" smtClean="0"/>
              <a:t> our temperature,</a:t>
            </a:r>
          </a:p>
          <a:p>
            <a:pPr marL="0" indent="0">
              <a:spcBef>
                <a:spcPts val="0"/>
              </a:spcBef>
              <a:buNone/>
            </a:pPr>
            <a:r>
              <a:rPr lang="en-US" sz="2400" dirty="0" smtClean="0"/>
              <a:t>negative feedback means our effector will </a:t>
            </a:r>
          </a:p>
          <a:p>
            <a:pPr marL="0" indent="0">
              <a:spcBef>
                <a:spcPts val="0"/>
              </a:spcBef>
              <a:buNone/>
            </a:pPr>
            <a:r>
              <a:rPr lang="en-US" sz="2400" i="1" dirty="0" smtClean="0"/>
              <a:t>lower</a:t>
            </a:r>
            <a:r>
              <a:rPr lang="en-US" sz="2400" dirty="0" smtClean="0"/>
              <a:t> our temperature to restore balance.</a:t>
            </a:r>
          </a:p>
          <a:p>
            <a:pPr marL="0" indent="0">
              <a:spcBef>
                <a:spcPts val="0"/>
              </a:spcBef>
              <a:buNone/>
            </a:pPr>
            <a:r>
              <a:rPr lang="en-US" sz="2400" dirty="0" smtClean="0"/>
              <a:t> </a:t>
            </a:r>
          </a:p>
          <a:p>
            <a:pPr marL="0" indent="0">
              <a:spcBef>
                <a:spcPts val="0"/>
              </a:spcBef>
              <a:buNone/>
            </a:pPr>
            <a:r>
              <a:rPr lang="en-US" sz="2400" dirty="0" smtClean="0"/>
              <a:t>Sweating lowers the temperature to counteract </a:t>
            </a:r>
          </a:p>
          <a:p>
            <a:pPr marL="0" indent="0">
              <a:spcBef>
                <a:spcPts val="0"/>
              </a:spcBef>
              <a:buNone/>
            </a:pPr>
            <a:r>
              <a:rPr lang="en-US" sz="2400" dirty="0" smtClean="0"/>
              <a:t>the raising temperature resulting in a return to the </a:t>
            </a:r>
            <a:r>
              <a:rPr lang="en-US" sz="2400" b="1" dirty="0" smtClean="0"/>
              <a:t>set point.</a:t>
            </a:r>
          </a:p>
          <a:p>
            <a:pPr marL="0" indent="0">
              <a:spcBef>
                <a:spcPts val="0"/>
              </a:spcBef>
              <a:buNone/>
            </a:pPr>
            <a:endParaRPr lang="en-US" sz="2400" dirty="0" smtClean="0"/>
          </a:p>
          <a:p>
            <a:pPr marL="0" indent="0">
              <a:spcBef>
                <a:spcPts val="0"/>
              </a:spcBef>
              <a:buNone/>
            </a:pPr>
            <a:r>
              <a:rPr lang="en-US" sz="2400" b="1" dirty="0" smtClean="0"/>
              <a:t>Negative Feedback </a:t>
            </a:r>
            <a:r>
              <a:rPr lang="en-US" sz="2400" dirty="0" smtClean="0"/>
              <a:t>is the most common regulatory mechanism.</a:t>
            </a:r>
            <a:endParaRPr lang="en-US" sz="2400" dirty="0"/>
          </a:p>
        </p:txBody>
      </p:sp>
      <p:sp>
        <p:nvSpPr>
          <p:cNvPr id="5" name="Rectangle 4"/>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457200" y="0"/>
            <a:ext cx="82296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Negative Feedback</a:t>
            </a:r>
            <a:endParaRPr lang="en-US" dirty="0"/>
          </a:p>
        </p:txBody>
      </p:sp>
      <p:pic>
        <p:nvPicPr>
          <p:cNvPr id="1026" name="Picture 2" descr="C:\Users\Ljlab\AppData\Local\Microsoft\Windows\Temporary Internet Files\Content.IE5\3WNQ1T06\MC90044040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3020" y="2899344"/>
            <a:ext cx="914400" cy="914400"/>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Arrow Connector 3"/>
          <p:cNvCxnSpPr/>
          <p:nvPr/>
        </p:nvCxnSpPr>
        <p:spPr>
          <a:xfrm flipV="1">
            <a:off x="6400800" y="3046301"/>
            <a:ext cx="0" cy="685800"/>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27" name="Picture 3" descr="C:\Users\Ljlab\AppData\Local\Microsoft\Windows\Temporary Internet Files\Content.IE5\3WNQ1T06\MC90024097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07628" y="3824630"/>
            <a:ext cx="622706" cy="899770"/>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Arrow Connector 8"/>
          <p:cNvCxnSpPr/>
          <p:nvPr/>
        </p:nvCxnSpPr>
        <p:spPr>
          <a:xfrm>
            <a:off x="6403020" y="3898958"/>
            <a:ext cx="0" cy="685800"/>
          </a:xfrm>
          <a:prstGeom prst="straightConnector1">
            <a:avLst/>
          </a:prstGeom>
          <a:ln w="22225">
            <a:solidFill>
              <a:srgbClr val="00B0F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9282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14383"/>
            <a:ext cx="8229600" cy="5486400"/>
          </a:xfrm>
        </p:spPr>
        <p:txBody>
          <a:bodyPr>
            <a:noAutofit/>
          </a:bodyPr>
          <a:lstStyle/>
          <a:p>
            <a:pPr marL="0" indent="0">
              <a:buNone/>
            </a:pPr>
            <a:r>
              <a:rPr lang="en-US" sz="2400" dirty="0" smtClean="0"/>
              <a:t>Unlike </a:t>
            </a:r>
            <a:r>
              <a:rPr lang="en-US" sz="2400" dirty="0"/>
              <a:t>negative </a:t>
            </a:r>
            <a:r>
              <a:rPr lang="en-US" sz="2400" dirty="0" smtClean="0"/>
              <a:t>feedback, </a:t>
            </a:r>
            <a:r>
              <a:rPr lang="en-US" sz="2400" dirty="0"/>
              <a:t>which counteracts deviations to balance variables back to set </a:t>
            </a:r>
            <a:r>
              <a:rPr lang="en-US" sz="2400" dirty="0" smtClean="0"/>
              <a:t>points, </a:t>
            </a:r>
            <a:r>
              <a:rPr lang="en-US" sz="2400" b="1" dirty="0"/>
              <a:t>p</a:t>
            </a:r>
            <a:r>
              <a:rPr lang="en-US" sz="2400" b="1" dirty="0" smtClean="0"/>
              <a:t>ositive </a:t>
            </a:r>
            <a:r>
              <a:rPr lang="en-US" sz="2400" b="1" dirty="0"/>
              <a:t>feedback </a:t>
            </a:r>
            <a:r>
              <a:rPr lang="en-US" sz="2400" dirty="0"/>
              <a:t>does the </a:t>
            </a:r>
            <a:r>
              <a:rPr lang="en-US" sz="2400" dirty="0" smtClean="0"/>
              <a:t>opposite. </a:t>
            </a:r>
            <a:r>
              <a:rPr lang="en-US" sz="2400" dirty="0"/>
              <a:t>I</a:t>
            </a:r>
            <a:r>
              <a:rPr lang="en-US" sz="2400" dirty="0" smtClean="0"/>
              <a:t>t </a:t>
            </a:r>
            <a:r>
              <a:rPr lang="en-US" sz="2400" dirty="0"/>
              <a:t>increases the deviation sending the imbalanced variable further away from the set </a:t>
            </a:r>
            <a:r>
              <a:rPr lang="en-US" sz="2400" dirty="0" smtClean="0"/>
              <a:t>point.</a:t>
            </a:r>
            <a:endParaRPr lang="en-US" sz="2400" dirty="0"/>
          </a:p>
          <a:p>
            <a:pPr marL="0" indent="0">
              <a:spcBef>
                <a:spcPts val="1200"/>
              </a:spcBef>
              <a:buNone/>
            </a:pPr>
            <a:r>
              <a:rPr lang="en-US" sz="2400" b="1" dirty="0" smtClean="0"/>
              <a:t>Positive </a:t>
            </a:r>
            <a:r>
              <a:rPr lang="en-US" sz="2400" b="1" dirty="0"/>
              <a:t>Feedback </a:t>
            </a:r>
            <a:r>
              <a:rPr lang="en-US" sz="2400" dirty="0"/>
              <a:t>is a rare regulatory mechanism </a:t>
            </a:r>
            <a:r>
              <a:rPr lang="en-US" sz="2400" dirty="0" smtClean="0"/>
              <a:t>because pushing variables outside their set point is dangerous. </a:t>
            </a:r>
          </a:p>
          <a:p>
            <a:pPr marL="0" indent="0">
              <a:spcBef>
                <a:spcPts val="1200"/>
              </a:spcBef>
              <a:buNone/>
            </a:pPr>
            <a:r>
              <a:rPr lang="en-US" sz="2400" dirty="0" smtClean="0"/>
              <a:t>For example during child birth:</a:t>
            </a:r>
          </a:p>
          <a:p>
            <a:pPr marL="0" indent="0">
              <a:spcBef>
                <a:spcPts val="1200"/>
              </a:spcBef>
              <a:buNone/>
            </a:pPr>
            <a:r>
              <a:rPr lang="en-US" sz="2400" dirty="0"/>
              <a:t>W</a:t>
            </a:r>
            <a:r>
              <a:rPr lang="en-US" sz="2400" dirty="0" smtClean="0"/>
              <a:t>hen </a:t>
            </a:r>
            <a:r>
              <a:rPr lang="en-US" sz="2400" dirty="0"/>
              <a:t>in </a:t>
            </a:r>
            <a:r>
              <a:rPr lang="en-US" sz="2400" dirty="0" smtClean="0"/>
              <a:t>labor, </a:t>
            </a:r>
            <a:r>
              <a:rPr lang="en-US" sz="2400" dirty="0"/>
              <a:t>contractions stimulate the release of the hormone </a:t>
            </a:r>
            <a:r>
              <a:rPr lang="en-US" sz="2400" dirty="0" smtClean="0"/>
              <a:t>oxytocin which cause more contractions which leads to more released oxytocin culminating in delivery of the baby.</a:t>
            </a:r>
          </a:p>
          <a:p>
            <a:pPr marL="0" indent="0">
              <a:spcBef>
                <a:spcPts val="1200"/>
              </a:spcBef>
              <a:buNone/>
            </a:pPr>
            <a:r>
              <a:rPr lang="en-US" sz="2400" dirty="0" smtClean="0"/>
              <a:t>In this example, the mechanism increased the deviation in oxytocin levels to aid in delivery &amp; once over the variable can return to its set point.</a:t>
            </a:r>
          </a:p>
          <a:p>
            <a:pPr marL="0" indent="0">
              <a:spcBef>
                <a:spcPts val="0"/>
              </a:spcBef>
              <a:buNone/>
            </a:pPr>
            <a:endParaRPr lang="en-US" sz="2400" dirty="0"/>
          </a:p>
        </p:txBody>
      </p:sp>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457200" y="0"/>
            <a:ext cx="82296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Positive Feedback</a:t>
            </a:r>
            <a:endParaRPr lang="en-US" dirty="0"/>
          </a:p>
        </p:txBody>
      </p:sp>
    </p:spTree>
    <p:extLst>
      <p:ext uri="{BB962C8B-B14F-4D97-AF65-F5344CB8AC3E}">
        <p14:creationId xmlns:p14="http://schemas.microsoft.com/office/powerpoint/2010/main" val="35208400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76607"/>
          </a:xfrm>
        </p:spPr>
        <p:txBody>
          <a:bodyPr>
            <a:normAutofit fontScale="77500" lnSpcReduction="20000"/>
          </a:bodyPr>
          <a:lstStyle/>
          <a:p>
            <a:pPr marL="0" indent="0">
              <a:buNone/>
            </a:pPr>
            <a:r>
              <a:rPr lang="en-US" b="1" dirty="0" err="1" smtClean="0"/>
              <a:t>Feedforward</a:t>
            </a:r>
            <a:r>
              <a:rPr lang="en-US" b="1" dirty="0" smtClean="0"/>
              <a:t> </a:t>
            </a:r>
            <a:r>
              <a:rPr lang="en-US" dirty="0" smtClean="0"/>
              <a:t>is a mechanism that occurs </a:t>
            </a:r>
            <a:r>
              <a:rPr lang="en-US" i="1" dirty="0" smtClean="0"/>
              <a:t>before</a:t>
            </a:r>
            <a:r>
              <a:rPr lang="en-US" dirty="0" smtClean="0"/>
              <a:t> a deviation is made, so in anticipation of a deviation.</a:t>
            </a:r>
          </a:p>
          <a:p>
            <a:pPr marL="0" indent="0">
              <a:buNone/>
            </a:pPr>
            <a:r>
              <a:rPr lang="en-US" dirty="0" smtClean="0"/>
              <a:t>This ‘forewarning’ allows organ systems to compensate for the deviation before it varies too much. </a:t>
            </a:r>
          </a:p>
          <a:p>
            <a:pPr marL="0" indent="0">
              <a:spcBef>
                <a:spcPts val="1200"/>
              </a:spcBef>
              <a:buNone/>
            </a:pPr>
            <a:r>
              <a:rPr lang="en-US" dirty="0" smtClean="0"/>
              <a:t>For example: </a:t>
            </a:r>
          </a:p>
          <a:p>
            <a:pPr>
              <a:spcBef>
                <a:spcPts val="1200"/>
              </a:spcBef>
            </a:pPr>
            <a:r>
              <a:rPr lang="en-US" dirty="0" smtClean="0"/>
              <a:t>When you see that it snowed,</a:t>
            </a:r>
          </a:p>
          <a:p>
            <a:pPr marL="0" indent="0">
              <a:lnSpc>
                <a:spcPct val="120000"/>
              </a:lnSpc>
              <a:spcBef>
                <a:spcPts val="0"/>
              </a:spcBef>
              <a:buNone/>
            </a:pPr>
            <a:r>
              <a:rPr lang="en-US" dirty="0" smtClean="0"/>
              <a:t>you put on a coat before you leave for school </a:t>
            </a:r>
          </a:p>
          <a:p>
            <a:pPr marL="0" indent="0">
              <a:lnSpc>
                <a:spcPct val="120000"/>
              </a:lnSpc>
              <a:spcBef>
                <a:spcPts val="0"/>
              </a:spcBef>
              <a:buNone/>
            </a:pPr>
            <a:r>
              <a:rPr lang="en-US" dirty="0" smtClean="0"/>
              <a:t>instead of getting cold </a:t>
            </a:r>
            <a:r>
              <a:rPr lang="en-US" dirty="0"/>
              <a:t>first </a:t>
            </a:r>
            <a:r>
              <a:rPr lang="en-US" dirty="0" smtClean="0"/>
              <a:t>and coming back in </a:t>
            </a:r>
          </a:p>
          <a:p>
            <a:pPr marL="0" indent="0">
              <a:lnSpc>
                <a:spcPct val="120000"/>
              </a:lnSpc>
              <a:spcBef>
                <a:spcPts val="0"/>
              </a:spcBef>
              <a:buNone/>
            </a:pPr>
            <a:r>
              <a:rPr lang="en-US" dirty="0" smtClean="0"/>
              <a:t>for a coat.</a:t>
            </a:r>
          </a:p>
          <a:p>
            <a:pPr>
              <a:spcBef>
                <a:spcPts val="1200"/>
              </a:spcBef>
            </a:pPr>
            <a:r>
              <a:rPr lang="en-US" dirty="0" smtClean="0"/>
              <a:t>When you smell delicious food while hungry,  your saliva output increases.  Saliva has enzymes that aid in digestion.  </a:t>
            </a:r>
            <a:r>
              <a:rPr lang="en-US" dirty="0"/>
              <a:t>Y</a:t>
            </a:r>
            <a:r>
              <a:rPr lang="en-US" dirty="0" smtClean="0"/>
              <a:t>our saliva output increases in anticipation of a rise in foodstuffs needing to be broken down into nutrients.</a:t>
            </a:r>
            <a:endParaRPr lang="en-US" dirty="0"/>
          </a:p>
        </p:txBody>
      </p:sp>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457200" y="0"/>
            <a:ext cx="82296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err="1" smtClean="0"/>
              <a:t>Feedforward</a:t>
            </a:r>
            <a:endParaRPr lang="en-US" dirty="0"/>
          </a:p>
        </p:txBody>
      </p:sp>
      <p:pic>
        <p:nvPicPr>
          <p:cNvPr id="5122" name="Picture 2" descr="C:\Users\Ljlab\AppData\Local\Microsoft\Windows\Temporary Internet Files\Content.IE5\I5FYE8QG\MC90030352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7600" y="3167806"/>
            <a:ext cx="928573" cy="1193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32935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a:bodyPr>
          <a:lstStyle/>
          <a:p>
            <a:pPr marL="0" indent="0">
              <a:lnSpc>
                <a:spcPct val="110000"/>
              </a:lnSpc>
              <a:spcBef>
                <a:spcPts val="1200"/>
              </a:spcBef>
              <a:buNone/>
            </a:pPr>
            <a:r>
              <a:rPr lang="en-US" sz="2800" dirty="0" smtClean="0"/>
              <a:t>When a variable becomes imbalanced and our control centers cannot maintain homeostasis, disease or death can occur. </a:t>
            </a:r>
          </a:p>
          <a:p>
            <a:pPr marL="0" indent="0">
              <a:lnSpc>
                <a:spcPct val="110000"/>
              </a:lnSpc>
              <a:spcBef>
                <a:spcPts val="1200"/>
              </a:spcBef>
              <a:buNone/>
            </a:pPr>
            <a:r>
              <a:rPr lang="en-US" sz="2800" dirty="0" smtClean="0"/>
              <a:t>These imbalances are called a </a:t>
            </a:r>
            <a:r>
              <a:rPr lang="en-US" sz="2800" b="1" dirty="0" smtClean="0"/>
              <a:t>homeostatic imbalance.</a:t>
            </a:r>
          </a:p>
          <a:p>
            <a:pPr marL="0" indent="0">
              <a:lnSpc>
                <a:spcPct val="110000"/>
              </a:lnSpc>
              <a:spcBef>
                <a:spcPts val="1200"/>
              </a:spcBef>
              <a:buNone/>
            </a:pPr>
            <a:r>
              <a:rPr lang="en-US" sz="2800" dirty="0" smtClean="0"/>
              <a:t>Common diseases that occur due to homeostatic imbalance are diabetes, dehydration, gout, &amp;</a:t>
            </a:r>
            <a:r>
              <a:rPr lang="en-US" sz="2800" dirty="0"/>
              <a:t> </a:t>
            </a:r>
            <a:r>
              <a:rPr lang="en-US" sz="2800" dirty="0" smtClean="0"/>
              <a:t>hypo/hyperglycemia. </a:t>
            </a:r>
          </a:p>
          <a:p>
            <a:pPr marL="0" indent="0">
              <a:lnSpc>
                <a:spcPct val="110000"/>
              </a:lnSpc>
              <a:spcBef>
                <a:spcPts val="1200"/>
              </a:spcBef>
              <a:buNone/>
            </a:pPr>
            <a:endParaRPr lang="en-US" sz="2800" dirty="0" smtClean="0"/>
          </a:p>
          <a:p>
            <a:pPr marL="0" indent="0">
              <a:lnSpc>
                <a:spcPct val="110000"/>
              </a:lnSpc>
              <a:spcBef>
                <a:spcPts val="1200"/>
              </a:spcBef>
              <a:buNone/>
            </a:pPr>
            <a:r>
              <a:rPr lang="en-US" sz="2800" dirty="0" smtClean="0"/>
              <a:t>Not </a:t>
            </a:r>
            <a:r>
              <a:rPr lang="en-US" sz="2800" dirty="0"/>
              <a:t>all diseases are caused by homeostatic </a:t>
            </a:r>
            <a:r>
              <a:rPr lang="en-US" sz="2800" dirty="0" smtClean="0"/>
              <a:t>imbalance.</a:t>
            </a:r>
            <a:endParaRPr lang="en-US" sz="2800" dirty="0"/>
          </a:p>
        </p:txBody>
      </p:sp>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457200" y="0"/>
            <a:ext cx="82296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Homeostatic Imbalance</a:t>
            </a:r>
            <a:endParaRPr lang="en-US" dirty="0"/>
          </a:p>
        </p:txBody>
      </p:sp>
    </p:spTree>
    <p:extLst>
      <p:ext uri="{BB962C8B-B14F-4D97-AF65-F5344CB8AC3E}">
        <p14:creationId xmlns:p14="http://schemas.microsoft.com/office/powerpoint/2010/main" val="25861951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57200"/>
            <a:ext cx="9146177" cy="6067596"/>
          </a:xfrm>
        </p:spPr>
      </p:pic>
    </p:spTree>
    <p:extLst>
      <p:ext uri="{BB962C8B-B14F-4D97-AF65-F5344CB8AC3E}">
        <p14:creationId xmlns:p14="http://schemas.microsoft.com/office/powerpoint/2010/main" val="810129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674" y="25052"/>
            <a:ext cx="9004126" cy="1152395"/>
          </a:xfrm>
        </p:spPr>
        <p:txBody>
          <a:bodyPr/>
          <a:lstStyle/>
          <a:p>
            <a:r>
              <a:rPr lang="en-US" dirty="0" smtClean="0"/>
              <a:t>A History of Homeostasis</a:t>
            </a:r>
            <a:endParaRPr lang="en-US" dirty="0"/>
          </a:p>
        </p:txBody>
      </p:sp>
      <p:sp>
        <p:nvSpPr>
          <p:cNvPr id="3" name="Content Placeholder 2"/>
          <p:cNvSpPr>
            <a:spLocks noGrp="1"/>
          </p:cNvSpPr>
          <p:nvPr>
            <p:ph idx="1"/>
          </p:nvPr>
        </p:nvSpPr>
        <p:spPr>
          <a:xfrm>
            <a:off x="457200" y="1447800"/>
            <a:ext cx="8229600" cy="4525963"/>
          </a:xfrm>
        </p:spPr>
        <p:txBody>
          <a:bodyPr>
            <a:normAutofit/>
          </a:bodyPr>
          <a:lstStyle/>
          <a:p>
            <a:pPr marL="0" indent="0">
              <a:buNone/>
            </a:pPr>
            <a:r>
              <a:rPr lang="en-US" dirty="0" smtClean="0"/>
              <a:t>Ancient Greeks believed that harmony, balance, equilibrium, and a steady-state were all fundamental to life and death. They were right!</a:t>
            </a:r>
          </a:p>
          <a:p>
            <a:endParaRPr lang="en-US" dirty="0"/>
          </a:p>
          <a:p>
            <a:pPr marL="0" indent="0">
              <a:buNone/>
            </a:pPr>
            <a:r>
              <a:rPr lang="en-US" dirty="0" smtClean="0"/>
              <a:t>Greek philosopher Heraclitus</a:t>
            </a:r>
          </a:p>
          <a:p>
            <a:pPr marL="0" indent="0">
              <a:buNone/>
            </a:pPr>
            <a:r>
              <a:rPr lang="en-US" dirty="0" smtClean="0"/>
              <a:t>postulated that people are not </a:t>
            </a:r>
          </a:p>
          <a:p>
            <a:pPr marL="0" indent="0">
              <a:buNone/>
            </a:pPr>
            <a:r>
              <a:rPr lang="en-US" dirty="0" smtClean="0"/>
              <a:t>fixed and unchanging but rather </a:t>
            </a:r>
          </a:p>
          <a:p>
            <a:pPr marL="0" indent="0">
              <a:buNone/>
            </a:pPr>
            <a:r>
              <a:rPr lang="en-US" dirty="0"/>
              <a:t>u</a:t>
            </a:r>
            <a:r>
              <a:rPr lang="en-US" dirty="0" smtClean="0"/>
              <a:t>ndergo constant change.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3124200"/>
            <a:ext cx="2705100" cy="3280438"/>
          </a:xfrm>
          <a:prstGeom prst="rect">
            <a:avLst/>
          </a:prstGeom>
        </p:spPr>
      </p:pic>
    </p:spTree>
    <p:extLst>
      <p:ext uri="{BB962C8B-B14F-4D97-AF65-F5344CB8AC3E}">
        <p14:creationId xmlns:p14="http://schemas.microsoft.com/office/powerpoint/2010/main" val="3728790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28601" y="152401"/>
            <a:ext cx="2895600" cy="3106880"/>
          </a:xfrm>
          <a:prstGeom prst="rect">
            <a:avLst/>
          </a:prstGeom>
          <a:solidFill>
            <a:schemeClr val="accent5">
              <a:lumMod val="60000"/>
              <a:lumOff val="40000"/>
            </a:schemeClr>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l="1" r="13620" b="20863"/>
          <a:stretch/>
        </p:blipFill>
        <p:spPr>
          <a:xfrm>
            <a:off x="228600" y="152400"/>
            <a:ext cx="2895600" cy="3106881"/>
          </a:xfrm>
          <a:prstGeom prst="rect">
            <a:avLst/>
          </a:prstGeom>
        </p:spPr>
      </p:pic>
      <p:sp>
        <p:nvSpPr>
          <p:cNvPr id="14" name="Rectangle 13"/>
          <p:cNvSpPr/>
          <p:nvPr/>
        </p:nvSpPr>
        <p:spPr>
          <a:xfrm>
            <a:off x="5861737" y="3628992"/>
            <a:ext cx="3021301" cy="3029636"/>
          </a:xfrm>
          <a:prstGeom prst="rect">
            <a:avLst/>
          </a:prstGeom>
          <a:solidFill>
            <a:schemeClr val="accent5">
              <a:lumMod val="60000"/>
              <a:lumOff val="40000"/>
            </a:schemeClr>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5310" y="3640899"/>
            <a:ext cx="3017729" cy="3017729"/>
          </a:xfrm>
          <a:prstGeom prst="rect">
            <a:avLst/>
          </a:prstGeom>
        </p:spPr>
      </p:pic>
      <p:sp>
        <p:nvSpPr>
          <p:cNvPr id="3" name="Content Placeholder 2"/>
          <p:cNvSpPr>
            <a:spLocks noGrp="1"/>
          </p:cNvSpPr>
          <p:nvPr>
            <p:ph idx="1"/>
          </p:nvPr>
        </p:nvSpPr>
        <p:spPr>
          <a:xfrm>
            <a:off x="3428477" y="249477"/>
            <a:ext cx="4953000" cy="2612721"/>
          </a:xfrm>
        </p:spPr>
        <p:txBody>
          <a:bodyPr>
            <a:normAutofit/>
          </a:bodyPr>
          <a:lstStyle/>
          <a:p>
            <a:pPr marL="0" indent="0">
              <a:buNone/>
            </a:pPr>
            <a:r>
              <a:rPr lang="en-US" dirty="0" smtClean="0"/>
              <a:t>Claude Bernard theorized that achieving a balance of these changes within organisms is essential for life. </a:t>
            </a:r>
          </a:p>
        </p:txBody>
      </p:sp>
      <p:sp>
        <p:nvSpPr>
          <p:cNvPr id="8" name="Rectangle 7"/>
          <p:cNvSpPr/>
          <p:nvPr/>
        </p:nvSpPr>
        <p:spPr>
          <a:xfrm>
            <a:off x="457199" y="3630461"/>
            <a:ext cx="5410199" cy="3046988"/>
          </a:xfrm>
          <a:prstGeom prst="rect">
            <a:avLst/>
          </a:prstGeom>
        </p:spPr>
        <p:txBody>
          <a:bodyPr wrap="square">
            <a:spAutoFit/>
          </a:bodyPr>
          <a:lstStyle/>
          <a:p>
            <a:r>
              <a:rPr lang="en-US" sz="3200" dirty="0"/>
              <a:t>Walter B. Cannon named this “</a:t>
            </a:r>
            <a:r>
              <a:rPr lang="en-US" sz="3200" b="1" dirty="0"/>
              <a:t>homeostasis</a:t>
            </a:r>
            <a:r>
              <a:rPr lang="en-US" sz="3200" dirty="0"/>
              <a:t>” and further theorized that it was a process of “</a:t>
            </a:r>
            <a:r>
              <a:rPr lang="en-US" sz="3200" i="1" dirty="0"/>
              <a:t>synchronized adjustments in the internal environment…to normal </a:t>
            </a:r>
            <a:r>
              <a:rPr lang="en-US" sz="3200" i="1" dirty="0" smtClean="0"/>
              <a:t>ranges.</a:t>
            </a:r>
            <a:r>
              <a:rPr lang="en-US" sz="3200" dirty="0" smtClean="0"/>
              <a:t>” </a:t>
            </a:r>
            <a:endParaRPr lang="en-US" sz="3200" dirty="0"/>
          </a:p>
        </p:txBody>
      </p:sp>
      <p:cxnSp>
        <p:nvCxnSpPr>
          <p:cNvPr id="10" name="Straight Connector 9"/>
          <p:cNvCxnSpPr/>
          <p:nvPr/>
        </p:nvCxnSpPr>
        <p:spPr>
          <a:xfrm>
            <a:off x="0" y="3505200"/>
            <a:ext cx="9144000" cy="0"/>
          </a:xfrm>
          <a:prstGeom prst="line">
            <a:avLst/>
          </a:prstGeom>
          <a:ln w="539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4367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lstStyle/>
          <a:p>
            <a:r>
              <a:rPr lang="en-US" dirty="0" smtClean="0"/>
              <a:t>Unicellular to Multicellular</a:t>
            </a:r>
            <a:endParaRPr lang="en-US" dirty="0"/>
          </a:p>
        </p:txBody>
      </p:sp>
      <p:sp>
        <p:nvSpPr>
          <p:cNvPr id="3" name="Content Placeholder 2"/>
          <p:cNvSpPr>
            <a:spLocks noGrp="1"/>
          </p:cNvSpPr>
          <p:nvPr>
            <p:ph idx="1"/>
          </p:nvPr>
        </p:nvSpPr>
        <p:spPr>
          <a:xfrm>
            <a:off x="457200" y="1219200"/>
            <a:ext cx="8229600" cy="5334000"/>
          </a:xfrm>
        </p:spPr>
        <p:txBody>
          <a:bodyPr>
            <a:normAutofit/>
          </a:bodyPr>
          <a:lstStyle/>
          <a:p>
            <a:pPr marL="0" indent="0">
              <a:spcBef>
                <a:spcPts val="0"/>
              </a:spcBef>
              <a:buNone/>
            </a:pPr>
            <a:r>
              <a:rPr lang="en-US" sz="2800" dirty="0" smtClean="0"/>
              <a:t>From the unicellular amoeba to the </a:t>
            </a:r>
            <a:r>
              <a:rPr lang="en-US" sz="4000" dirty="0" smtClean="0"/>
              <a:t>  ̴</a:t>
            </a:r>
            <a:r>
              <a:rPr lang="en-US" sz="2800" dirty="0" smtClean="0"/>
              <a:t>100 trillion cells in the human body, all living things have basic needs.</a:t>
            </a:r>
          </a:p>
          <a:p>
            <a:pPr marL="0" indent="0">
              <a:lnSpc>
                <a:spcPct val="110000"/>
              </a:lnSpc>
              <a:spcBef>
                <a:spcPts val="0"/>
              </a:spcBef>
              <a:buNone/>
            </a:pPr>
            <a:r>
              <a:rPr lang="en-US" sz="2800" dirty="0" smtClean="0"/>
              <a:t>Humans need:</a:t>
            </a:r>
          </a:p>
          <a:p>
            <a:pPr marL="0" indent="0">
              <a:lnSpc>
                <a:spcPct val="110000"/>
              </a:lnSpc>
              <a:spcBef>
                <a:spcPts val="0"/>
              </a:spcBef>
              <a:buNone/>
            </a:pPr>
            <a:r>
              <a:rPr lang="en-US" sz="2400" dirty="0" smtClean="0"/>
              <a:t>	</a:t>
            </a:r>
            <a:r>
              <a:rPr lang="en-US" sz="2400" u="sng" dirty="0" smtClean="0"/>
              <a:t>Water</a:t>
            </a:r>
            <a:r>
              <a:rPr lang="en-US" sz="2400" dirty="0" smtClean="0"/>
              <a:t> -    for many metabolic processes</a:t>
            </a:r>
          </a:p>
          <a:p>
            <a:pPr marL="0" indent="0">
              <a:lnSpc>
                <a:spcPct val="110000"/>
              </a:lnSpc>
              <a:spcBef>
                <a:spcPts val="0"/>
              </a:spcBef>
              <a:buNone/>
            </a:pPr>
            <a:r>
              <a:rPr lang="en-US" sz="2400" dirty="0" smtClean="0"/>
              <a:t>	</a:t>
            </a:r>
            <a:r>
              <a:rPr lang="en-US" sz="2400" u="sng" dirty="0" smtClean="0"/>
              <a:t>Food</a:t>
            </a:r>
            <a:r>
              <a:rPr lang="en-US" sz="2400" dirty="0" smtClean="0"/>
              <a:t> -	    to supply energy, raw materials &amp; chemicals for 		    vital reactions</a:t>
            </a:r>
          </a:p>
          <a:p>
            <a:pPr marL="0" indent="0">
              <a:lnSpc>
                <a:spcPct val="110000"/>
              </a:lnSpc>
              <a:spcBef>
                <a:spcPts val="0"/>
              </a:spcBef>
              <a:buNone/>
            </a:pPr>
            <a:r>
              <a:rPr lang="en-US" sz="2400" dirty="0" smtClean="0"/>
              <a:t>	</a:t>
            </a:r>
            <a:r>
              <a:rPr lang="en-US" sz="2400" u="sng" dirty="0" smtClean="0"/>
              <a:t>Oxygen-</a:t>
            </a:r>
            <a:r>
              <a:rPr lang="en-US" sz="2400" dirty="0" smtClean="0"/>
              <a:t>   to release energy from food materials</a:t>
            </a:r>
          </a:p>
          <a:p>
            <a:pPr marL="0" indent="0">
              <a:lnSpc>
                <a:spcPct val="110000"/>
              </a:lnSpc>
              <a:spcBef>
                <a:spcPts val="0"/>
              </a:spcBef>
              <a:buNone/>
            </a:pPr>
            <a:r>
              <a:rPr lang="en-US" sz="2400" dirty="0" smtClean="0"/>
              <a:t>	</a:t>
            </a:r>
            <a:r>
              <a:rPr lang="en-US" sz="2400" u="sng" dirty="0" smtClean="0"/>
              <a:t>Heat-</a:t>
            </a:r>
            <a:r>
              <a:rPr lang="en-US" sz="2400" dirty="0" smtClean="0"/>
              <a:t>	    to promote chemical reactions</a:t>
            </a:r>
          </a:p>
          <a:p>
            <a:pPr marL="0" indent="0">
              <a:spcBef>
                <a:spcPts val="0"/>
              </a:spcBef>
              <a:spcAft>
                <a:spcPts val="1200"/>
              </a:spcAft>
              <a:buNone/>
            </a:pPr>
            <a:r>
              <a:rPr lang="en-US" sz="2400" dirty="0" smtClean="0"/>
              <a:t>	</a:t>
            </a:r>
            <a:r>
              <a:rPr lang="en-US" sz="2400" u="sng" dirty="0" smtClean="0"/>
              <a:t>Pressure-</a:t>
            </a:r>
            <a:r>
              <a:rPr lang="en-US" sz="2400" dirty="0" smtClean="0"/>
              <a:t> to allow breathing</a:t>
            </a:r>
            <a:br>
              <a:rPr lang="en-US" sz="2400" dirty="0" smtClean="0"/>
            </a:br>
            <a:r>
              <a:rPr lang="en-US" sz="2800" dirty="0" smtClean="0"/>
              <a:t>These materials are not found inside our bodies, and  we must interact with our environments to get them. </a:t>
            </a:r>
            <a:r>
              <a:rPr lang="en-US" sz="2800" dirty="0"/>
              <a:t>W</a:t>
            </a:r>
            <a:r>
              <a:rPr lang="en-US" sz="2800" dirty="0" smtClean="0"/>
              <a:t>ithout them we couldn’t survive.</a:t>
            </a:r>
            <a:endParaRPr lang="en-US" sz="2000" dirty="0"/>
          </a:p>
        </p:txBody>
      </p:sp>
    </p:spTree>
    <p:extLst>
      <p:ext uri="{BB962C8B-B14F-4D97-AF65-F5344CB8AC3E}">
        <p14:creationId xmlns:p14="http://schemas.microsoft.com/office/powerpoint/2010/main" val="3790209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6558" y="4800600"/>
            <a:ext cx="1609725" cy="1938077"/>
          </a:xfrm>
          <a:prstGeom prst="rect">
            <a:avLst/>
          </a:prstGeom>
        </p:spPr>
      </p:pic>
      <p:sp>
        <p:nvSpPr>
          <p:cNvPr id="29" name="Rectangle 28"/>
          <p:cNvSpPr/>
          <p:nvPr/>
        </p:nvSpPr>
        <p:spPr>
          <a:xfrm>
            <a:off x="1" y="4419600"/>
            <a:ext cx="4586786" cy="2438400"/>
          </a:xfrm>
          <a:prstGeom prst="rect">
            <a:avLst/>
          </a:prstGeom>
          <a:solidFill>
            <a:srgbClr val="00B0F0">
              <a:alpha val="2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4586788" y="4419600"/>
            <a:ext cx="4557213" cy="2476500"/>
          </a:xfrm>
          <a:prstGeom prst="rect">
            <a:avLst/>
          </a:prstGeom>
          <a:solidFill>
            <a:schemeClr val="accent2">
              <a:lumMod val="75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205500" y="249477"/>
            <a:ext cx="5715000" cy="2188923"/>
          </a:xfrm>
        </p:spPr>
        <p:txBody>
          <a:bodyPr>
            <a:normAutofit fontScale="92500"/>
          </a:bodyPr>
          <a:lstStyle/>
          <a:p>
            <a:pPr marL="0" indent="0">
              <a:buNone/>
            </a:pPr>
            <a:r>
              <a:rPr lang="en-US" dirty="0" smtClean="0"/>
              <a:t>These amoeba take in nutrients &amp; O</a:t>
            </a:r>
            <a:r>
              <a:rPr lang="en-US" baseline="-25000" dirty="0" smtClean="0"/>
              <a:t>2</a:t>
            </a:r>
            <a:r>
              <a:rPr lang="en-US" dirty="0" smtClean="0"/>
              <a:t> from their external environment and eliminate wastes </a:t>
            </a:r>
            <a:r>
              <a:rPr lang="en-US" dirty="0"/>
              <a:t>generated </a:t>
            </a:r>
            <a:r>
              <a:rPr lang="en-US" dirty="0" smtClean="0"/>
              <a:t>inside, </a:t>
            </a:r>
            <a:r>
              <a:rPr lang="en-US" dirty="0"/>
              <a:t>like </a:t>
            </a:r>
            <a:r>
              <a:rPr lang="en-US" dirty="0" smtClean="0"/>
              <a:t>CO</a:t>
            </a:r>
            <a:r>
              <a:rPr lang="en-US" baseline="-25000" dirty="0" smtClean="0"/>
              <a:t>2</a:t>
            </a:r>
            <a:r>
              <a:rPr lang="en-US" dirty="0" smtClean="0"/>
              <a:t>,</a:t>
            </a:r>
            <a:r>
              <a:rPr lang="en-US" baseline="-25000" dirty="0" smtClean="0"/>
              <a:t> </a:t>
            </a:r>
            <a:r>
              <a:rPr lang="en-US" dirty="0" smtClean="0"/>
              <a:t>back out.</a:t>
            </a:r>
          </a:p>
          <a:p>
            <a:pPr marL="0" indent="0">
              <a:buNone/>
            </a:pPr>
            <a:endParaRPr lang="en-US" dirty="0" smtClean="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2921835" cy="2438400"/>
          </a:xfrm>
          <a:prstGeom prst="rect">
            <a:avLst/>
          </a:prstGeom>
        </p:spPr>
      </p:pic>
      <p:sp>
        <p:nvSpPr>
          <p:cNvPr id="11" name="Content Placeholder 2"/>
          <p:cNvSpPr txBox="1">
            <a:spLocks/>
          </p:cNvSpPr>
          <p:nvPr/>
        </p:nvSpPr>
        <p:spPr>
          <a:xfrm>
            <a:off x="3124200" y="2590800"/>
            <a:ext cx="5838978" cy="24112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dirty="0" smtClean="0"/>
              <a:t>All life requires these constant exchanges between their   </a:t>
            </a:r>
            <a:r>
              <a:rPr lang="en-US" b="1" dirty="0" smtClean="0"/>
              <a:t>internal</a:t>
            </a:r>
            <a:r>
              <a:rPr lang="en-US" dirty="0" smtClean="0"/>
              <a:t> &amp; </a:t>
            </a:r>
            <a:r>
              <a:rPr lang="en-US" b="1" dirty="0" smtClean="0"/>
              <a:t>external</a:t>
            </a:r>
            <a:r>
              <a:rPr lang="en-US" dirty="0" smtClean="0"/>
              <a:t> environments.</a:t>
            </a:r>
          </a:p>
        </p:txBody>
      </p:sp>
      <p:sp>
        <p:nvSpPr>
          <p:cNvPr id="14" name="TextBox 13"/>
          <p:cNvSpPr txBox="1"/>
          <p:nvPr/>
        </p:nvSpPr>
        <p:spPr>
          <a:xfrm>
            <a:off x="5344841" y="4617339"/>
            <a:ext cx="3618337" cy="1384995"/>
          </a:xfrm>
          <a:prstGeom prst="rect">
            <a:avLst/>
          </a:prstGeom>
          <a:noFill/>
        </p:spPr>
        <p:txBody>
          <a:bodyPr wrap="square" rtlCol="0">
            <a:spAutoFit/>
          </a:bodyPr>
          <a:lstStyle/>
          <a:p>
            <a:pPr algn="ctr"/>
            <a:r>
              <a:rPr lang="en-US" sz="2400" b="1" dirty="0" smtClean="0"/>
              <a:t>Internal Environment:</a:t>
            </a:r>
          </a:p>
          <a:p>
            <a:pPr algn="ctr"/>
            <a:r>
              <a:rPr lang="en-US" sz="2000" dirty="0" smtClean="0"/>
              <a:t>Everything inside the body</a:t>
            </a:r>
          </a:p>
          <a:p>
            <a:pPr algn="ctr"/>
            <a:endParaRPr lang="en-US" sz="2000" dirty="0"/>
          </a:p>
          <a:p>
            <a:r>
              <a:rPr lang="en-US" sz="2000" dirty="0" smtClean="0"/>
              <a:t>Nutrients are brought in</a:t>
            </a:r>
            <a:endParaRPr lang="en-US" sz="2000" dirty="0"/>
          </a:p>
        </p:txBody>
      </p:sp>
      <p:sp>
        <p:nvSpPr>
          <p:cNvPr id="15" name="TextBox 14"/>
          <p:cNvSpPr txBox="1"/>
          <p:nvPr/>
        </p:nvSpPr>
        <p:spPr>
          <a:xfrm>
            <a:off x="149047" y="4642187"/>
            <a:ext cx="3837061" cy="1661993"/>
          </a:xfrm>
          <a:prstGeom prst="rect">
            <a:avLst/>
          </a:prstGeom>
          <a:noFill/>
        </p:spPr>
        <p:txBody>
          <a:bodyPr wrap="square" rtlCol="0">
            <a:spAutoFit/>
          </a:bodyPr>
          <a:lstStyle/>
          <a:p>
            <a:pPr algn="ctr"/>
            <a:r>
              <a:rPr lang="en-US" sz="2400" b="1" dirty="0" smtClean="0"/>
              <a:t>External Environment:</a:t>
            </a:r>
            <a:r>
              <a:rPr lang="en-US" dirty="0" smtClean="0"/>
              <a:t> </a:t>
            </a:r>
          </a:p>
          <a:p>
            <a:pPr algn="ctr"/>
            <a:r>
              <a:rPr lang="en-US" sz="2000" dirty="0" smtClean="0"/>
              <a:t>Everything outside the body</a:t>
            </a:r>
          </a:p>
          <a:p>
            <a:pPr algn="ctr"/>
            <a:endParaRPr lang="en-US" sz="2000" dirty="0"/>
          </a:p>
          <a:p>
            <a:pPr algn="r"/>
            <a:r>
              <a:rPr lang="en-US" sz="2000" dirty="0" smtClean="0"/>
              <a:t>Wastes are eliminated out</a:t>
            </a:r>
            <a:endParaRPr lang="en-US" sz="2000" dirty="0"/>
          </a:p>
          <a:p>
            <a:pPr algn="ctr"/>
            <a:endParaRPr lang="en-US" dirty="0"/>
          </a:p>
        </p:txBody>
      </p:sp>
      <p:cxnSp>
        <p:nvCxnSpPr>
          <p:cNvPr id="17" name="Straight Arrow Connector 16"/>
          <p:cNvCxnSpPr/>
          <p:nvPr/>
        </p:nvCxnSpPr>
        <p:spPr>
          <a:xfrm flipH="1">
            <a:off x="4100012" y="6002334"/>
            <a:ext cx="398851" cy="0"/>
          </a:xfrm>
          <a:prstGeom prst="straightConnector1">
            <a:avLst/>
          </a:prstGeom>
          <a:ln w="2222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4141413" y="6296871"/>
            <a:ext cx="398850" cy="0"/>
          </a:xfrm>
          <a:prstGeom prst="straightConnector1">
            <a:avLst/>
          </a:prstGeom>
          <a:ln w="2222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4038600" y="5748076"/>
            <a:ext cx="460263" cy="0"/>
          </a:xfrm>
          <a:prstGeom prst="straightConnector1">
            <a:avLst/>
          </a:prstGeom>
          <a:ln w="2222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flipV="1">
            <a:off x="4040800" y="5170370"/>
            <a:ext cx="480356" cy="2547"/>
          </a:xfrm>
          <a:prstGeom prst="straightConnector1">
            <a:avLst/>
          </a:prstGeom>
          <a:ln w="2222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4920571" y="5309836"/>
            <a:ext cx="413429" cy="213772"/>
          </a:xfrm>
          <a:prstGeom prst="straightConnector1">
            <a:avLst/>
          </a:prstGeom>
          <a:ln w="2222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800600" y="5006743"/>
            <a:ext cx="416560" cy="297204"/>
          </a:xfrm>
          <a:prstGeom prst="straightConnector1">
            <a:avLst/>
          </a:prstGeom>
          <a:ln w="2222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4889568" y="5537086"/>
            <a:ext cx="329519" cy="289156"/>
          </a:xfrm>
          <a:prstGeom prst="straightConnector1">
            <a:avLst/>
          </a:prstGeom>
          <a:ln w="22225">
            <a:solidFill>
              <a:srgbClr val="92D050"/>
            </a:solidFill>
            <a:tailEnd type="arrow"/>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2438400"/>
            <a:ext cx="2921835" cy="1979508"/>
          </a:xfrm>
          <a:prstGeom prst="rect">
            <a:avLst/>
          </a:prstGeom>
        </p:spPr>
      </p:pic>
      <p:sp>
        <p:nvSpPr>
          <p:cNvPr id="59" name="Rectangle 58"/>
          <p:cNvSpPr/>
          <p:nvPr/>
        </p:nvSpPr>
        <p:spPr>
          <a:xfrm>
            <a:off x="2" y="4419600"/>
            <a:ext cx="9143999" cy="24527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682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788" y="0"/>
            <a:ext cx="9750232" cy="6858000"/>
          </a:xfrm>
          <a:prstGeom prst="rect">
            <a:avLst/>
          </a:prstGeom>
        </p:spPr>
      </p:pic>
      <p:sp>
        <p:nvSpPr>
          <p:cNvPr id="6" name="Content Placeholder 5"/>
          <p:cNvSpPr>
            <a:spLocks noGrp="1"/>
          </p:cNvSpPr>
          <p:nvPr>
            <p:ph idx="1"/>
          </p:nvPr>
        </p:nvSpPr>
        <p:spPr>
          <a:xfrm>
            <a:off x="3657600" y="838200"/>
            <a:ext cx="5181600" cy="4419600"/>
          </a:xfrm>
          <a:solidFill>
            <a:schemeClr val="bg1">
              <a:alpha val="56000"/>
            </a:schemeClr>
          </a:solidFill>
        </p:spPr>
        <p:txBody>
          <a:bodyPr>
            <a:normAutofit fontScale="92500" lnSpcReduction="20000"/>
          </a:bodyPr>
          <a:lstStyle/>
          <a:p>
            <a:pPr marL="0" indent="0">
              <a:buNone/>
            </a:pPr>
            <a:r>
              <a:rPr lang="en-US" dirty="0" smtClean="0"/>
              <a:t>Despite the constant exchanges between our internal &amp; external environment and a constantly changing external environment, </a:t>
            </a:r>
          </a:p>
          <a:p>
            <a:pPr marL="0" indent="0">
              <a:buNone/>
            </a:pPr>
            <a:r>
              <a:rPr lang="en-US" dirty="0" smtClean="0"/>
              <a:t>our internal environment must be kept balanced and stable so that our cells can perform their metabolic functions at maximum efficiency.</a:t>
            </a:r>
          </a:p>
          <a:p>
            <a:pPr marL="0" indent="0">
              <a:buNone/>
            </a:pPr>
            <a:r>
              <a:rPr lang="en-US" dirty="0" smtClean="0"/>
              <a:t>This state of internal balance in our bodies is  </a:t>
            </a:r>
            <a:r>
              <a:rPr lang="en-US" b="1" dirty="0" smtClean="0"/>
              <a:t>homeostasis.</a:t>
            </a:r>
            <a:endParaRPr lang="en-US" b="1" dirty="0"/>
          </a:p>
        </p:txBody>
      </p:sp>
    </p:spTree>
    <p:extLst>
      <p:ext uri="{BB962C8B-B14F-4D97-AF65-F5344CB8AC3E}">
        <p14:creationId xmlns:p14="http://schemas.microsoft.com/office/powerpoint/2010/main" val="1367749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219200"/>
            <a:ext cx="8382000" cy="5232202"/>
          </a:xfrm>
          <a:prstGeom prst="rect">
            <a:avLst/>
          </a:prstGeom>
          <a:noFill/>
        </p:spPr>
        <p:txBody>
          <a:bodyPr wrap="square" rtlCol="0">
            <a:spAutoFit/>
          </a:bodyPr>
          <a:lstStyle/>
          <a:p>
            <a:r>
              <a:rPr lang="en-US" dirty="0" smtClean="0"/>
              <a:t>To illustrate homeostasis, we will use </a:t>
            </a:r>
            <a:r>
              <a:rPr lang="en-US" dirty="0"/>
              <a:t>a fish bowl metaphor  </a:t>
            </a:r>
            <a:r>
              <a:rPr lang="en-US" dirty="0" smtClean="0"/>
              <a:t>– </a:t>
            </a:r>
          </a:p>
          <a:p>
            <a:r>
              <a:rPr lang="en-US" dirty="0"/>
              <a:t>w</a:t>
            </a:r>
            <a:r>
              <a:rPr lang="en-US" dirty="0" smtClean="0"/>
              <a:t>here the fish bowl is the human body holding our living cells</a:t>
            </a:r>
          </a:p>
          <a:p>
            <a:r>
              <a:rPr lang="en-US" dirty="0" smtClean="0"/>
              <a:t>		&amp; the fish are the living cells inside our body. </a:t>
            </a:r>
          </a:p>
          <a:p>
            <a:pPr>
              <a:spcBef>
                <a:spcPts val="1200"/>
              </a:spcBef>
            </a:pPr>
            <a:r>
              <a:rPr lang="en-US" dirty="0" smtClean="0"/>
              <a:t>The fish bowl is the boundary between what is inside and what is out.</a:t>
            </a:r>
          </a:p>
          <a:p>
            <a:r>
              <a:rPr lang="en-US" dirty="0" smtClean="0"/>
              <a:t>Our internal environment is the water inside the fishbowl.</a:t>
            </a:r>
          </a:p>
          <a:p>
            <a:r>
              <a:rPr lang="en-US" dirty="0" smtClean="0"/>
              <a:t>	Our external environment is everything outside the fish bowl.</a:t>
            </a:r>
          </a:p>
          <a:p>
            <a:endParaRPr lang="en-US" dirty="0" smtClean="0"/>
          </a:p>
          <a:p>
            <a:r>
              <a:rPr lang="en-US" dirty="0" smtClean="0"/>
              <a:t>If you’ve ever had a pet fish, you know it is very important that the water (</a:t>
            </a:r>
            <a:r>
              <a:rPr lang="en-US" b="1" dirty="0" smtClean="0"/>
              <a:t>internal</a:t>
            </a:r>
            <a:r>
              <a:rPr lang="en-US" dirty="0" smtClean="0"/>
              <a:t> </a:t>
            </a:r>
            <a:r>
              <a:rPr lang="en-US" b="1" dirty="0" smtClean="0"/>
              <a:t>environment</a:t>
            </a:r>
            <a:r>
              <a:rPr lang="en-US" dirty="0" smtClean="0"/>
              <a:t>) is maintained at certain levels.</a:t>
            </a:r>
          </a:p>
          <a:p>
            <a:r>
              <a:rPr lang="en-US" dirty="0" smtClean="0"/>
              <a:t>For example: there is an optimum temperature level, high oxygen and low carbon dioxide levels, low waste concentration, &amp; plenty of food to feed the fish</a:t>
            </a:r>
          </a:p>
          <a:p>
            <a:endParaRPr lang="en-US" dirty="0" smtClean="0"/>
          </a:p>
          <a:p>
            <a:r>
              <a:rPr lang="en-US" dirty="0" smtClean="0"/>
              <a:t>We use specific devices to help maintain each level- like a heater to maintain the temperature, an air pump to maintain the oxygen and carbon dioxide levels, and a filter to keep waste concentration low. </a:t>
            </a:r>
          </a:p>
          <a:p>
            <a:endParaRPr lang="en-US" dirty="0" smtClean="0"/>
          </a:p>
          <a:p>
            <a:r>
              <a:rPr lang="en-US" dirty="0" smtClean="0"/>
              <a:t>In the human body, we also need to keep variables balanced at certain levels </a:t>
            </a:r>
          </a:p>
          <a:p>
            <a:r>
              <a:rPr lang="en-US" dirty="0" smtClean="0"/>
              <a:t>but we use organ systems instead of devices. </a:t>
            </a:r>
            <a:endParaRPr lang="en-US" dirty="0"/>
          </a:p>
        </p:txBody>
      </p:sp>
      <p:sp>
        <p:nvSpPr>
          <p:cNvPr id="12" name="Rectangle 11"/>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p:nvPr>
        </p:nvSpPr>
        <p:spPr>
          <a:xfrm>
            <a:off x="0" y="0"/>
            <a:ext cx="9144000" cy="1143000"/>
          </a:xfrm>
        </p:spPr>
        <p:txBody>
          <a:bodyPr/>
          <a:lstStyle/>
          <a:p>
            <a:r>
              <a:rPr lang="en-US" dirty="0" smtClean="0"/>
              <a:t>The Homeostasis Fish Bowl</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1143000"/>
            <a:ext cx="952500" cy="952500"/>
          </a:xfrm>
          <a:prstGeom prst="rect">
            <a:avLst/>
          </a:prstGeom>
        </p:spPr>
      </p:pic>
      <p:sp>
        <p:nvSpPr>
          <p:cNvPr id="13" name="Rectangle 12"/>
          <p:cNvSpPr/>
          <p:nvPr/>
        </p:nvSpPr>
        <p:spPr>
          <a:xfrm>
            <a:off x="0" y="3352800"/>
            <a:ext cx="9160934" cy="10668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0923" y="2123209"/>
            <a:ext cx="9160934" cy="9525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4644736"/>
            <a:ext cx="9160934" cy="9906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1046" y="5859207"/>
            <a:ext cx="9132954" cy="1042244"/>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834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1138670"/>
            <a:ext cx="2971800" cy="1452130"/>
          </a:xfrm>
          <a:prstGeom prst="rect">
            <a:avLst/>
          </a:prstGeom>
        </p:spPr>
      </p:pic>
      <p:sp>
        <p:nvSpPr>
          <p:cNvPr id="16" name="Rectangle 15"/>
          <p:cNvSpPr/>
          <p:nvPr/>
        </p:nvSpPr>
        <p:spPr>
          <a:xfrm>
            <a:off x="0" y="0"/>
            <a:ext cx="9144000" cy="1092314"/>
          </a:xfrm>
          <a:prstGeom prst="rect">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8200" y="2514600"/>
            <a:ext cx="3196566" cy="2832158"/>
          </a:xfrm>
          <a:prstGeom prst="rect">
            <a:avLst/>
          </a:prstGeom>
        </p:spPr>
      </p:pic>
      <p:pic>
        <p:nvPicPr>
          <p:cNvPr id="7" name="Picture 6"/>
          <p:cNvPicPr>
            <a:picLocks noChangeAspect="1"/>
          </p:cNvPicPr>
          <p:nvPr/>
        </p:nvPicPr>
        <p:blipFill rotWithShape="1">
          <a:blip r:embed="rId5">
            <a:extLst>
              <a:ext uri="{28A0092B-C50C-407E-A947-70E740481C1C}">
                <a14:useLocalDpi xmlns:a14="http://schemas.microsoft.com/office/drawing/2010/main" val="0"/>
              </a:ext>
            </a:extLst>
          </a:blip>
          <a:stretch/>
        </p:blipFill>
        <p:spPr>
          <a:xfrm>
            <a:off x="7350170" y="5537277"/>
            <a:ext cx="1489030" cy="1051171"/>
          </a:xfrm>
          <a:prstGeom prst="rect">
            <a:avLst/>
          </a:prstGeom>
        </p:spPr>
      </p:pic>
      <p:sp>
        <p:nvSpPr>
          <p:cNvPr id="8" name="TextBox 7"/>
          <p:cNvSpPr txBox="1"/>
          <p:nvPr/>
        </p:nvSpPr>
        <p:spPr>
          <a:xfrm>
            <a:off x="409977" y="1221650"/>
            <a:ext cx="7010400" cy="1631216"/>
          </a:xfrm>
          <a:prstGeom prst="rect">
            <a:avLst/>
          </a:prstGeom>
          <a:noFill/>
        </p:spPr>
        <p:txBody>
          <a:bodyPr wrap="square" rtlCol="0">
            <a:spAutoFit/>
          </a:bodyPr>
          <a:lstStyle/>
          <a:p>
            <a:r>
              <a:rPr lang="en-US" sz="2400" dirty="0" smtClean="0"/>
              <a:t>1. </a:t>
            </a:r>
            <a:r>
              <a:rPr lang="en-US" sz="2800" dirty="0" smtClean="0"/>
              <a:t>pH</a:t>
            </a:r>
            <a:r>
              <a:rPr lang="en-US" dirty="0" smtClean="0"/>
              <a:t> </a:t>
            </a:r>
          </a:p>
          <a:p>
            <a:r>
              <a:rPr lang="en-US" dirty="0" smtClean="0"/>
              <a:t>The </a:t>
            </a:r>
            <a:r>
              <a:rPr lang="en-US" dirty="0"/>
              <a:t>relative amount of acid in the </a:t>
            </a:r>
            <a:r>
              <a:rPr lang="en-US" dirty="0" smtClean="0"/>
              <a:t>body.</a:t>
            </a:r>
          </a:p>
          <a:p>
            <a:r>
              <a:rPr lang="en-US" dirty="0" smtClean="0"/>
              <a:t>The human body has a pH range of 6.8 – 7.8.</a:t>
            </a:r>
          </a:p>
          <a:p>
            <a:r>
              <a:rPr lang="en-US" dirty="0" smtClean="0"/>
              <a:t>An imbalance in pH would cause our cells to </a:t>
            </a:r>
          </a:p>
          <a:p>
            <a:r>
              <a:rPr lang="en-US" dirty="0" smtClean="0"/>
              <a:t>cease functioning and we would die.</a:t>
            </a:r>
            <a:endParaRPr lang="en-US" dirty="0"/>
          </a:p>
        </p:txBody>
      </p:sp>
      <p:sp>
        <p:nvSpPr>
          <p:cNvPr id="9" name="TextBox 8"/>
          <p:cNvSpPr txBox="1"/>
          <p:nvPr/>
        </p:nvSpPr>
        <p:spPr>
          <a:xfrm>
            <a:off x="409977" y="5140325"/>
            <a:ext cx="7010400" cy="1641475"/>
          </a:xfrm>
          <a:prstGeom prst="rect">
            <a:avLst/>
          </a:prstGeom>
          <a:noFill/>
        </p:spPr>
        <p:txBody>
          <a:bodyPr wrap="square" rtlCol="0">
            <a:spAutoFit/>
          </a:bodyPr>
          <a:lstStyle/>
          <a:p>
            <a:r>
              <a:rPr lang="en-US" sz="2400" dirty="0" smtClean="0"/>
              <a:t>3. </a:t>
            </a:r>
            <a:r>
              <a:rPr lang="en-US" sz="2800" dirty="0" smtClean="0"/>
              <a:t>O</a:t>
            </a:r>
            <a:r>
              <a:rPr lang="en-US" sz="2800" baseline="-25000" dirty="0" smtClean="0"/>
              <a:t>2</a:t>
            </a:r>
            <a:r>
              <a:rPr lang="en-US" sz="2800" dirty="0" smtClean="0"/>
              <a:t> &amp; CO</a:t>
            </a:r>
            <a:r>
              <a:rPr lang="en-US" sz="2800" baseline="-25000" dirty="0" smtClean="0"/>
              <a:t>2  </a:t>
            </a:r>
            <a:r>
              <a:rPr lang="en-US" sz="2800" dirty="0" smtClean="0"/>
              <a:t>Levels</a:t>
            </a:r>
          </a:p>
          <a:p>
            <a:r>
              <a:rPr lang="en-US" dirty="0" smtClean="0"/>
              <a:t>Cells need O</a:t>
            </a:r>
            <a:r>
              <a:rPr lang="en-US" baseline="-25000" dirty="0" smtClean="0"/>
              <a:t>2</a:t>
            </a:r>
            <a:r>
              <a:rPr lang="en-US" dirty="0" smtClean="0"/>
              <a:t> to generate energy but this process also</a:t>
            </a:r>
          </a:p>
          <a:p>
            <a:r>
              <a:rPr lang="en-US" dirty="0" smtClean="0"/>
              <a:t>produces CO</a:t>
            </a:r>
            <a:r>
              <a:rPr lang="en-US" baseline="-25000" dirty="0" smtClean="0"/>
              <a:t>2</a:t>
            </a:r>
            <a:r>
              <a:rPr lang="en-US" dirty="0" smtClean="0"/>
              <a:t>  byproducts which must be removed. </a:t>
            </a:r>
          </a:p>
          <a:p>
            <a:r>
              <a:rPr lang="en-US" dirty="0" smtClean="0"/>
              <a:t>Too much CO</a:t>
            </a:r>
            <a:r>
              <a:rPr lang="en-US" baseline="-25000" dirty="0" smtClean="0"/>
              <a:t>2</a:t>
            </a:r>
            <a:r>
              <a:rPr lang="en-US" dirty="0" smtClean="0"/>
              <a:t> would make our pH levels acidic.</a:t>
            </a:r>
          </a:p>
          <a:p>
            <a:endParaRPr lang="en-US" sz="2800" baseline="-25000" dirty="0" smtClean="0"/>
          </a:p>
        </p:txBody>
      </p:sp>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60784" y="5765877"/>
            <a:ext cx="1102016" cy="720725"/>
          </a:xfrm>
          <a:prstGeom prst="rect">
            <a:avLst/>
          </a:prstGeom>
        </p:spPr>
      </p:pic>
      <p:sp>
        <p:nvSpPr>
          <p:cNvPr id="11" name="TextBox 10"/>
          <p:cNvSpPr txBox="1"/>
          <p:nvPr/>
        </p:nvSpPr>
        <p:spPr>
          <a:xfrm>
            <a:off x="6204687" y="5926002"/>
            <a:ext cx="921276" cy="400110"/>
          </a:xfrm>
          <a:prstGeom prst="rect">
            <a:avLst/>
          </a:prstGeom>
          <a:noFill/>
        </p:spPr>
        <p:txBody>
          <a:bodyPr wrap="square" rtlCol="0">
            <a:spAutoFit/>
          </a:bodyPr>
          <a:lstStyle/>
          <a:p>
            <a:r>
              <a:rPr lang="en-US" sz="2000" b="1" dirty="0" smtClean="0">
                <a:solidFill>
                  <a:schemeClr val="bg1"/>
                </a:solidFill>
              </a:rPr>
              <a:t>O = O</a:t>
            </a:r>
            <a:endParaRPr lang="en-US" sz="2000" b="1" dirty="0">
              <a:solidFill>
                <a:schemeClr val="bg1"/>
              </a:solidFill>
            </a:endParaRPr>
          </a:p>
        </p:txBody>
      </p:sp>
      <p:sp>
        <p:nvSpPr>
          <p:cNvPr id="12" name="TextBox 11"/>
          <p:cNvSpPr txBox="1"/>
          <p:nvPr/>
        </p:nvSpPr>
        <p:spPr>
          <a:xfrm>
            <a:off x="7550240" y="5913599"/>
            <a:ext cx="1288960" cy="400110"/>
          </a:xfrm>
          <a:prstGeom prst="rect">
            <a:avLst/>
          </a:prstGeom>
          <a:noFill/>
        </p:spPr>
        <p:txBody>
          <a:bodyPr wrap="square" rtlCol="0">
            <a:spAutoFit/>
          </a:bodyPr>
          <a:lstStyle/>
          <a:p>
            <a:r>
              <a:rPr lang="en-US" sz="2000" b="1" dirty="0" smtClean="0">
                <a:solidFill>
                  <a:schemeClr val="bg1"/>
                </a:solidFill>
              </a:rPr>
              <a:t>O = C = O</a:t>
            </a:r>
            <a:endParaRPr lang="en-US" sz="2000" b="1" dirty="0">
              <a:solidFill>
                <a:schemeClr val="bg1"/>
              </a:solidFill>
            </a:endParaRPr>
          </a:p>
        </p:txBody>
      </p:sp>
      <p:sp>
        <p:nvSpPr>
          <p:cNvPr id="13" name="TextBox 12"/>
          <p:cNvSpPr txBox="1"/>
          <p:nvPr/>
        </p:nvSpPr>
        <p:spPr>
          <a:xfrm>
            <a:off x="372270" y="3200400"/>
            <a:ext cx="7010400" cy="1077218"/>
          </a:xfrm>
          <a:prstGeom prst="rect">
            <a:avLst/>
          </a:prstGeom>
          <a:noFill/>
        </p:spPr>
        <p:txBody>
          <a:bodyPr wrap="square" rtlCol="0">
            <a:spAutoFit/>
          </a:bodyPr>
          <a:lstStyle/>
          <a:p>
            <a:r>
              <a:rPr lang="en-US" sz="2400" dirty="0" smtClean="0"/>
              <a:t>2. </a:t>
            </a:r>
            <a:r>
              <a:rPr lang="en-US" sz="2800" dirty="0" smtClean="0"/>
              <a:t>Concentration of Nutrients</a:t>
            </a:r>
            <a:r>
              <a:rPr lang="en-US" dirty="0" smtClean="0"/>
              <a:t> </a:t>
            </a:r>
          </a:p>
          <a:p>
            <a:r>
              <a:rPr lang="en-US" dirty="0" smtClean="0"/>
              <a:t>Cells in our body need a constant supply of </a:t>
            </a:r>
          </a:p>
          <a:p>
            <a:r>
              <a:rPr lang="en-US" dirty="0"/>
              <a:t>n</a:t>
            </a:r>
            <a:r>
              <a:rPr lang="en-US" dirty="0" smtClean="0"/>
              <a:t>utrients and energy.</a:t>
            </a:r>
            <a:endParaRPr lang="en-US" dirty="0"/>
          </a:p>
        </p:txBody>
      </p:sp>
      <p:sp>
        <p:nvSpPr>
          <p:cNvPr id="14" name="Title 1"/>
          <p:cNvSpPr>
            <a:spLocks noGrp="1"/>
          </p:cNvSpPr>
          <p:nvPr>
            <p:ph type="title"/>
          </p:nvPr>
        </p:nvSpPr>
        <p:spPr>
          <a:xfrm>
            <a:off x="0" y="0"/>
            <a:ext cx="9143999" cy="1143000"/>
          </a:xfrm>
        </p:spPr>
        <p:txBody>
          <a:bodyPr/>
          <a:lstStyle/>
          <a:p>
            <a:r>
              <a:rPr lang="en-US" dirty="0" smtClean="0"/>
              <a:t>Variables in Hemostasis</a:t>
            </a:r>
            <a:endParaRPr lang="en-US" dirty="0"/>
          </a:p>
        </p:txBody>
      </p:sp>
      <p:sp>
        <p:nvSpPr>
          <p:cNvPr id="2" name="TextBox 1"/>
          <p:cNvSpPr txBox="1"/>
          <p:nvPr/>
        </p:nvSpPr>
        <p:spPr>
          <a:xfrm>
            <a:off x="609600" y="1138670"/>
            <a:ext cx="8229600" cy="830997"/>
          </a:xfrm>
          <a:prstGeom prst="rect">
            <a:avLst/>
          </a:prstGeom>
          <a:noFill/>
        </p:spPr>
        <p:txBody>
          <a:bodyPr wrap="square" rtlCol="0">
            <a:spAutoFit/>
          </a:bodyPr>
          <a:lstStyle/>
          <a:p>
            <a:pPr algn="ctr"/>
            <a:r>
              <a:rPr lang="en-US" sz="2400" dirty="0" smtClean="0"/>
              <a:t>What are the variables we must regulate </a:t>
            </a:r>
          </a:p>
          <a:p>
            <a:pPr algn="ctr"/>
            <a:r>
              <a:rPr lang="en-US" sz="2400" dirty="0" smtClean="0"/>
              <a:t>to maintain homeostasis?</a:t>
            </a:r>
            <a:endParaRPr lang="en-US" sz="2400" dirty="0"/>
          </a:p>
        </p:txBody>
      </p:sp>
    </p:spTree>
    <p:extLst>
      <p:ext uri="{BB962C8B-B14F-4D97-AF65-F5344CB8AC3E}">
        <p14:creationId xmlns:p14="http://schemas.microsoft.com/office/powerpoint/2010/main" val="305065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P spid="13" grpId="0"/>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1835</TotalTime>
  <Words>3215</Words>
  <Application>Microsoft Office PowerPoint</Application>
  <PresentationFormat>On-screen Show (4:3)</PresentationFormat>
  <Paragraphs>363</Paragraphs>
  <Slides>29</Slides>
  <Notes>24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Homeostasis</vt:lpstr>
      <vt:lpstr>Homeostasis is…</vt:lpstr>
      <vt:lpstr>A History of Homeostasis</vt:lpstr>
      <vt:lpstr>PowerPoint Presentation</vt:lpstr>
      <vt:lpstr>Unicellular to Multicellular</vt:lpstr>
      <vt:lpstr>PowerPoint Presentation</vt:lpstr>
      <vt:lpstr>PowerPoint Presentation</vt:lpstr>
      <vt:lpstr>The Homeostasis Fish Bowl</vt:lpstr>
      <vt:lpstr>Variables in Hemostasis</vt:lpstr>
      <vt:lpstr>PowerPoint Presentation</vt:lpstr>
      <vt:lpstr>Variables in Hemostasis</vt:lpstr>
      <vt:lpstr>Maintaining Homeostasis</vt:lpstr>
      <vt:lpstr>Set Point</vt:lpstr>
      <vt:lpstr>PowerPoint Presentation</vt:lpstr>
      <vt:lpstr>PowerPoint Presentation</vt:lpstr>
      <vt:lpstr>Regulation of Homeostatic Variables</vt:lpstr>
      <vt:lpstr>Organ Systems – Parts &amp; Function</vt:lpstr>
      <vt:lpstr>Organ Systems Quiz</vt:lpstr>
      <vt:lpstr>Variables Regulation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College of Veterinary Medicine - Texas A&amp;M Univ.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Homestasis</dc:title>
  <dc:creator>L Johnson's Lab</dc:creator>
  <cp:lastModifiedBy>Lab, L Johnson's</cp:lastModifiedBy>
  <cp:revision>166</cp:revision>
  <dcterms:created xsi:type="dcterms:W3CDTF">2012-08-17T14:26:35Z</dcterms:created>
  <dcterms:modified xsi:type="dcterms:W3CDTF">2012-09-05T20:53:34Z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884907</vt:lpwstr>
  </property>
  <property fmtid="{D5CDD505-2E9C-101B-9397-08002B2CF9AE}" pid="3" name="NXPowerLiteSettings">
    <vt:lpwstr>F6000400038000</vt:lpwstr>
  </property>
  <property fmtid="{D5CDD505-2E9C-101B-9397-08002B2CF9AE}" pid="4" name="NXPowerLiteVersion">
    <vt:lpwstr>D4.3.1</vt:lpwstr>
  </property>
</Properties>
</file>