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sldIdLst>
    <p:sldId id="256" r:id="rId2"/>
    <p:sldId id="257" r:id="rId3"/>
    <p:sldId id="261" r:id="rId4"/>
    <p:sldId id="260" r:id="rId5"/>
    <p:sldId id="258" r:id="rId6"/>
    <p:sldId id="267" r:id="rId7"/>
    <p:sldId id="259" r:id="rId8"/>
    <p:sldId id="265" r:id="rId9"/>
    <p:sldId id="262" r:id="rId10"/>
    <p:sldId id="263" r:id="rId11"/>
    <p:sldId id="264" r:id="rId12"/>
    <p:sldId id="266"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1" d="100"/>
          <a:sy n="111" d="100"/>
        </p:scale>
        <p:origin x="3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0EAC0-88E3-4D62-8262-3A740EED6FE2}" type="slidenum">
              <a:rPr lang="en-US" smtClean="0"/>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0EAC0-88E3-4D62-8262-3A740EED6FE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0EAC0-88E3-4D62-8262-3A740EED6FE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0EAC0-88E3-4D62-8262-3A740EED6FE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C0EAC0-88E3-4D62-8262-3A740EED6FE2}" type="slidenum">
              <a:rPr lang="en-US" smtClean="0"/>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C0EAC0-88E3-4D62-8262-3A740EED6FE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C0EAC0-88E3-4D62-8262-3A740EED6FE2}"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C0EAC0-88E3-4D62-8262-3A740EED6FE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C0EAC0-88E3-4D62-8262-3A740EED6FE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C0EAC0-88E3-4D62-8262-3A740EED6FE2}"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D31F87-43F6-4A2C-9A14-E1262A7753A1}" type="datetimeFigureOut">
              <a:rPr lang="en-US" smtClean="0"/>
              <a:t>5/20/2014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C0EAC0-88E3-4D62-8262-3A740EED6FE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76D31F87-43F6-4A2C-9A14-E1262A7753A1}" type="datetimeFigureOut">
              <a:rPr lang="en-US" smtClean="0"/>
              <a:t>5/20/2014</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0FC0EAC0-88E3-4D62-8262-3A740EED6FE2}" type="slidenum">
              <a:rPr lang="en-US" smtClean="0"/>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dk1" tx1="lt1" bg2="dk2"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baen.tamu.edu/" TargetMode="External"/><Relationship Id="rId2" Type="http://schemas.openxmlformats.org/officeDocument/2006/relationships/hyperlink" Target="http://www.asabe.org/" TargetMode="External"/><Relationship Id="rId1" Type="http://schemas.openxmlformats.org/officeDocument/2006/relationships/slideLayout" Target="../slideLayouts/slideLayout2.xml"/><Relationship Id="rId4" Type="http://schemas.openxmlformats.org/officeDocument/2006/relationships/hyperlink" Target="http://www.asabe.org/media/professional-profiles.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819400"/>
            <a:ext cx="7543800" cy="1524000"/>
          </a:xfrm>
        </p:spPr>
        <p:txBody>
          <a:bodyPr/>
          <a:lstStyle/>
          <a:p>
            <a:r>
              <a:rPr lang="en-US" dirty="0" smtClean="0"/>
              <a:t>Agricultural </a:t>
            </a:r>
            <a:br>
              <a:rPr lang="en-US" dirty="0" smtClean="0"/>
            </a:br>
            <a:r>
              <a:rPr lang="en-US" dirty="0" smtClean="0"/>
              <a:t>and Biological Engineering</a:t>
            </a:r>
            <a:endParaRPr lang="en-US" dirty="0"/>
          </a:p>
        </p:txBody>
      </p:sp>
      <p:sp>
        <p:nvSpPr>
          <p:cNvPr id="3" name="Subtitle 2"/>
          <p:cNvSpPr>
            <a:spLocks noGrp="1"/>
          </p:cNvSpPr>
          <p:nvPr>
            <p:ph type="subTitle" idx="1"/>
          </p:nvPr>
        </p:nvSpPr>
        <p:spPr/>
        <p:txBody>
          <a:bodyPr/>
          <a:lstStyle/>
          <a:p>
            <a:r>
              <a:rPr lang="en-US" dirty="0" smtClean="0"/>
              <a:t>An Overview</a:t>
            </a:r>
          </a:p>
        </p:txBody>
      </p:sp>
    </p:spTree>
    <p:extLst>
      <p:ext uri="{BB962C8B-B14F-4D97-AF65-F5344CB8AC3E}">
        <p14:creationId xmlns:p14="http://schemas.microsoft.com/office/powerpoint/2010/main" val="412134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799"/>
            <a:ext cx="5252428" cy="1692563"/>
          </a:xfrm>
        </p:spPr>
        <p:txBody>
          <a:bodyPr anchor="t"/>
          <a:lstStyle/>
          <a:p>
            <a:r>
              <a:rPr lang="en-US" u="sng" dirty="0"/>
              <a:t>Renewable Energy </a:t>
            </a:r>
            <a:r>
              <a:rPr lang="en-US" u="sng" dirty="0" smtClean="0"/>
              <a:t>Engineering: </a:t>
            </a:r>
            <a:r>
              <a:rPr lang="en-US" dirty="0" smtClean="0"/>
              <a:t>design </a:t>
            </a:r>
            <a:r>
              <a:rPr lang="en-US" dirty="0"/>
              <a:t>and development of biomass, wind and solar energy systems</a:t>
            </a:r>
            <a:r>
              <a:rPr lang="en-US" dirty="0" smtClean="0"/>
              <a:t>.</a:t>
            </a:r>
            <a:endParaRPr lang="en-US" dirty="0"/>
          </a:p>
        </p:txBody>
      </p:sp>
      <p:sp>
        <p:nvSpPr>
          <p:cNvPr id="4" name="Title 1"/>
          <p:cNvSpPr>
            <a:spLocks noGrp="1"/>
          </p:cNvSpPr>
          <p:nvPr>
            <p:ph type="title"/>
          </p:nvPr>
        </p:nvSpPr>
        <p:spPr/>
        <p:txBody>
          <a:bodyPr>
            <a:noAutofit/>
          </a:bodyPr>
          <a:lstStyle/>
          <a:p>
            <a:r>
              <a:rPr lang="en-US" sz="3600" dirty="0"/>
              <a:t>Engineering in  Biology and Agriculture: </a:t>
            </a:r>
            <a:r>
              <a:rPr lang="en-US" sz="3600" dirty="0" smtClean="0"/>
              <a:t>Application</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90" y="2378363"/>
            <a:ext cx="3407019"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4740563"/>
            <a:ext cx="3810000" cy="200055"/>
          </a:xfrm>
          <a:prstGeom prst="rect">
            <a:avLst/>
          </a:prstGeom>
        </p:spPr>
        <p:txBody>
          <a:bodyPr wrap="square">
            <a:spAutoFit/>
          </a:bodyPr>
          <a:lstStyle/>
          <a:p>
            <a:r>
              <a:rPr lang="en-US" sz="700" dirty="0"/>
              <a:t>http://newwaystosave.net/algae-can-save-the-world-from-global-warming-while-producing-biofuel/</a:t>
            </a:r>
          </a:p>
        </p:txBody>
      </p:sp>
      <p:pic>
        <p:nvPicPr>
          <p:cNvPr id="4100" name="Picture 4" descr="https://oag.ca.gov/sites/all/files/agweb/images/environment/img_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61780"/>
            <a:ext cx="2721714" cy="20957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0" y="2866909"/>
            <a:ext cx="2556738" cy="200055"/>
          </a:xfrm>
          <a:prstGeom prst="rect">
            <a:avLst/>
          </a:prstGeom>
        </p:spPr>
        <p:txBody>
          <a:bodyPr wrap="square">
            <a:spAutoFit/>
          </a:bodyPr>
          <a:lstStyle/>
          <a:p>
            <a:r>
              <a:rPr lang="en-US" sz="700" dirty="0"/>
              <a:t>https://oag.ca.gov/environment/green-energy/renewable</a:t>
            </a:r>
          </a:p>
        </p:txBody>
      </p:sp>
      <p:pic>
        <p:nvPicPr>
          <p:cNvPr id="4102" name="Picture 6" descr="http://research.che.tamu.edu/groups/Holtzapple/images/gre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136581"/>
            <a:ext cx="3864714" cy="18040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00600" y="4940617"/>
            <a:ext cx="2427657" cy="200055"/>
          </a:xfrm>
          <a:prstGeom prst="rect">
            <a:avLst/>
          </a:prstGeom>
        </p:spPr>
        <p:txBody>
          <a:bodyPr wrap="square">
            <a:spAutoFit/>
          </a:bodyPr>
          <a:lstStyle/>
          <a:p>
            <a:r>
              <a:rPr lang="en-US" sz="700" dirty="0"/>
              <a:t>http://research.che.tamu.edu/groups/Holtzapple/mixalco.html</a:t>
            </a:r>
          </a:p>
        </p:txBody>
      </p:sp>
    </p:spTree>
    <p:extLst>
      <p:ext uri="{BB962C8B-B14F-4D97-AF65-F5344CB8AC3E}">
        <p14:creationId xmlns:p14="http://schemas.microsoft.com/office/powerpoint/2010/main" val="1104972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3886200"/>
          </a:xfrm>
        </p:spPr>
        <p:txBody>
          <a:bodyPr anchor="t"/>
          <a:lstStyle/>
          <a:p>
            <a:r>
              <a:rPr lang="en-US" u="sng" dirty="0"/>
              <a:t>Food and Bioprocess </a:t>
            </a:r>
            <a:r>
              <a:rPr lang="en-US" u="sng" dirty="0" smtClean="0"/>
              <a:t>Engineering:</a:t>
            </a:r>
            <a:r>
              <a:rPr lang="en-US" dirty="0" smtClean="0"/>
              <a:t> </a:t>
            </a:r>
            <a:r>
              <a:rPr lang="en-US" sz="1800" dirty="0"/>
              <a:t>design and development of systems for processing and handling of food and agricultural products and processes involving cells, enzymes, or other biological components.</a:t>
            </a:r>
            <a:endParaRPr lang="en-US" sz="1800" u="sng" dirty="0"/>
          </a:p>
        </p:txBody>
      </p:sp>
      <p:sp>
        <p:nvSpPr>
          <p:cNvPr id="4" name="Title 1"/>
          <p:cNvSpPr txBox="1">
            <a:spLocks/>
          </p:cNvSpPr>
          <p:nvPr/>
        </p:nvSpPr>
        <p:spPr>
          <a:xfrm>
            <a:off x="883065" y="4572000"/>
            <a:ext cx="6781800" cy="16002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t>Engineering in  Biology and Agriculture: Application</a:t>
            </a:r>
            <a:endParaRPr lang="en-US" sz="3600" dirty="0"/>
          </a:p>
        </p:txBody>
      </p:sp>
      <p:pic>
        <p:nvPicPr>
          <p:cNvPr id="2050" name="Picture 2" descr="http://www.esf.edu/pbe/images/programs/U-b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33306"/>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5196" y="4881306"/>
            <a:ext cx="1351652" cy="215444"/>
          </a:xfrm>
          <a:prstGeom prst="rect">
            <a:avLst/>
          </a:prstGeom>
        </p:spPr>
        <p:txBody>
          <a:bodyPr wrap="none">
            <a:spAutoFit/>
          </a:bodyPr>
          <a:lstStyle/>
          <a:p>
            <a:r>
              <a:rPr lang="en-US" sz="800" dirty="0"/>
              <a:t>http://www.esf.edu/pbe/bpe/</a:t>
            </a:r>
          </a:p>
        </p:txBody>
      </p:sp>
      <p:pic>
        <p:nvPicPr>
          <p:cNvPr id="2052" name="Picture 4" descr="http://coas.siu.edu/_common/images/inside-banner/edited-for-web/food-proc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25" y="1782421"/>
            <a:ext cx="3181350" cy="13634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95800" y="3145857"/>
            <a:ext cx="3962400" cy="200055"/>
          </a:xfrm>
          <a:prstGeom prst="rect">
            <a:avLst/>
          </a:prstGeom>
        </p:spPr>
        <p:txBody>
          <a:bodyPr wrap="square">
            <a:spAutoFit/>
          </a:bodyPr>
          <a:lstStyle/>
          <a:p>
            <a:r>
              <a:rPr lang="en-US" sz="700" dirty="0"/>
              <a:t>http://coas.siu.edu/academics/bachelors/agsystems/food-and-process-engineering-technology/index.html</a:t>
            </a:r>
          </a:p>
        </p:txBody>
      </p:sp>
      <p:pic>
        <p:nvPicPr>
          <p:cNvPr id="2054" name="Picture 6" descr="http://graphics8.nytimes.com/images/2006/10/10/business/10nano.xlar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45912"/>
            <a:ext cx="2628900" cy="14020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62500" y="4781279"/>
            <a:ext cx="3352800" cy="200055"/>
          </a:xfrm>
          <a:prstGeom prst="rect">
            <a:avLst/>
          </a:prstGeom>
        </p:spPr>
        <p:txBody>
          <a:bodyPr wrap="square">
            <a:spAutoFit/>
          </a:bodyPr>
          <a:lstStyle/>
          <a:p>
            <a:r>
              <a:rPr lang="en-US" sz="700" dirty="0"/>
              <a:t>http://www.nytimes.com/2006/10/10/technology/10nano.html?_r=2&amp;pagewanted=1&amp;</a:t>
            </a:r>
          </a:p>
        </p:txBody>
      </p:sp>
    </p:spTree>
    <p:extLst>
      <p:ext uri="{BB962C8B-B14F-4D97-AF65-F5344CB8AC3E}">
        <p14:creationId xmlns:p14="http://schemas.microsoft.com/office/powerpoint/2010/main" val="987653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t>Engineering in  Biology and Agriculture: Employers</a:t>
            </a:r>
            <a:endParaRPr lang="en-US" sz="3600" dirty="0"/>
          </a:p>
        </p:txBody>
      </p:sp>
      <p:sp>
        <p:nvSpPr>
          <p:cNvPr id="10" name="Content Placeholder 9"/>
          <p:cNvSpPr>
            <a:spLocks noGrp="1"/>
          </p:cNvSpPr>
          <p:nvPr>
            <p:ph idx="1"/>
          </p:nvPr>
        </p:nvSpPr>
        <p:spPr>
          <a:xfrm>
            <a:off x="914400" y="609600"/>
            <a:ext cx="3810000" cy="4495800"/>
          </a:xfrm>
        </p:spPr>
        <p:txBody>
          <a:bodyPr>
            <a:normAutofit fontScale="77500" lnSpcReduction="20000"/>
          </a:bodyPr>
          <a:lstStyle/>
          <a:p>
            <a:pPr marL="0" indent="0">
              <a:buNone/>
            </a:pPr>
            <a:r>
              <a:rPr lang="en-US" u="sng" dirty="0" smtClean="0"/>
              <a:t>Companies that Employ BAE’s:</a:t>
            </a:r>
          </a:p>
          <a:p>
            <a:pPr marL="0" indent="0">
              <a:buNone/>
            </a:pPr>
            <a:r>
              <a:rPr lang="en-US" dirty="0" smtClean="0"/>
              <a:t>3M</a:t>
            </a:r>
            <a:r>
              <a:rPr lang="en-US" dirty="0"/>
              <a:t/>
            </a:r>
            <a:br>
              <a:rPr lang="en-US" dirty="0"/>
            </a:br>
            <a:r>
              <a:rPr lang="en-US" dirty="0"/>
              <a:t>Abbott Labs</a:t>
            </a:r>
            <a:br>
              <a:rPr lang="en-US" dirty="0"/>
            </a:br>
            <a:r>
              <a:rPr lang="en-US" dirty="0"/>
              <a:t>AGCO</a:t>
            </a:r>
            <a:br>
              <a:rPr lang="en-US" dirty="0"/>
            </a:br>
            <a:r>
              <a:rPr lang="en-US" dirty="0"/>
              <a:t>Anheuser Busch</a:t>
            </a:r>
            <a:br>
              <a:rPr lang="en-US" dirty="0"/>
            </a:br>
            <a:r>
              <a:rPr lang="en-US" dirty="0"/>
              <a:t>Archer Daniels Midland</a:t>
            </a:r>
            <a:br>
              <a:rPr lang="en-US" dirty="0"/>
            </a:br>
            <a:r>
              <a:rPr lang="en-US" dirty="0"/>
              <a:t>BASF</a:t>
            </a:r>
            <a:br>
              <a:rPr lang="en-US" dirty="0"/>
            </a:br>
            <a:r>
              <a:rPr lang="en-US" dirty="0"/>
              <a:t>Briggs &amp; Stratton</a:t>
            </a:r>
            <a:br>
              <a:rPr lang="en-US" dirty="0"/>
            </a:br>
            <a:r>
              <a:rPr lang="en-US" dirty="0"/>
              <a:t>Campbell's Soup</a:t>
            </a:r>
            <a:br>
              <a:rPr lang="en-US" dirty="0"/>
            </a:br>
            <a:r>
              <a:rPr lang="en-US" dirty="0"/>
              <a:t>Caterpillar</a:t>
            </a:r>
            <a:br>
              <a:rPr lang="en-US" dirty="0"/>
            </a:br>
            <a:r>
              <a:rPr lang="en-US" dirty="0"/>
              <a:t>CH2M Hill</a:t>
            </a:r>
            <a:br>
              <a:rPr lang="en-US" dirty="0"/>
            </a:br>
            <a:r>
              <a:rPr lang="en-US" dirty="0"/>
              <a:t>Case Corp</a:t>
            </a:r>
            <a:br>
              <a:rPr lang="en-US" dirty="0"/>
            </a:br>
            <a:r>
              <a:rPr lang="en-US" dirty="0"/>
              <a:t>Dole</a:t>
            </a:r>
            <a:br>
              <a:rPr lang="en-US" dirty="0"/>
            </a:br>
            <a:r>
              <a:rPr lang="en-US" dirty="0"/>
              <a:t>Dow Chemical</a:t>
            </a:r>
            <a:br>
              <a:rPr lang="en-US" dirty="0"/>
            </a:br>
            <a:r>
              <a:rPr lang="en-US" dirty="0"/>
              <a:t>Exxon Mobil</a:t>
            </a:r>
            <a:br>
              <a:rPr lang="en-US" dirty="0"/>
            </a:br>
            <a:r>
              <a:rPr lang="en-US" dirty="0"/>
              <a:t>Florida Light &amp; Power</a:t>
            </a:r>
            <a:br>
              <a:rPr lang="en-US" dirty="0"/>
            </a:br>
            <a:r>
              <a:rPr lang="en-US" dirty="0"/>
              <a:t>Ford Motor </a:t>
            </a:r>
            <a:r>
              <a:rPr lang="en-US" dirty="0" smtClean="0"/>
              <a:t>Co</a:t>
            </a:r>
          </a:p>
          <a:p>
            <a:pPr marL="0" indent="0">
              <a:buNone/>
            </a:pPr>
            <a:r>
              <a:rPr lang="en-US" dirty="0"/>
              <a:t>General Mills</a:t>
            </a:r>
            <a:endParaRPr lang="en-US" dirty="0" smtClean="0"/>
          </a:p>
        </p:txBody>
      </p:sp>
      <p:sp>
        <p:nvSpPr>
          <p:cNvPr id="13" name="Content Placeholder 9"/>
          <p:cNvSpPr txBox="1">
            <a:spLocks/>
          </p:cNvSpPr>
          <p:nvPr/>
        </p:nvSpPr>
        <p:spPr>
          <a:xfrm>
            <a:off x="4572000" y="762000"/>
            <a:ext cx="3810000" cy="4267200"/>
          </a:xfrm>
          <a:prstGeom prst="rect">
            <a:avLst/>
          </a:prstGeom>
        </p:spPr>
        <p:txBody>
          <a:bodyPr vert="horz" lIns="91440" tIns="45720" rIns="91440" bIns="45720" rtlCol="0" anchor="ctr" anchorCtr="0">
            <a:normAutofit fontScale="775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dirty="0" smtClean="0"/>
              <a:t>Grinnell </a:t>
            </a:r>
            <a:r>
              <a:rPr lang="en-US" dirty="0"/>
              <a:t>Mutual Reinsurance</a:t>
            </a:r>
            <a:br>
              <a:rPr lang="en-US" dirty="0"/>
            </a:br>
            <a:r>
              <a:rPr lang="en-US" dirty="0"/>
              <a:t>John Deere</a:t>
            </a:r>
            <a:br>
              <a:rPr lang="en-US" dirty="0"/>
            </a:br>
            <a:r>
              <a:rPr lang="en-US" dirty="0"/>
              <a:t>Kellogg's</a:t>
            </a:r>
            <a:br>
              <a:rPr lang="en-US" dirty="0"/>
            </a:br>
            <a:r>
              <a:rPr lang="en-US" dirty="0"/>
              <a:t>Lockheed Martin</a:t>
            </a:r>
            <a:br>
              <a:rPr lang="en-US" dirty="0"/>
            </a:br>
            <a:r>
              <a:rPr lang="en-US" dirty="0"/>
              <a:t>M &amp; M Mars</a:t>
            </a:r>
            <a:br>
              <a:rPr lang="en-US" dirty="0"/>
            </a:br>
            <a:r>
              <a:rPr lang="en-US" dirty="0" smtClean="0"/>
              <a:t>Monsanto</a:t>
            </a:r>
          </a:p>
          <a:p>
            <a:pPr marL="0" indent="0">
              <a:buNone/>
            </a:pPr>
            <a:r>
              <a:rPr lang="en-US" dirty="0" smtClean="0"/>
              <a:t>Morton Buildings</a:t>
            </a:r>
            <a:r>
              <a:rPr lang="en-US" dirty="0"/>
              <a:t/>
            </a:r>
            <a:br>
              <a:rPr lang="en-US" dirty="0"/>
            </a:br>
            <a:r>
              <a:rPr lang="en-US" dirty="0"/>
              <a:t>NASA</a:t>
            </a:r>
            <a:br>
              <a:rPr lang="en-US" dirty="0"/>
            </a:br>
            <a:r>
              <a:rPr lang="en-US" dirty="0"/>
              <a:t>New Holland</a:t>
            </a:r>
            <a:br>
              <a:rPr lang="en-US" dirty="0"/>
            </a:br>
            <a:r>
              <a:rPr lang="en-US" dirty="0"/>
              <a:t>Ralston Purina</a:t>
            </a:r>
            <a:br>
              <a:rPr lang="en-US" dirty="0"/>
            </a:br>
            <a:r>
              <a:rPr lang="en-US" dirty="0"/>
              <a:t>Sunkist</a:t>
            </a:r>
            <a:br>
              <a:rPr lang="en-US" dirty="0"/>
            </a:br>
            <a:r>
              <a:rPr lang="en-US" dirty="0"/>
              <a:t>USDA Agricultural Research Service</a:t>
            </a:r>
            <a:br>
              <a:rPr lang="en-US" dirty="0"/>
            </a:br>
            <a:r>
              <a:rPr lang="en-US" dirty="0"/>
              <a:t>USDA Natural Resource Conservation Service</a:t>
            </a:r>
            <a:br>
              <a:rPr lang="en-US" dirty="0"/>
            </a:br>
            <a:r>
              <a:rPr lang="en-US" dirty="0"/>
              <a:t>US Department of Energy</a:t>
            </a:r>
            <a:br>
              <a:rPr lang="en-US" dirty="0"/>
            </a:br>
            <a:r>
              <a:rPr lang="en-US" dirty="0"/>
              <a:t>US Environmental Protection Agency</a:t>
            </a:r>
            <a:endParaRPr lang="en-US" dirty="0" smtClean="0"/>
          </a:p>
        </p:txBody>
      </p:sp>
    </p:spTree>
    <p:extLst>
      <p:ext uri="{BB962C8B-B14F-4D97-AF65-F5344CB8AC3E}">
        <p14:creationId xmlns:p14="http://schemas.microsoft.com/office/powerpoint/2010/main" val="3129162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ormAutofit fontScale="85000" lnSpcReduction="10000"/>
          </a:bodyPr>
          <a:lstStyle/>
          <a:p>
            <a:pPr marL="0" indent="0">
              <a:buNone/>
            </a:pPr>
            <a:r>
              <a:rPr lang="en-US" b="1" u="sng" dirty="0" smtClean="0"/>
              <a:t>Top Biological and Agricultural Engineering Programs in the U.S.:</a:t>
            </a:r>
          </a:p>
          <a:p>
            <a:r>
              <a:rPr lang="en-US" dirty="0" smtClean="0"/>
              <a:t>Texas A&amp;M University at College Station</a:t>
            </a:r>
          </a:p>
          <a:p>
            <a:r>
              <a:rPr lang="en-US" dirty="0" smtClean="0"/>
              <a:t>Purdue University</a:t>
            </a:r>
          </a:p>
          <a:p>
            <a:r>
              <a:rPr lang="en-US" dirty="0" smtClean="0"/>
              <a:t>University of Illinois at Champagne-Urbana</a:t>
            </a:r>
          </a:p>
          <a:p>
            <a:r>
              <a:rPr lang="en-US" dirty="0" smtClean="0"/>
              <a:t>Iowa State University</a:t>
            </a:r>
          </a:p>
          <a:p>
            <a:r>
              <a:rPr lang="en-US" dirty="0" smtClean="0"/>
              <a:t>North Carolina State University at Raleigh</a:t>
            </a:r>
          </a:p>
          <a:p>
            <a:r>
              <a:rPr lang="en-US" dirty="0" smtClean="0"/>
              <a:t>University of Florida</a:t>
            </a:r>
          </a:p>
          <a:p>
            <a:r>
              <a:rPr lang="en-US" dirty="0" smtClean="0"/>
              <a:t>University of California at Davis</a:t>
            </a:r>
          </a:p>
          <a:p>
            <a:r>
              <a:rPr lang="en-US" dirty="0" smtClean="0"/>
              <a:t>University of Nebraska at Lincoln</a:t>
            </a:r>
          </a:p>
          <a:p>
            <a:r>
              <a:rPr lang="en-US" dirty="0" smtClean="0"/>
              <a:t>Cornell University</a:t>
            </a:r>
          </a:p>
          <a:p>
            <a:r>
              <a:rPr lang="en-US" dirty="0" smtClean="0"/>
              <a:t>Ohio State University at Columbus</a:t>
            </a:r>
          </a:p>
          <a:p>
            <a:endParaRPr lang="en-US" dirty="0"/>
          </a:p>
        </p:txBody>
      </p:sp>
      <p:sp>
        <p:nvSpPr>
          <p:cNvPr id="4" name="Title 1"/>
          <p:cNvSpPr txBox="1">
            <a:spLocks noGrp="1"/>
          </p:cNvSpPr>
          <p:nvPr>
            <p:ph type="title"/>
          </p:nvPr>
        </p:nvSpPr>
        <p:spPr>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t>Engineering in  Biology and Agriculture: Education</a:t>
            </a:r>
            <a:endParaRPr lang="en-US" sz="3600" dirty="0"/>
          </a:p>
        </p:txBody>
      </p:sp>
    </p:spTree>
    <p:extLst>
      <p:ext uri="{BB962C8B-B14F-4D97-AF65-F5344CB8AC3E}">
        <p14:creationId xmlns:p14="http://schemas.microsoft.com/office/powerpoint/2010/main" val="1970197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hlinkClick r:id="rId2"/>
              </a:rPr>
              <a:t>www.asabe.org</a:t>
            </a:r>
            <a:endParaRPr lang="en-US" dirty="0" smtClean="0"/>
          </a:p>
          <a:p>
            <a:r>
              <a:rPr lang="en-US" dirty="0" smtClean="0">
                <a:hlinkClick r:id="rId3"/>
              </a:rPr>
              <a:t>www.baen.tamu.edu</a:t>
            </a:r>
            <a:endParaRPr lang="en-US" dirty="0" smtClean="0"/>
          </a:p>
          <a:p>
            <a:r>
              <a:rPr lang="en-US" dirty="0" smtClean="0"/>
              <a:t>Individual examples of </a:t>
            </a:r>
            <a:r>
              <a:rPr lang="en-US" dirty="0"/>
              <a:t>the profession - </a:t>
            </a:r>
            <a:r>
              <a:rPr lang="en-US" dirty="0">
                <a:hlinkClick r:id="rId4"/>
              </a:rPr>
              <a:t>http://</a:t>
            </a:r>
            <a:r>
              <a:rPr lang="en-US" dirty="0" smtClean="0">
                <a:hlinkClick r:id="rId4"/>
              </a:rPr>
              <a:t>www.asabe.org/media/professional-profiles.aspx</a:t>
            </a:r>
            <a:endParaRPr lang="en-US" dirty="0" smtClean="0"/>
          </a:p>
        </p:txBody>
      </p:sp>
      <p:sp>
        <p:nvSpPr>
          <p:cNvPr id="4" name="Title 1"/>
          <p:cNvSpPr txBox="1">
            <a:spLocks noGrp="1"/>
          </p:cNvSpPr>
          <p:nvPr>
            <p:ph type="title"/>
          </p:nvPr>
        </p:nvSpPr>
        <p:spPr>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t>Engineering in  Biology and Agriculture: More Resources</a:t>
            </a:r>
            <a:endParaRPr lang="en-US" sz="3600" dirty="0"/>
          </a:p>
        </p:txBody>
      </p:sp>
    </p:spTree>
    <p:extLst>
      <p:ext uri="{BB962C8B-B14F-4D97-AF65-F5344CB8AC3E}">
        <p14:creationId xmlns:p14="http://schemas.microsoft.com/office/powerpoint/2010/main" val="3256490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Engineering?</a:t>
            </a:r>
            <a:endParaRPr lang="en-US" dirty="0"/>
          </a:p>
        </p:txBody>
      </p:sp>
      <p:sp>
        <p:nvSpPr>
          <p:cNvPr id="3" name="Content Placeholder 2"/>
          <p:cNvSpPr>
            <a:spLocks noGrp="1"/>
          </p:cNvSpPr>
          <p:nvPr>
            <p:ph idx="1"/>
          </p:nvPr>
        </p:nvSpPr>
        <p:spPr>
          <a:xfrm>
            <a:off x="762000" y="685800"/>
            <a:ext cx="5562600" cy="4648200"/>
          </a:xfrm>
        </p:spPr>
        <p:txBody>
          <a:bodyPr>
            <a:normAutofit/>
          </a:bodyPr>
          <a:lstStyle/>
          <a:p>
            <a:r>
              <a:rPr lang="en-US" b="1" dirty="0" err="1"/>
              <a:t>en·gi·neer·ing</a:t>
            </a:r>
            <a:endParaRPr lang="en-US" b="1" dirty="0"/>
          </a:p>
          <a:p>
            <a:r>
              <a:rPr lang="en-US" dirty="0"/>
              <a:t>  [en-</a:t>
            </a:r>
            <a:r>
              <a:rPr lang="en-US" dirty="0" err="1"/>
              <a:t>j</a:t>
            </a:r>
            <a:r>
              <a:rPr lang="en-US" i="1" dirty="0" err="1"/>
              <a:t>uh</a:t>
            </a:r>
            <a:r>
              <a:rPr lang="en-US" dirty="0"/>
              <a:t>-</a:t>
            </a:r>
            <a:r>
              <a:rPr lang="en-US" b="1" dirty="0" err="1"/>
              <a:t>neer</a:t>
            </a:r>
            <a:r>
              <a:rPr lang="en-US" dirty="0" err="1"/>
              <a:t>-ing</a:t>
            </a:r>
            <a:r>
              <a:rPr lang="en-US" dirty="0" smtClean="0"/>
              <a:t>]</a:t>
            </a:r>
            <a:endParaRPr lang="en-US" dirty="0"/>
          </a:p>
          <a:p>
            <a:r>
              <a:rPr lang="en-US" b="1" i="1" dirty="0" smtClean="0"/>
              <a:t>Noun</a:t>
            </a:r>
          </a:p>
          <a:p>
            <a:r>
              <a:rPr lang="en-US" dirty="0" smtClean="0"/>
              <a:t>1. The art or science of making practical application of the knowledge of pure sciences, as physics or chemistry, as in the construction of engines, bridges, buildings, mines, ships, and chemical plants</a:t>
            </a:r>
          </a:p>
          <a:p>
            <a:r>
              <a:rPr lang="en-US" dirty="0" smtClean="0"/>
              <a:t>2. skillful or artful contrivance; maneuvering</a:t>
            </a:r>
          </a:p>
        </p:txBody>
      </p:sp>
      <p:pic>
        <p:nvPicPr>
          <p:cNvPr id="2050" name="Picture 2" descr="http://www.nwttech.com/wp-content/uploads/sites/15/2013/09/engineer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762000"/>
            <a:ext cx="2561162" cy="19187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ngenicomm.net/graphics/enginee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073" y="3048000"/>
            <a:ext cx="2649932"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85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Engineering?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“Engineering </a:t>
            </a:r>
            <a:r>
              <a:rPr lang="en-US" dirty="0"/>
              <a:t>problems are </a:t>
            </a:r>
            <a:r>
              <a:rPr lang="en-US" dirty="0" smtClean="0"/>
              <a:t>under-defined.  </a:t>
            </a:r>
            <a:r>
              <a:rPr lang="en-US" dirty="0"/>
              <a:t>T</a:t>
            </a:r>
            <a:r>
              <a:rPr lang="en-US" dirty="0" smtClean="0"/>
              <a:t>here </a:t>
            </a:r>
            <a:r>
              <a:rPr lang="en-US" dirty="0"/>
              <a:t>are many </a:t>
            </a:r>
            <a:r>
              <a:rPr lang="en-US" dirty="0" smtClean="0"/>
              <a:t>solutions - </a:t>
            </a:r>
            <a:r>
              <a:rPr lang="en-US" dirty="0"/>
              <a:t>good, bad and indifferent. The art is to arrive at a good solution. This is a creative activity, involving imagination, intuition and deliberate choice</a:t>
            </a:r>
            <a:r>
              <a:rPr lang="en-US" dirty="0" smtClean="0"/>
              <a:t>.”</a:t>
            </a:r>
            <a:r>
              <a:rPr lang="en-US" dirty="0"/>
              <a:t> </a:t>
            </a:r>
            <a:br>
              <a:rPr lang="en-US" dirty="0"/>
            </a:br>
            <a:r>
              <a:rPr lang="en-US" dirty="0"/>
              <a:t>- </a:t>
            </a:r>
            <a:r>
              <a:rPr lang="en-US" dirty="0" err="1"/>
              <a:t>Ove</a:t>
            </a:r>
            <a:r>
              <a:rPr lang="en-US" dirty="0"/>
              <a:t> </a:t>
            </a:r>
            <a:r>
              <a:rPr lang="en-US" dirty="0" smtClean="0"/>
              <a:t>Arup</a:t>
            </a:r>
          </a:p>
          <a:p>
            <a:endParaRPr lang="en-US" dirty="0" smtClean="0"/>
          </a:p>
          <a:p>
            <a:r>
              <a:rPr lang="en-US" dirty="0" smtClean="0"/>
              <a:t>“Engineering </a:t>
            </a:r>
            <a:r>
              <a:rPr lang="en-US" dirty="0"/>
              <a:t>refers to the practice of organizing the design and construction [and, I would add operation] of any artifice which transforms the physical world around us to meet some recognized need</a:t>
            </a:r>
            <a:r>
              <a:rPr lang="en-US" dirty="0" smtClean="0"/>
              <a:t>.”</a:t>
            </a:r>
            <a:r>
              <a:rPr lang="en-US" dirty="0"/>
              <a:t> </a:t>
            </a:r>
            <a:br>
              <a:rPr lang="en-US" dirty="0"/>
            </a:br>
            <a:r>
              <a:rPr lang="en-US" dirty="0"/>
              <a:t>- GFC Rogers</a:t>
            </a:r>
            <a:br>
              <a:rPr lang="en-US" dirty="0"/>
            </a:br>
            <a:r>
              <a:rPr lang="en-US" dirty="0"/>
              <a:t>The Nature of Engineering, A Philosophy of Technology</a:t>
            </a:r>
            <a:r>
              <a:rPr lang="en-US" dirty="0" smtClean="0"/>
              <a:t>.</a:t>
            </a:r>
          </a:p>
          <a:p>
            <a:endParaRPr lang="en-US" dirty="0"/>
          </a:p>
          <a:p>
            <a:r>
              <a:rPr lang="en-US" dirty="0" smtClean="0"/>
              <a:t>“To </a:t>
            </a:r>
            <a:r>
              <a:rPr lang="en-US" dirty="0"/>
              <a:t>the optimist, the glass is half full. To the pessimist, the </a:t>
            </a:r>
            <a:br>
              <a:rPr lang="en-US" dirty="0"/>
            </a:br>
            <a:r>
              <a:rPr lang="en-US" dirty="0"/>
              <a:t>glass is half empty. To the engineer, the glass is twice as big </a:t>
            </a:r>
            <a:br>
              <a:rPr lang="en-US" dirty="0"/>
            </a:br>
            <a:r>
              <a:rPr lang="en-US" dirty="0"/>
              <a:t>as it needs to be</a:t>
            </a:r>
            <a:r>
              <a:rPr lang="en-US" dirty="0" smtClean="0"/>
              <a:t>.” - Unknown</a:t>
            </a:r>
            <a:endParaRPr lang="en-US" dirty="0"/>
          </a:p>
          <a:p>
            <a:endParaRPr lang="en-US" dirty="0"/>
          </a:p>
        </p:txBody>
      </p:sp>
    </p:spTree>
    <p:extLst>
      <p:ext uri="{BB962C8B-B14F-4D97-AF65-F5344CB8AC3E}">
        <p14:creationId xmlns:p14="http://schemas.microsoft.com/office/powerpoint/2010/main" val="1675172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smtClean="0"/>
              <a:t>“Engineers </a:t>
            </a:r>
            <a:r>
              <a:rPr lang="en-US" dirty="0"/>
              <a:t>create </a:t>
            </a:r>
            <a:r>
              <a:rPr lang="en-US" dirty="0" smtClean="0"/>
              <a:t>a better future</a:t>
            </a:r>
            <a:r>
              <a:rPr lang="en-US" dirty="0"/>
              <a:t>. They use high-technology like robotics</a:t>
            </a:r>
            <a:r>
              <a:rPr lang="en-US" dirty="0" smtClean="0"/>
              <a:t>, sensors</a:t>
            </a:r>
            <a:r>
              <a:rPr lang="en-US" dirty="0"/>
              <a:t>, </a:t>
            </a:r>
            <a:r>
              <a:rPr lang="en-US" dirty="0" smtClean="0"/>
              <a:t>computer models</a:t>
            </a:r>
            <a:r>
              <a:rPr lang="en-US" dirty="0"/>
              <a:t>, and </a:t>
            </a:r>
            <a:r>
              <a:rPr lang="en-US" dirty="0" smtClean="0"/>
              <a:t>satellites to </a:t>
            </a:r>
            <a:r>
              <a:rPr lang="en-US" dirty="0"/>
              <a:t>make a cleaner, more sustainable </a:t>
            </a:r>
            <a:r>
              <a:rPr lang="en-US" dirty="0" smtClean="0"/>
              <a:t>environment. They </a:t>
            </a:r>
            <a:r>
              <a:rPr lang="en-US" dirty="0"/>
              <a:t>maintain plentiful, clean water; make healthier and </a:t>
            </a:r>
            <a:r>
              <a:rPr lang="en-US" dirty="0" smtClean="0"/>
              <a:t>safer foods. They </a:t>
            </a:r>
            <a:r>
              <a:rPr lang="en-US" dirty="0"/>
              <a:t>provide clean, efﬁcient energy; and develop innovative </a:t>
            </a:r>
            <a:r>
              <a:rPr lang="en-US" dirty="0" smtClean="0"/>
              <a:t>machines. They </a:t>
            </a:r>
            <a:r>
              <a:rPr lang="en-US" dirty="0"/>
              <a:t>solve problems</a:t>
            </a:r>
            <a:r>
              <a:rPr lang="en-US" dirty="0" smtClean="0"/>
              <a:t>, they </a:t>
            </a:r>
            <a:r>
              <a:rPr lang="en-US" dirty="0"/>
              <a:t>make science useful</a:t>
            </a:r>
            <a:r>
              <a:rPr lang="en-US" dirty="0" smtClean="0"/>
              <a:t>, they </a:t>
            </a:r>
            <a:r>
              <a:rPr lang="en-US" dirty="0"/>
              <a:t>make a difference</a:t>
            </a:r>
            <a:r>
              <a:rPr lang="en-US" dirty="0" smtClean="0"/>
              <a:t>!”</a:t>
            </a:r>
            <a:endParaRPr lang="en-US" dirty="0"/>
          </a:p>
        </p:txBody>
      </p:sp>
      <p:sp>
        <p:nvSpPr>
          <p:cNvPr id="4" name="Title 1"/>
          <p:cNvSpPr>
            <a:spLocks noGrp="1"/>
          </p:cNvSpPr>
          <p:nvPr>
            <p:ph type="title"/>
          </p:nvPr>
        </p:nvSpPr>
        <p:spPr>
          <a:xfrm>
            <a:off x="762000" y="5105400"/>
            <a:ext cx="6781800" cy="1066800"/>
          </a:xfrm>
        </p:spPr>
        <p:txBody>
          <a:bodyPr/>
          <a:lstStyle/>
          <a:p>
            <a:r>
              <a:rPr lang="en-US" dirty="0" smtClean="0"/>
              <a:t>What is Engineering?</a:t>
            </a:r>
            <a:endParaRPr lang="en-US" dirty="0"/>
          </a:p>
        </p:txBody>
      </p:sp>
      <p:sp>
        <p:nvSpPr>
          <p:cNvPr id="5" name="TextBox 4"/>
          <p:cNvSpPr txBox="1"/>
          <p:nvPr/>
        </p:nvSpPr>
        <p:spPr>
          <a:xfrm>
            <a:off x="1752600" y="3974068"/>
            <a:ext cx="5788764" cy="369332"/>
          </a:xfrm>
          <a:prstGeom prst="rect">
            <a:avLst/>
          </a:prstGeom>
          <a:noFill/>
        </p:spPr>
        <p:txBody>
          <a:bodyPr wrap="none" rtlCol="0">
            <a:spAutoFit/>
          </a:bodyPr>
          <a:lstStyle/>
          <a:p>
            <a:r>
              <a:rPr lang="en-US" dirty="0"/>
              <a:t>- http://baen.tamu.edu/files/academics/BAEN_FactSheet.pdf</a:t>
            </a:r>
          </a:p>
        </p:txBody>
      </p:sp>
    </p:spTree>
    <p:extLst>
      <p:ext uri="{BB962C8B-B14F-4D97-AF65-F5344CB8AC3E}">
        <p14:creationId xmlns:p14="http://schemas.microsoft.com/office/powerpoint/2010/main" val="4112735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3891" y="5791200"/>
            <a:ext cx="5057218" cy="369332"/>
          </a:xfrm>
          <a:prstGeom prst="rect">
            <a:avLst/>
          </a:prstGeom>
          <a:noFill/>
        </p:spPr>
        <p:txBody>
          <a:bodyPr wrap="none" rtlCol="0">
            <a:spAutoFit/>
          </a:bodyPr>
          <a:lstStyle/>
          <a:p>
            <a:r>
              <a:rPr lang="en-US" dirty="0"/>
              <a:t>http://www.youtube.com/watch?v=WM16bY0W8o8</a:t>
            </a:r>
          </a:p>
        </p:txBody>
      </p:sp>
      <p:sp>
        <p:nvSpPr>
          <p:cNvPr id="3" name="Title 1"/>
          <p:cNvSpPr>
            <a:spLocks noGrp="1"/>
          </p:cNvSpPr>
          <p:nvPr>
            <p:ph type="title"/>
          </p:nvPr>
        </p:nvSpPr>
        <p:spPr>
          <a:xfrm>
            <a:off x="381000" y="457200"/>
            <a:ext cx="8305800" cy="685800"/>
          </a:xfrm>
        </p:spPr>
        <p:txBody>
          <a:bodyPr>
            <a:noAutofit/>
          </a:bodyPr>
          <a:lstStyle/>
          <a:p>
            <a:r>
              <a:rPr lang="en-US" sz="3500" dirty="0" smtClean="0"/>
              <a:t>Engineering in Biology and Agriculture: Intro</a:t>
            </a:r>
            <a:endParaRPr lang="en-US" sz="3500" dirty="0"/>
          </a:p>
        </p:txBody>
      </p:sp>
      <p:pic>
        <p:nvPicPr>
          <p:cNvPr id="5" name="Ag &amp; Bio Engineering- Meeting the needs of humankind, sustainabl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1312492"/>
            <a:ext cx="7069667" cy="3976687"/>
          </a:xfrm>
          <a:prstGeom prst="rect">
            <a:avLst/>
          </a:prstGeom>
        </p:spPr>
      </p:pic>
    </p:spTree>
    <p:extLst>
      <p:ext uri="{BB962C8B-B14F-4D97-AF65-F5344CB8AC3E}">
        <p14:creationId xmlns:p14="http://schemas.microsoft.com/office/powerpoint/2010/main" val="651855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Engineering in  Biology and Agriculture: The Basics</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Biological and agricultural engineers. . </a:t>
            </a:r>
            <a:r>
              <a:rPr lang="en-US" dirty="0" smtClean="0"/>
              <a:t>.</a:t>
            </a:r>
          </a:p>
          <a:p>
            <a:pPr marL="0" indent="0">
              <a:buNone/>
            </a:pPr>
            <a:endParaRPr lang="en-US" dirty="0"/>
          </a:p>
          <a:p>
            <a:r>
              <a:rPr lang="en-US" dirty="0"/>
              <a:t>Devise practical, efficient solutions for </a:t>
            </a:r>
            <a:r>
              <a:rPr lang="en-US" i="1" dirty="0"/>
              <a:t>producing, storing, transporting, processing, </a:t>
            </a:r>
            <a:r>
              <a:rPr lang="en-US" i="1" dirty="0" smtClean="0"/>
              <a:t>and</a:t>
            </a:r>
            <a:r>
              <a:rPr lang="en-US" i="1" dirty="0"/>
              <a:t> </a:t>
            </a:r>
            <a:r>
              <a:rPr lang="en-US" i="1" dirty="0" smtClean="0"/>
              <a:t>packaging</a:t>
            </a:r>
            <a:r>
              <a:rPr lang="en-US" dirty="0" smtClean="0"/>
              <a:t> agricultural products</a:t>
            </a:r>
          </a:p>
          <a:p>
            <a:endParaRPr lang="en-US" dirty="0"/>
          </a:p>
          <a:p>
            <a:r>
              <a:rPr lang="en-US" dirty="0"/>
              <a:t>Solve problems related </a:t>
            </a:r>
            <a:r>
              <a:rPr lang="en-US" i="1" dirty="0"/>
              <a:t>to systems, processes, and</a:t>
            </a:r>
            <a:r>
              <a:rPr lang="en-US" b="1" i="1" dirty="0"/>
              <a:t> </a:t>
            </a:r>
            <a:r>
              <a:rPr lang="en-US" i="1" dirty="0"/>
              <a:t>machines</a:t>
            </a:r>
            <a:r>
              <a:rPr lang="en-US" b="1" i="1" dirty="0"/>
              <a:t> </a:t>
            </a:r>
            <a:r>
              <a:rPr lang="en-US" dirty="0"/>
              <a:t>that interact with humans, plants, animals, microorganisms, and biological materials</a:t>
            </a:r>
            <a:r>
              <a:rPr lang="en-US" dirty="0" smtClean="0"/>
              <a:t>.</a:t>
            </a:r>
          </a:p>
          <a:p>
            <a:endParaRPr lang="en-US" dirty="0"/>
          </a:p>
          <a:p>
            <a:r>
              <a:rPr lang="en-US" dirty="0"/>
              <a:t>Develop solutions for responsible, alternative uses of agricultural products, byproducts and wastes and of our natural resources - </a:t>
            </a:r>
            <a:r>
              <a:rPr lang="en-US" i="1" dirty="0"/>
              <a:t>soil, water, air, and energy</a:t>
            </a:r>
            <a:r>
              <a:rPr lang="en-US" dirty="0"/>
              <a:t>.</a:t>
            </a:r>
          </a:p>
          <a:p>
            <a:endParaRPr lang="en-US" dirty="0"/>
          </a:p>
        </p:txBody>
      </p:sp>
    </p:spTree>
    <p:extLst>
      <p:ext uri="{BB962C8B-B14F-4D97-AF65-F5344CB8AC3E}">
        <p14:creationId xmlns:p14="http://schemas.microsoft.com/office/powerpoint/2010/main" val="1201595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4267200"/>
          </a:xfrm>
        </p:spPr>
        <p:txBody>
          <a:bodyPr>
            <a:normAutofit lnSpcReduction="10000"/>
          </a:bodyPr>
          <a:lstStyle/>
          <a:p>
            <a:pPr marL="0" indent="0">
              <a:buNone/>
            </a:pPr>
            <a:r>
              <a:rPr lang="en-US" dirty="0" smtClean="0"/>
              <a:t>There are four different focuses within Biological and Agricultural Engineering:</a:t>
            </a:r>
          </a:p>
          <a:p>
            <a:pPr marL="0" indent="0">
              <a:buNone/>
            </a:pPr>
            <a:endParaRPr lang="en-US" dirty="0" smtClean="0"/>
          </a:p>
          <a:p>
            <a:r>
              <a:rPr lang="en-US" b="1" dirty="0"/>
              <a:t>Machine Systems </a:t>
            </a:r>
            <a:r>
              <a:rPr lang="en-US" b="1" dirty="0" smtClean="0"/>
              <a:t>Engineering</a:t>
            </a:r>
          </a:p>
          <a:p>
            <a:endParaRPr lang="en-US" b="1" dirty="0"/>
          </a:p>
          <a:p>
            <a:r>
              <a:rPr lang="en-US" b="1" dirty="0" smtClean="0"/>
              <a:t>Environmental </a:t>
            </a:r>
            <a:r>
              <a:rPr lang="en-US" b="1" dirty="0"/>
              <a:t>and Natural Resources </a:t>
            </a:r>
            <a:r>
              <a:rPr lang="en-US" b="1" dirty="0" smtClean="0"/>
              <a:t>Engineering</a:t>
            </a:r>
            <a:endParaRPr lang="en-US" b="1" dirty="0"/>
          </a:p>
          <a:p>
            <a:endParaRPr lang="en-US" dirty="0"/>
          </a:p>
          <a:p>
            <a:r>
              <a:rPr lang="en-US" b="1" dirty="0"/>
              <a:t>Renewable Energy </a:t>
            </a:r>
            <a:r>
              <a:rPr lang="en-US" b="1" dirty="0" smtClean="0"/>
              <a:t>Engineering</a:t>
            </a:r>
            <a:endParaRPr lang="en-US" b="1" dirty="0"/>
          </a:p>
          <a:p>
            <a:endParaRPr lang="en-US" dirty="0"/>
          </a:p>
          <a:p>
            <a:r>
              <a:rPr lang="en-US" b="1" dirty="0"/>
              <a:t>Food and Bioprocess </a:t>
            </a:r>
            <a:r>
              <a:rPr lang="en-US" b="1" dirty="0" smtClean="0"/>
              <a:t>Engineering</a:t>
            </a:r>
            <a:endParaRPr lang="en-US" dirty="0"/>
          </a:p>
          <a:p>
            <a:endParaRPr lang="en-US" dirty="0"/>
          </a:p>
        </p:txBody>
      </p:sp>
      <p:sp>
        <p:nvSpPr>
          <p:cNvPr id="4" name="Title 1"/>
          <p:cNvSpPr>
            <a:spLocks noGrp="1"/>
          </p:cNvSpPr>
          <p:nvPr>
            <p:ph type="title"/>
          </p:nvPr>
        </p:nvSpPr>
        <p:spPr>
          <a:xfrm>
            <a:off x="762000" y="4572000"/>
            <a:ext cx="7239000" cy="1600200"/>
          </a:xfrm>
        </p:spPr>
        <p:txBody>
          <a:bodyPr>
            <a:noAutofit/>
          </a:bodyPr>
          <a:lstStyle/>
          <a:p>
            <a:r>
              <a:rPr lang="en-US" sz="3600" dirty="0" smtClean="0"/>
              <a:t>Engineering in</a:t>
            </a:r>
            <a:r>
              <a:rPr lang="en-US" sz="3600" dirty="0"/>
              <a:t>  </a:t>
            </a:r>
            <a:r>
              <a:rPr lang="en-US" sz="3600" dirty="0" smtClean="0"/>
              <a:t>Biology and Agriculture: The Basics</a:t>
            </a:r>
            <a:endParaRPr lang="en-US" sz="3600" dirty="0"/>
          </a:p>
        </p:txBody>
      </p:sp>
    </p:spTree>
    <p:extLst>
      <p:ext uri="{BB962C8B-B14F-4D97-AF65-F5344CB8AC3E}">
        <p14:creationId xmlns:p14="http://schemas.microsoft.com/office/powerpoint/2010/main" val="4024382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839" y="762000"/>
            <a:ext cx="7543800" cy="1235944"/>
          </a:xfrm>
        </p:spPr>
        <p:txBody>
          <a:bodyPr anchor="t"/>
          <a:lstStyle/>
          <a:p>
            <a:r>
              <a:rPr lang="en-US" u="sng" dirty="0" smtClean="0"/>
              <a:t>Machine </a:t>
            </a:r>
            <a:r>
              <a:rPr lang="en-US" u="sng" dirty="0"/>
              <a:t>Systems </a:t>
            </a:r>
            <a:r>
              <a:rPr lang="en-US" u="sng" dirty="0" smtClean="0"/>
              <a:t>Engineering:</a:t>
            </a:r>
            <a:r>
              <a:rPr lang="en-US" dirty="0" smtClean="0"/>
              <a:t> </a:t>
            </a:r>
            <a:r>
              <a:rPr lang="en-US" sz="1600" dirty="0"/>
              <a:t>design and development of machines and machine systems for food, feed and fiber production and processing</a:t>
            </a:r>
            <a:r>
              <a:rPr lang="en-US" sz="1600" dirty="0" smtClean="0"/>
              <a:t>.</a:t>
            </a:r>
            <a:endParaRPr lang="en-US" sz="2000" dirty="0"/>
          </a:p>
          <a:p>
            <a:endParaRPr lang="en-US" b="1" u="sng" dirty="0"/>
          </a:p>
        </p:txBody>
      </p:sp>
      <p:sp>
        <p:nvSpPr>
          <p:cNvPr id="4" name="Title 1"/>
          <p:cNvSpPr txBox="1">
            <a:spLocks/>
          </p:cNvSpPr>
          <p:nvPr/>
        </p:nvSpPr>
        <p:spPr>
          <a:xfrm>
            <a:off x="910839" y="4572000"/>
            <a:ext cx="6781800" cy="16002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t>Engineering in  Biology and Agriculture: Application</a:t>
            </a:r>
            <a:endParaRPr lang="en-US"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520" y="3457956"/>
            <a:ext cx="2286000" cy="152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91611" y="4950143"/>
            <a:ext cx="1295400" cy="184666"/>
          </a:xfrm>
          <a:prstGeom prst="rect">
            <a:avLst/>
          </a:prstGeom>
        </p:spPr>
        <p:txBody>
          <a:bodyPr wrap="square">
            <a:spAutoFit/>
          </a:bodyPr>
          <a:lstStyle/>
          <a:p>
            <a:r>
              <a:rPr lang="en-US" sz="600" dirty="0"/>
              <a:t>http://</a:t>
            </a:r>
            <a:r>
              <a:rPr lang="en-US" sz="600" dirty="0" smtClean="0"/>
              <a:t>www.vision-systems.com</a:t>
            </a:r>
            <a:endParaRPr lang="en-US" sz="600" dirty="0"/>
          </a:p>
        </p:txBody>
      </p:sp>
      <p:pic>
        <p:nvPicPr>
          <p:cNvPr id="2052" name="Picture 4" descr="http://4.bp.blogspot.com/-LZLI97Wabbk/Tfn9-BKwNXI/AAAAAAAAAUA/O9wDx37ZHNo/s1600/farm%2Bequip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302744"/>
            <a:ext cx="3471060" cy="23104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23660" y="4613168"/>
            <a:ext cx="3429000" cy="200055"/>
          </a:xfrm>
          <a:prstGeom prst="rect">
            <a:avLst/>
          </a:prstGeom>
        </p:spPr>
        <p:txBody>
          <a:bodyPr wrap="square">
            <a:spAutoFit/>
          </a:bodyPr>
          <a:lstStyle/>
          <a:p>
            <a:r>
              <a:rPr lang="en-US" sz="700" dirty="0"/>
              <a:t>http://agnewsonline.blogspot.com/2011/06/farmers-share-farm-machinery-to-save.html</a:t>
            </a:r>
          </a:p>
        </p:txBody>
      </p:sp>
      <p:pic>
        <p:nvPicPr>
          <p:cNvPr id="2054" name="Picture 6" descr="http://www.kuhn.co.uk/internet/weben.nsf/ResourcesById/HRAS-89XKXQ/$File/pressage-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3939757" cy="16267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0" y="3215325"/>
            <a:ext cx="1042273" cy="200055"/>
          </a:xfrm>
          <a:prstGeom prst="rect">
            <a:avLst/>
          </a:prstGeom>
        </p:spPr>
        <p:txBody>
          <a:bodyPr wrap="none">
            <a:spAutoFit/>
          </a:bodyPr>
          <a:lstStyle/>
          <a:p>
            <a:r>
              <a:rPr lang="en-US" sz="700" dirty="0"/>
              <a:t>http://www.kuhn.co.uk/</a:t>
            </a:r>
          </a:p>
        </p:txBody>
      </p:sp>
    </p:spTree>
    <p:extLst>
      <p:ext uri="{BB962C8B-B14F-4D97-AF65-F5344CB8AC3E}">
        <p14:creationId xmlns:p14="http://schemas.microsoft.com/office/powerpoint/2010/main" val="2228256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Engineering in  Biology and Agriculture: </a:t>
            </a:r>
            <a:r>
              <a:rPr lang="en-US" sz="3600" dirty="0" smtClean="0"/>
              <a:t>Application</a:t>
            </a:r>
            <a:endParaRPr lang="en-US" sz="3600" dirty="0"/>
          </a:p>
        </p:txBody>
      </p:sp>
      <p:sp>
        <p:nvSpPr>
          <p:cNvPr id="3" name="Content Placeholder 2"/>
          <p:cNvSpPr>
            <a:spLocks noGrp="1"/>
          </p:cNvSpPr>
          <p:nvPr>
            <p:ph idx="1"/>
          </p:nvPr>
        </p:nvSpPr>
        <p:spPr>
          <a:xfrm>
            <a:off x="762000" y="739742"/>
            <a:ext cx="8382000" cy="1252300"/>
          </a:xfrm>
        </p:spPr>
        <p:txBody>
          <a:bodyPr anchor="t"/>
          <a:lstStyle/>
          <a:p>
            <a:pPr marL="0" indent="0">
              <a:buNone/>
            </a:pPr>
            <a:r>
              <a:rPr lang="en-US" u="sng" dirty="0"/>
              <a:t>Environmental and Natural Resources </a:t>
            </a:r>
            <a:r>
              <a:rPr lang="en-US" u="sng" dirty="0" smtClean="0"/>
              <a:t>Engineering: </a:t>
            </a:r>
            <a:r>
              <a:rPr lang="en-US" dirty="0" smtClean="0"/>
              <a:t>design </a:t>
            </a:r>
            <a:r>
              <a:rPr lang="en-US" dirty="0"/>
              <a:t>and management of systems affecting soil, water, and air resources</a:t>
            </a:r>
            <a:r>
              <a:rPr lang="en-US" dirty="0" smtClean="0"/>
              <a:t>.</a:t>
            </a:r>
            <a:endParaRPr lang="en-US" dirty="0"/>
          </a:p>
        </p:txBody>
      </p:sp>
      <p:pic>
        <p:nvPicPr>
          <p:cNvPr id="2052" name="Picture 4" descr="Environmental engineering students take a water sample from Lefthand Cre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355" y="2693430"/>
            <a:ext cx="2917830" cy="21883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5385" y="4892390"/>
            <a:ext cx="2590800" cy="200055"/>
          </a:xfrm>
          <a:prstGeom prst="rect">
            <a:avLst/>
          </a:prstGeom>
        </p:spPr>
        <p:txBody>
          <a:bodyPr wrap="square">
            <a:spAutoFit/>
          </a:bodyPr>
          <a:lstStyle/>
          <a:p>
            <a:r>
              <a:rPr lang="en-US" sz="700" dirty="0"/>
              <a:t>http://www.colorado.edu/engineering/k-12/what-is-engineering</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992042"/>
            <a:ext cx="200025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990993" y="4992417"/>
            <a:ext cx="1815981" cy="307777"/>
          </a:xfrm>
          <a:prstGeom prst="rect">
            <a:avLst/>
          </a:prstGeom>
        </p:spPr>
        <p:txBody>
          <a:bodyPr wrap="square">
            <a:spAutoFit/>
          </a:bodyPr>
          <a:lstStyle/>
          <a:p>
            <a:r>
              <a:rPr lang="en-US" sz="700" dirty="0"/>
              <a:t>http://www.unl.edu/gradstudies/prospective/programs/EnvironmentalEngineering</a:t>
            </a:r>
          </a:p>
        </p:txBody>
      </p:sp>
      <p:pic>
        <p:nvPicPr>
          <p:cNvPr id="3076" name="Picture 4" descr="http://www.vtnews.vt.edu/articles/2010/03/images/M_10158edwards-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0567" y="2682842"/>
            <a:ext cx="3132237" cy="21989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6263" y="4881801"/>
            <a:ext cx="2362200" cy="200055"/>
          </a:xfrm>
          <a:prstGeom prst="rect">
            <a:avLst/>
          </a:prstGeom>
        </p:spPr>
        <p:txBody>
          <a:bodyPr wrap="square">
            <a:spAutoFit/>
          </a:bodyPr>
          <a:lstStyle/>
          <a:p>
            <a:r>
              <a:rPr lang="en-US" sz="700" dirty="0"/>
              <a:t>http://www.vtnews.vt.edu/articles/2010/03/2010-158.html</a:t>
            </a:r>
          </a:p>
        </p:txBody>
      </p:sp>
      <p:sp>
        <p:nvSpPr>
          <p:cNvPr id="7" name="TextBox 6"/>
          <p:cNvSpPr txBox="1"/>
          <p:nvPr/>
        </p:nvSpPr>
        <p:spPr>
          <a:xfrm>
            <a:off x="920096" y="1613173"/>
            <a:ext cx="5943601" cy="992579"/>
          </a:xfrm>
          <a:prstGeom prst="rect">
            <a:avLst/>
          </a:prstGeom>
          <a:noFill/>
        </p:spPr>
        <p:txBody>
          <a:bodyPr wrap="square" rtlCol="0">
            <a:spAutoFit/>
          </a:bodyPr>
          <a:lstStyle/>
          <a:p>
            <a:r>
              <a:rPr lang="en-US" sz="1400" b="1" dirty="0">
                <a:solidFill>
                  <a:schemeClr val="tx2"/>
                </a:solidFill>
              </a:rPr>
              <a:t>“…if you want to save more lives, become an environmental engineer rather than an M.D.” – Tom Hess, University of Idaho </a:t>
            </a:r>
            <a:r>
              <a:rPr lang="en-US" sz="1050" b="1" dirty="0">
                <a:solidFill>
                  <a:schemeClr val="tx2"/>
                </a:solidFill>
              </a:rPr>
              <a:t>http://www.asabe.org/media/45658/p28water.pdf</a:t>
            </a:r>
            <a:endParaRPr lang="en-US" sz="900" dirty="0">
              <a:solidFill>
                <a:schemeClr val="tx2"/>
              </a:solidFill>
            </a:endParaRPr>
          </a:p>
          <a:p>
            <a:endParaRPr lang="en-US" sz="2000" dirty="0">
              <a:solidFill>
                <a:schemeClr val="tx2"/>
              </a:solidFill>
            </a:endParaRPr>
          </a:p>
        </p:txBody>
      </p:sp>
    </p:spTree>
    <p:extLst>
      <p:ext uri="{BB962C8B-B14F-4D97-AF65-F5344CB8AC3E}">
        <p14:creationId xmlns:p14="http://schemas.microsoft.com/office/powerpoint/2010/main" val="31775202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689</TotalTime>
  <Words>541</Words>
  <Application>Microsoft Office PowerPoint</Application>
  <PresentationFormat>On-screen Show (4:3)</PresentationFormat>
  <Paragraphs>80</Paragraphs>
  <Slides>14</Slides>
  <Notes>0</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NewsPrint</vt:lpstr>
      <vt:lpstr>Agricultural  and Biological Engineering</vt:lpstr>
      <vt:lpstr>What is Engineering?</vt:lpstr>
      <vt:lpstr>What is Engineering?</vt:lpstr>
      <vt:lpstr>What is Engineering?</vt:lpstr>
      <vt:lpstr>Engineering in Biology and Agriculture: Intro</vt:lpstr>
      <vt:lpstr>Engineering in  Biology and Agriculture: The Basics</vt:lpstr>
      <vt:lpstr>Engineering in  Biology and Agriculture: The Basics</vt:lpstr>
      <vt:lpstr>PowerPoint Presentation</vt:lpstr>
      <vt:lpstr>Engineering in  Biology and Agriculture: Application</vt:lpstr>
      <vt:lpstr>Engineering in  Biology and Agriculture: Application</vt:lpstr>
      <vt:lpstr>PowerPoint Presentation</vt:lpstr>
      <vt:lpstr>Engineering in  Biology and Agriculture: Employers</vt:lpstr>
      <vt:lpstr>Engineering in  Biology and Agriculture: Education</vt:lpstr>
      <vt:lpstr>Engineering in  Biology and Agriculture: More Resources</vt:lpstr>
    </vt:vector>
  </TitlesOfParts>
  <Company>College of Veterinary Medicine - Texas A&amp;M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 L Johnson's</dc:creator>
  <cp:lastModifiedBy>Tech</cp:lastModifiedBy>
  <cp:revision>41</cp:revision>
  <dcterms:created xsi:type="dcterms:W3CDTF">2014-03-31T20:45:59Z</dcterms:created>
  <dcterms:modified xsi:type="dcterms:W3CDTF">2014-05-20T18:36:21Z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30172897</vt:lpwstr>
  </property>
  <property fmtid="{D5CDD505-2E9C-101B-9397-08002B2CF9AE}" pid="3" name="NXPowerLiteSettings">
    <vt:lpwstr>F7000400038000</vt:lpwstr>
  </property>
  <property fmtid="{D5CDD505-2E9C-101B-9397-08002B2CF9AE}" pid="4" name="NXPowerLiteVersion">
    <vt:lpwstr>D5.1.6</vt:lpwstr>
  </property>
</Properties>
</file>