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4"/>
  </p:notes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5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668" autoAdjust="0"/>
  </p:normalViewPr>
  <p:slideViewPr>
    <p:cSldViewPr>
      <p:cViewPr>
        <p:scale>
          <a:sx n="88" d="100"/>
          <a:sy n="88" d="100"/>
        </p:scale>
        <p:origin x="-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52F76-D31A-4296-B2A3-3F823C630B4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DE4B5-E12D-49D1-8C40-F0D4F585B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38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http://youtu.be/Ig-pZ4OyidY</a:t>
            </a:r>
          </a:p>
          <a:p>
            <a:endParaRPr lang="en-US" dirty="0" smtClean="0"/>
          </a:p>
          <a:p>
            <a:r>
              <a:rPr lang="en-US" dirty="0" smtClean="0"/>
              <a:t>Because</a:t>
            </a:r>
            <a:r>
              <a:rPr lang="en-US" baseline="0" dirty="0" smtClean="0"/>
              <a:t> the video is a little long, end it whenever you feel necessary.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8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http://www.fairview.org/healthlibrary/Article/40007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93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http://en.wikipedia.org/wiki/Coronary_artery_bypass_surgery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7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32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http://www.macllp.com/patient_education/scope.cfm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69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http://shortwhitecoats.com/tag/spotlights-anesthesia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35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472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http://medicalstuttering.com/2013/02/nausea-and-vomiting.html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98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http://science.howstuffworks.com/anesthesia.htm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28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http://directionsindentistry.net/category/local-anesthesia/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37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http://www.dentalcare.com/en-US/dental-education/continuing-education/ce325/ce325.aspx?ModuleName=coursecontent&amp;PartID=6&amp;SectionID=2</a:t>
            </a:r>
          </a:p>
          <a:p>
            <a:r>
              <a:rPr lang="en-US" dirty="0" smtClean="0"/>
              <a:t>http://www.speareducation.com/spear-review/2013/08/a-brief-history-of-dental-anesthesia/#.U0WjP6g_B8E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44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https://www.healthtap.com/user_questions/184668-i-am-allergic-to-novacain-septocaine-and-lidocaine-what-options-can-the-dentist-use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51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http://chefintrainingwallpaper.blogspot.com/2012/10/biting-inside-of-cheek.html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09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http://www.drgharoun.com/pointofinterest.aspx?POIID=4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85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http://www.scielo.br/scielo.php?pid=S1677-55382012000500009&amp;script=sci_arttext</a:t>
            </a:r>
          </a:p>
          <a:p>
            <a:endParaRPr lang="en-US" dirty="0" smtClean="0"/>
          </a:p>
          <a:p>
            <a:r>
              <a:rPr lang="en-US" dirty="0" smtClean="0"/>
              <a:t>Take time here to point out</a:t>
            </a:r>
            <a:r>
              <a:rPr lang="en-US" baseline="0" dirty="0" smtClean="0"/>
              <a:t> how the injection sites differ between a spinal block and an epidural (cerebrospinal fluid of spinal cord vs. epidural space), as well as injection types (catheter insertion vs one-time injection)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28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DE4B5-E12D-49D1-8C40-F0D4F585B5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0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3A41BE2-E6BB-41F4-94D1-383FF0838B86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165162B-2363-4284-8C04-8890BF73F7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notesSlides/notesSlide10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notesSlides/notesSlide1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notesSlides/notesSlide13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notesSlides/notesSlide14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notesSlides/notesSlide16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Ig-pZ4Oyid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idshealth.org/teen/your_body/medical_care/anesthesia_types.html" TargetMode="External"/><Relationship Id="rId2" Type="http://schemas.openxmlformats.org/officeDocument/2006/relationships/hyperlink" Target="http://science.howstuffworks.com/anesthesia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5.jpe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Anesthesia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2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en-US" smtClean="0"/>
              <a:t>Regional Anesthesia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892" y="2286000"/>
            <a:ext cx="3299908" cy="3508977"/>
          </a:xfrm>
        </p:spPr>
        <p:txBody>
          <a:bodyPr>
            <a:normAutofit lnSpcReduction="10000"/>
          </a:bodyPr>
          <a:lstStyle/>
          <a:p>
            <a:r>
              <a:rPr dirty="0" lang="en-US" smtClean="0"/>
              <a:t>Spinal block</a:t>
            </a:r>
          </a:p>
          <a:p>
            <a:pPr lvl="1"/>
            <a:r>
              <a:rPr dirty="0" lang="en-US" smtClean="0"/>
              <a:t>Drugs injected into cerebrospinal fluid</a:t>
            </a:r>
          </a:p>
          <a:p>
            <a:pPr lvl="1"/>
            <a:r>
              <a:rPr dirty="0" lang="en-US" smtClean="0"/>
              <a:t>One time injection; no catheter needed</a:t>
            </a:r>
          </a:p>
          <a:p>
            <a:pPr lvl="1"/>
            <a:r>
              <a:rPr dirty="0" lang="en-US" smtClean="0"/>
              <a:t>Waist-down paralysis (more than epidurals)</a:t>
            </a:r>
            <a:endParaRPr dirty="0" lang="en-US"/>
          </a:p>
        </p:txBody>
      </p:sp>
      <p:pic>
        <p:nvPicPr>
          <p:cNvPr id="3074" name="Picture 2"/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"/>
          <a:stretch/>
        </p:blipFill>
        <p:spPr bwMode="auto">
          <a:xfrm>
            <a:off x="4114800" y="2021580"/>
            <a:ext cx="4502729" cy="441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53400" y="3733800"/>
            <a:ext cx="464129" cy="1219200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67084" y="3293026"/>
            <a:ext cx="729337" cy="1711863"/>
          </a:xfrm>
          <a:custGeom>
            <a:avLst/>
            <a:gdLst>
              <a:gd fmla="*/ 0 w 609600" name="connsiteX0"/>
              <a:gd fmla="*/ 835716 h 1671432" name="connsiteY0"/>
              <a:gd fmla="*/ 304800 w 609600" name="connsiteX1"/>
              <a:gd fmla="*/ 0 h 1671432" name="connsiteY1"/>
              <a:gd fmla="*/ 609600 w 609600" name="connsiteX2"/>
              <a:gd fmla="*/ 835716 h 1671432" name="connsiteY2"/>
              <a:gd fmla="*/ 304800 w 609600" name="connsiteX3"/>
              <a:gd fmla="*/ 1671432 h 1671432" name="connsiteY3"/>
              <a:gd fmla="*/ 0 w 609600" name="connsiteX4"/>
              <a:gd fmla="*/ 835716 h 1671432" name="connsiteY4"/>
              <a:gd fmla="*/ 0 w 698313" name="connsiteX0"/>
              <a:gd fmla="*/ 866391 h 1702107" name="connsiteY0"/>
              <a:gd fmla="*/ 304800 w 698313" name="connsiteX1"/>
              <a:gd fmla="*/ 30675 h 1702107" name="connsiteY1"/>
              <a:gd fmla="*/ 683111 w 698313" name="connsiteX2"/>
              <a:gd fmla="*/ 246239 h 1702107" name="connsiteY2"/>
              <a:gd fmla="*/ 609600 w 698313" name="connsiteX3"/>
              <a:gd fmla="*/ 866391 h 1702107" name="connsiteY3"/>
              <a:gd fmla="*/ 304800 w 698313" name="connsiteX4"/>
              <a:gd fmla="*/ 1702107 h 1702107" name="connsiteY4"/>
              <a:gd fmla="*/ 0 w 698313" name="connsiteX5"/>
              <a:gd fmla="*/ 866391 h 1702107" name="connsiteY5"/>
              <a:gd fmla="*/ 29843 w 728156" name="connsiteX0"/>
              <a:gd fmla="*/ 866391 h 1743111" name="connsiteY0"/>
              <a:gd fmla="*/ 334643 w 728156" name="connsiteX1"/>
              <a:gd fmla="*/ 30675 h 1743111" name="connsiteY1"/>
              <a:gd fmla="*/ 712954 w 728156" name="connsiteX2"/>
              <a:gd fmla="*/ 246239 h 1743111" name="connsiteY2"/>
              <a:gd fmla="*/ 639443 w 728156" name="connsiteX3"/>
              <a:gd fmla="*/ 866391 h 1743111" name="connsiteY3"/>
              <a:gd fmla="*/ 334643 w 728156" name="connsiteX4"/>
              <a:gd fmla="*/ 1702107 h 1743111" name="connsiteY4"/>
              <a:gd fmla="*/ 45979 w 728156" name="connsiteX5"/>
              <a:gd fmla="*/ 1537158 h 1743111" name="connsiteY5"/>
              <a:gd fmla="*/ 29843 w 728156" name="connsiteX6"/>
              <a:gd fmla="*/ 866391 h 1743111" name="connsiteY6"/>
              <a:gd fmla="*/ 29843 w 729337" name="connsiteX0"/>
              <a:gd fmla="*/ 866391 h 1711863" name="connsiteY0"/>
              <a:gd fmla="*/ 334643 w 729337" name="connsiteX1"/>
              <a:gd fmla="*/ 30675 h 1711863" name="connsiteY1"/>
              <a:gd fmla="*/ 712954 w 729337" name="connsiteX2"/>
              <a:gd fmla="*/ 246239 h 1711863" name="connsiteY2"/>
              <a:gd fmla="*/ 639443 w 729337" name="connsiteX3"/>
              <a:gd fmla="*/ 866391 h 1711863" name="connsiteY3"/>
              <a:gd fmla="*/ 476286 w 729337" name="connsiteX4"/>
              <a:gd fmla="*/ 1601703 h 1711863" name="connsiteY4"/>
              <a:gd fmla="*/ 334643 w 729337" name="connsiteX5"/>
              <a:gd fmla="*/ 1702107 h 1711863" name="connsiteY5"/>
              <a:gd fmla="*/ 45979 w 729337" name="connsiteX6"/>
              <a:gd fmla="*/ 1537158 h 1711863" name="connsiteY6"/>
              <a:gd fmla="*/ 29843 w 729337" name="connsiteX7"/>
              <a:gd fmla="*/ 866391 h 1711863" name="connsiteY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711863" w="729337">
                <a:moveTo>
                  <a:pt x="29843" y="866391"/>
                </a:moveTo>
                <a:cubicBezTo>
                  <a:pt x="77954" y="615311"/>
                  <a:pt x="220791" y="134034"/>
                  <a:pt x="334643" y="30675"/>
                </a:cubicBezTo>
                <a:cubicBezTo>
                  <a:pt x="448495" y="-72684"/>
                  <a:pt x="662154" y="106953"/>
                  <a:pt x="712954" y="246239"/>
                </a:cubicBezTo>
                <a:cubicBezTo>
                  <a:pt x="763754" y="385525"/>
                  <a:pt x="684267" y="658410"/>
                  <a:pt x="639443" y="866391"/>
                </a:cubicBezTo>
                <a:cubicBezTo>
                  <a:pt x="594619" y="1074372"/>
                  <a:pt x="527086" y="1462417"/>
                  <a:pt x="476286" y="1601703"/>
                </a:cubicBezTo>
                <a:cubicBezTo>
                  <a:pt x="425486" y="1740989"/>
                  <a:pt x="406361" y="1712864"/>
                  <a:pt x="334643" y="1702107"/>
                </a:cubicBezTo>
                <a:cubicBezTo>
                  <a:pt x="262925" y="1691350"/>
                  <a:pt x="96779" y="1676444"/>
                  <a:pt x="45979" y="1537158"/>
                </a:cubicBezTo>
                <a:cubicBezTo>
                  <a:pt x="-4821" y="1397872"/>
                  <a:pt x="-18268" y="1117471"/>
                  <a:pt x="29843" y="866391"/>
                </a:cubicBez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9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600" spd="slow">
        <p14:conveyor dir="l"/>
      </p:transition>
    </mc:Choice>
    <mc:Fallback xmlns=""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7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6553200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More risky than local</a:t>
            </a:r>
          </a:p>
          <a:p>
            <a:pPr lvl="1"/>
            <a:r>
              <a:rPr lang="en-US" dirty="0" smtClean="0"/>
              <a:t>Possible seizure or heart attack because of involvement with Central Nervous System</a:t>
            </a:r>
            <a:endParaRPr lang="en-US" dirty="0"/>
          </a:p>
          <a:p>
            <a:r>
              <a:rPr lang="en-US" dirty="0" smtClean="0"/>
              <a:t>If more paralysis is needed, may switch to general anesthesia</a:t>
            </a:r>
          </a:p>
          <a:p>
            <a:r>
              <a:rPr lang="en-US" dirty="0" smtClean="0"/>
              <a:t>Strict monitoring of patients under regional anesthesia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2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4863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Completely unconscious and immobilized</a:t>
            </a:r>
          </a:p>
          <a:p>
            <a:r>
              <a:rPr lang="en-US" dirty="0" smtClean="0"/>
              <a:t>Administered via IV (needle into vein) or gas (mask or tube) or a combination of both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81401"/>
            <a:ext cx="4267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49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3"/>
            <a:ext cx="3757107" cy="3762274"/>
          </a:xfrm>
        </p:spPr>
        <p:txBody>
          <a:bodyPr>
            <a:normAutofit/>
          </a:bodyPr>
          <a:lstStyle/>
          <a:p>
            <a:r>
              <a:rPr lang="en-US" dirty="0"/>
              <a:t>Used in major surgeries that require long lengths of time</a:t>
            </a:r>
          </a:p>
          <a:p>
            <a:pPr lvl="1"/>
            <a:r>
              <a:rPr lang="en-US" dirty="0"/>
              <a:t>For example, knee replacement or heart bypass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43200"/>
            <a:ext cx="3724757" cy="2504527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78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combination of medications to</a:t>
            </a:r>
          </a:p>
          <a:p>
            <a:pPr lvl="1"/>
            <a:r>
              <a:rPr lang="en-US" dirty="0" smtClean="0"/>
              <a:t>Relieve anxiety</a:t>
            </a:r>
          </a:p>
          <a:p>
            <a:pPr lvl="1"/>
            <a:r>
              <a:rPr lang="en-US" dirty="0" smtClean="0"/>
              <a:t>Keep you asleep</a:t>
            </a:r>
          </a:p>
          <a:p>
            <a:pPr lvl="1"/>
            <a:r>
              <a:rPr lang="en-US" dirty="0" smtClean="0"/>
              <a:t>Minimize pain</a:t>
            </a:r>
          </a:p>
          <a:p>
            <a:pPr lvl="1"/>
            <a:r>
              <a:rPr lang="en-US" dirty="0" smtClean="0"/>
              <a:t>Relax muscles </a:t>
            </a:r>
            <a:r>
              <a:rPr lang="en-US" dirty="0" smtClean="0"/>
              <a:t>to prevent movement</a:t>
            </a:r>
            <a:endParaRPr lang="en-US" dirty="0" smtClean="0"/>
          </a:p>
          <a:p>
            <a:pPr lvl="1"/>
            <a:r>
              <a:rPr lang="en-US" dirty="0" smtClean="0"/>
              <a:t>Block out memory of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63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323652"/>
            <a:ext cx="3782209" cy="35089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General anesthesia affects</a:t>
            </a:r>
          </a:p>
          <a:p>
            <a:pPr lvl="1"/>
            <a:r>
              <a:rPr lang="en-US" dirty="0" smtClean="0"/>
              <a:t>The spinal cord, causing immobility</a:t>
            </a:r>
          </a:p>
          <a:p>
            <a:pPr lvl="1"/>
            <a:r>
              <a:rPr lang="en-US" dirty="0" smtClean="0"/>
              <a:t>Brain stem, causing unconsciousness</a:t>
            </a:r>
          </a:p>
          <a:p>
            <a:pPr lvl="1"/>
            <a:r>
              <a:rPr lang="en-US" dirty="0" smtClean="0"/>
              <a:t>Cerebral cortex, causing changes in brain’s electrical activity</a:t>
            </a:r>
            <a:endParaRPr lang="en-US" dirty="0"/>
          </a:p>
        </p:txBody>
      </p:sp>
      <p:pic>
        <p:nvPicPr>
          <p:cNvPr id="6146" name="Picture 2" descr="C:\Users\ljlab\AppData\Local\Microsoft\Windows\Temporary Internet Files\Content.IE5\JI1SDTM6\MP90043874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8400"/>
            <a:ext cx="2743200" cy="3657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Down Arrow 3"/>
          <p:cNvSpPr/>
          <p:nvPr/>
        </p:nvSpPr>
        <p:spPr>
          <a:xfrm rot="16200000">
            <a:off x="1371600" y="4570655"/>
            <a:ext cx="533400" cy="6858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9683811">
            <a:off x="1358360" y="4156247"/>
            <a:ext cx="591091" cy="40718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012410" y="2286000"/>
            <a:ext cx="422403" cy="69297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7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anesthesiologist  is present before, during, and after operation</a:t>
            </a:r>
          </a:p>
          <a:p>
            <a:r>
              <a:rPr lang="en-US" dirty="0" smtClean="0"/>
              <a:t>Medical history is reviewed before hand</a:t>
            </a:r>
          </a:p>
          <a:p>
            <a:pPr lvl="1"/>
            <a:r>
              <a:rPr lang="en-US" dirty="0" smtClean="0"/>
              <a:t>Anesthesia requires certain conditions for patients with low blood pressure or those that are alcohol/drug users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026" y="4339879"/>
            <a:ext cx="2247900" cy="1762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02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en-US" smtClean="0"/>
              <a:t>General Anesthesia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667000"/>
            <a:ext cx="4620409" cy="3508977"/>
          </a:xfrm>
        </p:spPr>
        <p:txBody>
          <a:bodyPr/>
          <a:lstStyle/>
          <a:p>
            <a:r>
              <a:rPr dirty="0" lang="en-US" smtClean="0"/>
              <a:t>Monitors during operation</a:t>
            </a:r>
          </a:p>
          <a:p>
            <a:pPr lvl="1"/>
            <a:r>
              <a:rPr dirty="0" lang="en-US" smtClean="0"/>
              <a:t>Pulse oximetry (oxygen levels in blood), heart rate, blood pressure, respiratory rates, carbon dioxide exhalation levels, temperature, concentration of anesthetic, brain activity</a:t>
            </a:r>
            <a:endParaRPr dirty="0" lang="en-US"/>
          </a:p>
        </p:txBody>
      </p:sp>
      <p:pic>
        <p:nvPicPr>
          <p:cNvPr id="8194" name="Picture 2"/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685800" y="3203713"/>
            <a:ext cx="3658874" cy="2743200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87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600" spd="slow">
        <p14:conveyor dir="l"/>
      </p:transition>
    </mc:Choice>
    <mc:Fallback xmlns="">
      <p:transition spd="slow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7714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 smtClean="0"/>
              <a:t>Stages</a:t>
            </a:r>
          </a:p>
          <a:p>
            <a:pPr lvl="1"/>
            <a:r>
              <a:rPr lang="en-US" dirty="0" smtClean="0"/>
              <a:t>1. Induction: starting to feel the effects, but not yet unconscious</a:t>
            </a:r>
          </a:p>
          <a:p>
            <a:pPr lvl="1"/>
            <a:r>
              <a:rPr lang="en-US" dirty="0" smtClean="0"/>
              <a:t>2. Excitement: unconscious, short period of irregular breathing and heart rate</a:t>
            </a:r>
          </a:p>
          <a:p>
            <a:pPr lvl="1"/>
            <a:r>
              <a:rPr lang="en-US" dirty="0" smtClean="0"/>
              <a:t>3. Anesthetized: muscle relaxation, regular breathing</a:t>
            </a:r>
          </a:p>
          <a:p>
            <a:pPr lvl="1"/>
            <a:r>
              <a:rPr lang="en-US" dirty="0" smtClean="0"/>
              <a:t>4. Overdose: does not regularly occur, but swift action should be taken to prevent heart/breathing stoppage, brain damage, or death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3757108" cy="3543748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/>
              <a:t>Side effects afterwards</a:t>
            </a:r>
          </a:p>
          <a:p>
            <a:pPr lvl="1"/>
            <a:r>
              <a:rPr lang="en-US" dirty="0" smtClean="0"/>
              <a:t>Vomiting</a:t>
            </a:r>
          </a:p>
          <a:p>
            <a:pPr lvl="1"/>
            <a:r>
              <a:rPr lang="en-US" dirty="0" smtClean="0"/>
              <a:t>Nausea</a:t>
            </a:r>
          </a:p>
          <a:p>
            <a:pPr lvl="1"/>
            <a:r>
              <a:rPr lang="en-US" dirty="0" smtClean="0"/>
              <a:t>Numbness in area operated on</a:t>
            </a:r>
          </a:p>
          <a:p>
            <a:pPr lvl="1"/>
            <a:r>
              <a:rPr lang="en-US" dirty="0" smtClean="0"/>
              <a:t>Disorientation</a:t>
            </a:r>
          </a:p>
          <a:p>
            <a:pPr lvl="1"/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120" y="2133600"/>
            <a:ext cx="323088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57150">
            <a:solidFill>
              <a:schemeClr val="bg2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1821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youtu.be/Ig-pZ4OyidY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7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3223708" cy="3508977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/>
              <a:t>Serious risks</a:t>
            </a:r>
          </a:p>
          <a:p>
            <a:pPr lvl="1"/>
            <a:r>
              <a:rPr lang="en-US" dirty="0" smtClean="0"/>
              <a:t>Suffocation</a:t>
            </a:r>
          </a:p>
          <a:p>
            <a:pPr lvl="1"/>
            <a:r>
              <a:rPr lang="en-US" dirty="0" smtClean="0"/>
              <a:t>Allergic reaction</a:t>
            </a:r>
          </a:p>
          <a:p>
            <a:pPr lvl="1"/>
            <a:r>
              <a:rPr lang="en-US" dirty="0" smtClean="0"/>
              <a:t>Organ failure</a:t>
            </a:r>
          </a:p>
          <a:p>
            <a:pPr lvl="1"/>
            <a:r>
              <a:rPr lang="en-US" dirty="0" smtClean="0"/>
              <a:t>Stroke</a:t>
            </a:r>
          </a:p>
          <a:p>
            <a:pPr lvl="1"/>
            <a:r>
              <a:rPr lang="en-US" dirty="0" smtClean="0"/>
              <a:t>Death</a:t>
            </a:r>
          </a:p>
        </p:txBody>
      </p:sp>
      <p:pic>
        <p:nvPicPr>
          <p:cNvPr id="1026" name="Picture 2" descr="C:\Users\ljlab\AppData\Local\Microsoft\Windows\Temporary Internet Files\Content.IE5\NGZO74Z3\MP90038730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14600"/>
            <a:ext cx="3657600" cy="26090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67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dirty="0" smtClean="0"/>
              <a:t>Type to Use?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Depends </a:t>
            </a:r>
            <a:r>
              <a:rPr lang="en-US" dirty="0" smtClean="0"/>
              <a:t>on:</a:t>
            </a:r>
            <a:endParaRPr lang="en-US" dirty="0" smtClean="0"/>
          </a:p>
          <a:p>
            <a:pPr lvl="1"/>
            <a:r>
              <a:rPr lang="en-US" dirty="0" smtClean="0"/>
              <a:t>Type of Surgery</a:t>
            </a:r>
          </a:p>
          <a:p>
            <a:pPr lvl="1"/>
            <a:r>
              <a:rPr lang="en-US" dirty="0" smtClean="0"/>
              <a:t>Location of Surgery</a:t>
            </a:r>
          </a:p>
          <a:p>
            <a:pPr lvl="1"/>
            <a:r>
              <a:rPr lang="en-US" dirty="0" smtClean="0"/>
              <a:t>Length of Surgery</a:t>
            </a:r>
          </a:p>
          <a:p>
            <a:pPr lvl="1"/>
            <a:r>
              <a:rPr lang="en-US" dirty="0" smtClean="0"/>
              <a:t>Current and previous medical conditions</a:t>
            </a:r>
          </a:p>
          <a:p>
            <a:pPr lvl="1"/>
            <a:r>
              <a:rPr lang="en-US" dirty="0" smtClean="0"/>
              <a:t>Allergies</a:t>
            </a:r>
          </a:p>
          <a:p>
            <a:pPr lvl="1"/>
            <a:r>
              <a:rPr lang="en-US" dirty="0" smtClean="0"/>
              <a:t>Reaction to anesthesia</a:t>
            </a:r>
          </a:p>
          <a:p>
            <a:pPr lvl="1"/>
            <a:r>
              <a:rPr lang="en-US" dirty="0" smtClean="0"/>
              <a:t>Medications currently taking</a:t>
            </a:r>
          </a:p>
          <a:p>
            <a:pPr lvl="1"/>
            <a:r>
              <a:rPr lang="en-US" dirty="0" smtClean="0"/>
              <a:t>Age, height, weight </a:t>
            </a:r>
          </a:p>
        </p:txBody>
      </p:sp>
    </p:spTree>
    <p:extLst>
      <p:ext uri="{BB962C8B-B14F-4D97-AF65-F5344CB8AC3E}">
        <p14:creationId xmlns:p14="http://schemas.microsoft.com/office/powerpoint/2010/main" val="14881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science.howstuffworks.com/anesthesia.htm</a:t>
            </a:r>
            <a:endParaRPr lang="en-US" u="sng" dirty="0" smtClean="0"/>
          </a:p>
          <a:p>
            <a:r>
              <a:rPr lang="en-US" u="sng" dirty="0">
                <a:hlinkClick r:id="rId3"/>
              </a:rPr>
              <a:t>http://kidshealth.org/teen/your_body/medical_care/anesthesia_types.html#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0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024744" cy="1143000"/>
          </a:xfrm>
        </p:spPr>
        <p:txBody>
          <a:bodyPr/>
          <a:lstStyle/>
          <a:p>
            <a:r>
              <a:rPr lang="en-US" dirty="0" smtClean="0"/>
              <a:t>Meaning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6777317" cy="876748"/>
          </a:xfrm>
        </p:spPr>
        <p:txBody>
          <a:bodyPr/>
          <a:lstStyle/>
          <a:p>
            <a:r>
              <a:rPr lang="en-US" dirty="0" smtClean="0"/>
              <a:t>Derived from the Greek term for “loss or lack of sensation”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60391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3 Types of Anesthesia	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3746916"/>
            <a:ext cx="2304738" cy="143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Local</a:t>
            </a:r>
          </a:p>
          <a:p>
            <a:r>
              <a:rPr lang="en-US" dirty="0" smtClean="0"/>
              <a:t>Regional</a:t>
            </a:r>
          </a:p>
          <a:p>
            <a:r>
              <a:rPr lang="en-US" dirty="0" smtClean="0"/>
              <a:t>General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426" y="2895600"/>
            <a:ext cx="1905000" cy="28575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4290507" cy="350897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Remain awake and conscious</a:t>
            </a:r>
          </a:p>
          <a:p>
            <a:r>
              <a:rPr lang="en-US" dirty="0" smtClean="0"/>
              <a:t>Insensitivity to pain, but can still feel pressure and sensation </a:t>
            </a:r>
          </a:p>
          <a:p>
            <a:r>
              <a:rPr lang="en-US" dirty="0" smtClean="0"/>
              <a:t>Given in the form of spray, shot or ointment</a:t>
            </a:r>
          </a:p>
          <a:p>
            <a:r>
              <a:rPr lang="en-US" dirty="0" smtClean="0"/>
              <a:t>Only numbs small, specific areas of the body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590800"/>
            <a:ext cx="2787015" cy="2514600"/>
          </a:xfrm>
          <a:prstGeom prst="rect">
            <a:avLst/>
          </a:prstGeom>
          <a:ln w="127000" cap="rnd">
            <a:solidFill>
              <a:schemeClr val="bg2">
                <a:lumMod val="60000"/>
                <a:lumOff val="4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1851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en-US" smtClean="0"/>
              <a:t>Local Anesthetic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86000"/>
            <a:ext cx="3733800" cy="3886200"/>
          </a:xfrm>
        </p:spPr>
        <p:txBody>
          <a:bodyPr>
            <a:normAutofit/>
          </a:bodyPr>
          <a:lstStyle/>
          <a:p>
            <a:r>
              <a:rPr dirty="0" lang="en-US" smtClean="0"/>
              <a:t>Often used in dental offices when numbing an area of the oral cavity</a:t>
            </a:r>
          </a:p>
          <a:p>
            <a:r>
              <a:rPr dirty="0" lang="en-US"/>
              <a:t>Can be topical (on the surface) </a:t>
            </a:r>
            <a:endParaRPr dirty="0" lang="en-US" smtClean="0"/>
          </a:p>
          <a:p>
            <a:pPr lvl="1"/>
            <a:r>
              <a:rPr dirty="0" lang="en-US" smtClean="0"/>
              <a:t>Topical </a:t>
            </a:r>
            <a:r>
              <a:rPr dirty="0" lang="en-US"/>
              <a:t>often applied before needle injection of local anesthetic </a:t>
            </a:r>
          </a:p>
          <a:p>
            <a:endParaRPr dirty="0" lang="en-US" smtClean="0"/>
          </a:p>
          <a:p>
            <a:endParaRPr dirty="0" lang="en-US"/>
          </a:p>
        </p:txBody>
      </p:sp>
      <p:pic>
        <p:nvPicPr>
          <p:cNvPr id="3074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343399"/>
            <a:ext cx="2549005" cy="1854481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  <a:extLst/>
        </p:spPr>
      </p:pic>
      <p:pic>
        <p:nvPicPr>
          <p:cNvPr id="3077" name="Picture 5"/>
          <p:cNvPicPr>
            <a:picLocks noChangeArrowheads="1"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"/>
          <a:stretch/>
        </p:blipFill>
        <p:spPr bwMode="auto">
          <a:xfrm>
            <a:off x="4452490" y="2203626"/>
            <a:ext cx="2743200" cy="1807535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</p:spTree>
    <p:extLst>
      <p:ext uri="{BB962C8B-B14F-4D97-AF65-F5344CB8AC3E}">
        <p14:creationId xmlns:p14="http://schemas.microsoft.com/office/powerpoint/2010/main" val="39072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600" spd="slow">
        <p14:conveyor dir="l"/>
      </p:transition>
    </mc:Choice>
    <mc:Fallback xmlns="">
      <p:transition spd="slow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en-US" smtClean="0"/>
              <a:t>Local Anesthesia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lang="en-US" smtClean="0"/>
              <a:t>Drugs used include lidocaine, </a:t>
            </a:r>
            <a:r>
              <a:rPr dirty="0" err="1" lang="en-US" smtClean="0"/>
              <a:t>Novocaine</a:t>
            </a:r>
            <a:r>
              <a:rPr dirty="0" lang="en-US" smtClean="0"/>
              <a:t>, and </a:t>
            </a:r>
            <a:r>
              <a:rPr dirty="0" err="1" lang="en-US" smtClean="0"/>
              <a:t>tetracaine</a:t>
            </a:r>
            <a:endParaRPr dirty="0" lang="en-US" smtClean="0"/>
          </a:p>
          <a:p>
            <a:r>
              <a:rPr dirty="0" lang="en-US" smtClean="0"/>
              <a:t>Originally, cocaine was used</a:t>
            </a:r>
          </a:p>
          <a:p>
            <a:pPr lvl="1"/>
            <a:r>
              <a:rPr dirty="0" lang="en-US" smtClean="0"/>
              <a:t>Had to find alternatives because of its addictive qualities</a:t>
            </a:r>
          </a:p>
          <a:p>
            <a:pPr lvl="1"/>
            <a:endParaRPr dirty="0" lang="en-US"/>
          </a:p>
        </p:txBody>
      </p:sp>
      <p:pic>
        <p:nvPicPr>
          <p:cNvPr id="4098" name="Picture 2"/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"/>
          <a:stretch/>
        </p:blipFill>
        <p:spPr bwMode="auto">
          <a:xfrm>
            <a:off x="1981200" y="4267200"/>
            <a:ext cx="5105400" cy="216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4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600" spd="slow">
        <p14:conveyor dir="l"/>
      </p:transition>
    </mc:Choice>
    <mc:Fallback xmlns="">
      <p:transition spd="slow">
        <p:fade/>
      </p:transition>
    </mc:Fallback>
  </mc:AlternateContent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5230009" cy="31627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Used in minor outpatient surgeries</a:t>
            </a:r>
          </a:p>
          <a:p>
            <a:r>
              <a:rPr lang="en-US" dirty="0" smtClean="0"/>
              <a:t>Effects wear off in 4 to 5 hours </a:t>
            </a:r>
          </a:p>
          <a:p>
            <a:r>
              <a:rPr lang="en-US" dirty="0" smtClean="0"/>
              <a:t>Need to be cautious around numb area afterwards to prevent harm </a:t>
            </a:r>
          </a:p>
          <a:p>
            <a:pPr lvl="1"/>
            <a:r>
              <a:rPr lang="en-US" dirty="0" smtClean="0"/>
              <a:t>For example, biting a numb cheek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05199"/>
            <a:ext cx="2552700" cy="22764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Down Arrow 3"/>
          <p:cNvSpPr/>
          <p:nvPr/>
        </p:nvSpPr>
        <p:spPr>
          <a:xfrm>
            <a:off x="7315200" y="3628913"/>
            <a:ext cx="533400" cy="98583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7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Numbs a wider region of the body than local</a:t>
            </a:r>
          </a:p>
          <a:p>
            <a:r>
              <a:rPr lang="en-US" dirty="0" smtClean="0"/>
              <a:t>Peripheral regional anesthesia blocks a nerve or nerve bundle to numb a limb</a:t>
            </a:r>
          </a:p>
          <a:p>
            <a:r>
              <a:rPr lang="en-US" dirty="0" smtClean="0"/>
              <a:t>Central anesthesia injects anesthetic into cerebrospinal fluid or into space outside spinal canal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00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3299907" cy="350897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Epidurals</a:t>
            </a:r>
          </a:p>
          <a:p>
            <a:pPr lvl="1"/>
            <a:r>
              <a:rPr lang="en-US" dirty="0" smtClean="0"/>
              <a:t>Central anesthetic given to women in labor</a:t>
            </a:r>
          </a:p>
          <a:p>
            <a:pPr lvl="1"/>
            <a:r>
              <a:rPr lang="en-US" dirty="0" smtClean="0"/>
              <a:t>Drugs are continuously fed into epidural space via catheter</a:t>
            </a:r>
          </a:p>
          <a:p>
            <a:pPr lvl="1"/>
            <a:r>
              <a:rPr lang="en-US" dirty="0" smtClean="0"/>
              <a:t>Loss of sensation from waist down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895600"/>
            <a:ext cx="4381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70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300</TotalTime>
  <Words>687</Words>
  <Application>Microsoft Office PowerPoint</Application>
  <PresentationFormat>On-screen Show (4:3)</PresentationFormat>
  <Paragraphs>137</Paragraphs>
  <Slides>22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Austin</vt:lpstr>
      <vt:lpstr>Anesthesia</vt:lpstr>
      <vt:lpstr>Intro</vt:lpstr>
      <vt:lpstr>Meaning  </vt:lpstr>
      <vt:lpstr>Local Anesthesia</vt:lpstr>
      <vt:lpstr>Local Anesthetic</vt:lpstr>
      <vt:lpstr>Local Anesthesia</vt:lpstr>
      <vt:lpstr>Local Anesthesia</vt:lpstr>
      <vt:lpstr>Regional Anesthesia</vt:lpstr>
      <vt:lpstr>Regional Anesthesia</vt:lpstr>
      <vt:lpstr>Regional Anesthesia</vt:lpstr>
      <vt:lpstr>Regional Anesthesia</vt:lpstr>
      <vt:lpstr>General Anesthesia</vt:lpstr>
      <vt:lpstr>General Anesthesia</vt:lpstr>
      <vt:lpstr>General Anesthesia</vt:lpstr>
      <vt:lpstr>General Anesthesia</vt:lpstr>
      <vt:lpstr>General Anesthesia</vt:lpstr>
      <vt:lpstr>General Anesthesia</vt:lpstr>
      <vt:lpstr>General Anesthesia</vt:lpstr>
      <vt:lpstr>General Anesthesia</vt:lpstr>
      <vt:lpstr>General Anesthesia</vt:lpstr>
      <vt:lpstr>Which Type to Use? </vt:lpstr>
      <vt:lpstr>References</vt:lpstr>
    </vt:vector>
  </TitlesOfParts>
  <Company>College of Veterinary Medicine - Texas A&amp;M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Anesthesia</dc:title>
  <dc:creator>Ljlab</dc:creator>
  <cp:lastModifiedBy>JG</cp:lastModifiedBy>
  <cp:revision>23</cp:revision>
  <dcterms:created xsi:type="dcterms:W3CDTF">2014-04-09T19:25:45Z</dcterms:created>
  <dcterms:modified xsi:type="dcterms:W3CDTF">2014-05-28T20:53:27Z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395223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D5.1.6</vt:lpwstr>
  </property>
</Properties>
</file>