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43" r:id="rId2"/>
  </p:sldMasterIdLst>
  <p:notesMasterIdLst>
    <p:notesMasterId r:id="rId60"/>
  </p:notesMasterIdLst>
  <p:handoutMasterIdLst>
    <p:handoutMasterId r:id="rId61"/>
  </p:handoutMasterIdLst>
  <p:sldIdLst>
    <p:sldId id="340" r:id="rId3"/>
    <p:sldId id="256" r:id="rId4"/>
    <p:sldId id="262" r:id="rId5"/>
    <p:sldId id="257" r:id="rId6"/>
    <p:sldId id="287" r:id="rId7"/>
    <p:sldId id="288" r:id="rId8"/>
    <p:sldId id="289" r:id="rId9"/>
    <p:sldId id="290" r:id="rId10"/>
    <p:sldId id="291" r:id="rId11"/>
    <p:sldId id="292" r:id="rId12"/>
    <p:sldId id="293" r:id="rId13"/>
    <p:sldId id="294" r:id="rId14"/>
    <p:sldId id="295" r:id="rId15"/>
    <p:sldId id="296" r:id="rId16"/>
    <p:sldId id="297" r:id="rId17"/>
    <p:sldId id="298" r:id="rId18"/>
    <p:sldId id="299" r:id="rId19"/>
    <p:sldId id="300" r:id="rId20"/>
    <p:sldId id="301" r:id="rId21"/>
    <p:sldId id="302" r:id="rId22"/>
    <p:sldId id="303" r:id="rId23"/>
    <p:sldId id="304" r:id="rId24"/>
    <p:sldId id="305" r:id="rId25"/>
    <p:sldId id="306" r:id="rId26"/>
    <p:sldId id="307" r:id="rId27"/>
    <p:sldId id="308" r:id="rId28"/>
    <p:sldId id="309" r:id="rId29"/>
    <p:sldId id="310" r:id="rId30"/>
    <p:sldId id="311" r:id="rId31"/>
    <p:sldId id="312" r:id="rId32"/>
    <p:sldId id="313" r:id="rId33"/>
    <p:sldId id="314" r:id="rId34"/>
    <p:sldId id="315" r:id="rId35"/>
    <p:sldId id="316" r:id="rId36"/>
    <p:sldId id="317" r:id="rId37"/>
    <p:sldId id="318" r:id="rId38"/>
    <p:sldId id="319" r:id="rId39"/>
    <p:sldId id="320" r:id="rId40"/>
    <p:sldId id="321" r:id="rId41"/>
    <p:sldId id="322" r:id="rId42"/>
    <p:sldId id="323" r:id="rId43"/>
    <p:sldId id="324" r:id="rId44"/>
    <p:sldId id="325" r:id="rId45"/>
    <p:sldId id="326" r:id="rId46"/>
    <p:sldId id="327" r:id="rId47"/>
    <p:sldId id="328" r:id="rId48"/>
    <p:sldId id="329" r:id="rId49"/>
    <p:sldId id="330" r:id="rId50"/>
    <p:sldId id="331" r:id="rId51"/>
    <p:sldId id="332" r:id="rId52"/>
    <p:sldId id="333" r:id="rId53"/>
    <p:sldId id="334" r:id="rId54"/>
    <p:sldId id="335" r:id="rId55"/>
    <p:sldId id="336" r:id="rId56"/>
    <p:sldId id="337" r:id="rId57"/>
    <p:sldId id="338" r:id="rId58"/>
    <p:sldId id="339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501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721" autoAdjust="0"/>
  </p:normalViewPr>
  <p:slideViewPr>
    <p:cSldViewPr snapToGrid="0" showGuides="1">
      <p:cViewPr varScale="1">
        <p:scale>
          <a:sx n="112" d="100"/>
          <a:sy n="112" d="100"/>
        </p:scale>
        <p:origin x="570" y="10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65" d="100"/>
          <a:sy n="65" d="100"/>
        </p:scale>
        <p:origin x="1848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47117E-D58A-422A-A81B-362E9F2EA265}" type="datetimeFigureOut">
              <a:rPr lang="en-US" smtClean="0"/>
              <a:t>9/12/2016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438575-B761-4121-A7E4-457BB62656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9646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552672-2D72-42C2-B0B5-4CADDCB794C9}" type="datetimeFigureOut">
              <a:rPr lang="en-US" smtClean="0"/>
              <a:t>9/12/2016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4BA502-DDEA-4552-B72A-9C62FF662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134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7" r="5548"/>
          <a:stretch/>
        </p:blipFill>
        <p:spPr>
          <a:xfrm>
            <a:off x="0" y="0"/>
            <a:ext cx="9144000" cy="695549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1A184-F35B-4AFC-AC27-402630BF31EA}" type="datetimeFigureOut">
              <a:rPr lang="en-US" smtClean="0"/>
              <a:t>9/12/2016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D9D6C-B21A-4AFF-BD71-9CA00C1F4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598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1A184-F35B-4AFC-AC27-402630BF31EA}" type="datetimeFigureOut">
              <a:rPr lang="en-US" smtClean="0"/>
              <a:t>9/12/2016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D9D6C-B21A-4AFF-BD71-9CA00C1F4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2078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1A184-F35B-4AFC-AC27-402630BF31EA}" type="datetimeFigureOut">
              <a:rPr lang="en-US" smtClean="0"/>
              <a:t>9/12/2016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D9D6C-B21A-4AFF-BD71-9CA00C1F4281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86930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1A184-F35B-4AFC-AC27-402630BF31EA}" type="datetimeFigureOut">
              <a:rPr lang="en-US" smtClean="0"/>
              <a:t>9/12/2016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D9D6C-B21A-4AFF-BD71-9CA00C1F4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31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1A184-F35B-4AFC-AC27-402630BF31EA}" type="datetimeFigureOut">
              <a:rPr lang="en-US" smtClean="0"/>
              <a:t>9/12/2016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D9D6C-B21A-4AFF-BD71-9CA00C1F4281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204616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1A184-F35B-4AFC-AC27-402630BF31EA}" type="datetimeFigureOut">
              <a:rPr lang="en-US" smtClean="0"/>
              <a:t>9/12/2016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D9D6C-B21A-4AFF-BD71-9CA00C1F4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3428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1A184-F35B-4AFC-AC27-402630BF31EA}" type="datetimeFigureOut">
              <a:rPr lang="en-US" smtClean="0"/>
              <a:t>9/12/2016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D9D6C-B21A-4AFF-BD71-9CA00C1F4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440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1A184-F35B-4AFC-AC27-402630BF31EA}" type="datetimeFigureOut">
              <a:rPr lang="en-US" smtClean="0"/>
              <a:t>9/12/2016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D9D6C-B21A-4AFF-BD71-9CA00C1F4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3698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me 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49527" y="357393"/>
            <a:ext cx="1574444" cy="914400"/>
          </a:xfrm>
          <a:gradFill>
            <a:gsLst>
              <a:gs pos="0">
                <a:schemeClr val="accent2"/>
              </a:gs>
              <a:gs pos="100000">
                <a:schemeClr val="accent2">
                  <a:lumMod val="50000"/>
                  <a:alpha val="70000"/>
                </a:schemeClr>
              </a:gs>
            </a:gsLst>
            <a:lin ang="13500000" scaled="1"/>
          </a:gradFill>
          <a:ln>
            <a:solidFill>
              <a:schemeClr val="accent2">
                <a:lumMod val="50000"/>
              </a:schemeClr>
            </a:solidFill>
          </a:ln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800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 smtClean="0"/>
              <a:t>Category 1</a:t>
            </a:r>
            <a:endParaRPr lang="en-US" dirty="0"/>
          </a:p>
        </p:txBody>
      </p:sp>
      <p:sp>
        <p:nvSpPr>
          <p:cNvPr id="40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249527" y="1516491"/>
            <a:ext cx="1574444" cy="914400"/>
          </a:xfr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13500000" scaled="1"/>
          </a:gradFill>
          <a:ln>
            <a:solidFill>
              <a:schemeClr val="accent2">
                <a:lumMod val="75000"/>
              </a:schemeClr>
            </a:solidFill>
          </a:ln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8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 smtClean="0"/>
              <a:t>points</a:t>
            </a:r>
            <a:endParaRPr lang="en-US" dirty="0"/>
          </a:p>
        </p:txBody>
      </p:sp>
      <p:sp>
        <p:nvSpPr>
          <p:cNvPr id="45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249527" y="2533920"/>
            <a:ext cx="1574444" cy="914400"/>
          </a:xfr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13500000" scaled="1"/>
          </a:gradFill>
          <a:ln>
            <a:solidFill>
              <a:schemeClr val="accent2">
                <a:lumMod val="75000"/>
              </a:schemeClr>
            </a:solidFill>
          </a:ln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8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 smtClean="0"/>
              <a:t>points</a:t>
            </a:r>
            <a:endParaRPr lang="en-US" dirty="0"/>
          </a:p>
        </p:txBody>
      </p:sp>
      <p:sp>
        <p:nvSpPr>
          <p:cNvPr id="50" name="Text Placeholder 7"/>
          <p:cNvSpPr>
            <a:spLocks noGrp="1"/>
          </p:cNvSpPr>
          <p:nvPr>
            <p:ph type="body" sz="quarter" idx="28" hasCustomPrompt="1"/>
          </p:nvPr>
        </p:nvSpPr>
        <p:spPr>
          <a:xfrm>
            <a:off x="249527" y="3551349"/>
            <a:ext cx="1574444" cy="914400"/>
          </a:xfr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13500000" scaled="1"/>
          </a:gradFill>
          <a:ln>
            <a:solidFill>
              <a:schemeClr val="accent2">
                <a:lumMod val="75000"/>
              </a:schemeClr>
            </a:solidFill>
          </a:ln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8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 smtClean="0"/>
              <a:t>points</a:t>
            </a:r>
            <a:endParaRPr lang="en-US" dirty="0"/>
          </a:p>
        </p:txBody>
      </p:sp>
      <p:sp>
        <p:nvSpPr>
          <p:cNvPr id="55" name="Text Placeholder 7"/>
          <p:cNvSpPr>
            <a:spLocks noGrp="1"/>
          </p:cNvSpPr>
          <p:nvPr>
            <p:ph type="body" sz="quarter" idx="33" hasCustomPrompt="1"/>
          </p:nvPr>
        </p:nvSpPr>
        <p:spPr>
          <a:xfrm>
            <a:off x="249527" y="4568778"/>
            <a:ext cx="1574444" cy="914400"/>
          </a:xfr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13500000" scaled="1"/>
          </a:gradFill>
          <a:ln>
            <a:solidFill>
              <a:schemeClr val="accent2">
                <a:lumMod val="75000"/>
              </a:schemeClr>
            </a:solidFill>
          </a:ln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8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 smtClean="0"/>
              <a:t>points</a:t>
            </a:r>
            <a:endParaRPr lang="en-US" dirty="0"/>
          </a:p>
        </p:txBody>
      </p:sp>
      <p:sp>
        <p:nvSpPr>
          <p:cNvPr id="60" name="Text Placeholder 7"/>
          <p:cNvSpPr>
            <a:spLocks noGrp="1"/>
          </p:cNvSpPr>
          <p:nvPr>
            <p:ph type="body" sz="quarter" idx="38" hasCustomPrompt="1"/>
          </p:nvPr>
        </p:nvSpPr>
        <p:spPr>
          <a:xfrm>
            <a:off x="249527" y="5586207"/>
            <a:ext cx="1574444" cy="914400"/>
          </a:xfr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13500000" scaled="1"/>
          </a:gradFill>
          <a:ln>
            <a:solidFill>
              <a:schemeClr val="accent2">
                <a:lumMod val="75000"/>
              </a:schemeClr>
            </a:solidFill>
          </a:ln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8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 smtClean="0"/>
              <a:t>points</a:t>
            </a:r>
            <a:endParaRPr lang="en-US" dirty="0"/>
          </a:p>
        </p:txBody>
      </p:sp>
      <p:sp>
        <p:nvSpPr>
          <p:cNvPr id="36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2017153" y="357393"/>
            <a:ext cx="1574444" cy="914400"/>
          </a:xfrm>
          <a:gradFill>
            <a:gsLst>
              <a:gs pos="0">
                <a:schemeClr val="accent2"/>
              </a:gs>
              <a:gs pos="100000">
                <a:schemeClr val="accent2">
                  <a:lumMod val="50000"/>
                  <a:alpha val="70000"/>
                </a:schemeClr>
              </a:gs>
            </a:gsLst>
            <a:lin ang="13500000" scaled="1"/>
          </a:gradFill>
          <a:ln>
            <a:solidFill>
              <a:schemeClr val="accent2">
                <a:lumMod val="50000"/>
              </a:schemeClr>
            </a:solidFill>
          </a:ln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800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 smtClean="0"/>
              <a:t>Category 2</a:t>
            </a:r>
            <a:endParaRPr lang="en-US" dirty="0"/>
          </a:p>
        </p:txBody>
      </p:sp>
      <p:sp>
        <p:nvSpPr>
          <p:cNvPr id="41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2017153" y="1516491"/>
            <a:ext cx="1574444" cy="914400"/>
          </a:xfr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13500000" scaled="1"/>
          </a:gradFill>
          <a:ln>
            <a:solidFill>
              <a:schemeClr val="accent2">
                <a:lumMod val="75000"/>
              </a:schemeClr>
            </a:solidFill>
          </a:ln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8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 smtClean="0"/>
              <a:t>points</a:t>
            </a:r>
            <a:endParaRPr lang="en-US" dirty="0"/>
          </a:p>
        </p:txBody>
      </p:sp>
      <p:sp>
        <p:nvSpPr>
          <p:cNvPr id="46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2017153" y="2533920"/>
            <a:ext cx="1574444" cy="914400"/>
          </a:xfr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13500000" scaled="1"/>
          </a:gradFill>
          <a:ln>
            <a:solidFill>
              <a:schemeClr val="accent2">
                <a:lumMod val="75000"/>
              </a:schemeClr>
            </a:solidFill>
          </a:ln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8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 smtClean="0"/>
              <a:t>points</a:t>
            </a:r>
            <a:endParaRPr lang="en-US" dirty="0"/>
          </a:p>
        </p:txBody>
      </p:sp>
      <p:sp>
        <p:nvSpPr>
          <p:cNvPr id="51" name="Text Placeholder 7"/>
          <p:cNvSpPr>
            <a:spLocks noGrp="1"/>
          </p:cNvSpPr>
          <p:nvPr>
            <p:ph type="body" sz="quarter" idx="29" hasCustomPrompt="1"/>
          </p:nvPr>
        </p:nvSpPr>
        <p:spPr>
          <a:xfrm>
            <a:off x="2017153" y="3551349"/>
            <a:ext cx="1574444" cy="914400"/>
          </a:xfr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13500000" scaled="1"/>
          </a:gradFill>
          <a:ln>
            <a:solidFill>
              <a:schemeClr val="accent2">
                <a:lumMod val="75000"/>
              </a:schemeClr>
            </a:solidFill>
          </a:ln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8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 smtClean="0"/>
              <a:t>points</a:t>
            </a:r>
            <a:endParaRPr lang="en-US" dirty="0"/>
          </a:p>
        </p:txBody>
      </p:sp>
      <p:sp>
        <p:nvSpPr>
          <p:cNvPr id="56" name="Text Placeholder 7"/>
          <p:cNvSpPr>
            <a:spLocks noGrp="1"/>
          </p:cNvSpPr>
          <p:nvPr>
            <p:ph type="body" sz="quarter" idx="34" hasCustomPrompt="1"/>
          </p:nvPr>
        </p:nvSpPr>
        <p:spPr>
          <a:xfrm>
            <a:off x="2017153" y="4568778"/>
            <a:ext cx="1574444" cy="914400"/>
          </a:xfr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13500000" scaled="1"/>
          </a:gradFill>
          <a:ln>
            <a:solidFill>
              <a:schemeClr val="accent2">
                <a:lumMod val="75000"/>
              </a:schemeClr>
            </a:solidFill>
          </a:ln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8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 smtClean="0"/>
              <a:t>points</a:t>
            </a:r>
            <a:endParaRPr lang="en-US" dirty="0"/>
          </a:p>
        </p:txBody>
      </p:sp>
      <p:sp>
        <p:nvSpPr>
          <p:cNvPr id="61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2017153" y="5586207"/>
            <a:ext cx="1574444" cy="914400"/>
          </a:xfr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13500000" scaled="1"/>
          </a:gradFill>
          <a:ln>
            <a:solidFill>
              <a:schemeClr val="accent2">
                <a:lumMod val="75000"/>
              </a:schemeClr>
            </a:solidFill>
          </a:ln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8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 smtClean="0"/>
              <a:t>points</a:t>
            </a:r>
            <a:endParaRPr lang="en-US" dirty="0"/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3784778" y="357393"/>
            <a:ext cx="1574444" cy="914400"/>
          </a:xfrm>
          <a:gradFill>
            <a:gsLst>
              <a:gs pos="0">
                <a:schemeClr val="accent2"/>
              </a:gs>
              <a:gs pos="100000">
                <a:schemeClr val="accent2">
                  <a:lumMod val="50000"/>
                  <a:alpha val="70000"/>
                </a:schemeClr>
              </a:gs>
            </a:gsLst>
            <a:lin ang="13500000" scaled="1"/>
          </a:gradFill>
          <a:ln>
            <a:solidFill>
              <a:schemeClr val="accent2">
                <a:lumMod val="50000"/>
              </a:schemeClr>
            </a:solidFill>
          </a:ln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800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 smtClean="0"/>
              <a:t>Category 3</a:t>
            </a:r>
            <a:endParaRPr lang="en-US" dirty="0"/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3784778" y="1516491"/>
            <a:ext cx="1574444" cy="914400"/>
          </a:xfr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13500000" scaled="1"/>
          </a:gradFill>
          <a:ln>
            <a:solidFill>
              <a:schemeClr val="accent2">
                <a:lumMod val="75000"/>
              </a:schemeClr>
            </a:solidFill>
          </a:ln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8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 smtClean="0"/>
              <a:t>points</a:t>
            </a:r>
            <a:endParaRPr lang="en-US" dirty="0"/>
          </a:p>
        </p:txBody>
      </p:sp>
      <p:sp>
        <p:nvSpPr>
          <p:cNvPr id="47" name="Text Placeholder 7"/>
          <p:cNvSpPr>
            <a:spLocks noGrp="1"/>
          </p:cNvSpPr>
          <p:nvPr>
            <p:ph type="body" sz="quarter" idx="25" hasCustomPrompt="1"/>
          </p:nvPr>
        </p:nvSpPr>
        <p:spPr>
          <a:xfrm>
            <a:off x="3784778" y="2533920"/>
            <a:ext cx="1574444" cy="914400"/>
          </a:xfr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13500000" scaled="1"/>
          </a:gradFill>
          <a:ln>
            <a:solidFill>
              <a:schemeClr val="accent2">
                <a:lumMod val="75000"/>
              </a:schemeClr>
            </a:solidFill>
          </a:ln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8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 smtClean="0"/>
              <a:t>points</a:t>
            </a:r>
            <a:endParaRPr lang="en-US" dirty="0"/>
          </a:p>
        </p:txBody>
      </p:sp>
      <p:sp>
        <p:nvSpPr>
          <p:cNvPr id="52" name="Text Placeholder 7"/>
          <p:cNvSpPr>
            <a:spLocks noGrp="1"/>
          </p:cNvSpPr>
          <p:nvPr>
            <p:ph type="body" sz="quarter" idx="30" hasCustomPrompt="1"/>
          </p:nvPr>
        </p:nvSpPr>
        <p:spPr>
          <a:xfrm>
            <a:off x="3784778" y="3551349"/>
            <a:ext cx="1574444" cy="914400"/>
          </a:xfr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13500000" scaled="1"/>
          </a:gradFill>
          <a:ln>
            <a:solidFill>
              <a:schemeClr val="accent2">
                <a:lumMod val="75000"/>
              </a:schemeClr>
            </a:solidFill>
          </a:ln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8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 smtClean="0"/>
              <a:t>points</a:t>
            </a:r>
            <a:endParaRPr lang="en-US" dirty="0"/>
          </a:p>
        </p:txBody>
      </p:sp>
      <p:sp>
        <p:nvSpPr>
          <p:cNvPr id="57" name="Text Placeholder 7"/>
          <p:cNvSpPr>
            <a:spLocks noGrp="1"/>
          </p:cNvSpPr>
          <p:nvPr>
            <p:ph type="body" sz="quarter" idx="35" hasCustomPrompt="1"/>
          </p:nvPr>
        </p:nvSpPr>
        <p:spPr>
          <a:xfrm>
            <a:off x="3784778" y="4568778"/>
            <a:ext cx="1574444" cy="914400"/>
          </a:xfr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13500000" scaled="1"/>
          </a:gradFill>
          <a:ln>
            <a:solidFill>
              <a:schemeClr val="accent2">
                <a:lumMod val="75000"/>
              </a:schemeClr>
            </a:solidFill>
          </a:ln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8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 smtClean="0"/>
              <a:t>points</a:t>
            </a:r>
            <a:endParaRPr lang="en-US" dirty="0"/>
          </a:p>
        </p:txBody>
      </p:sp>
      <p:sp>
        <p:nvSpPr>
          <p:cNvPr id="62" name="Text Placeholder 7"/>
          <p:cNvSpPr>
            <a:spLocks noGrp="1"/>
          </p:cNvSpPr>
          <p:nvPr>
            <p:ph type="body" sz="quarter" idx="40" hasCustomPrompt="1"/>
          </p:nvPr>
        </p:nvSpPr>
        <p:spPr>
          <a:xfrm>
            <a:off x="3784778" y="5586207"/>
            <a:ext cx="1574444" cy="914400"/>
          </a:xfr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13500000" scaled="1"/>
          </a:gradFill>
          <a:ln>
            <a:solidFill>
              <a:schemeClr val="accent2">
                <a:lumMod val="75000"/>
              </a:schemeClr>
            </a:solidFill>
          </a:ln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8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 smtClean="0"/>
              <a:t>points</a:t>
            </a:r>
            <a:endParaRPr lang="en-US" dirty="0"/>
          </a:p>
        </p:txBody>
      </p:sp>
      <p:sp>
        <p:nvSpPr>
          <p:cNvPr id="38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5552404" y="357393"/>
            <a:ext cx="1574444" cy="914400"/>
          </a:xfrm>
          <a:gradFill>
            <a:gsLst>
              <a:gs pos="0">
                <a:schemeClr val="accent2"/>
              </a:gs>
              <a:gs pos="100000">
                <a:schemeClr val="accent2">
                  <a:lumMod val="50000"/>
                  <a:alpha val="70000"/>
                </a:schemeClr>
              </a:gs>
            </a:gsLst>
            <a:lin ang="13500000" scaled="1"/>
          </a:gradFill>
          <a:ln>
            <a:solidFill>
              <a:schemeClr val="accent2">
                <a:lumMod val="50000"/>
              </a:schemeClr>
            </a:solidFill>
          </a:ln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800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 smtClean="0"/>
              <a:t>Category 4</a:t>
            </a:r>
            <a:endParaRPr lang="en-US" dirty="0"/>
          </a:p>
        </p:txBody>
      </p:sp>
      <p:sp>
        <p:nvSpPr>
          <p:cNvPr id="43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5552404" y="1516491"/>
            <a:ext cx="1574444" cy="914400"/>
          </a:xfr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13500000" scaled="1"/>
          </a:gradFill>
          <a:ln>
            <a:solidFill>
              <a:schemeClr val="accent2">
                <a:lumMod val="75000"/>
              </a:schemeClr>
            </a:solidFill>
          </a:ln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8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 smtClean="0"/>
              <a:t>points</a:t>
            </a:r>
            <a:endParaRPr lang="en-US" dirty="0"/>
          </a:p>
        </p:txBody>
      </p:sp>
      <p:sp>
        <p:nvSpPr>
          <p:cNvPr id="48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5552404" y="2533920"/>
            <a:ext cx="1574444" cy="914400"/>
          </a:xfr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13500000" scaled="1"/>
          </a:gradFill>
          <a:ln>
            <a:solidFill>
              <a:schemeClr val="accent2">
                <a:lumMod val="75000"/>
              </a:schemeClr>
            </a:solidFill>
          </a:ln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8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 smtClean="0"/>
              <a:t>points</a:t>
            </a:r>
            <a:endParaRPr lang="en-US" dirty="0"/>
          </a:p>
        </p:txBody>
      </p:sp>
      <p:sp>
        <p:nvSpPr>
          <p:cNvPr id="53" name="Text Placeholder 7"/>
          <p:cNvSpPr>
            <a:spLocks noGrp="1"/>
          </p:cNvSpPr>
          <p:nvPr>
            <p:ph type="body" sz="quarter" idx="31" hasCustomPrompt="1"/>
          </p:nvPr>
        </p:nvSpPr>
        <p:spPr>
          <a:xfrm>
            <a:off x="5552404" y="3551349"/>
            <a:ext cx="1574444" cy="914400"/>
          </a:xfr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13500000" scaled="1"/>
          </a:gradFill>
          <a:ln>
            <a:solidFill>
              <a:schemeClr val="accent2">
                <a:lumMod val="75000"/>
              </a:schemeClr>
            </a:solidFill>
          </a:ln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8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 smtClean="0"/>
              <a:t>points</a:t>
            </a:r>
            <a:endParaRPr lang="en-US" dirty="0"/>
          </a:p>
        </p:txBody>
      </p:sp>
      <p:sp>
        <p:nvSpPr>
          <p:cNvPr id="58" name="Text Placeholder 7"/>
          <p:cNvSpPr>
            <a:spLocks noGrp="1"/>
          </p:cNvSpPr>
          <p:nvPr>
            <p:ph type="body" sz="quarter" idx="36" hasCustomPrompt="1"/>
          </p:nvPr>
        </p:nvSpPr>
        <p:spPr>
          <a:xfrm>
            <a:off x="5552404" y="4568778"/>
            <a:ext cx="1574444" cy="914400"/>
          </a:xfr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13500000" scaled="1"/>
          </a:gradFill>
          <a:ln>
            <a:solidFill>
              <a:schemeClr val="accent2">
                <a:lumMod val="75000"/>
              </a:schemeClr>
            </a:solidFill>
          </a:ln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8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 smtClean="0"/>
              <a:t>points</a:t>
            </a:r>
            <a:endParaRPr lang="en-US" dirty="0"/>
          </a:p>
        </p:txBody>
      </p:sp>
      <p:sp>
        <p:nvSpPr>
          <p:cNvPr id="63" name="Text Placeholder 7"/>
          <p:cNvSpPr>
            <a:spLocks noGrp="1"/>
          </p:cNvSpPr>
          <p:nvPr>
            <p:ph type="body" sz="quarter" idx="41" hasCustomPrompt="1"/>
          </p:nvPr>
        </p:nvSpPr>
        <p:spPr>
          <a:xfrm>
            <a:off x="5552404" y="5586207"/>
            <a:ext cx="1574444" cy="914400"/>
          </a:xfr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13500000" scaled="1"/>
          </a:gradFill>
          <a:ln>
            <a:solidFill>
              <a:schemeClr val="accent2">
                <a:lumMod val="75000"/>
              </a:schemeClr>
            </a:solidFill>
          </a:ln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8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 smtClean="0"/>
              <a:t>points</a:t>
            </a:r>
            <a:endParaRPr lang="en-US" dirty="0"/>
          </a:p>
        </p:txBody>
      </p:sp>
      <p:sp>
        <p:nvSpPr>
          <p:cNvPr id="39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7320029" y="357393"/>
            <a:ext cx="1574444" cy="914400"/>
          </a:xfrm>
          <a:gradFill>
            <a:gsLst>
              <a:gs pos="0">
                <a:schemeClr val="accent2"/>
              </a:gs>
              <a:gs pos="100000">
                <a:schemeClr val="accent2">
                  <a:lumMod val="50000"/>
                  <a:alpha val="70000"/>
                </a:schemeClr>
              </a:gs>
            </a:gsLst>
            <a:lin ang="13500000" scaled="1"/>
          </a:gradFill>
          <a:ln>
            <a:solidFill>
              <a:schemeClr val="accent2">
                <a:lumMod val="50000"/>
              </a:schemeClr>
            </a:solidFill>
          </a:ln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800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 smtClean="0"/>
              <a:t>Category 5</a:t>
            </a:r>
            <a:endParaRPr lang="en-US" dirty="0"/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7320029" y="1516491"/>
            <a:ext cx="1574444" cy="914400"/>
          </a:xfr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13500000" scaled="1"/>
          </a:gradFill>
          <a:ln>
            <a:solidFill>
              <a:schemeClr val="accent2">
                <a:lumMod val="75000"/>
              </a:schemeClr>
            </a:solidFill>
          </a:ln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8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 smtClean="0"/>
              <a:t>points</a:t>
            </a:r>
            <a:endParaRPr lang="en-US" dirty="0"/>
          </a:p>
        </p:txBody>
      </p:sp>
      <p:sp>
        <p:nvSpPr>
          <p:cNvPr id="49" name="Text Placeholder 7"/>
          <p:cNvSpPr>
            <a:spLocks noGrp="1"/>
          </p:cNvSpPr>
          <p:nvPr>
            <p:ph type="body" sz="quarter" idx="27" hasCustomPrompt="1"/>
          </p:nvPr>
        </p:nvSpPr>
        <p:spPr>
          <a:xfrm>
            <a:off x="7320029" y="2533920"/>
            <a:ext cx="1574444" cy="914400"/>
          </a:xfr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13500000" scaled="1"/>
          </a:gradFill>
          <a:ln>
            <a:solidFill>
              <a:schemeClr val="accent2">
                <a:lumMod val="75000"/>
              </a:schemeClr>
            </a:solidFill>
          </a:ln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8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 smtClean="0"/>
              <a:t>points</a:t>
            </a:r>
            <a:endParaRPr lang="en-US" dirty="0"/>
          </a:p>
        </p:txBody>
      </p:sp>
      <p:sp>
        <p:nvSpPr>
          <p:cNvPr id="54" name="Text Placeholder 7"/>
          <p:cNvSpPr>
            <a:spLocks noGrp="1"/>
          </p:cNvSpPr>
          <p:nvPr>
            <p:ph type="body" sz="quarter" idx="32" hasCustomPrompt="1"/>
          </p:nvPr>
        </p:nvSpPr>
        <p:spPr>
          <a:xfrm>
            <a:off x="7320029" y="3551349"/>
            <a:ext cx="1574444" cy="914400"/>
          </a:xfr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13500000" scaled="1"/>
          </a:gradFill>
          <a:ln>
            <a:solidFill>
              <a:schemeClr val="accent2">
                <a:lumMod val="75000"/>
              </a:schemeClr>
            </a:solidFill>
          </a:ln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8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 smtClean="0"/>
              <a:t>points</a:t>
            </a:r>
            <a:endParaRPr lang="en-US" dirty="0"/>
          </a:p>
        </p:txBody>
      </p:sp>
      <p:sp>
        <p:nvSpPr>
          <p:cNvPr id="59" name="Text Placeholder 7"/>
          <p:cNvSpPr>
            <a:spLocks noGrp="1"/>
          </p:cNvSpPr>
          <p:nvPr>
            <p:ph type="body" sz="quarter" idx="37" hasCustomPrompt="1"/>
          </p:nvPr>
        </p:nvSpPr>
        <p:spPr>
          <a:xfrm>
            <a:off x="7320029" y="4568778"/>
            <a:ext cx="1574444" cy="914400"/>
          </a:xfr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13500000" scaled="1"/>
          </a:gradFill>
          <a:ln>
            <a:solidFill>
              <a:schemeClr val="accent2">
                <a:lumMod val="75000"/>
              </a:schemeClr>
            </a:solidFill>
          </a:ln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8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 smtClean="0"/>
              <a:t>points</a:t>
            </a:r>
            <a:endParaRPr lang="en-US" dirty="0"/>
          </a:p>
        </p:txBody>
      </p:sp>
      <p:sp>
        <p:nvSpPr>
          <p:cNvPr id="64" name="Text Placeholder 7"/>
          <p:cNvSpPr>
            <a:spLocks noGrp="1"/>
          </p:cNvSpPr>
          <p:nvPr>
            <p:ph type="body" sz="quarter" idx="42" hasCustomPrompt="1"/>
          </p:nvPr>
        </p:nvSpPr>
        <p:spPr>
          <a:xfrm>
            <a:off x="7320029" y="5586207"/>
            <a:ext cx="1574444" cy="914400"/>
          </a:xfr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13500000" scaled="1"/>
          </a:gradFill>
          <a:ln>
            <a:solidFill>
              <a:schemeClr val="accent2">
                <a:lumMod val="75000"/>
              </a:schemeClr>
            </a:solidFill>
          </a:ln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8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 smtClean="0"/>
              <a:t>points</a:t>
            </a:r>
            <a:endParaRPr lang="en-US" dirty="0"/>
          </a:p>
        </p:txBody>
      </p:sp>
      <p:sp>
        <p:nvSpPr>
          <p:cNvPr id="33" name="Instructions"/>
          <p:cNvSpPr/>
          <p:nvPr userDrawn="1"/>
        </p:nvSpPr>
        <p:spPr>
          <a:xfrm>
            <a:off x="9230875" y="0"/>
            <a:ext cx="1390004" cy="68580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spcBef>
                <a:spcPts val="900"/>
              </a:spcBef>
            </a:pPr>
            <a:r>
              <a:rPr lang="en-US" sz="1200" dirty="0" smtClean="0">
                <a:solidFill>
                  <a:srgbClr val="7F7F7F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You can type your own categories and points values in this game board.</a:t>
            </a:r>
          </a:p>
          <a:p>
            <a:pPr lvl="0">
              <a:spcBef>
                <a:spcPts val="900"/>
              </a:spcBef>
            </a:pPr>
            <a:r>
              <a:rPr lang="en-US" sz="1200" dirty="0" smtClean="0">
                <a:solidFill>
                  <a:srgbClr val="7F7F7F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Type your questions and answers in the slides we’ve provided.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7F7F7F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When you’re in slide show view, click a points box to go to that question,</a:t>
            </a:r>
            <a:r>
              <a:rPr lang="en-US" sz="1200" baseline="0" dirty="0" smtClean="0">
                <a:solidFill>
                  <a:srgbClr val="7F7F7F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 then </a:t>
            </a:r>
            <a:r>
              <a:rPr lang="en-US" sz="1200" dirty="0" smtClean="0">
                <a:solidFill>
                  <a:srgbClr val="7F7F7F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click to</a:t>
            </a:r>
            <a:r>
              <a:rPr lang="en-US" sz="1200" baseline="0" dirty="0" smtClean="0">
                <a:solidFill>
                  <a:srgbClr val="7F7F7F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 move to the answer slide</a:t>
            </a:r>
            <a:r>
              <a:rPr lang="en-US" sz="1200" dirty="0" smtClean="0">
                <a:solidFill>
                  <a:srgbClr val="7F7F7F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.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7F7F7F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Click the left triangle to return to this game board slide. </a:t>
            </a:r>
          </a:p>
        </p:txBody>
      </p:sp>
    </p:spTree>
    <p:extLst>
      <p:ext uri="{BB962C8B-B14F-4D97-AF65-F5344CB8AC3E}">
        <p14:creationId xmlns:p14="http://schemas.microsoft.com/office/powerpoint/2010/main" val="422823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tegory 1 Divider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invGray">
          <a:xfrm>
            <a:off x="0" y="4094260"/>
            <a:ext cx="9144000" cy="1874884"/>
          </a:xfrm>
          <a:prstGeom prst="rect">
            <a:avLst/>
          </a:prstGeom>
          <a:gradFill>
            <a:gsLst>
              <a:gs pos="0">
                <a:schemeClr val="accent2">
                  <a:alpha val="20000"/>
                </a:schemeClr>
              </a:gs>
              <a:gs pos="100000">
                <a:schemeClr val="accent1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511416" y="4239888"/>
            <a:ext cx="8121168" cy="1583628"/>
          </a:xfrm>
          <a:noFill/>
        </p:spPr>
        <p:txBody>
          <a:bodyPr>
            <a:normAutofit/>
          </a:bodyPr>
          <a:lstStyle>
            <a:lvl1pPr>
              <a:defRPr sz="405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Category 1 divider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3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tegory 1 Question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Q"/>
          <p:cNvSpPr txBox="1"/>
          <p:nvPr userDrawn="1"/>
        </p:nvSpPr>
        <p:spPr>
          <a:xfrm rot="16200000">
            <a:off x="-2227065" y="2211262"/>
            <a:ext cx="5749803" cy="132728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just"/>
            <a:r>
              <a:rPr lang="en-US" sz="8625" dirty="0" smtClean="0">
                <a:solidFill>
                  <a:schemeClr val="accent2">
                    <a:lumMod val="50000"/>
                  </a:schemeClr>
                </a:solidFill>
                <a:latin typeface="Corbel" panose="020B0503020204020204" pitchFamily="34" charset="0"/>
                <a:cs typeface="Arial" panose="020B0604020202020204" pitchFamily="34" charset="0"/>
              </a:rPr>
              <a:t>Question</a:t>
            </a:r>
          </a:p>
        </p:txBody>
      </p:sp>
      <p:sp>
        <p:nvSpPr>
          <p:cNvPr id="8" name="Question"/>
          <p:cNvSpPr>
            <a:spLocks noGrp="1"/>
          </p:cNvSpPr>
          <p:nvPr>
            <p:ph type="body" sz="quarter" idx="13" hasCustomPrompt="1"/>
          </p:nvPr>
        </p:nvSpPr>
        <p:spPr>
          <a:xfrm>
            <a:off x="1123351" y="1639496"/>
            <a:ext cx="6309080" cy="200189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aseline="0"/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 smtClean="0"/>
              <a:t>Type question here. </a:t>
            </a:r>
            <a:endParaRPr lang="en-US" dirty="0"/>
          </a:p>
        </p:txBody>
      </p:sp>
      <p:sp>
        <p:nvSpPr>
          <p:cNvPr id="2" name="Rectangle 1"/>
          <p:cNvSpPr/>
          <p:nvPr userDrawn="1"/>
        </p:nvSpPr>
        <p:spPr bwMode="invGray">
          <a:xfrm>
            <a:off x="0" y="5749806"/>
            <a:ext cx="9144000" cy="1108195"/>
          </a:xfrm>
          <a:prstGeom prst="rect">
            <a:avLst/>
          </a:prstGeom>
          <a:gradFill>
            <a:gsLst>
              <a:gs pos="0">
                <a:schemeClr val="accent2">
                  <a:alpha val="20000"/>
                </a:schemeClr>
              </a:gs>
              <a:gs pos="100000">
                <a:schemeClr val="accent1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Points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6832069" y="5900384"/>
            <a:ext cx="1423250" cy="781394"/>
          </a:xfrm>
        </p:spPr>
        <p:txBody>
          <a:bodyPr anchor="ctr">
            <a:noAutofit/>
          </a:bodyPr>
          <a:lstStyle>
            <a:lvl1pPr marL="0" indent="0" algn="r">
              <a:spcBef>
                <a:spcPts val="0"/>
              </a:spcBef>
              <a:buNone/>
              <a:defRPr sz="3600" baseline="0">
                <a:solidFill>
                  <a:schemeClr val="tx1">
                    <a:alpha val="63000"/>
                  </a:schemeClr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 smtClean="0"/>
              <a:t>Points</a:t>
            </a:r>
            <a:endParaRPr lang="en-US" dirty="0"/>
          </a:p>
        </p:txBody>
      </p:sp>
      <p:sp>
        <p:nvSpPr>
          <p:cNvPr id="10" name="Back to game board">
            <a:hlinkClick r:id="rId2" action="ppaction://hlinksldjump"/>
          </p:cNvPr>
          <p:cNvSpPr/>
          <p:nvPr userDrawn="1"/>
        </p:nvSpPr>
        <p:spPr bwMode="invGray">
          <a:xfrm rot="16200000">
            <a:off x="27331" y="6026840"/>
            <a:ext cx="795528" cy="514350"/>
          </a:xfrm>
          <a:prstGeom prst="triangle">
            <a:avLst/>
          </a:prstGeom>
          <a:solidFill>
            <a:srgbClr val="2A5010">
              <a:alpha val="30196"/>
            </a:srgb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2" name="Instructions"/>
          <p:cNvSpPr/>
          <p:nvPr userDrawn="1"/>
        </p:nvSpPr>
        <p:spPr>
          <a:xfrm>
            <a:off x="9230875" y="0"/>
            <a:ext cx="1390004" cy="68580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spcBef>
                <a:spcPts val="900"/>
              </a:spcBef>
            </a:pPr>
            <a:r>
              <a:rPr lang="en-US" sz="1200" dirty="0" smtClean="0">
                <a:solidFill>
                  <a:srgbClr val="7F7F7F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Type your questions and answers in the placeholders. You can add the points value at the bottom for reference.</a:t>
            </a:r>
          </a:p>
          <a:p>
            <a:pPr lvl="0">
              <a:spcBef>
                <a:spcPts val="900"/>
              </a:spcBef>
            </a:pPr>
            <a:r>
              <a:rPr lang="en-US" sz="1200" dirty="0" smtClean="0">
                <a:solidFill>
                  <a:srgbClr val="7F7F7F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When you’re in slide show view, click the left triangle to return to the game board slide. 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609599" y="609600"/>
            <a:ext cx="6482863" cy="726831"/>
          </a:xfrm>
        </p:spPr>
        <p:txBody>
          <a:bodyPr/>
          <a:lstStyle>
            <a:lvl1pPr>
              <a:defRPr baseline="0">
                <a:solidFill>
                  <a:schemeClr val="tx1">
                    <a:alpha val="63000"/>
                  </a:schemeClr>
                </a:solidFill>
              </a:defRPr>
            </a:lvl1pPr>
          </a:lstStyle>
          <a:p>
            <a:r>
              <a:rPr lang="en-US" dirty="0" smtClean="0"/>
              <a:t>Lions, and Tigers, and Kittens?</a:t>
            </a:r>
            <a:endParaRPr lang="en-US" dirty="0"/>
          </a:p>
        </p:txBody>
      </p:sp>
      <p:sp>
        <p:nvSpPr>
          <p:cNvPr id="14" name="Back to game board">
            <a:hlinkClick r:id="" action="ppaction://hlinkshowjump?jump=nextslide"/>
          </p:cNvPr>
          <p:cNvSpPr/>
          <p:nvPr userDrawn="1"/>
        </p:nvSpPr>
        <p:spPr bwMode="invGray">
          <a:xfrm rot="5400000" flipH="1">
            <a:off x="8315846" y="6026840"/>
            <a:ext cx="795528" cy="514350"/>
          </a:xfrm>
          <a:prstGeom prst="triangle">
            <a:avLst/>
          </a:prstGeom>
          <a:solidFill>
            <a:srgbClr val="2A5010">
              <a:alpha val="30196"/>
            </a:srgb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60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1A184-F35B-4AFC-AC27-402630BF31EA}" type="datetimeFigureOut">
              <a:rPr lang="en-US" smtClean="0"/>
              <a:t>9/12/2016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D9D6C-B21A-4AFF-BD71-9CA00C1F4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5932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tegory 1 Answer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invGray">
          <a:xfrm>
            <a:off x="0" y="5749806"/>
            <a:ext cx="9144000" cy="1108195"/>
          </a:xfrm>
          <a:prstGeom prst="rect">
            <a:avLst/>
          </a:prstGeom>
          <a:gradFill>
            <a:gsLst>
              <a:gs pos="0">
                <a:schemeClr val="accent2">
                  <a:alpha val="20000"/>
                </a:schemeClr>
              </a:gs>
              <a:gs pos="100000">
                <a:schemeClr val="accent1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Q"/>
          <p:cNvSpPr txBox="1"/>
          <p:nvPr userDrawn="1"/>
        </p:nvSpPr>
        <p:spPr>
          <a:xfrm rot="16200000">
            <a:off x="-2227065" y="2078533"/>
            <a:ext cx="5749803" cy="15927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just"/>
            <a:r>
              <a:rPr lang="en-US" sz="10350" dirty="0" smtClean="0">
                <a:solidFill>
                  <a:schemeClr val="accent2">
                    <a:lumMod val="50000"/>
                  </a:schemeClr>
                </a:solidFill>
                <a:latin typeface="Corbel" panose="020B0503020204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8" name="Question"/>
          <p:cNvSpPr>
            <a:spLocks noGrp="1"/>
          </p:cNvSpPr>
          <p:nvPr>
            <p:ph type="body" sz="quarter" idx="13" hasCustomPrompt="1"/>
          </p:nvPr>
        </p:nvSpPr>
        <p:spPr>
          <a:xfrm>
            <a:off x="1237565" y="1662942"/>
            <a:ext cx="6183143" cy="200189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aseline="0"/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 smtClean="0"/>
              <a:t>Type answer here. </a:t>
            </a:r>
            <a:endParaRPr lang="en-US" dirty="0"/>
          </a:p>
        </p:txBody>
      </p:sp>
      <p:sp>
        <p:nvSpPr>
          <p:cNvPr id="13" name="Points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6832068" y="5900385"/>
            <a:ext cx="2139291" cy="781394"/>
          </a:xfrm>
        </p:spPr>
        <p:txBody>
          <a:bodyPr anchor="ctr">
            <a:noAutofit/>
          </a:bodyPr>
          <a:lstStyle>
            <a:lvl1pPr marL="0" indent="0" algn="r">
              <a:spcBef>
                <a:spcPts val="0"/>
              </a:spcBef>
              <a:buNone/>
              <a:defRPr sz="3600" baseline="0">
                <a:solidFill>
                  <a:schemeClr val="tx1">
                    <a:alpha val="63000"/>
                  </a:schemeClr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 smtClean="0"/>
              <a:t>Points</a:t>
            </a:r>
            <a:endParaRPr lang="en-US" dirty="0"/>
          </a:p>
        </p:txBody>
      </p:sp>
      <p:sp>
        <p:nvSpPr>
          <p:cNvPr id="10" name="Back to game board">
            <a:hlinkClick r:id="rId2" action="ppaction://hlinksldjump"/>
          </p:cNvPr>
          <p:cNvSpPr/>
          <p:nvPr userDrawn="1"/>
        </p:nvSpPr>
        <p:spPr bwMode="invGray">
          <a:xfrm rot="16200000">
            <a:off x="27331" y="6026840"/>
            <a:ext cx="795528" cy="514350"/>
          </a:xfrm>
          <a:prstGeom prst="triangle">
            <a:avLst/>
          </a:prstGeom>
          <a:solidFill>
            <a:srgbClr val="2A5010">
              <a:alpha val="30196"/>
            </a:srgb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4" name="Instructions"/>
          <p:cNvSpPr/>
          <p:nvPr userDrawn="1"/>
        </p:nvSpPr>
        <p:spPr>
          <a:xfrm>
            <a:off x="9230875" y="0"/>
            <a:ext cx="1390004" cy="68580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spcBef>
                <a:spcPts val="900"/>
              </a:spcBef>
            </a:pPr>
            <a:r>
              <a:rPr lang="en-US" sz="1200" dirty="0" smtClean="0">
                <a:solidFill>
                  <a:srgbClr val="7F7F7F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Type your questions and answers in the placeholders. You can add the points value at the bottom for reference.</a:t>
            </a:r>
          </a:p>
          <a:p>
            <a:pPr lvl="0">
              <a:spcBef>
                <a:spcPts val="900"/>
              </a:spcBef>
            </a:pPr>
            <a:r>
              <a:rPr lang="en-US" sz="1200" dirty="0" smtClean="0">
                <a:solidFill>
                  <a:srgbClr val="7F7F7F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When you’re in slide show view, click the triangle to return to the game board slide. </a:t>
            </a:r>
          </a:p>
        </p:txBody>
      </p:sp>
      <p:sp>
        <p:nvSpPr>
          <p:cNvPr id="15" name="Title 5"/>
          <p:cNvSpPr>
            <a:spLocks noGrp="1"/>
          </p:cNvSpPr>
          <p:nvPr>
            <p:ph type="title" hasCustomPrompt="1"/>
          </p:nvPr>
        </p:nvSpPr>
        <p:spPr>
          <a:xfrm>
            <a:off x="609599" y="609600"/>
            <a:ext cx="6482863" cy="726831"/>
          </a:xfrm>
        </p:spPr>
        <p:txBody>
          <a:bodyPr/>
          <a:lstStyle>
            <a:lvl1pPr>
              <a:defRPr baseline="0">
                <a:solidFill>
                  <a:schemeClr val="tx1">
                    <a:alpha val="63000"/>
                  </a:schemeClr>
                </a:solidFill>
              </a:defRPr>
            </a:lvl1pPr>
          </a:lstStyle>
          <a:p>
            <a:r>
              <a:rPr lang="en-US" dirty="0" smtClean="0"/>
              <a:t>Lions, and Tigers, and Kittens?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34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tegory 2 Divider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invGray">
          <a:xfrm>
            <a:off x="0" y="4094260"/>
            <a:ext cx="9144000" cy="1874884"/>
          </a:xfrm>
          <a:prstGeom prst="rect">
            <a:avLst/>
          </a:prstGeom>
          <a:gradFill>
            <a:gsLst>
              <a:gs pos="0">
                <a:schemeClr val="accent2">
                  <a:alpha val="20000"/>
                </a:schemeClr>
              </a:gs>
              <a:gs pos="100000">
                <a:schemeClr val="accent1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itle 3"/>
          <p:cNvSpPr>
            <a:spLocks noGrp="1"/>
          </p:cNvSpPr>
          <p:nvPr>
            <p:ph type="title" hasCustomPrompt="1"/>
          </p:nvPr>
        </p:nvSpPr>
        <p:spPr>
          <a:xfrm>
            <a:off x="511416" y="4239888"/>
            <a:ext cx="8121168" cy="1583628"/>
          </a:xfrm>
          <a:noFill/>
        </p:spPr>
        <p:txBody>
          <a:bodyPr>
            <a:normAutofit/>
          </a:bodyPr>
          <a:lstStyle>
            <a:lvl1pPr>
              <a:defRPr sz="405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Category 3 divider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17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tegory 2 Question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 bwMode="invGray">
          <a:xfrm>
            <a:off x="0" y="5749806"/>
            <a:ext cx="9144000" cy="1108195"/>
          </a:xfrm>
          <a:prstGeom prst="rect">
            <a:avLst/>
          </a:prstGeom>
          <a:gradFill>
            <a:gsLst>
              <a:gs pos="0">
                <a:schemeClr val="accent2">
                  <a:alpha val="20000"/>
                </a:schemeClr>
              </a:gs>
              <a:gs pos="100000">
                <a:schemeClr val="accent1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Q"/>
          <p:cNvSpPr txBox="1"/>
          <p:nvPr userDrawn="1"/>
        </p:nvSpPr>
        <p:spPr>
          <a:xfrm rot="16200000">
            <a:off x="-2227065" y="2211262"/>
            <a:ext cx="5749803" cy="132728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just"/>
            <a:r>
              <a:rPr lang="en-US" sz="8625" dirty="0" smtClean="0">
                <a:solidFill>
                  <a:schemeClr val="accent2">
                    <a:lumMod val="50000"/>
                  </a:schemeClr>
                </a:solidFill>
                <a:latin typeface="Corbel" panose="020B0503020204020204" pitchFamily="34" charset="0"/>
                <a:cs typeface="Arial" panose="020B0604020202020204" pitchFamily="34" charset="0"/>
              </a:rPr>
              <a:t>Question</a:t>
            </a:r>
          </a:p>
        </p:txBody>
      </p:sp>
      <p:sp>
        <p:nvSpPr>
          <p:cNvPr id="8" name="Question"/>
          <p:cNvSpPr>
            <a:spLocks noGrp="1"/>
          </p:cNvSpPr>
          <p:nvPr>
            <p:ph type="body" sz="quarter" idx="13" hasCustomPrompt="1"/>
          </p:nvPr>
        </p:nvSpPr>
        <p:spPr>
          <a:xfrm>
            <a:off x="1381259" y="1873957"/>
            <a:ext cx="6664148" cy="200189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aseline="0"/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 smtClean="0"/>
              <a:t>Type question here. </a:t>
            </a:r>
            <a:endParaRPr lang="en-US" dirty="0"/>
          </a:p>
        </p:txBody>
      </p:sp>
      <p:sp>
        <p:nvSpPr>
          <p:cNvPr id="13" name="Points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6832069" y="5900384"/>
            <a:ext cx="1423250" cy="781394"/>
          </a:xfrm>
        </p:spPr>
        <p:txBody>
          <a:bodyPr anchor="ctr">
            <a:noAutofit/>
          </a:bodyPr>
          <a:lstStyle>
            <a:lvl1pPr marL="0" indent="0" algn="r">
              <a:spcBef>
                <a:spcPts val="0"/>
              </a:spcBef>
              <a:buNone/>
              <a:defRPr sz="3600" baseline="0">
                <a:solidFill>
                  <a:schemeClr val="tx1">
                    <a:alpha val="63000"/>
                  </a:schemeClr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 smtClean="0"/>
              <a:t>Points</a:t>
            </a:r>
            <a:endParaRPr lang="en-US" dirty="0"/>
          </a:p>
        </p:txBody>
      </p:sp>
      <p:sp>
        <p:nvSpPr>
          <p:cNvPr id="10" name="Back to game board">
            <a:hlinkClick r:id="rId2" action="ppaction://hlinksldjump"/>
          </p:cNvPr>
          <p:cNvSpPr/>
          <p:nvPr userDrawn="1"/>
        </p:nvSpPr>
        <p:spPr bwMode="invGray">
          <a:xfrm rot="16200000">
            <a:off x="27331" y="6026840"/>
            <a:ext cx="795528" cy="514350"/>
          </a:xfrm>
          <a:prstGeom prst="triangle">
            <a:avLst/>
          </a:prstGeom>
          <a:solidFill>
            <a:srgbClr val="2A5010">
              <a:alpha val="30196"/>
            </a:srgb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9" name="Instructions"/>
          <p:cNvSpPr/>
          <p:nvPr userDrawn="1"/>
        </p:nvSpPr>
        <p:spPr>
          <a:xfrm>
            <a:off x="9230875" y="0"/>
            <a:ext cx="1390004" cy="68580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spcBef>
                <a:spcPts val="900"/>
              </a:spcBef>
            </a:pPr>
            <a:r>
              <a:rPr lang="en-US" sz="1200" dirty="0" smtClean="0">
                <a:solidFill>
                  <a:srgbClr val="7F7F7F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Type your questions and answers in the placeholders. You can add the points value at the bottom for reference.</a:t>
            </a:r>
          </a:p>
          <a:p>
            <a:pPr lvl="0">
              <a:spcBef>
                <a:spcPts val="900"/>
              </a:spcBef>
            </a:pPr>
            <a:r>
              <a:rPr lang="en-US" sz="1200" dirty="0" smtClean="0">
                <a:solidFill>
                  <a:srgbClr val="7F7F7F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When you’re in slide show view, click the triangle to return to the game board slide.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3000"/>
                  </a:schemeClr>
                </a:solidFill>
              </a:defRPr>
            </a:lvl1pPr>
          </a:lstStyle>
          <a:p>
            <a:r>
              <a:rPr lang="en-US" dirty="0" smtClean="0"/>
              <a:t>Category 2</a:t>
            </a:r>
            <a:endParaRPr lang="en-US" dirty="0"/>
          </a:p>
        </p:txBody>
      </p:sp>
      <p:sp>
        <p:nvSpPr>
          <p:cNvPr id="12" name="Back to game board">
            <a:hlinkClick r:id="" action="ppaction://hlinkshowjump?jump=nextslide"/>
          </p:cNvPr>
          <p:cNvSpPr/>
          <p:nvPr userDrawn="1"/>
        </p:nvSpPr>
        <p:spPr bwMode="invGray">
          <a:xfrm rot="5400000" flipH="1">
            <a:off x="8315846" y="6026840"/>
            <a:ext cx="795528" cy="514350"/>
          </a:xfrm>
          <a:prstGeom prst="triangle">
            <a:avLst/>
          </a:prstGeom>
          <a:solidFill>
            <a:srgbClr val="2A5010">
              <a:alpha val="30196"/>
            </a:srgb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6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tegory 2 Answer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invGray">
          <a:xfrm>
            <a:off x="0" y="5749806"/>
            <a:ext cx="9144000" cy="1108195"/>
          </a:xfrm>
          <a:prstGeom prst="rect">
            <a:avLst/>
          </a:prstGeom>
          <a:gradFill>
            <a:gsLst>
              <a:gs pos="0">
                <a:schemeClr val="accent2">
                  <a:alpha val="20000"/>
                </a:schemeClr>
              </a:gs>
              <a:gs pos="100000">
                <a:schemeClr val="accent1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Q"/>
          <p:cNvSpPr txBox="1"/>
          <p:nvPr userDrawn="1"/>
        </p:nvSpPr>
        <p:spPr>
          <a:xfrm rot="16200000">
            <a:off x="-2227065" y="2078533"/>
            <a:ext cx="5749803" cy="15927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just"/>
            <a:r>
              <a:rPr lang="en-US" sz="10350" dirty="0" smtClean="0">
                <a:solidFill>
                  <a:schemeClr val="accent2">
                    <a:lumMod val="50000"/>
                  </a:schemeClr>
                </a:solidFill>
                <a:latin typeface="Corbel" panose="020B0503020204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8" name="Question"/>
          <p:cNvSpPr>
            <a:spLocks noGrp="1"/>
          </p:cNvSpPr>
          <p:nvPr>
            <p:ph type="body" sz="quarter" idx="13" hasCustomPrompt="1"/>
          </p:nvPr>
        </p:nvSpPr>
        <p:spPr>
          <a:xfrm>
            <a:off x="1381259" y="1873957"/>
            <a:ext cx="6664148" cy="200189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aseline="0"/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 smtClean="0"/>
              <a:t>Type answer here. </a:t>
            </a:r>
            <a:endParaRPr lang="en-US" dirty="0"/>
          </a:p>
        </p:txBody>
      </p:sp>
      <p:sp>
        <p:nvSpPr>
          <p:cNvPr id="13" name="Points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6832068" y="5900385"/>
            <a:ext cx="2139291" cy="781394"/>
          </a:xfrm>
        </p:spPr>
        <p:txBody>
          <a:bodyPr anchor="ctr">
            <a:noAutofit/>
          </a:bodyPr>
          <a:lstStyle>
            <a:lvl1pPr marL="0" indent="0" algn="r">
              <a:spcBef>
                <a:spcPts val="0"/>
              </a:spcBef>
              <a:buNone/>
              <a:defRPr sz="3600" baseline="0">
                <a:solidFill>
                  <a:schemeClr val="tx1">
                    <a:alpha val="63000"/>
                  </a:schemeClr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 smtClean="0"/>
              <a:t>Points</a:t>
            </a:r>
            <a:endParaRPr lang="en-US" dirty="0"/>
          </a:p>
        </p:txBody>
      </p:sp>
      <p:sp>
        <p:nvSpPr>
          <p:cNvPr id="10" name="Back to game board">
            <a:hlinkClick r:id="rId2" action="ppaction://hlinksldjump"/>
          </p:cNvPr>
          <p:cNvSpPr/>
          <p:nvPr userDrawn="1"/>
        </p:nvSpPr>
        <p:spPr bwMode="invGray">
          <a:xfrm rot="16200000">
            <a:off x="27331" y="6026840"/>
            <a:ext cx="795528" cy="514350"/>
          </a:xfrm>
          <a:prstGeom prst="triangle">
            <a:avLst/>
          </a:prstGeom>
          <a:solidFill>
            <a:srgbClr val="2A5010">
              <a:alpha val="30196"/>
            </a:srgb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1" name="Instructions"/>
          <p:cNvSpPr/>
          <p:nvPr userDrawn="1"/>
        </p:nvSpPr>
        <p:spPr>
          <a:xfrm>
            <a:off x="9230875" y="0"/>
            <a:ext cx="1390004" cy="68580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spcBef>
                <a:spcPts val="900"/>
              </a:spcBef>
            </a:pPr>
            <a:r>
              <a:rPr lang="en-US" sz="1200" dirty="0" smtClean="0">
                <a:solidFill>
                  <a:srgbClr val="7F7F7F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Type your questions and answers in the placeholders. You can add the points value at the bottom for reference.</a:t>
            </a:r>
          </a:p>
          <a:p>
            <a:pPr lvl="0">
              <a:spcBef>
                <a:spcPts val="900"/>
              </a:spcBef>
            </a:pPr>
            <a:r>
              <a:rPr lang="en-US" sz="1200" dirty="0" smtClean="0">
                <a:solidFill>
                  <a:srgbClr val="7F7F7F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When you’re in slide show view, click the triangle to return to the game board slide.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3000"/>
                  </a:schemeClr>
                </a:solidFill>
              </a:defRPr>
            </a:lvl1pPr>
          </a:lstStyle>
          <a:p>
            <a:r>
              <a:rPr lang="en-US" dirty="0" smtClean="0"/>
              <a:t>Category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27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tegory 3 Divider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invGray">
          <a:xfrm>
            <a:off x="0" y="4094260"/>
            <a:ext cx="9144000" cy="1874884"/>
          </a:xfrm>
          <a:prstGeom prst="rect">
            <a:avLst/>
          </a:prstGeom>
          <a:gradFill>
            <a:gsLst>
              <a:gs pos="0">
                <a:schemeClr val="accent2">
                  <a:alpha val="20000"/>
                </a:schemeClr>
              </a:gs>
              <a:gs pos="100000">
                <a:schemeClr val="accent1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itle 3"/>
          <p:cNvSpPr>
            <a:spLocks noGrp="1"/>
          </p:cNvSpPr>
          <p:nvPr>
            <p:ph type="title" hasCustomPrompt="1"/>
          </p:nvPr>
        </p:nvSpPr>
        <p:spPr>
          <a:xfrm>
            <a:off x="511416" y="4239888"/>
            <a:ext cx="8121168" cy="1583628"/>
          </a:xfrm>
          <a:noFill/>
        </p:spPr>
        <p:txBody>
          <a:bodyPr>
            <a:normAutofit/>
          </a:bodyPr>
          <a:lstStyle>
            <a:lvl1pPr>
              <a:defRPr sz="405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Category 3 divider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20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tegory 3 Question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 bwMode="invGray">
          <a:xfrm>
            <a:off x="0" y="5749806"/>
            <a:ext cx="9144000" cy="1108195"/>
          </a:xfrm>
          <a:prstGeom prst="rect">
            <a:avLst/>
          </a:prstGeom>
          <a:gradFill>
            <a:gsLst>
              <a:gs pos="0">
                <a:schemeClr val="accent2">
                  <a:alpha val="20000"/>
                </a:schemeClr>
              </a:gs>
              <a:gs pos="100000">
                <a:schemeClr val="accent1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Q"/>
          <p:cNvSpPr txBox="1"/>
          <p:nvPr userDrawn="1"/>
        </p:nvSpPr>
        <p:spPr>
          <a:xfrm rot="16200000">
            <a:off x="-2227065" y="2211262"/>
            <a:ext cx="5749803" cy="132728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just"/>
            <a:r>
              <a:rPr lang="en-US" sz="8625" dirty="0" smtClean="0">
                <a:solidFill>
                  <a:schemeClr val="accent2">
                    <a:lumMod val="50000"/>
                  </a:schemeClr>
                </a:solidFill>
                <a:latin typeface="Corbel" panose="020B0503020204020204" pitchFamily="34" charset="0"/>
                <a:cs typeface="Arial" panose="020B0604020202020204" pitchFamily="34" charset="0"/>
              </a:rPr>
              <a:t>Question</a:t>
            </a:r>
          </a:p>
        </p:txBody>
      </p:sp>
      <p:sp>
        <p:nvSpPr>
          <p:cNvPr id="8" name="Question"/>
          <p:cNvSpPr>
            <a:spLocks noGrp="1"/>
          </p:cNvSpPr>
          <p:nvPr>
            <p:ph type="body" sz="quarter" idx="13" hasCustomPrompt="1"/>
          </p:nvPr>
        </p:nvSpPr>
        <p:spPr>
          <a:xfrm>
            <a:off x="1381259" y="1873957"/>
            <a:ext cx="6664148" cy="200189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aseline="0"/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 smtClean="0"/>
              <a:t>Type question here. </a:t>
            </a:r>
            <a:endParaRPr lang="en-US" dirty="0"/>
          </a:p>
        </p:txBody>
      </p:sp>
      <p:sp>
        <p:nvSpPr>
          <p:cNvPr id="13" name="Points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6832069" y="5900384"/>
            <a:ext cx="1423250" cy="781394"/>
          </a:xfrm>
        </p:spPr>
        <p:txBody>
          <a:bodyPr anchor="ctr">
            <a:noAutofit/>
          </a:bodyPr>
          <a:lstStyle>
            <a:lvl1pPr marL="0" indent="0" algn="r">
              <a:spcBef>
                <a:spcPts val="0"/>
              </a:spcBef>
              <a:buNone/>
              <a:defRPr sz="3600" baseline="0">
                <a:solidFill>
                  <a:schemeClr val="tx1">
                    <a:alpha val="63000"/>
                  </a:schemeClr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 smtClean="0"/>
              <a:t>Points</a:t>
            </a:r>
            <a:endParaRPr lang="en-US" dirty="0"/>
          </a:p>
        </p:txBody>
      </p:sp>
      <p:sp>
        <p:nvSpPr>
          <p:cNvPr id="10" name="Back to game board">
            <a:hlinkClick r:id="rId2" action="ppaction://hlinksldjump"/>
          </p:cNvPr>
          <p:cNvSpPr/>
          <p:nvPr userDrawn="1"/>
        </p:nvSpPr>
        <p:spPr bwMode="invGray">
          <a:xfrm rot="16200000">
            <a:off x="27331" y="6026840"/>
            <a:ext cx="795528" cy="514350"/>
          </a:xfrm>
          <a:prstGeom prst="triangle">
            <a:avLst/>
          </a:prstGeom>
          <a:solidFill>
            <a:schemeClr val="accent2">
              <a:lumMod val="50000"/>
              <a:alpha val="30196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9" name="Instructions"/>
          <p:cNvSpPr/>
          <p:nvPr userDrawn="1"/>
        </p:nvSpPr>
        <p:spPr>
          <a:xfrm>
            <a:off x="9230875" y="0"/>
            <a:ext cx="1390004" cy="68580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spcBef>
                <a:spcPts val="900"/>
              </a:spcBef>
            </a:pPr>
            <a:r>
              <a:rPr lang="en-US" sz="1200" dirty="0" smtClean="0">
                <a:solidFill>
                  <a:srgbClr val="7F7F7F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Type your questions and answers in the placeholders. You can add the points value at the bottom for reference.</a:t>
            </a:r>
          </a:p>
          <a:p>
            <a:pPr lvl="0">
              <a:spcBef>
                <a:spcPts val="900"/>
              </a:spcBef>
            </a:pPr>
            <a:r>
              <a:rPr lang="en-US" sz="1200" dirty="0" smtClean="0">
                <a:solidFill>
                  <a:srgbClr val="7F7F7F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When you’re in slide show view, click the triangle to return to the game board slide. 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3000"/>
                  </a:schemeClr>
                </a:solidFill>
              </a:defRPr>
            </a:lvl1pPr>
          </a:lstStyle>
          <a:p>
            <a:r>
              <a:rPr lang="en-US" dirty="0" smtClean="0"/>
              <a:t>Category 3</a:t>
            </a:r>
            <a:endParaRPr lang="en-US" dirty="0"/>
          </a:p>
        </p:txBody>
      </p:sp>
      <p:sp>
        <p:nvSpPr>
          <p:cNvPr id="12" name="Back to game board">
            <a:hlinkClick r:id="" action="ppaction://hlinkshowjump?jump=nextslide"/>
          </p:cNvPr>
          <p:cNvSpPr/>
          <p:nvPr userDrawn="1"/>
        </p:nvSpPr>
        <p:spPr bwMode="invGray">
          <a:xfrm rot="5400000" flipH="1">
            <a:off x="8315846" y="6026840"/>
            <a:ext cx="795528" cy="514350"/>
          </a:xfrm>
          <a:prstGeom prst="triangle">
            <a:avLst/>
          </a:prstGeom>
          <a:solidFill>
            <a:schemeClr val="accent2">
              <a:lumMod val="50000"/>
              <a:alpha val="30196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97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tegory 3 Answer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invGray">
          <a:xfrm>
            <a:off x="0" y="5749806"/>
            <a:ext cx="9144000" cy="1108195"/>
          </a:xfrm>
          <a:prstGeom prst="rect">
            <a:avLst/>
          </a:prstGeom>
          <a:gradFill>
            <a:gsLst>
              <a:gs pos="0">
                <a:schemeClr val="accent2">
                  <a:alpha val="20000"/>
                </a:schemeClr>
              </a:gs>
              <a:gs pos="100000">
                <a:schemeClr val="accent1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Q"/>
          <p:cNvSpPr txBox="1"/>
          <p:nvPr userDrawn="1"/>
        </p:nvSpPr>
        <p:spPr>
          <a:xfrm rot="16200000">
            <a:off x="-2227065" y="2078533"/>
            <a:ext cx="5749803" cy="15927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just"/>
            <a:r>
              <a:rPr lang="en-US" sz="10350" dirty="0" smtClean="0">
                <a:solidFill>
                  <a:schemeClr val="accent2">
                    <a:lumMod val="50000"/>
                  </a:schemeClr>
                </a:solidFill>
                <a:latin typeface="Corbel" panose="020B0503020204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8" name="Question"/>
          <p:cNvSpPr>
            <a:spLocks noGrp="1"/>
          </p:cNvSpPr>
          <p:nvPr>
            <p:ph type="body" sz="quarter" idx="13" hasCustomPrompt="1"/>
          </p:nvPr>
        </p:nvSpPr>
        <p:spPr>
          <a:xfrm>
            <a:off x="1381259" y="1873957"/>
            <a:ext cx="6664148" cy="200189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aseline="0"/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 smtClean="0"/>
              <a:t>Type answer here. </a:t>
            </a:r>
            <a:endParaRPr lang="en-US" dirty="0"/>
          </a:p>
        </p:txBody>
      </p:sp>
      <p:sp>
        <p:nvSpPr>
          <p:cNvPr id="13" name="Points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6832068" y="5900385"/>
            <a:ext cx="2139291" cy="781394"/>
          </a:xfrm>
        </p:spPr>
        <p:txBody>
          <a:bodyPr anchor="ctr">
            <a:noAutofit/>
          </a:bodyPr>
          <a:lstStyle>
            <a:lvl1pPr marL="0" indent="0" algn="r">
              <a:spcBef>
                <a:spcPts val="0"/>
              </a:spcBef>
              <a:buNone/>
              <a:defRPr sz="3600" baseline="0">
                <a:solidFill>
                  <a:schemeClr val="tx1">
                    <a:alpha val="63000"/>
                  </a:schemeClr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 smtClean="0"/>
              <a:t>Points</a:t>
            </a:r>
            <a:endParaRPr lang="en-US" dirty="0"/>
          </a:p>
        </p:txBody>
      </p:sp>
      <p:sp>
        <p:nvSpPr>
          <p:cNvPr id="10" name="Back to game board">
            <a:hlinkClick r:id="rId2" action="ppaction://hlinksldjump"/>
          </p:cNvPr>
          <p:cNvSpPr/>
          <p:nvPr userDrawn="1"/>
        </p:nvSpPr>
        <p:spPr bwMode="invGray">
          <a:xfrm rot="16200000">
            <a:off x="27331" y="6026840"/>
            <a:ext cx="795528" cy="514350"/>
          </a:xfrm>
          <a:prstGeom prst="triangle">
            <a:avLst/>
          </a:prstGeom>
          <a:solidFill>
            <a:srgbClr val="2A5010">
              <a:alpha val="30196"/>
            </a:srgb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1" name="Instructions"/>
          <p:cNvSpPr/>
          <p:nvPr userDrawn="1"/>
        </p:nvSpPr>
        <p:spPr>
          <a:xfrm>
            <a:off x="9230875" y="0"/>
            <a:ext cx="1390004" cy="68580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spcBef>
                <a:spcPts val="900"/>
              </a:spcBef>
            </a:pPr>
            <a:r>
              <a:rPr lang="en-US" sz="1200" dirty="0" smtClean="0">
                <a:solidFill>
                  <a:srgbClr val="7F7F7F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Type your questions and answers in the placeholders. You can add the points value at the bottom for reference.</a:t>
            </a:r>
          </a:p>
          <a:p>
            <a:pPr lvl="0">
              <a:spcBef>
                <a:spcPts val="900"/>
              </a:spcBef>
            </a:pPr>
            <a:r>
              <a:rPr lang="en-US" sz="1200" dirty="0" smtClean="0">
                <a:solidFill>
                  <a:srgbClr val="7F7F7F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When you’re in slide show view, click the triangle to return to the game board slide. 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3000"/>
                  </a:schemeClr>
                </a:solidFill>
              </a:defRPr>
            </a:lvl1pPr>
          </a:lstStyle>
          <a:p>
            <a:r>
              <a:rPr lang="en-US" dirty="0" smtClean="0"/>
              <a:t>Category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50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tegory 4 Divider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invGray">
          <a:xfrm>
            <a:off x="0" y="4094260"/>
            <a:ext cx="9144000" cy="1874884"/>
          </a:xfrm>
          <a:prstGeom prst="rect">
            <a:avLst/>
          </a:prstGeom>
          <a:gradFill>
            <a:gsLst>
              <a:gs pos="0">
                <a:schemeClr val="accent2">
                  <a:alpha val="20000"/>
                </a:schemeClr>
              </a:gs>
              <a:gs pos="100000">
                <a:schemeClr val="accent1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itle 3"/>
          <p:cNvSpPr>
            <a:spLocks noGrp="1"/>
          </p:cNvSpPr>
          <p:nvPr>
            <p:ph type="title" hasCustomPrompt="1"/>
          </p:nvPr>
        </p:nvSpPr>
        <p:spPr>
          <a:xfrm>
            <a:off x="511416" y="4239888"/>
            <a:ext cx="8121168" cy="1583628"/>
          </a:xfrm>
          <a:noFill/>
        </p:spPr>
        <p:txBody>
          <a:bodyPr>
            <a:normAutofit/>
          </a:bodyPr>
          <a:lstStyle>
            <a:lvl1pPr>
              <a:defRPr sz="405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Category 4 divider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42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tegory 4 Question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 bwMode="invGray">
          <a:xfrm>
            <a:off x="0" y="5749806"/>
            <a:ext cx="9144000" cy="1108195"/>
          </a:xfrm>
          <a:prstGeom prst="rect">
            <a:avLst/>
          </a:prstGeom>
          <a:gradFill>
            <a:gsLst>
              <a:gs pos="0">
                <a:schemeClr val="accent2">
                  <a:alpha val="20000"/>
                </a:schemeClr>
              </a:gs>
              <a:gs pos="100000">
                <a:schemeClr val="accent1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Q"/>
          <p:cNvSpPr txBox="1"/>
          <p:nvPr userDrawn="1"/>
        </p:nvSpPr>
        <p:spPr>
          <a:xfrm rot="16200000">
            <a:off x="-2227065" y="2211262"/>
            <a:ext cx="5749803" cy="132728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just"/>
            <a:r>
              <a:rPr lang="en-US" sz="8625" dirty="0" smtClean="0">
                <a:solidFill>
                  <a:schemeClr val="accent2">
                    <a:lumMod val="50000"/>
                  </a:schemeClr>
                </a:solidFill>
                <a:latin typeface="Corbel" panose="020B0503020204020204" pitchFamily="34" charset="0"/>
                <a:cs typeface="Arial" panose="020B0604020202020204" pitchFamily="34" charset="0"/>
              </a:rPr>
              <a:t>Question</a:t>
            </a:r>
          </a:p>
        </p:txBody>
      </p:sp>
      <p:sp>
        <p:nvSpPr>
          <p:cNvPr id="8" name="Question"/>
          <p:cNvSpPr>
            <a:spLocks noGrp="1"/>
          </p:cNvSpPr>
          <p:nvPr>
            <p:ph type="body" sz="quarter" idx="13" hasCustomPrompt="1"/>
          </p:nvPr>
        </p:nvSpPr>
        <p:spPr>
          <a:xfrm>
            <a:off x="1381259" y="1873957"/>
            <a:ext cx="6664148" cy="200189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aseline="0"/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 smtClean="0"/>
              <a:t>Type question here. </a:t>
            </a:r>
            <a:endParaRPr lang="en-US" dirty="0"/>
          </a:p>
        </p:txBody>
      </p:sp>
      <p:sp>
        <p:nvSpPr>
          <p:cNvPr id="13" name="Points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6832069" y="5900384"/>
            <a:ext cx="1423250" cy="781394"/>
          </a:xfrm>
        </p:spPr>
        <p:txBody>
          <a:bodyPr anchor="ctr">
            <a:noAutofit/>
          </a:bodyPr>
          <a:lstStyle>
            <a:lvl1pPr marL="0" indent="0" algn="r">
              <a:spcBef>
                <a:spcPts val="0"/>
              </a:spcBef>
              <a:buNone/>
              <a:defRPr sz="3600" baseline="0">
                <a:solidFill>
                  <a:schemeClr val="tx1">
                    <a:alpha val="63000"/>
                  </a:schemeClr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 smtClean="0"/>
              <a:t>Points</a:t>
            </a:r>
            <a:endParaRPr lang="en-US" dirty="0"/>
          </a:p>
        </p:txBody>
      </p:sp>
      <p:sp>
        <p:nvSpPr>
          <p:cNvPr id="10" name="Back to game board">
            <a:hlinkClick r:id="rId2" action="ppaction://hlinksldjump"/>
          </p:cNvPr>
          <p:cNvSpPr/>
          <p:nvPr userDrawn="1"/>
        </p:nvSpPr>
        <p:spPr bwMode="invGray">
          <a:xfrm rot="16200000">
            <a:off x="27331" y="6026840"/>
            <a:ext cx="795528" cy="514350"/>
          </a:xfrm>
          <a:prstGeom prst="triangle">
            <a:avLst/>
          </a:prstGeom>
          <a:solidFill>
            <a:schemeClr val="accent2">
              <a:lumMod val="50000"/>
              <a:alpha val="30196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9" name="Instructions"/>
          <p:cNvSpPr/>
          <p:nvPr userDrawn="1"/>
        </p:nvSpPr>
        <p:spPr>
          <a:xfrm>
            <a:off x="9230875" y="0"/>
            <a:ext cx="1390004" cy="68580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spcBef>
                <a:spcPts val="900"/>
              </a:spcBef>
            </a:pPr>
            <a:r>
              <a:rPr lang="en-US" sz="1200" dirty="0" smtClean="0">
                <a:solidFill>
                  <a:srgbClr val="7F7F7F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Type your questions and answers in the placeholders. You can add the points value at the bottom for reference.</a:t>
            </a:r>
          </a:p>
          <a:p>
            <a:pPr lvl="0">
              <a:spcBef>
                <a:spcPts val="900"/>
              </a:spcBef>
            </a:pPr>
            <a:r>
              <a:rPr lang="en-US" sz="1200" dirty="0" smtClean="0">
                <a:solidFill>
                  <a:srgbClr val="7F7F7F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When you’re in slide show view, click the triangle to return to the game board slide. 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3000"/>
                  </a:schemeClr>
                </a:solidFill>
              </a:defRPr>
            </a:lvl1pPr>
          </a:lstStyle>
          <a:p>
            <a:r>
              <a:rPr lang="en-US" dirty="0" smtClean="0"/>
              <a:t>Category 4</a:t>
            </a:r>
            <a:endParaRPr lang="en-US" dirty="0"/>
          </a:p>
        </p:txBody>
      </p:sp>
      <p:sp>
        <p:nvSpPr>
          <p:cNvPr id="12" name="Back to game board">
            <a:hlinkClick r:id="" action="ppaction://hlinkshowjump?jump=nextslide"/>
          </p:cNvPr>
          <p:cNvSpPr/>
          <p:nvPr userDrawn="1"/>
        </p:nvSpPr>
        <p:spPr bwMode="invGray">
          <a:xfrm rot="5400000" flipH="1">
            <a:off x="8315846" y="6026840"/>
            <a:ext cx="795528" cy="514350"/>
          </a:xfrm>
          <a:prstGeom prst="triangle">
            <a:avLst/>
          </a:prstGeom>
          <a:solidFill>
            <a:schemeClr val="accent2">
              <a:lumMod val="50000"/>
              <a:alpha val="30196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39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tegory 4 Answer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invGray">
          <a:xfrm>
            <a:off x="0" y="5749806"/>
            <a:ext cx="9144000" cy="1108195"/>
          </a:xfrm>
          <a:prstGeom prst="rect">
            <a:avLst/>
          </a:prstGeom>
          <a:gradFill>
            <a:gsLst>
              <a:gs pos="0">
                <a:schemeClr val="accent2">
                  <a:alpha val="20000"/>
                </a:schemeClr>
              </a:gs>
              <a:gs pos="100000">
                <a:schemeClr val="accent1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Q"/>
          <p:cNvSpPr txBox="1"/>
          <p:nvPr userDrawn="1"/>
        </p:nvSpPr>
        <p:spPr>
          <a:xfrm rot="16200000">
            <a:off x="-2227065" y="2078533"/>
            <a:ext cx="5749803" cy="15927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just"/>
            <a:r>
              <a:rPr lang="en-US" sz="10350" dirty="0" smtClean="0">
                <a:solidFill>
                  <a:schemeClr val="accent2">
                    <a:lumMod val="50000"/>
                  </a:schemeClr>
                </a:solidFill>
                <a:latin typeface="Corbel" panose="020B0503020204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8" name="Question"/>
          <p:cNvSpPr>
            <a:spLocks noGrp="1"/>
          </p:cNvSpPr>
          <p:nvPr>
            <p:ph type="body" sz="quarter" idx="13" hasCustomPrompt="1"/>
          </p:nvPr>
        </p:nvSpPr>
        <p:spPr>
          <a:xfrm>
            <a:off x="1381259" y="1873957"/>
            <a:ext cx="6664148" cy="200189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aseline="0"/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 smtClean="0"/>
              <a:t>Type answer here. </a:t>
            </a:r>
            <a:endParaRPr lang="en-US" dirty="0"/>
          </a:p>
        </p:txBody>
      </p:sp>
      <p:sp>
        <p:nvSpPr>
          <p:cNvPr id="13" name="Points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6832068" y="5900385"/>
            <a:ext cx="2139291" cy="781394"/>
          </a:xfrm>
        </p:spPr>
        <p:txBody>
          <a:bodyPr anchor="ctr">
            <a:noAutofit/>
          </a:bodyPr>
          <a:lstStyle>
            <a:lvl1pPr marL="0" indent="0" algn="r">
              <a:spcBef>
                <a:spcPts val="0"/>
              </a:spcBef>
              <a:buNone/>
              <a:defRPr sz="3600" baseline="0">
                <a:solidFill>
                  <a:schemeClr val="tx1">
                    <a:alpha val="63000"/>
                  </a:schemeClr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 smtClean="0"/>
              <a:t>Points</a:t>
            </a:r>
            <a:endParaRPr lang="en-US" dirty="0"/>
          </a:p>
        </p:txBody>
      </p:sp>
      <p:sp>
        <p:nvSpPr>
          <p:cNvPr id="10" name="Back to game board">
            <a:hlinkClick r:id="rId2" action="ppaction://hlinksldjump"/>
          </p:cNvPr>
          <p:cNvSpPr/>
          <p:nvPr userDrawn="1"/>
        </p:nvSpPr>
        <p:spPr bwMode="invGray">
          <a:xfrm rot="16200000">
            <a:off x="27331" y="6026840"/>
            <a:ext cx="795528" cy="514350"/>
          </a:xfrm>
          <a:prstGeom prst="triangle">
            <a:avLst/>
          </a:prstGeom>
          <a:solidFill>
            <a:srgbClr val="2A5010">
              <a:alpha val="30196"/>
            </a:srgb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1" name="Instructions"/>
          <p:cNvSpPr/>
          <p:nvPr userDrawn="1"/>
        </p:nvSpPr>
        <p:spPr>
          <a:xfrm>
            <a:off x="9230875" y="0"/>
            <a:ext cx="1390004" cy="68580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spcBef>
                <a:spcPts val="900"/>
              </a:spcBef>
            </a:pPr>
            <a:r>
              <a:rPr lang="en-US" sz="1200" dirty="0" smtClean="0">
                <a:solidFill>
                  <a:srgbClr val="7F7F7F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Type your questions and answers in the placeholders. You can add the points value at the bottom for reference.</a:t>
            </a:r>
          </a:p>
          <a:p>
            <a:pPr lvl="0">
              <a:spcBef>
                <a:spcPts val="900"/>
              </a:spcBef>
            </a:pPr>
            <a:r>
              <a:rPr lang="en-US" sz="1200" dirty="0" smtClean="0">
                <a:solidFill>
                  <a:srgbClr val="7F7F7F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When you’re in slide show view, click the triangle to return to the game board slide.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3000"/>
                  </a:schemeClr>
                </a:solidFill>
              </a:defRPr>
            </a:lvl1pPr>
          </a:lstStyle>
          <a:p>
            <a:r>
              <a:rPr lang="en-US" dirty="0" smtClean="0"/>
              <a:t>Category 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73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1A184-F35B-4AFC-AC27-402630BF31EA}" type="datetimeFigureOut">
              <a:rPr lang="en-US" smtClean="0"/>
              <a:t>9/12/2016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D9D6C-B21A-4AFF-BD71-9CA00C1F4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6010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tegory 5 Divider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invGray">
          <a:xfrm>
            <a:off x="0" y="4094260"/>
            <a:ext cx="9144000" cy="1874884"/>
          </a:xfrm>
          <a:prstGeom prst="rect">
            <a:avLst/>
          </a:prstGeom>
          <a:gradFill>
            <a:gsLst>
              <a:gs pos="0">
                <a:schemeClr val="accent2">
                  <a:alpha val="20000"/>
                </a:schemeClr>
              </a:gs>
              <a:gs pos="100000">
                <a:schemeClr val="accent1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itle 3"/>
          <p:cNvSpPr>
            <a:spLocks noGrp="1"/>
          </p:cNvSpPr>
          <p:nvPr>
            <p:ph type="title" hasCustomPrompt="1"/>
          </p:nvPr>
        </p:nvSpPr>
        <p:spPr>
          <a:xfrm>
            <a:off x="511416" y="4239888"/>
            <a:ext cx="8121168" cy="1583628"/>
          </a:xfrm>
          <a:noFill/>
        </p:spPr>
        <p:txBody>
          <a:bodyPr>
            <a:normAutofit/>
          </a:bodyPr>
          <a:lstStyle>
            <a:lvl1pPr>
              <a:defRPr sz="405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Category 5 divider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3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tegory 5 Questions">
    <p:bg>
      <p:bgPr>
        <a:solidFill>
          <a:schemeClr val="bg2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 bwMode="invGray">
          <a:xfrm>
            <a:off x="0" y="5749806"/>
            <a:ext cx="9144000" cy="1108195"/>
          </a:xfrm>
          <a:prstGeom prst="rect">
            <a:avLst/>
          </a:prstGeom>
          <a:gradFill>
            <a:gsLst>
              <a:gs pos="0">
                <a:schemeClr val="accent2">
                  <a:alpha val="20000"/>
                </a:schemeClr>
              </a:gs>
              <a:gs pos="100000">
                <a:schemeClr val="accent1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Q"/>
          <p:cNvSpPr txBox="1"/>
          <p:nvPr userDrawn="1"/>
        </p:nvSpPr>
        <p:spPr>
          <a:xfrm rot="16200000">
            <a:off x="-2227065" y="2211262"/>
            <a:ext cx="5749803" cy="132728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just"/>
            <a:r>
              <a:rPr lang="en-US" sz="8625" dirty="0" smtClean="0">
                <a:solidFill>
                  <a:schemeClr val="accent2">
                    <a:lumMod val="50000"/>
                  </a:schemeClr>
                </a:solidFill>
                <a:latin typeface="Corbel" panose="020B0503020204020204" pitchFamily="34" charset="0"/>
                <a:cs typeface="Arial" panose="020B0604020202020204" pitchFamily="34" charset="0"/>
              </a:rPr>
              <a:t>Question</a:t>
            </a:r>
          </a:p>
        </p:txBody>
      </p:sp>
      <p:sp>
        <p:nvSpPr>
          <p:cNvPr id="8" name="Question"/>
          <p:cNvSpPr>
            <a:spLocks noGrp="1"/>
          </p:cNvSpPr>
          <p:nvPr>
            <p:ph type="body" sz="quarter" idx="13" hasCustomPrompt="1"/>
          </p:nvPr>
        </p:nvSpPr>
        <p:spPr>
          <a:xfrm>
            <a:off x="1381259" y="1873957"/>
            <a:ext cx="6664148" cy="200189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aseline="0"/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 smtClean="0"/>
              <a:t>Type question here. </a:t>
            </a:r>
            <a:endParaRPr lang="en-US" dirty="0"/>
          </a:p>
        </p:txBody>
      </p:sp>
      <p:sp>
        <p:nvSpPr>
          <p:cNvPr id="13" name="Points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6832069" y="5900384"/>
            <a:ext cx="1423250" cy="781394"/>
          </a:xfrm>
        </p:spPr>
        <p:txBody>
          <a:bodyPr anchor="ctr">
            <a:noAutofit/>
          </a:bodyPr>
          <a:lstStyle>
            <a:lvl1pPr marL="0" indent="0" algn="r">
              <a:spcBef>
                <a:spcPts val="0"/>
              </a:spcBef>
              <a:buNone/>
              <a:defRPr sz="3600" baseline="0">
                <a:solidFill>
                  <a:schemeClr val="tx1">
                    <a:alpha val="63000"/>
                  </a:schemeClr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 smtClean="0"/>
              <a:t>Points</a:t>
            </a:r>
            <a:endParaRPr lang="en-US" dirty="0"/>
          </a:p>
        </p:txBody>
      </p:sp>
      <p:sp>
        <p:nvSpPr>
          <p:cNvPr id="10" name="Back to game board">
            <a:hlinkClick r:id="rId2" action="ppaction://hlinksldjump"/>
          </p:cNvPr>
          <p:cNvSpPr/>
          <p:nvPr userDrawn="1"/>
        </p:nvSpPr>
        <p:spPr bwMode="invGray">
          <a:xfrm rot="16200000">
            <a:off x="27331" y="6026840"/>
            <a:ext cx="795528" cy="514350"/>
          </a:xfrm>
          <a:prstGeom prst="triangle">
            <a:avLst/>
          </a:prstGeom>
          <a:solidFill>
            <a:srgbClr val="2A5010">
              <a:alpha val="30196"/>
            </a:srgb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9" name="Instructions"/>
          <p:cNvSpPr/>
          <p:nvPr userDrawn="1"/>
        </p:nvSpPr>
        <p:spPr>
          <a:xfrm>
            <a:off x="9230875" y="0"/>
            <a:ext cx="1390004" cy="68580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spcBef>
                <a:spcPts val="900"/>
              </a:spcBef>
            </a:pPr>
            <a:r>
              <a:rPr lang="en-US" sz="1200" dirty="0" smtClean="0">
                <a:solidFill>
                  <a:srgbClr val="7F7F7F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Type your questions and answers in the placeholders. You can add the points value at the bottom for reference.</a:t>
            </a:r>
          </a:p>
          <a:p>
            <a:pPr lvl="0">
              <a:spcBef>
                <a:spcPts val="900"/>
              </a:spcBef>
            </a:pPr>
            <a:r>
              <a:rPr lang="en-US" sz="1200" dirty="0" smtClean="0">
                <a:solidFill>
                  <a:srgbClr val="7F7F7F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When you’re in slide show view, click the triangle to return to the game board slide. 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3000"/>
                  </a:schemeClr>
                </a:solidFill>
              </a:defRPr>
            </a:lvl1pPr>
          </a:lstStyle>
          <a:p>
            <a:r>
              <a:rPr lang="en-US" dirty="0" smtClean="0"/>
              <a:t>Category 5</a:t>
            </a:r>
            <a:endParaRPr lang="en-US" dirty="0"/>
          </a:p>
        </p:txBody>
      </p:sp>
      <p:sp>
        <p:nvSpPr>
          <p:cNvPr id="12" name="Back to game board">
            <a:hlinkClick r:id="" action="ppaction://hlinkshowjump?jump=nextslide"/>
          </p:cNvPr>
          <p:cNvSpPr/>
          <p:nvPr userDrawn="1"/>
        </p:nvSpPr>
        <p:spPr bwMode="invGray">
          <a:xfrm rot="5400000" flipH="1">
            <a:off x="8315846" y="6026840"/>
            <a:ext cx="795528" cy="514350"/>
          </a:xfrm>
          <a:prstGeom prst="triangle">
            <a:avLst/>
          </a:prstGeom>
          <a:solidFill>
            <a:srgbClr val="2A5010">
              <a:alpha val="30196"/>
            </a:srgb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5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tegory 5 Answer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invGray">
          <a:xfrm>
            <a:off x="0" y="5749806"/>
            <a:ext cx="9144000" cy="1108195"/>
          </a:xfrm>
          <a:prstGeom prst="rect">
            <a:avLst/>
          </a:prstGeom>
          <a:gradFill>
            <a:gsLst>
              <a:gs pos="0">
                <a:schemeClr val="accent2">
                  <a:alpha val="20000"/>
                </a:schemeClr>
              </a:gs>
              <a:gs pos="100000">
                <a:schemeClr val="accent1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Q"/>
          <p:cNvSpPr txBox="1"/>
          <p:nvPr userDrawn="1"/>
        </p:nvSpPr>
        <p:spPr>
          <a:xfrm rot="16200000">
            <a:off x="-2227065" y="2078533"/>
            <a:ext cx="5749803" cy="15927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just"/>
            <a:r>
              <a:rPr lang="en-US" sz="10350" dirty="0" smtClean="0">
                <a:solidFill>
                  <a:schemeClr val="accent2">
                    <a:lumMod val="50000"/>
                  </a:schemeClr>
                </a:solidFill>
                <a:latin typeface="Corbel" panose="020B0503020204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8" name="Question"/>
          <p:cNvSpPr>
            <a:spLocks noGrp="1"/>
          </p:cNvSpPr>
          <p:nvPr>
            <p:ph type="body" sz="quarter" idx="13" hasCustomPrompt="1"/>
          </p:nvPr>
        </p:nvSpPr>
        <p:spPr>
          <a:xfrm>
            <a:off x="1381259" y="1873957"/>
            <a:ext cx="6664148" cy="200189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aseline="0"/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 smtClean="0"/>
              <a:t>Type answer here. </a:t>
            </a:r>
            <a:endParaRPr lang="en-US" dirty="0"/>
          </a:p>
        </p:txBody>
      </p:sp>
      <p:sp>
        <p:nvSpPr>
          <p:cNvPr id="13" name="Points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6832068" y="5900385"/>
            <a:ext cx="2139291" cy="781394"/>
          </a:xfrm>
        </p:spPr>
        <p:txBody>
          <a:bodyPr anchor="ctr">
            <a:noAutofit/>
          </a:bodyPr>
          <a:lstStyle>
            <a:lvl1pPr marL="0" indent="0" algn="r">
              <a:spcBef>
                <a:spcPts val="0"/>
              </a:spcBef>
              <a:buNone/>
              <a:defRPr sz="3600" baseline="0">
                <a:solidFill>
                  <a:schemeClr val="tx1">
                    <a:alpha val="63000"/>
                  </a:schemeClr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 smtClean="0"/>
              <a:t>Points</a:t>
            </a:r>
            <a:endParaRPr lang="en-US" dirty="0"/>
          </a:p>
        </p:txBody>
      </p:sp>
      <p:sp>
        <p:nvSpPr>
          <p:cNvPr id="10" name="Back to game board">
            <a:hlinkClick r:id="rId2" action="ppaction://hlinksldjump"/>
          </p:cNvPr>
          <p:cNvSpPr/>
          <p:nvPr userDrawn="1"/>
        </p:nvSpPr>
        <p:spPr bwMode="invGray">
          <a:xfrm rot="16200000">
            <a:off x="27331" y="6026840"/>
            <a:ext cx="795528" cy="514350"/>
          </a:xfrm>
          <a:prstGeom prst="triangle">
            <a:avLst/>
          </a:prstGeom>
          <a:solidFill>
            <a:srgbClr val="2A5010">
              <a:alpha val="30196"/>
            </a:srgb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1" name="Instructions"/>
          <p:cNvSpPr/>
          <p:nvPr userDrawn="1"/>
        </p:nvSpPr>
        <p:spPr>
          <a:xfrm>
            <a:off x="9230875" y="0"/>
            <a:ext cx="1390004" cy="68580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spcBef>
                <a:spcPts val="900"/>
              </a:spcBef>
            </a:pPr>
            <a:r>
              <a:rPr lang="en-US" sz="1200" dirty="0" smtClean="0">
                <a:solidFill>
                  <a:srgbClr val="7F7F7F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Type your questions and answers in the placeholders. You can add the points value at the bottom for reference.</a:t>
            </a:r>
          </a:p>
          <a:p>
            <a:pPr lvl="0">
              <a:spcBef>
                <a:spcPts val="900"/>
              </a:spcBef>
            </a:pPr>
            <a:r>
              <a:rPr lang="en-US" sz="1200" dirty="0" smtClean="0">
                <a:solidFill>
                  <a:srgbClr val="7F7F7F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When you’re in slide show view, click the triangle to return to the game board slide. 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3000"/>
                  </a:schemeClr>
                </a:solidFill>
              </a:defRPr>
            </a:lvl1pPr>
          </a:lstStyle>
          <a:p>
            <a:r>
              <a:rPr lang="en-US" dirty="0" smtClean="0"/>
              <a:t>Category 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71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1A184-F35B-4AFC-AC27-402630BF31EA}" type="datetimeFigureOut">
              <a:rPr lang="en-US" smtClean="0"/>
              <a:t>9/12/2016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D9D6C-B21A-4AFF-BD71-9CA00C1F4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419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1A184-F35B-4AFC-AC27-402630BF31EA}" type="datetimeFigureOut">
              <a:rPr lang="en-US" smtClean="0"/>
              <a:t>9/12/2016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D9D6C-B21A-4AFF-BD71-9CA00C1F4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6971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1A184-F35B-4AFC-AC27-402630BF31EA}" type="datetimeFigureOut">
              <a:rPr lang="en-US" smtClean="0"/>
              <a:t>9/12/2016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D9D6C-B21A-4AFF-BD71-9CA00C1F4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509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1A184-F35B-4AFC-AC27-402630BF31EA}" type="datetimeFigureOut">
              <a:rPr lang="en-US" smtClean="0"/>
              <a:t>9/12/2016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D9D6C-B21A-4AFF-BD71-9CA00C1F4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030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1A184-F35B-4AFC-AC27-402630BF31EA}" type="datetimeFigureOut">
              <a:rPr lang="en-US" smtClean="0"/>
              <a:t>9/12/2016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D9D6C-B21A-4AFF-BD71-9CA00C1F4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107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1A184-F35B-4AFC-AC27-402630BF31EA}" type="datetimeFigureOut">
              <a:rPr lang="en-US" smtClean="0"/>
              <a:t>9/12/2016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D9D6C-B21A-4AFF-BD71-9CA00C1F4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9122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1A184-F35B-4AFC-AC27-402630BF31EA}" type="datetimeFigureOut">
              <a:rPr lang="en-US" smtClean="0"/>
              <a:t>9/12/2016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1BD9D6C-B21A-4AFF-BD71-9CA00C1F4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366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  <p:sldLayoutId id="2147483761" r:id="rId18"/>
    <p:sldLayoutId id="2147483762" r:id="rId19"/>
    <p:sldLayoutId id="2147483763" r:id="rId20"/>
    <p:sldLayoutId id="2147483764" r:id="rId21"/>
    <p:sldLayoutId id="2147483765" r:id="rId22"/>
    <p:sldLayoutId id="2147483766" r:id="rId23"/>
    <p:sldLayoutId id="2147483767" r:id="rId24"/>
    <p:sldLayoutId id="2147483768" r:id="rId25"/>
    <p:sldLayoutId id="2147483769" r:id="rId26"/>
    <p:sldLayoutId id="2147483770" r:id="rId27"/>
    <p:sldLayoutId id="2147483771" r:id="rId28"/>
    <p:sldLayoutId id="2147483772" r:id="rId29"/>
    <p:sldLayoutId id="2147483773" r:id="rId30"/>
    <p:sldLayoutId id="2147483774" r:id="rId31"/>
    <p:sldLayoutId id="2147483775" r:id="rId32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slide" Target="slide28.xml"/><Relationship Id="rId18" Type="http://schemas.openxmlformats.org/officeDocument/2006/relationships/slide" Target="slide39.xml"/><Relationship Id="rId26" Type="http://schemas.openxmlformats.org/officeDocument/2006/relationships/slide" Target="slide56.xml"/><Relationship Id="rId3" Type="http://schemas.openxmlformats.org/officeDocument/2006/relationships/slide" Target="slide6.xml"/><Relationship Id="rId21" Type="http://schemas.openxmlformats.org/officeDocument/2006/relationships/slide" Target="slide45.xml"/><Relationship Id="rId7" Type="http://schemas.openxmlformats.org/officeDocument/2006/relationships/slide" Target="slide15.xml"/><Relationship Id="rId12" Type="http://schemas.openxmlformats.org/officeDocument/2006/relationships/slide" Target="slide26.xml"/><Relationship Id="rId17" Type="http://schemas.openxmlformats.org/officeDocument/2006/relationships/slide" Target="slide37.xml"/><Relationship Id="rId25" Type="http://schemas.openxmlformats.org/officeDocument/2006/relationships/slide" Target="slide54.xml"/><Relationship Id="rId2" Type="http://schemas.openxmlformats.org/officeDocument/2006/relationships/slide" Target="slide4.xml"/><Relationship Id="rId16" Type="http://schemas.openxmlformats.org/officeDocument/2006/relationships/slide" Target="slide34.xml"/><Relationship Id="rId20" Type="http://schemas.openxmlformats.org/officeDocument/2006/relationships/slide" Target="slide43.xml"/><Relationship Id="rId1" Type="http://schemas.openxmlformats.org/officeDocument/2006/relationships/slideLayout" Target="../slideLayouts/slideLayout17.xml"/><Relationship Id="rId6" Type="http://schemas.openxmlformats.org/officeDocument/2006/relationships/slide" Target="slide12.xml"/><Relationship Id="rId11" Type="http://schemas.openxmlformats.org/officeDocument/2006/relationships/slide" Target="slide23.xml"/><Relationship Id="rId24" Type="http://schemas.openxmlformats.org/officeDocument/2006/relationships/slide" Target="slide52.xml"/><Relationship Id="rId5" Type="http://schemas.openxmlformats.org/officeDocument/2006/relationships/slide" Target="slide10.xml"/><Relationship Id="rId15" Type="http://schemas.openxmlformats.org/officeDocument/2006/relationships/slide" Target="slide32.xml"/><Relationship Id="rId23" Type="http://schemas.openxmlformats.org/officeDocument/2006/relationships/slide" Target="slide50.xml"/><Relationship Id="rId10" Type="http://schemas.openxmlformats.org/officeDocument/2006/relationships/slide" Target="slide21.xml"/><Relationship Id="rId19" Type="http://schemas.openxmlformats.org/officeDocument/2006/relationships/slide" Target="slide41.xml"/><Relationship Id="rId4" Type="http://schemas.openxmlformats.org/officeDocument/2006/relationships/slide" Target="slide8.xml"/><Relationship Id="rId9" Type="http://schemas.openxmlformats.org/officeDocument/2006/relationships/slide" Target="slide19.xml"/><Relationship Id="rId14" Type="http://schemas.openxmlformats.org/officeDocument/2006/relationships/slide" Target="slide30.xml"/><Relationship Id="rId22" Type="http://schemas.openxmlformats.org/officeDocument/2006/relationships/slide" Target="slide4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45774" y="4916556"/>
            <a:ext cx="5973672" cy="821636"/>
          </a:xfrm>
          <a:gradFill flip="none" rotWithShape="1">
            <a:gsLst>
              <a:gs pos="0">
                <a:srgbClr val="92C230"/>
              </a:gs>
              <a:gs pos="80000">
                <a:srgbClr val="447C29">
                  <a:alpha val="59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Animal Teeth Game</a:t>
            </a:r>
            <a:endParaRPr lang="en-US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45774" y="5830957"/>
            <a:ext cx="6493565" cy="921181"/>
          </a:xfrm>
          <a:gradFill flip="none" rotWithShape="1">
            <a:gsLst>
              <a:gs pos="0">
                <a:srgbClr val="92C230"/>
              </a:gs>
              <a:gs pos="80000">
                <a:srgbClr val="447C29">
                  <a:alpha val="59000"/>
                </a:srgbClr>
              </a:gs>
            </a:gsLst>
            <a:lin ang="13500000" scaled="1"/>
            <a:tileRect/>
          </a:gradFill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1100" dirty="0">
                <a:solidFill>
                  <a:schemeClr val="bg1"/>
                </a:solidFill>
                <a:latin typeface="Bell Gothic Std Light" panose="020B0606020203020204" pitchFamily="34" charset="0"/>
              </a:rPr>
              <a:t>© Partnership for Environmental Education and Rural Health at </a:t>
            </a:r>
            <a:r>
              <a:rPr lang="en-US" sz="11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	</a:t>
            </a:r>
          </a:p>
          <a:p>
            <a:pPr algn="ctr">
              <a:lnSpc>
                <a:spcPct val="120000"/>
              </a:lnSpc>
            </a:pPr>
            <a:r>
              <a:rPr lang="en-US" sz="11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College of Veterinary Medicine &amp; Biomedical Sciences, Texas A&amp;M University  </a:t>
            </a:r>
          </a:p>
          <a:p>
            <a:pPr algn="ctr">
              <a:lnSpc>
                <a:spcPct val="120000"/>
              </a:lnSpc>
            </a:pPr>
            <a:r>
              <a:rPr lang="en-US" sz="11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Funding </a:t>
            </a:r>
            <a:r>
              <a:rPr lang="en-US" sz="1100" dirty="0">
                <a:solidFill>
                  <a:schemeClr val="bg1"/>
                </a:solidFill>
                <a:latin typeface="Bell Gothic Std Light" panose="020B0606020203020204" pitchFamily="34" charset="0"/>
              </a:rPr>
              <a:t>support from the National Institutes of Health Office of Research Infrastructure Programs (ORIP)</a:t>
            </a:r>
          </a:p>
          <a:p>
            <a:pPr algn="l">
              <a:lnSpc>
                <a:spcPct val="120000"/>
              </a:lnSpc>
            </a:pP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09633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mtClean="0"/>
              <a:t>40</a:t>
            </a:r>
            <a:endParaRPr lang="en-US" dirty="0"/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310555" y="553157"/>
            <a:ext cx="6916616" cy="677766"/>
          </a:xfrm>
        </p:spPr>
        <p:txBody>
          <a:bodyPr/>
          <a:lstStyle/>
          <a:p>
            <a:r>
              <a:rPr lang="en-US" dirty="0" smtClean="0"/>
              <a:t>Lions, and Tigers, and … Kittens?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 anchor="t"/>
          <a:lstStyle/>
          <a:p>
            <a:r>
              <a:rPr lang="en-US" dirty="0" smtClean="0"/>
              <a:t>How </a:t>
            </a:r>
            <a:r>
              <a:rPr lang="en-US" dirty="0"/>
              <a:t>many of each of the four kinds of teeth do adult felids have?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44" y="2417508"/>
            <a:ext cx="5685693" cy="4264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mtClean="0"/>
              <a:t>40</a:t>
            </a:r>
            <a:endParaRPr lang="en-US" dirty="0"/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310555" y="553157"/>
            <a:ext cx="6916616" cy="677766"/>
          </a:xfrm>
        </p:spPr>
        <p:txBody>
          <a:bodyPr/>
          <a:lstStyle/>
          <a:p>
            <a:r>
              <a:rPr lang="en-US" dirty="0" smtClean="0"/>
              <a:t>Lions, and Tigers, and … Kittens?</a:t>
            </a:r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7766680"/>
              </p:ext>
            </p:extLst>
          </p:nvPr>
        </p:nvGraphicFramePr>
        <p:xfrm>
          <a:off x="1328314" y="1528298"/>
          <a:ext cx="6573399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7289"/>
                <a:gridCol w="1299470"/>
                <a:gridCol w="2464109"/>
                <a:gridCol w="165253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Incisors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Canines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Premolars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Molars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</a:t>
                      </a:r>
                      <a:r>
                        <a:rPr lang="en-US" baseline="0" dirty="0" smtClean="0"/>
                        <a:t> (3 top, 2 bottom)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005" y="2371188"/>
            <a:ext cx="4402016" cy="440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34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 anchor="t"/>
          <a:lstStyle/>
          <a:p>
            <a:r>
              <a:rPr lang="en-US" dirty="0" smtClean="0"/>
              <a:t>How do felid molars differ from molars present in herbivores and omnivores? 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mtClean="0"/>
              <a:t>50</a:t>
            </a:r>
            <a:endParaRPr lang="en-US" dirty="0"/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310555" y="553157"/>
            <a:ext cx="6916616" cy="677766"/>
          </a:xfrm>
        </p:spPr>
        <p:txBody>
          <a:bodyPr/>
          <a:lstStyle/>
          <a:p>
            <a:r>
              <a:rPr lang="en-US" dirty="0" smtClean="0"/>
              <a:t>Lions, and Tigers, and … Kittens?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477" y="2469118"/>
            <a:ext cx="5462954" cy="316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80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237565" y="1662941"/>
            <a:ext cx="6183143" cy="2147059"/>
          </a:xfrm>
        </p:spPr>
        <p:txBody>
          <a:bodyPr anchor="t"/>
          <a:lstStyle/>
          <a:p>
            <a:r>
              <a:rPr lang="en-US" dirty="0" smtClean="0"/>
              <a:t>There are two correct answers: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Felids only have </a:t>
            </a:r>
            <a:r>
              <a:rPr lang="en-US" u="sng" dirty="0" smtClean="0">
                <a:solidFill>
                  <a:schemeClr val="accent5"/>
                </a:solidFill>
              </a:rPr>
              <a:t>one set of molars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Carnivorous molars are </a:t>
            </a:r>
            <a:r>
              <a:rPr lang="en-US" u="sng" dirty="0" smtClean="0">
                <a:solidFill>
                  <a:schemeClr val="accent5"/>
                </a:solidFill>
              </a:rPr>
              <a:t>smaller</a:t>
            </a:r>
            <a:r>
              <a:rPr lang="en-US" dirty="0" smtClean="0"/>
              <a:t> and </a:t>
            </a:r>
            <a:r>
              <a:rPr lang="en-US" u="sng" dirty="0" smtClean="0">
                <a:solidFill>
                  <a:schemeClr val="accent5"/>
                </a:solidFill>
              </a:rPr>
              <a:t>less flat</a:t>
            </a:r>
            <a:r>
              <a:rPr lang="en-US" dirty="0" smtClean="0">
                <a:solidFill>
                  <a:schemeClr val="accent5"/>
                </a:solidFill>
              </a:rPr>
              <a:t> </a:t>
            </a:r>
            <a:r>
              <a:rPr lang="en-US" dirty="0" smtClean="0"/>
              <a:t>than the molars found in herbivores and omnivores</a:t>
            </a:r>
          </a:p>
          <a:p>
            <a:r>
              <a:rPr lang="en-US" dirty="0" smtClean="0"/>
              <a:t>(points are awarded for either answer)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mtClean="0"/>
              <a:t>50</a:t>
            </a:r>
            <a:endParaRPr lang="en-US" dirty="0"/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310555" y="553157"/>
            <a:ext cx="6916616" cy="677766"/>
          </a:xfrm>
        </p:spPr>
        <p:txBody>
          <a:bodyPr/>
          <a:lstStyle/>
          <a:p>
            <a:r>
              <a:rPr lang="en-US" dirty="0" smtClean="0"/>
              <a:t>Lions, and Tigers, and … Kittens?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02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>
            <a:spLocks noGrp="1"/>
          </p:cNvSpPr>
          <p:nvPr>
            <p:ph type="title" hasCustomPrompt="1"/>
          </p:nvPr>
        </p:nvSpPr>
        <p:spPr>
          <a:xfrm>
            <a:off x="511416" y="4239888"/>
            <a:ext cx="8121168" cy="1583628"/>
          </a:xfrm>
          <a:noFill/>
        </p:spPr>
        <p:txBody>
          <a:bodyPr anchor="ctr">
            <a:normAutofit/>
          </a:bodyPr>
          <a:lstStyle>
            <a:lvl1pPr>
              <a:defRPr sz="405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Canine</a:t>
            </a:r>
            <a:r>
              <a:rPr lang="en-US" dirty="0" smtClean="0"/>
              <a:t> Questions Follow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96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381259" y="1367327"/>
            <a:ext cx="5651930" cy="2508522"/>
          </a:xfrm>
        </p:spPr>
        <p:txBody>
          <a:bodyPr anchor="t"/>
          <a:lstStyle/>
          <a:p>
            <a:r>
              <a:rPr lang="en-US" dirty="0" smtClean="0"/>
              <a:t>Are </a:t>
            </a:r>
            <a:r>
              <a:rPr lang="en-US" dirty="0" smtClean="0"/>
              <a:t>large </a:t>
            </a:r>
            <a:r>
              <a:rPr lang="en-US" dirty="0" smtClean="0"/>
              <a:t>dog breeds or small dog breeds more prone to periodontal disease? </a:t>
            </a:r>
            <a:r>
              <a:rPr lang="en-US" dirty="0" smtClean="0"/>
              <a:t>(examples shown are a Labrador </a:t>
            </a:r>
            <a:r>
              <a:rPr lang="en-US" dirty="0"/>
              <a:t>R</a:t>
            </a:r>
            <a:r>
              <a:rPr lang="en-US" dirty="0" smtClean="0"/>
              <a:t>etriever and a Cavalier </a:t>
            </a:r>
            <a:r>
              <a:rPr lang="en-US" dirty="0"/>
              <a:t>K</a:t>
            </a:r>
            <a:r>
              <a:rPr lang="en-US" dirty="0" smtClean="0"/>
              <a:t>ing Charles Spaniel)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mtClean="0"/>
              <a:t>10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757727"/>
          </a:xfrm>
        </p:spPr>
        <p:txBody>
          <a:bodyPr/>
          <a:lstStyle/>
          <a:p>
            <a:r>
              <a:rPr lang="en-US" dirty="0" smtClean="0"/>
              <a:t>Who let the dog’s out?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086" y="3300614"/>
            <a:ext cx="3511296" cy="24444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669" y="3300614"/>
            <a:ext cx="3395133" cy="244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99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381259" y="1563880"/>
            <a:ext cx="6664148" cy="2311969"/>
          </a:xfrm>
        </p:spPr>
        <p:txBody>
          <a:bodyPr anchor="t"/>
          <a:lstStyle/>
          <a:p>
            <a:r>
              <a:rPr lang="en-US" u="sng" dirty="0" smtClean="0">
                <a:solidFill>
                  <a:schemeClr val="accent5"/>
                </a:solidFill>
              </a:rPr>
              <a:t>Small dog breeds</a:t>
            </a:r>
            <a:r>
              <a:rPr lang="en-US" dirty="0" smtClean="0">
                <a:solidFill>
                  <a:schemeClr val="accent5"/>
                </a:solidFill>
              </a:rPr>
              <a:t> </a:t>
            </a:r>
            <a:r>
              <a:rPr lang="en-US" dirty="0" smtClean="0"/>
              <a:t>are more prone to periodontal disease!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mtClean="0"/>
              <a:t>10</a:t>
            </a:r>
            <a:endParaRPr lang="en-US" dirty="0"/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757727"/>
          </a:xfrm>
        </p:spPr>
        <p:txBody>
          <a:bodyPr/>
          <a:lstStyle/>
          <a:p>
            <a:r>
              <a:rPr lang="en-US" dirty="0" smtClean="0"/>
              <a:t>Who let the dog’s out?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864" y="2420130"/>
            <a:ext cx="4746676" cy="330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37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381259" y="1589518"/>
            <a:ext cx="6019399" cy="2286331"/>
          </a:xfrm>
        </p:spPr>
        <p:txBody>
          <a:bodyPr anchor="t"/>
          <a:lstStyle/>
          <a:p>
            <a:r>
              <a:rPr lang="en-US" dirty="0" smtClean="0"/>
              <a:t>Most dogs have 42 adult teeth, but one breed of dog can have 44 teeth, like bears. What breed is this?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mtClean="0"/>
              <a:t>20</a:t>
            </a:r>
            <a:endParaRPr lang="en-US" dirty="0"/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757727"/>
          </a:xfrm>
        </p:spPr>
        <p:txBody>
          <a:bodyPr/>
          <a:lstStyle/>
          <a:p>
            <a:r>
              <a:rPr lang="en-US" dirty="0" smtClean="0"/>
              <a:t>Who let the dog’s out?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174" y="3043841"/>
            <a:ext cx="4535267" cy="299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87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381259" y="1495514"/>
            <a:ext cx="6664148" cy="2380335"/>
          </a:xfrm>
        </p:spPr>
        <p:txBody>
          <a:bodyPr anchor="t"/>
          <a:lstStyle/>
          <a:p>
            <a:r>
              <a:rPr lang="en-US" u="sng" dirty="0" smtClean="0">
                <a:solidFill>
                  <a:schemeClr val="accent5"/>
                </a:solidFill>
              </a:rPr>
              <a:t>Chow Chow’s</a:t>
            </a:r>
            <a:endParaRPr lang="en-US" u="sng" dirty="0">
              <a:solidFill>
                <a:schemeClr val="accent5"/>
              </a:solidFill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mtClean="0"/>
              <a:t>20</a:t>
            </a:r>
            <a:endParaRPr lang="en-US" dirty="0"/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757727"/>
          </a:xfrm>
        </p:spPr>
        <p:txBody>
          <a:bodyPr/>
          <a:lstStyle/>
          <a:p>
            <a:r>
              <a:rPr lang="en-US" dirty="0" smtClean="0"/>
              <a:t>Who let the dog’s out?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501" y="2235892"/>
            <a:ext cx="3702968" cy="327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7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381259" y="1546789"/>
            <a:ext cx="5763025" cy="2329060"/>
          </a:xfrm>
        </p:spPr>
        <p:txBody>
          <a:bodyPr anchor="t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What ratio (or percentage) of adult dogs have periodontal disease?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What is the best way to prevent dogs from getting periodontal disease?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mtClean="0"/>
              <a:t>30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552" y="3103329"/>
            <a:ext cx="2968764" cy="2643717"/>
          </a:xfrm>
          <a:prstGeom prst="rect">
            <a:avLst/>
          </a:prstGeom>
        </p:spPr>
      </p:pic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757727"/>
          </a:xfrm>
        </p:spPr>
        <p:txBody>
          <a:bodyPr/>
          <a:lstStyle/>
          <a:p>
            <a:r>
              <a:rPr lang="en-US" dirty="0" smtClean="0"/>
              <a:t>Who let the dog’s out?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65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 Placeholder 6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Lions, and Tigers, and … </a:t>
            </a:r>
            <a:r>
              <a:rPr lang="en-US" dirty="0" smtClean="0"/>
              <a:t>Kittens? </a:t>
            </a:r>
            <a:endParaRPr lang="en-US" dirty="0"/>
          </a:p>
        </p:txBody>
      </p:sp>
      <p:sp>
        <p:nvSpPr>
          <p:cNvPr id="128" name="Text Placeholder 127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 smtClean="0">
                <a:hlinkClick r:id="rId2" action="ppaction://hlinksldjump"/>
              </a:rPr>
              <a:t>10</a:t>
            </a:r>
            <a:endParaRPr lang="en-US" dirty="0"/>
          </a:p>
        </p:txBody>
      </p:sp>
      <p:sp>
        <p:nvSpPr>
          <p:cNvPr id="133" name="Text Placeholder 132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 smtClean="0">
                <a:hlinkClick r:id="rId3" action="ppaction://hlinksldjump"/>
              </a:rPr>
              <a:t>20</a:t>
            </a:r>
            <a:endParaRPr lang="en-US" dirty="0"/>
          </a:p>
        </p:txBody>
      </p:sp>
      <p:sp>
        <p:nvSpPr>
          <p:cNvPr id="138" name="Text Placeholder 137"/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US" dirty="0" smtClean="0">
                <a:hlinkClick r:id="rId4" action="ppaction://hlinksldjump"/>
              </a:rPr>
              <a:t>30</a:t>
            </a:r>
            <a:endParaRPr lang="en-US" dirty="0"/>
          </a:p>
        </p:txBody>
      </p:sp>
      <p:sp>
        <p:nvSpPr>
          <p:cNvPr id="143" name="Text Placeholder 142"/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en-US" dirty="0" smtClean="0">
                <a:hlinkClick r:id="rId5" action="ppaction://hlinksldjump"/>
              </a:rPr>
              <a:t>40</a:t>
            </a:r>
            <a:endParaRPr lang="en-US" dirty="0"/>
          </a:p>
        </p:txBody>
      </p:sp>
      <p:sp>
        <p:nvSpPr>
          <p:cNvPr id="148" name="Text Placeholder 147"/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r>
              <a:rPr lang="en-US" dirty="0" smtClean="0">
                <a:hlinkClick r:id="rId6" action="ppaction://hlinksldjump"/>
              </a:rPr>
              <a:t>50</a:t>
            </a:r>
            <a:endParaRPr lang="en-US" dirty="0"/>
          </a:p>
        </p:txBody>
      </p:sp>
      <p:sp>
        <p:nvSpPr>
          <p:cNvPr id="64" name="Text Placeholder 6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Who let the dogs out?</a:t>
            </a:r>
            <a:endParaRPr lang="en-US" dirty="0"/>
          </a:p>
        </p:txBody>
      </p:sp>
      <p:sp>
        <p:nvSpPr>
          <p:cNvPr id="129" name="Text Placeholder 128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 smtClean="0">
                <a:hlinkClick r:id="rId7" action="ppaction://hlinksldjump"/>
              </a:rPr>
              <a:t>10</a:t>
            </a:r>
            <a:endParaRPr lang="en-US" dirty="0"/>
          </a:p>
        </p:txBody>
      </p:sp>
      <p:sp>
        <p:nvSpPr>
          <p:cNvPr id="134" name="Text Placeholder 133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dirty="0" smtClean="0">
                <a:hlinkClick r:id="rId8" action="ppaction://hlinksldjump"/>
              </a:rPr>
              <a:t>20</a:t>
            </a:r>
            <a:endParaRPr lang="en-US" dirty="0"/>
          </a:p>
        </p:txBody>
      </p:sp>
      <p:sp>
        <p:nvSpPr>
          <p:cNvPr id="139" name="Text Placeholder 138"/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dirty="0" smtClean="0">
                <a:hlinkClick r:id="rId9" action="ppaction://hlinksldjump"/>
              </a:rPr>
              <a:t>30</a:t>
            </a:r>
            <a:endParaRPr lang="en-US" dirty="0"/>
          </a:p>
        </p:txBody>
      </p:sp>
      <p:sp>
        <p:nvSpPr>
          <p:cNvPr id="144" name="Text Placeholder 143"/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en-US" dirty="0" smtClean="0">
                <a:hlinkClick r:id="rId10" action="ppaction://hlinksldjump"/>
              </a:rPr>
              <a:t>40</a:t>
            </a:r>
            <a:endParaRPr lang="en-US" dirty="0"/>
          </a:p>
        </p:txBody>
      </p:sp>
      <p:sp>
        <p:nvSpPr>
          <p:cNvPr id="149" name="Text Placeholder 148"/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en-US" dirty="0" smtClean="0">
                <a:hlinkClick r:id="rId11" action="ppaction://hlinksldjump"/>
              </a:rPr>
              <a:t>50</a:t>
            </a:r>
            <a:endParaRPr lang="en-US" dirty="0"/>
          </a:p>
        </p:txBody>
      </p:sp>
      <p:sp>
        <p:nvSpPr>
          <p:cNvPr id="65" name="Text Placeholder 6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All the king’s horses</a:t>
            </a:r>
            <a:endParaRPr lang="en-US" dirty="0"/>
          </a:p>
        </p:txBody>
      </p:sp>
      <p:sp>
        <p:nvSpPr>
          <p:cNvPr id="130" name="Text Placeholder 129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smtClean="0">
                <a:hlinkClick r:id="rId12" action="ppaction://hlinksldjump"/>
              </a:rPr>
              <a:t>10</a:t>
            </a:r>
            <a:endParaRPr lang="en-US" dirty="0"/>
          </a:p>
        </p:txBody>
      </p:sp>
      <p:sp>
        <p:nvSpPr>
          <p:cNvPr id="135" name="Text Placeholder 134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dirty="0" smtClean="0">
                <a:hlinkClick r:id="rId13" action="ppaction://hlinksldjump"/>
              </a:rPr>
              <a:t>20</a:t>
            </a:r>
            <a:endParaRPr lang="en-US" dirty="0"/>
          </a:p>
        </p:txBody>
      </p:sp>
      <p:sp>
        <p:nvSpPr>
          <p:cNvPr id="140" name="Text Placeholder 139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US" dirty="0" smtClean="0">
                <a:hlinkClick r:id="rId14" action="ppaction://hlinksldjump"/>
              </a:rPr>
              <a:t>30</a:t>
            </a:r>
            <a:endParaRPr lang="en-US" dirty="0"/>
          </a:p>
        </p:txBody>
      </p:sp>
      <p:sp>
        <p:nvSpPr>
          <p:cNvPr id="145" name="Text Placeholder 144"/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en-US" dirty="0" smtClean="0">
                <a:hlinkClick r:id="rId15" action="ppaction://hlinksldjump"/>
              </a:rPr>
              <a:t>40</a:t>
            </a:r>
            <a:endParaRPr lang="en-US" dirty="0"/>
          </a:p>
        </p:txBody>
      </p:sp>
      <p:sp>
        <p:nvSpPr>
          <p:cNvPr id="150" name="Text Placeholder 149"/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r>
              <a:rPr lang="en-US" dirty="0" smtClean="0">
                <a:hlinkClick r:id="rId16" action="ppaction://hlinksldjump"/>
              </a:rPr>
              <a:t>50</a:t>
            </a:r>
            <a:endParaRPr lang="en-US" dirty="0"/>
          </a:p>
        </p:txBody>
      </p:sp>
      <p:sp>
        <p:nvSpPr>
          <p:cNvPr id="66" name="Text Placeholder 6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Apes</a:t>
            </a:r>
            <a:endParaRPr lang="en-US" dirty="0"/>
          </a:p>
        </p:txBody>
      </p:sp>
      <p:sp>
        <p:nvSpPr>
          <p:cNvPr id="131" name="Text Placeholder 130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>
                <a:hlinkClick r:id="rId17" action="ppaction://hlinksldjump"/>
              </a:rPr>
              <a:t>10</a:t>
            </a:r>
            <a:endParaRPr lang="en-US" dirty="0"/>
          </a:p>
        </p:txBody>
      </p:sp>
      <p:sp>
        <p:nvSpPr>
          <p:cNvPr id="136" name="Text Placeholder 135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dirty="0" smtClean="0">
                <a:hlinkClick r:id="rId18" action="ppaction://hlinksldjump"/>
              </a:rPr>
              <a:t>20</a:t>
            </a:r>
            <a:endParaRPr lang="en-US" dirty="0"/>
          </a:p>
        </p:txBody>
      </p:sp>
      <p:sp>
        <p:nvSpPr>
          <p:cNvPr id="141" name="Text Placeholder 140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dirty="0" smtClean="0">
                <a:hlinkClick r:id="rId19" action="ppaction://hlinksldjump"/>
              </a:rPr>
              <a:t>30</a:t>
            </a:r>
            <a:endParaRPr lang="en-US" dirty="0"/>
          </a:p>
        </p:txBody>
      </p:sp>
      <p:sp>
        <p:nvSpPr>
          <p:cNvPr id="146" name="Text Placeholder 145"/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en-US" dirty="0" smtClean="0">
                <a:hlinkClick r:id="rId20" action="ppaction://hlinksldjump"/>
              </a:rPr>
              <a:t>40</a:t>
            </a:r>
            <a:endParaRPr lang="en-US" dirty="0"/>
          </a:p>
        </p:txBody>
      </p:sp>
      <p:sp>
        <p:nvSpPr>
          <p:cNvPr id="151" name="Text Placeholder 150"/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r>
              <a:rPr lang="en-US" dirty="0" smtClean="0">
                <a:hlinkClick r:id="rId21" action="ppaction://hlinksldjump"/>
              </a:rPr>
              <a:t>50</a:t>
            </a:r>
            <a:endParaRPr lang="en-US" dirty="0"/>
          </a:p>
        </p:txBody>
      </p:sp>
      <p:sp>
        <p:nvSpPr>
          <p:cNvPr id="67" name="Text Placeholder 66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sz="1700" dirty="0" smtClean="0"/>
              <a:t>Miscellaneous</a:t>
            </a:r>
            <a:endParaRPr lang="en-US" sz="1700" dirty="0"/>
          </a:p>
        </p:txBody>
      </p:sp>
      <p:sp>
        <p:nvSpPr>
          <p:cNvPr id="132" name="Text Placeholder 131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 smtClean="0">
                <a:hlinkClick r:id="rId22" action="ppaction://hlinksldjump"/>
              </a:rPr>
              <a:t>10</a:t>
            </a:r>
            <a:endParaRPr lang="en-US" dirty="0"/>
          </a:p>
        </p:txBody>
      </p:sp>
      <p:sp>
        <p:nvSpPr>
          <p:cNvPr id="137" name="Text Placeholder 136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dirty="0" smtClean="0">
                <a:hlinkClick r:id="rId23" action="ppaction://hlinksldjump"/>
              </a:rPr>
              <a:t>20</a:t>
            </a:r>
            <a:endParaRPr lang="en-US" dirty="0"/>
          </a:p>
        </p:txBody>
      </p:sp>
      <p:sp>
        <p:nvSpPr>
          <p:cNvPr id="142" name="Text Placeholder 141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 dirty="0" smtClean="0">
                <a:hlinkClick r:id="rId24" action="ppaction://hlinksldjump"/>
              </a:rPr>
              <a:t>30</a:t>
            </a:r>
            <a:endParaRPr lang="en-US" dirty="0"/>
          </a:p>
        </p:txBody>
      </p:sp>
      <p:sp>
        <p:nvSpPr>
          <p:cNvPr id="147" name="Text Placeholder 146"/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en-US" dirty="0" smtClean="0">
                <a:hlinkClick r:id="rId25" action="ppaction://hlinksldjump"/>
              </a:rPr>
              <a:t>40</a:t>
            </a:r>
            <a:endParaRPr lang="en-US" dirty="0"/>
          </a:p>
        </p:txBody>
      </p:sp>
      <p:sp>
        <p:nvSpPr>
          <p:cNvPr id="152" name="Text Placeholder 151"/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r>
              <a:rPr lang="en-US" dirty="0" smtClean="0">
                <a:hlinkClick r:id="rId26" action="ppaction://hlinksldjump"/>
              </a:rPr>
              <a:t>50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46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381259" y="1563880"/>
            <a:ext cx="6053582" cy="2311969"/>
          </a:xfrm>
        </p:spPr>
        <p:txBody>
          <a:bodyPr anchor="t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u="sng" dirty="0" smtClean="0">
                <a:solidFill>
                  <a:schemeClr val="accent5"/>
                </a:solidFill>
              </a:rPr>
              <a:t>2/3 (or 66.666%)</a:t>
            </a:r>
            <a:r>
              <a:rPr lang="en-US" dirty="0" smtClean="0">
                <a:solidFill>
                  <a:schemeClr val="accent5"/>
                </a:solidFill>
              </a:rPr>
              <a:t> </a:t>
            </a:r>
            <a:r>
              <a:rPr lang="en-US" dirty="0" smtClean="0"/>
              <a:t>of adult dogs have periodontal disease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Routine </a:t>
            </a:r>
            <a:r>
              <a:rPr lang="en-US" u="sng" dirty="0" smtClean="0">
                <a:solidFill>
                  <a:schemeClr val="accent5"/>
                </a:solidFill>
              </a:rPr>
              <a:t>dental exams</a:t>
            </a:r>
            <a:r>
              <a:rPr lang="en-US" dirty="0" smtClean="0">
                <a:solidFill>
                  <a:schemeClr val="accent5"/>
                </a:solidFill>
              </a:rPr>
              <a:t> </a:t>
            </a:r>
            <a:r>
              <a:rPr lang="en-US" dirty="0" smtClean="0"/>
              <a:t>are the best way to prevent periodontal disease!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mtClean="0"/>
              <a:t>30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9" r="3754"/>
          <a:stretch/>
        </p:blipFill>
        <p:spPr>
          <a:xfrm>
            <a:off x="2317421" y="3332860"/>
            <a:ext cx="4336029" cy="3281585"/>
          </a:xfrm>
          <a:prstGeom prst="rect">
            <a:avLst/>
          </a:prstGeom>
        </p:spPr>
      </p:pic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757727"/>
          </a:xfrm>
        </p:spPr>
        <p:txBody>
          <a:bodyPr/>
          <a:lstStyle/>
          <a:p>
            <a:r>
              <a:rPr lang="en-US" dirty="0" smtClean="0"/>
              <a:t>Who let the dog’s out?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14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381259" y="1546789"/>
            <a:ext cx="6053582" cy="2329060"/>
          </a:xfrm>
        </p:spPr>
        <p:txBody>
          <a:bodyPr anchor="t"/>
          <a:lstStyle/>
          <a:p>
            <a:r>
              <a:rPr lang="en-US" dirty="0" smtClean="0"/>
              <a:t>According to the dental video from the presentation, what is the difference between plaque and tartar?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mtClean="0"/>
              <a:t>40</a:t>
            </a:r>
            <a:endParaRPr lang="en-US" dirty="0"/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757727"/>
          </a:xfrm>
        </p:spPr>
        <p:txBody>
          <a:bodyPr/>
          <a:lstStyle/>
          <a:p>
            <a:r>
              <a:rPr lang="en-US" dirty="0" smtClean="0"/>
              <a:t>Who let the dog’s out?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521" y="2934116"/>
            <a:ext cx="4996882" cy="37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38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381259" y="1538243"/>
            <a:ext cx="6002307" cy="2337606"/>
          </a:xfrm>
        </p:spPr>
        <p:txBody>
          <a:bodyPr anchor="t"/>
          <a:lstStyle/>
          <a:p>
            <a:r>
              <a:rPr lang="en-US" u="sng" dirty="0" smtClean="0">
                <a:solidFill>
                  <a:schemeClr val="accent5"/>
                </a:solidFill>
              </a:rPr>
              <a:t>Plaque can be brushed off</a:t>
            </a:r>
            <a:r>
              <a:rPr lang="en-US" dirty="0" smtClean="0">
                <a:solidFill>
                  <a:schemeClr val="accent5"/>
                </a:solidFill>
              </a:rPr>
              <a:t> </a:t>
            </a:r>
            <a:r>
              <a:rPr lang="en-US" dirty="0" smtClean="0"/>
              <a:t>but </a:t>
            </a:r>
            <a:r>
              <a:rPr lang="en-US" u="sng" dirty="0" smtClean="0">
                <a:solidFill>
                  <a:schemeClr val="accent5"/>
                </a:solidFill>
              </a:rPr>
              <a:t>turns into tartar after 36 hours</a:t>
            </a:r>
            <a:r>
              <a:rPr lang="en-US" dirty="0" smtClean="0"/>
              <a:t>. Once tartar has formed, </a:t>
            </a:r>
            <a:r>
              <a:rPr lang="en-US" u="sng" dirty="0" smtClean="0">
                <a:solidFill>
                  <a:schemeClr val="accent5"/>
                </a:solidFill>
              </a:rPr>
              <a:t>brushing </a:t>
            </a:r>
            <a:r>
              <a:rPr lang="en-US" u="sng" dirty="0" smtClean="0">
                <a:solidFill>
                  <a:schemeClr val="accent5"/>
                </a:solidFill>
              </a:rPr>
              <a:t>will not remove tartar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mtClean="0"/>
              <a:t>40</a:t>
            </a:r>
            <a:endParaRPr lang="en-US" dirty="0"/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757727"/>
          </a:xfrm>
        </p:spPr>
        <p:txBody>
          <a:bodyPr/>
          <a:lstStyle/>
          <a:p>
            <a:r>
              <a:rPr lang="en-US" dirty="0" smtClean="0"/>
              <a:t>Who let the dog’s out?</a:t>
            </a:r>
            <a:endParaRPr lang="en-US" dirty="0"/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85" y="2895759"/>
            <a:ext cx="4934083" cy="370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28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381259" y="1521151"/>
            <a:ext cx="5925395" cy="2354698"/>
          </a:xfrm>
        </p:spPr>
        <p:txBody>
          <a:bodyPr anchor="t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How often should a dental be performed on a dog?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Periodontal disease has been linked to what other disease?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mtClean="0"/>
              <a:t>50</a:t>
            </a:r>
            <a:endParaRPr lang="en-US" dirty="0"/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757727"/>
          </a:xfrm>
        </p:spPr>
        <p:txBody>
          <a:bodyPr/>
          <a:lstStyle/>
          <a:p>
            <a:r>
              <a:rPr lang="en-US" dirty="0" smtClean="0"/>
              <a:t>Who let the dog’s out?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259" y="3085508"/>
            <a:ext cx="5814300" cy="254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43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 anchor="t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u="sng" dirty="0" smtClean="0">
                <a:solidFill>
                  <a:schemeClr val="accent5"/>
                </a:solidFill>
              </a:rPr>
              <a:t>Each dog </a:t>
            </a:r>
            <a:r>
              <a:rPr lang="en-US" u="sng" dirty="0" smtClean="0">
                <a:solidFill>
                  <a:schemeClr val="accent5"/>
                </a:solidFill>
              </a:rPr>
              <a:t>varies</a:t>
            </a:r>
            <a:r>
              <a:rPr lang="en-US" dirty="0" smtClean="0"/>
              <a:t>, but most dogs should have their teeth cleaned every </a:t>
            </a:r>
            <a:r>
              <a:rPr lang="en-US" u="sng" dirty="0" smtClean="0">
                <a:solidFill>
                  <a:schemeClr val="accent5"/>
                </a:solidFill>
              </a:rPr>
              <a:t>6-12 months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Periodontal disease </a:t>
            </a:r>
            <a:r>
              <a:rPr lang="en-US" dirty="0" smtClean="0"/>
              <a:t>has been linked to </a:t>
            </a:r>
            <a:r>
              <a:rPr lang="en-US" u="sng" dirty="0" smtClean="0">
                <a:solidFill>
                  <a:schemeClr val="accent5"/>
                </a:solidFill>
              </a:rPr>
              <a:t>heart disease</a:t>
            </a:r>
            <a:endParaRPr lang="en-US" u="sng" dirty="0">
              <a:solidFill>
                <a:schemeClr val="accent5"/>
              </a:solidFill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mtClean="0"/>
              <a:t>50</a:t>
            </a:r>
            <a:endParaRPr lang="en-US" dirty="0"/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757727"/>
          </a:xfrm>
        </p:spPr>
        <p:txBody>
          <a:bodyPr/>
          <a:lstStyle/>
          <a:p>
            <a:r>
              <a:rPr lang="en-US" dirty="0" smtClean="0"/>
              <a:t>Who let the dog’s out?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2019">
            <a:off x="3446674" y="3326160"/>
            <a:ext cx="2533318" cy="253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00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4524" y="4204718"/>
            <a:ext cx="8121168" cy="1583628"/>
          </a:xfrm>
        </p:spPr>
        <p:txBody>
          <a:bodyPr anchor="ctr"/>
          <a:lstStyle/>
          <a:p>
            <a:r>
              <a:rPr lang="en-US" dirty="0" smtClean="0"/>
              <a:t>Equine Questions Follow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80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287475" y="1366824"/>
            <a:ext cx="5980833" cy="1127151"/>
          </a:xfrm>
        </p:spPr>
        <p:txBody>
          <a:bodyPr/>
          <a:lstStyle/>
          <a:p>
            <a:r>
              <a:rPr lang="en-US" dirty="0" smtClean="0"/>
              <a:t>What is the annual dental procedure performed on a horse called?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mtClean="0"/>
              <a:t>10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 the King’s Horses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312" y="2418916"/>
            <a:ext cx="5419757" cy="405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20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369536" y="1569157"/>
            <a:ext cx="6664148" cy="2001892"/>
          </a:xfrm>
        </p:spPr>
        <p:txBody>
          <a:bodyPr anchor="t"/>
          <a:lstStyle/>
          <a:p>
            <a:r>
              <a:rPr lang="en-US" u="sng" dirty="0" smtClean="0">
                <a:solidFill>
                  <a:schemeClr val="accent5"/>
                </a:solidFill>
              </a:rPr>
              <a:t>Float</a:t>
            </a:r>
            <a:r>
              <a:rPr lang="en-US" dirty="0" smtClean="0"/>
              <a:t>, due to the name of the rasp the veterinarian’s use when performing this procedure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mtClean="0"/>
              <a:t>10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 the </a:t>
            </a:r>
            <a:r>
              <a:rPr lang="en-US" dirty="0"/>
              <a:t>K</a:t>
            </a:r>
            <a:r>
              <a:rPr lang="en-US" dirty="0" smtClean="0"/>
              <a:t>ing’s Horses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24" b="46571"/>
          <a:stretch/>
        </p:blipFill>
        <p:spPr>
          <a:xfrm rot="679913">
            <a:off x="1381472" y="3670543"/>
            <a:ext cx="6102062" cy="66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69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357813" y="1533988"/>
            <a:ext cx="6664148" cy="2001892"/>
          </a:xfrm>
        </p:spPr>
        <p:txBody>
          <a:bodyPr anchor="t"/>
          <a:lstStyle/>
          <a:p>
            <a:r>
              <a:rPr lang="en-US" dirty="0" smtClean="0"/>
              <a:t>What common dental problem is likely to occur when a tooth is missing or broken?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mtClean="0"/>
              <a:t>20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 the King’s Horses</a:t>
            </a:r>
            <a:endParaRPr lang="en-US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2" t="14208" r="7635" b="37550"/>
          <a:stretch/>
        </p:blipFill>
        <p:spPr>
          <a:xfrm>
            <a:off x="1397808" y="2398742"/>
            <a:ext cx="6649880" cy="31697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97808" y="2403804"/>
            <a:ext cx="2274277" cy="6564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773411" y="4906326"/>
            <a:ext cx="2274277" cy="6564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11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381259" y="1662942"/>
            <a:ext cx="6027726" cy="2001892"/>
          </a:xfrm>
        </p:spPr>
        <p:txBody>
          <a:bodyPr anchor="t"/>
          <a:lstStyle/>
          <a:p>
            <a:r>
              <a:rPr lang="en-US" u="sng" dirty="0" smtClean="0">
                <a:solidFill>
                  <a:schemeClr val="accent5"/>
                </a:solidFill>
              </a:rPr>
              <a:t>“Step Mouth”: </a:t>
            </a:r>
            <a:r>
              <a:rPr lang="en-US" dirty="0" smtClean="0"/>
              <a:t>this occurs because the opposing tooth doesn’t have anything to grind against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mtClean="0"/>
              <a:t>20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 the King’s Horses</a:t>
            </a:r>
            <a:endParaRPr lang="en-US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9" b="8435"/>
          <a:stretch/>
        </p:blipFill>
        <p:spPr>
          <a:xfrm>
            <a:off x="1735013" y="2883501"/>
            <a:ext cx="5876545" cy="379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39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/>
              <a:t>Carnivore Questions Follow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30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381259" y="1522265"/>
            <a:ext cx="6664148" cy="2001892"/>
          </a:xfrm>
        </p:spPr>
        <p:txBody>
          <a:bodyPr anchor="t"/>
          <a:lstStyle/>
          <a:p>
            <a:r>
              <a:rPr lang="en-US" dirty="0" smtClean="0"/>
              <a:t>What common dental problem is likely to occur when one side of the tooth is much higher than the other?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mtClean="0"/>
              <a:t>30</a:t>
            </a:r>
            <a:endParaRPr lang="en-US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91" b="20840"/>
          <a:stretch/>
        </p:blipFill>
        <p:spPr>
          <a:xfrm>
            <a:off x="1659236" y="2813756"/>
            <a:ext cx="6108193" cy="2801817"/>
          </a:xfrm>
          <a:prstGeom prst="rect">
            <a:avLst/>
          </a:prstGeom>
        </p:spPr>
      </p:pic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800456"/>
          </a:xfrm>
        </p:spPr>
        <p:txBody>
          <a:bodyPr/>
          <a:lstStyle/>
          <a:p>
            <a:r>
              <a:rPr lang="en-US" dirty="0" smtClean="0"/>
              <a:t>All the King’s Horses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84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381259" y="1440203"/>
            <a:ext cx="6664148" cy="2001892"/>
          </a:xfrm>
        </p:spPr>
        <p:txBody>
          <a:bodyPr anchor="t"/>
          <a:lstStyle/>
          <a:p>
            <a:r>
              <a:rPr lang="en-US" u="sng" dirty="0" smtClean="0">
                <a:solidFill>
                  <a:schemeClr val="accent5"/>
                </a:solidFill>
              </a:rPr>
              <a:t>“Shear Mouth”</a:t>
            </a:r>
            <a:endParaRPr lang="en-US" u="sng" dirty="0">
              <a:solidFill>
                <a:schemeClr val="accent5"/>
              </a:solidFill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mtClean="0"/>
              <a:t>30</a:t>
            </a:r>
            <a:endParaRPr lang="en-US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236" y="1978731"/>
            <a:ext cx="6108193" cy="4587933"/>
          </a:xfrm>
          <a:prstGeom prst="rect">
            <a:avLst/>
          </a:prstGeom>
        </p:spPr>
      </p:pic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800456"/>
          </a:xfrm>
        </p:spPr>
        <p:txBody>
          <a:bodyPr/>
          <a:lstStyle/>
          <a:p>
            <a:r>
              <a:rPr lang="en-US" dirty="0" smtClean="0"/>
              <a:t>All the King’s Horses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01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322644" y="1475373"/>
            <a:ext cx="6109787" cy="3823020"/>
          </a:xfrm>
        </p:spPr>
        <p:txBody>
          <a:bodyPr anchor="t"/>
          <a:lstStyle/>
          <a:p>
            <a:r>
              <a:rPr lang="en-US" dirty="0" smtClean="0"/>
              <a:t>There are teeth shown in the following picture that are more commonly found in one equine gender over the other.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Give the name of this kind of teeth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Identify </a:t>
            </a:r>
            <a:r>
              <a:rPr lang="en-US" dirty="0" smtClean="0"/>
              <a:t>where on the following picture these teeth are located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Would these teeth be seen in mares or geldings more often?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mtClean="0"/>
              <a:t>40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800456"/>
          </a:xfrm>
        </p:spPr>
        <p:txBody>
          <a:bodyPr/>
          <a:lstStyle/>
          <a:p>
            <a:r>
              <a:rPr lang="en-US" dirty="0" smtClean="0"/>
              <a:t>All the King’s Horses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49" y="0"/>
            <a:ext cx="7642270" cy="5731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40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357813" y="1569157"/>
            <a:ext cx="6664148" cy="2001892"/>
          </a:xfrm>
        </p:spPr>
        <p:txBody>
          <a:bodyPr anchor="t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u="sng" dirty="0" smtClean="0">
                <a:solidFill>
                  <a:schemeClr val="accent5"/>
                </a:solidFill>
              </a:rPr>
              <a:t>Canine teeth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They are more commonly seen in </a:t>
            </a:r>
            <a:r>
              <a:rPr lang="en-US" u="sng" dirty="0" smtClean="0">
                <a:solidFill>
                  <a:schemeClr val="accent5"/>
                </a:solidFill>
              </a:rPr>
              <a:t>geldings</a:t>
            </a:r>
            <a:r>
              <a:rPr lang="en-US" dirty="0" smtClean="0">
                <a:solidFill>
                  <a:schemeClr val="tx1"/>
                </a:solidFill>
              </a:rPr>
              <a:t>, only 28% of mares have canine teeth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mtClean="0"/>
              <a:t>40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003" y="2790117"/>
            <a:ext cx="5188266" cy="38912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3161944" y="5964963"/>
            <a:ext cx="230736" cy="213645"/>
          </a:xfrm>
          <a:prstGeom prst="ellipse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552719" y="5900385"/>
            <a:ext cx="230736" cy="201312"/>
          </a:xfrm>
          <a:prstGeom prst="ellipse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609599" y="609600"/>
            <a:ext cx="6347713" cy="80045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alpha val="63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All the King’s Horses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55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346090" y="1487096"/>
            <a:ext cx="6039448" cy="2001892"/>
          </a:xfrm>
        </p:spPr>
        <p:txBody>
          <a:bodyPr anchor="t"/>
          <a:lstStyle/>
          <a:p>
            <a:r>
              <a:rPr lang="en-US" dirty="0" smtClean="0"/>
              <a:t>Why do herbivores, like horses, have teeth that continually grow throughout their life?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mtClean="0"/>
              <a:t>50</a:t>
            </a:r>
            <a:endParaRPr lang="en-US" dirty="0"/>
          </a:p>
        </p:txBody>
      </p:sp>
      <p:pic>
        <p:nvPicPr>
          <p:cNvPr id="5" name="Picture 2" descr="http://iamranch.com/teethchartmin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964" y="2859896"/>
            <a:ext cx="5271562" cy="3821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800456"/>
          </a:xfrm>
        </p:spPr>
        <p:txBody>
          <a:bodyPr/>
          <a:lstStyle/>
          <a:p>
            <a:r>
              <a:rPr lang="en-US" dirty="0" smtClean="0"/>
              <a:t>All the King’s Horses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720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237565" y="1451926"/>
            <a:ext cx="6042466" cy="2001892"/>
          </a:xfrm>
        </p:spPr>
        <p:txBody>
          <a:bodyPr anchor="t"/>
          <a:lstStyle/>
          <a:p>
            <a:r>
              <a:rPr lang="en-US" dirty="0" smtClean="0"/>
              <a:t>Because herbivores </a:t>
            </a:r>
            <a:r>
              <a:rPr lang="en-US" u="sng" dirty="0" smtClean="0">
                <a:solidFill>
                  <a:schemeClr val="accent5"/>
                </a:solidFill>
              </a:rPr>
              <a:t>chew their food much more </a:t>
            </a:r>
            <a:r>
              <a:rPr lang="en-US" dirty="0" smtClean="0"/>
              <a:t>than omnivores and carnivores. Therefore, their teeth </a:t>
            </a:r>
            <a:r>
              <a:rPr lang="en-US" u="sng" dirty="0" smtClean="0">
                <a:solidFill>
                  <a:schemeClr val="accent5"/>
                </a:solidFill>
              </a:rPr>
              <a:t>erode away much faster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4006807" y="5860630"/>
            <a:ext cx="2139291" cy="781394"/>
          </a:xfrm>
        </p:spPr>
        <p:txBody>
          <a:bodyPr/>
          <a:lstStyle/>
          <a:p>
            <a:r>
              <a:rPr lang="en-US" smtClean="0"/>
              <a:t>50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3" t="23338" r="13913" b="16260"/>
          <a:stretch/>
        </p:blipFill>
        <p:spPr>
          <a:xfrm>
            <a:off x="2769231" y="2772726"/>
            <a:ext cx="3402391" cy="16498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9" t="17738" r="16669" b="25833"/>
          <a:stretch/>
        </p:blipFill>
        <p:spPr>
          <a:xfrm>
            <a:off x="2769231" y="4482689"/>
            <a:ext cx="3373658" cy="2224790"/>
          </a:xfrm>
          <a:prstGeom prst="rect">
            <a:avLst/>
          </a:prstGeom>
        </p:spPr>
      </p:pic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800456"/>
          </a:xfrm>
        </p:spPr>
        <p:txBody>
          <a:bodyPr/>
          <a:lstStyle/>
          <a:p>
            <a:r>
              <a:rPr lang="en-US" dirty="0" smtClean="0"/>
              <a:t>All the King’s Horses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46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98" y="4202882"/>
            <a:ext cx="8121168" cy="1583628"/>
          </a:xfrm>
        </p:spPr>
        <p:txBody>
          <a:bodyPr anchor="ctr"/>
          <a:lstStyle/>
          <a:p>
            <a:r>
              <a:rPr lang="en-US" dirty="0" smtClean="0"/>
              <a:t>Ape Questions Follow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8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381259" y="1524000"/>
            <a:ext cx="6038444" cy="2351849"/>
          </a:xfrm>
        </p:spPr>
        <p:txBody>
          <a:bodyPr anchor="t"/>
          <a:lstStyle/>
          <a:p>
            <a:r>
              <a:rPr lang="en-US" dirty="0" smtClean="0"/>
              <a:t>How many teeth do apes typically have as adults?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mtClean="0"/>
              <a:t>10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731520"/>
          </a:xfrm>
        </p:spPr>
        <p:txBody>
          <a:bodyPr/>
          <a:lstStyle/>
          <a:p>
            <a:r>
              <a:rPr lang="en-US" dirty="0" smtClean="0"/>
              <a:t>Apes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016" y="2559931"/>
            <a:ext cx="3138309" cy="3845967"/>
          </a:xfrm>
          <a:prstGeom prst="rect">
            <a:avLst/>
          </a:prstGeom>
          <a:ln w="38100">
            <a:noFill/>
          </a:ln>
        </p:spPr>
      </p:pic>
    </p:spTree>
    <p:extLst>
      <p:ext uri="{BB962C8B-B14F-4D97-AF65-F5344CB8AC3E}">
        <p14:creationId xmlns:p14="http://schemas.microsoft.com/office/powerpoint/2010/main" val="24669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381259" y="1515291"/>
            <a:ext cx="6664148" cy="2360558"/>
          </a:xfrm>
        </p:spPr>
        <p:txBody>
          <a:bodyPr anchor="t"/>
          <a:lstStyle/>
          <a:p>
            <a:r>
              <a:rPr lang="en-US" dirty="0" smtClean="0"/>
              <a:t>Apes have </a:t>
            </a:r>
            <a:r>
              <a:rPr lang="en-US" u="sng" dirty="0" smtClean="0">
                <a:solidFill>
                  <a:schemeClr val="accent5"/>
                </a:solidFill>
              </a:rPr>
              <a:t>32 adult teeth</a:t>
            </a:r>
            <a:r>
              <a:rPr lang="en-US" dirty="0" smtClean="0">
                <a:solidFill>
                  <a:schemeClr val="accent5"/>
                </a:solidFill>
              </a:rPr>
              <a:t> </a:t>
            </a:r>
          </a:p>
          <a:p>
            <a:r>
              <a:rPr lang="en-US" dirty="0" smtClean="0"/>
              <a:t>(they have 20 baby teeth)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mtClean="0"/>
              <a:t>10</a:t>
            </a:r>
            <a:endParaRPr lang="en-US" dirty="0"/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731520"/>
          </a:xfrm>
        </p:spPr>
        <p:txBody>
          <a:bodyPr/>
          <a:lstStyle/>
          <a:p>
            <a:r>
              <a:rPr lang="en-US" dirty="0" smtClean="0"/>
              <a:t>Apes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3" t="3632" r="21746" b="3204"/>
          <a:stretch/>
        </p:blipFill>
        <p:spPr>
          <a:xfrm>
            <a:off x="1829463" y="2590949"/>
            <a:ext cx="2515639" cy="29181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19228" y="2944761"/>
            <a:ext cx="241284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Top jaw: 16 teeth</a:t>
            </a:r>
          </a:p>
          <a:p>
            <a:endParaRPr lang="en-US" dirty="0" smtClean="0"/>
          </a:p>
          <a:p>
            <a:r>
              <a:rPr lang="en-US" dirty="0" smtClean="0"/>
              <a:t>Bottom jaw: 16 teeth</a:t>
            </a:r>
          </a:p>
          <a:p>
            <a:endParaRPr lang="en-US" dirty="0" smtClean="0"/>
          </a:p>
          <a:p>
            <a:r>
              <a:rPr lang="en-US" dirty="0" smtClean="0"/>
              <a:t>16+16=32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65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381259" y="1341120"/>
            <a:ext cx="5916524" cy="2534729"/>
          </a:xfrm>
        </p:spPr>
        <p:txBody>
          <a:bodyPr anchor="t"/>
          <a:lstStyle/>
          <a:p>
            <a:r>
              <a:rPr lang="en-US" dirty="0" smtClean="0"/>
              <a:t>What taxonomic </a:t>
            </a:r>
            <a:r>
              <a:rPr lang="en-US" dirty="0" smtClean="0"/>
              <a:t>family do apes fall under?</a:t>
            </a:r>
          </a:p>
          <a:p>
            <a:endParaRPr lang="en-US" dirty="0" smtClean="0"/>
          </a:p>
          <a:p>
            <a:r>
              <a:rPr lang="en-US" dirty="0" smtClean="0"/>
              <a:t>Hint: this family name was used often in the presentation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mtClean="0"/>
              <a:t>20</a:t>
            </a:r>
            <a:endParaRPr lang="en-US" dirty="0"/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731520"/>
          </a:xfrm>
        </p:spPr>
        <p:txBody>
          <a:bodyPr/>
          <a:lstStyle/>
          <a:p>
            <a:r>
              <a:rPr lang="en-US" dirty="0" smtClean="0"/>
              <a:t>Apes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911" y="3252527"/>
            <a:ext cx="4639219" cy="349345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53124" y="3370217"/>
            <a:ext cx="1441687" cy="35705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 dirty="0" smtClean="0"/>
              <a:t>__________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307731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258061" y="1478612"/>
            <a:ext cx="5969110" cy="2428412"/>
          </a:xfrm>
        </p:spPr>
        <p:txBody>
          <a:bodyPr/>
          <a:lstStyle/>
          <a:p>
            <a:r>
              <a:rPr lang="en-US" dirty="0" smtClean="0"/>
              <a:t>Felids (domestic and otherwise) must eat meat in their diet to survive. What term do we </a:t>
            </a:r>
            <a:r>
              <a:rPr lang="en-US" dirty="0" smtClean="0"/>
              <a:t>use for </a:t>
            </a:r>
            <a:r>
              <a:rPr lang="en-US" dirty="0" smtClean="0"/>
              <a:t>animals that are </a:t>
            </a:r>
            <a:r>
              <a:rPr lang="en-US" u="sng" dirty="0" smtClean="0"/>
              <a:t>required</a:t>
            </a:r>
            <a:r>
              <a:rPr lang="en-US" dirty="0" smtClean="0"/>
              <a:t> to eat meat in their diet?</a:t>
            </a:r>
          </a:p>
          <a:p>
            <a:endParaRPr lang="en-US" dirty="0"/>
          </a:p>
          <a:p>
            <a:r>
              <a:rPr lang="en-US" dirty="0" smtClean="0"/>
              <a:t>Hint: This is a </a:t>
            </a:r>
            <a:r>
              <a:rPr lang="en-US" u="sng" dirty="0" smtClean="0"/>
              <a:t>two</a:t>
            </a:r>
            <a:r>
              <a:rPr lang="en-US" dirty="0" smtClean="0"/>
              <a:t> word answer!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mtClean="0"/>
              <a:t>10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10555" y="553157"/>
            <a:ext cx="6916616" cy="677766"/>
          </a:xfrm>
        </p:spPr>
        <p:txBody>
          <a:bodyPr/>
          <a:lstStyle/>
          <a:p>
            <a:r>
              <a:rPr lang="en-US" dirty="0" smtClean="0"/>
              <a:t>Lions, and Tigers, and … Kittens?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8" t="8547" r="28846" b="24273"/>
          <a:stretch/>
        </p:blipFill>
        <p:spPr>
          <a:xfrm>
            <a:off x="5904309" y="2893005"/>
            <a:ext cx="3145906" cy="275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63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381259" y="1410789"/>
            <a:ext cx="6664148" cy="2465060"/>
          </a:xfrm>
        </p:spPr>
        <p:txBody>
          <a:bodyPr anchor="t"/>
          <a:lstStyle/>
          <a:p>
            <a:r>
              <a:rPr lang="en-US" u="sng" dirty="0" err="1" smtClean="0">
                <a:solidFill>
                  <a:schemeClr val="accent5"/>
                </a:solidFill>
              </a:rPr>
              <a:t>Hominoidea</a:t>
            </a:r>
            <a:endParaRPr lang="en-US" u="sng" dirty="0">
              <a:solidFill>
                <a:schemeClr val="accent5"/>
              </a:solidFill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mtClean="0"/>
              <a:t>20</a:t>
            </a:r>
            <a:endParaRPr lang="en-US" dirty="0"/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731520"/>
          </a:xfrm>
        </p:spPr>
        <p:txBody>
          <a:bodyPr/>
          <a:lstStyle/>
          <a:p>
            <a:r>
              <a:rPr lang="en-US" dirty="0" smtClean="0"/>
              <a:t>Apes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170" y="2129121"/>
            <a:ext cx="4639219" cy="349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69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381259" y="1506583"/>
            <a:ext cx="6664148" cy="2369266"/>
          </a:xfrm>
        </p:spPr>
        <p:txBody>
          <a:bodyPr anchor="t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What type of teet</a:t>
            </a:r>
            <a:r>
              <a:rPr lang="en-US" dirty="0" smtClean="0"/>
              <a:t>h are “wisdom teeth”?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What set of this type of teeth are they?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Hint: wisdom teeth are either the 1</a:t>
            </a:r>
            <a:r>
              <a:rPr lang="en-US" baseline="30000" dirty="0" smtClean="0"/>
              <a:t>st</a:t>
            </a:r>
            <a:r>
              <a:rPr lang="en-US" dirty="0" smtClean="0"/>
              <a:t>, 2</a:t>
            </a:r>
            <a:r>
              <a:rPr lang="en-US" baseline="30000" dirty="0" smtClean="0"/>
              <a:t>nd</a:t>
            </a:r>
            <a:r>
              <a:rPr lang="en-US" dirty="0" smtClean="0"/>
              <a:t>, or 3</a:t>
            </a:r>
            <a:r>
              <a:rPr lang="en-US" baseline="30000" dirty="0" smtClean="0"/>
              <a:t>rd</a:t>
            </a:r>
            <a:r>
              <a:rPr lang="en-US" dirty="0" smtClean="0"/>
              <a:t> set of one of the 4 types of teeth we discussed!</a:t>
            </a:r>
            <a:endParaRPr lang="en-US" dirty="0" smtClean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mtClean="0"/>
              <a:t>30</a:t>
            </a:r>
            <a:endParaRPr lang="en-US" dirty="0"/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731520"/>
          </a:xfrm>
        </p:spPr>
        <p:txBody>
          <a:bodyPr/>
          <a:lstStyle/>
          <a:p>
            <a:r>
              <a:rPr lang="en-US" dirty="0" smtClean="0"/>
              <a:t>Apes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" t="11809" r="-286" b="30921"/>
          <a:stretch/>
        </p:blipFill>
        <p:spPr>
          <a:xfrm>
            <a:off x="1381259" y="3948477"/>
            <a:ext cx="6082479" cy="2612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23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381259" y="1471749"/>
            <a:ext cx="6664148" cy="2404100"/>
          </a:xfrm>
        </p:spPr>
        <p:txBody>
          <a:bodyPr anchor="t"/>
          <a:lstStyle/>
          <a:p>
            <a:r>
              <a:rPr lang="en-US" dirty="0" smtClean="0"/>
              <a:t>Wisdom teeth = </a:t>
            </a:r>
            <a:r>
              <a:rPr lang="en-US" u="sng" dirty="0" smtClean="0">
                <a:solidFill>
                  <a:schemeClr val="accent5"/>
                </a:solidFill>
              </a:rPr>
              <a:t>3</a:t>
            </a:r>
            <a:r>
              <a:rPr lang="en-US" u="sng" baseline="30000" dirty="0" smtClean="0">
                <a:solidFill>
                  <a:schemeClr val="accent5"/>
                </a:solidFill>
              </a:rPr>
              <a:t>rd</a:t>
            </a:r>
            <a:r>
              <a:rPr lang="en-US" u="sng" dirty="0" smtClean="0">
                <a:solidFill>
                  <a:schemeClr val="accent5"/>
                </a:solidFill>
              </a:rPr>
              <a:t> molars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30</a:t>
            </a:r>
            <a:endParaRPr lang="en-US" dirty="0"/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731520"/>
          </a:xfrm>
        </p:spPr>
        <p:txBody>
          <a:bodyPr/>
          <a:lstStyle/>
          <a:p>
            <a:r>
              <a:rPr lang="en-US" dirty="0" smtClean="0"/>
              <a:t>Apes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739" y="2095764"/>
            <a:ext cx="5447296" cy="450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355622" y="1463759"/>
            <a:ext cx="6019399" cy="3330432"/>
          </a:xfrm>
        </p:spPr>
        <p:txBody>
          <a:bodyPr anchor="t"/>
          <a:lstStyle/>
          <a:p>
            <a:r>
              <a:rPr lang="en-US" dirty="0" smtClean="0"/>
              <a:t>Apes, along with dogs and pigs, are omnivores.</a:t>
            </a:r>
            <a:r>
              <a:rPr lang="en-US" dirty="0"/>
              <a:t> </a:t>
            </a:r>
            <a:r>
              <a:rPr lang="en-US" dirty="0" smtClean="0"/>
              <a:t>An omnivores teeth are designed to ____ like a herbivores, and _____, like carnivores.</a:t>
            </a:r>
          </a:p>
          <a:p>
            <a:endParaRPr lang="en-US" dirty="0"/>
          </a:p>
          <a:p>
            <a:r>
              <a:rPr lang="en-US" dirty="0" smtClean="0"/>
              <a:t>Fill in the blanks.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mtClean="0"/>
              <a:t>40</a:t>
            </a:r>
            <a:endParaRPr lang="en-US" dirty="0"/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731520"/>
          </a:xfrm>
        </p:spPr>
        <p:txBody>
          <a:bodyPr/>
          <a:lstStyle/>
          <a:p>
            <a:r>
              <a:rPr lang="en-US" dirty="0" smtClean="0"/>
              <a:t>Apes</a:t>
            </a:r>
            <a:endParaRPr lang="en-US" dirty="0"/>
          </a:p>
        </p:txBody>
      </p:sp>
      <p:pic>
        <p:nvPicPr>
          <p:cNvPr id="7" name="Content Placeholder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062" y="3025212"/>
            <a:ext cx="2618873" cy="261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40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mtClean="0"/>
              <a:t>40</a:t>
            </a:r>
            <a:endParaRPr lang="en-US" dirty="0"/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731520"/>
          </a:xfrm>
        </p:spPr>
        <p:txBody>
          <a:bodyPr/>
          <a:lstStyle/>
          <a:p>
            <a:r>
              <a:rPr lang="en-US" dirty="0" smtClean="0"/>
              <a:t>Apes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355622" y="1463759"/>
            <a:ext cx="6019399" cy="3330432"/>
          </a:xfrm>
        </p:spPr>
        <p:txBody>
          <a:bodyPr anchor="t"/>
          <a:lstStyle/>
          <a:p>
            <a:r>
              <a:rPr lang="en-US" dirty="0" smtClean="0"/>
              <a:t>Apes, along with dogs and pigs, are omnivores.</a:t>
            </a:r>
            <a:r>
              <a:rPr lang="en-US" dirty="0"/>
              <a:t> </a:t>
            </a:r>
            <a:r>
              <a:rPr lang="en-US" dirty="0" smtClean="0"/>
              <a:t>An omnivores teeth are designed to</a:t>
            </a:r>
            <a:r>
              <a:rPr lang="en-US" dirty="0" smtClean="0">
                <a:solidFill>
                  <a:schemeClr val="accent5"/>
                </a:solidFill>
              </a:rPr>
              <a:t> </a:t>
            </a:r>
            <a:r>
              <a:rPr lang="en-US" u="sng" dirty="0" smtClean="0">
                <a:solidFill>
                  <a:schemeClr val="accent5"/>
                </a:solidFill>
              </a:rPr>
              <a:t>GRIND </a:t>
            </a:r>
            <a:r>
              <a:rPr lang="en-US" dirty="0" smtClean="0"/>
              <a:t>like a herbivores, and </a:t>
            </a:r>
            <a:r>
              <a:rPr lang="en-US" u="sng" dirty="0" smtClean="0">
                <a:solidFill>
                  <a:schemeClr val="accent5"/>
                </a:solidFill>
              </a:rPr>
              <a:t>TEAR</a:t>
            </a:r>
            <a:r>
              <a:rPr lang="en-US" dirty="0" smtClean="0"/>
              <a:t>, like carnivores.</a:t>
            </a:r>
          </a:p>
          <a:p>
            <a:endParaRPr lang="en-US" dirty="0"/>
          </a:p>
          <a:p>
            <a:r>
              <a:rPr lang="en-US" dirty="0" smtClean="0"/>
              <a:t>Fill in the blanks.</a:t>
            </a:r>
          </a:p>
        </p:txBody>
      </p:sp>
      <p:pic>
        <p:nvPicPr>
          <p:cNvPr id="10" name="Content Placeholder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062" y="3025212"/>
            <a:ext cx="2618873" cy="261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61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381259" y="1471749"/>
            <a:ext cx="6081987" cy="2404100"/>
          </a:xfrm>
        </p:spPr>
        <p:txBody>
          <a:bodyPr anchor="t"/>
          <a:lstStyle/>
          <a:p>
            <a:r>
              <a:rPr lang="en-US" dirty="0" smtClean="0"/>
              <a:t>How many of each of the four kinds of teeth do apes have?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mtClean="0"/>
              <a:t>50</a:t>
            </a:r>
            <a:endParaRPr lang="en-US" dirty="0"/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731520"/>
          </a:xfrm>
        </p:spPr>
        <p:txBody>
          <a:bodyPr/>
          <a:lstStyle/>
          <a:p>
            <a:r>
              <a:rPr lang="en-US" dirty="0" smtClean="0"/>
              <a:t>Apes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5250906"/>
              </p:ext>
            </p:extLst>
          </p:nvPr>
        </p:nvGraphicFramePr>
        <p:xfrm>
          <a:off x="1367246" y="2533524"/>
          <a:ext cx="6096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Incisors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Canines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Premolars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Molars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656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mtClean="0"/>
              <a:t>50</a:t>
            </a:r>
            <a:endParaRPr lang="en-US" dirty="0"/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731520"/>
          </a:xfrm>
        </p:spPr>
        <p:txBody>
          <a:bodyPr/>
          <a:lstStyle/>
          <a:p>
            <a:r>
              <a:rPr lang="en-US" dirty="0" smtClean="0"/>
              <a:t>Apes</a:t>
            </a:r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5862692"/>
              </p:ext>
            </p:extLst>
          </p:nvPr>
        </p:nvGraphicFramePr>
        <p:xfrm>
          <a:off x="1471747" y="2013028"/>
          <a:ext cx="6096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Incisors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Canines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Premolars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Molars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355133" y="1410788"/>
            <a:ext cx="6081987" cy="2404100"/>
          </a:xfrm>
        </p:spPr>
        <p:txBody>
          <a:bodyPr anchor="t"/>
          <a:lstStyle/>
          <a:p>
            <a:r>
              <a:rPr lang="en-US" dirty="0" smtClean="0"/>
              <a:t>Apes have: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133" y="2743692"/>
            <a:ext cx="4715436" cy="30669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80216" y="3178791"/>
            <a:ext cx="2717074" cy="2031325"/>
          </a:xfrm>
          <a:prstGeom prst="rect">
            <a:avLst/>
          </a:prstGeom>
          <a:gradFill>
            <a:gsLst>
              <a:gs pos="100000">
                <a:schemeClr val="accent1">
                  <a:alpha val="60000"/>
                </a:schemeClr>
              </a:gs>
              <a:gs pos="21000">
                <a:schemeClr val="accent2"/>
              </a:gs>
            </a:gsLst>
            <a:lin ang="13500000" scaled="1"/>
          </a:gradFill>
        </p:spPr>
        <p:txBody>
          <a:bodyPr wrap="square" rtlCol="0">
            <a:spAutoFit/>
          </a:bodyPr>
          <a:lstStyle/>
          <a:p>
            <a:r>
              <a:rPr lang="en-US" dirty="0" smtClean="0"/>
              <a:t>The bottom jaw and top jaw have the same number of each type of tooth, just multiple this diagram by 2 and you have the total number of each kind of teeth!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92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329" y="4214606"/>
            <a:ext cx="8121168" cy="1583628"/>
          </a:xfrm>
        </p:spPr>
        <p:txBody>
          <a:bodyPr anchor="ctr"/>
          <a:lstStyle/>
          <a:p>
            <a:r>
              <a:rPr lang="en-US" dirty="0" smtClean="0"/>
              <a:t>Miscellaneous Questions </a:t>
            </a:r>
            <a:r>
              <a:rPr lang="en-US" dirty="0"/>
              <a:t>F</a:t>
            </a:r>
            <a:r>
              <a:rPr lang="en-US" dirty="0" smtClean="0"/>
              <a:t>ollow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02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mtClean="0"/>
              <a:t>10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Miscellaneous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346090" y="1533988"/>
            <a:ext cx="5922218" cy="2001892"/>
          </a:xfrm>
        </p:spPr>
        <p:txBody>
          <a:bodyPr anchor="t"/>
          <a:lstStyle/>
          <a:p>
            <a:r>
              <a:rPr lang="en-US" dirty="0" smtClean="0"/>
              <a:t>What group of animals doesn’t have incisors on the upper jaw?</a:t>
            </a:r>
          </a:p>
          <a:p>
            <a:endParaRPr lang="en-US" dirty="0"/>
          </a:p>
          <a:p>
            <a:r>
              <a:rPr lang="en-US" dirty="0" smtClean="0"/>
              <a:t>What do these animals have instead?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075" y="3290626"/>
            <a:ext cx="4900247" cy="3234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70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Miscellaneous</a:t>
            </a:r>
            <a:endParaRPr lang="en-US" dirty="0"/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357813" y="1616050"/>
            <a:ext cx="6664148" cy="2001892"/>
          </a:xfrm>
        </p:spPr>
        <p:txBody>
          <a:bodyPr anchor="t"/>
          <a:lstStyle/>
          <a:p>
            <a:r>
              <a:rPr lang="en-US" u="sng" dirty="0" smtClean="0">
                <a:solidFill>
                  <a:schemeClr val="accent5"/>
                </a:solidFill>
              </a:rPr>
              <a:t>Ruminant animals</a:t>
            </a:r>
            <a:r>
              <a:rPr lang="en-US" dirty="0" smtClean="0"/>
              <a:t>, they have a </a:t>
            </a:r>
            <a:r>
              <a:rPr lang="en-US" u="sng" dirty="0" smtClean="0">
                <a:solidFill>
                  <a:schemeClr val="accent5"/>
                </a:solidFill>
              </a:rPr>
              <a:t>dental pad </a:t>
            </a:r>
            <a:r>
              <a:rPr lang="en-US" dirty="0" smtClean="0"/>
              <a:t>instead of incisors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908" y="2616996"/>
            <a:ext cx="5936575" cy="395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9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366519" y="1674665"/>
            <a:ext cx="6183143" cy="2001892"/>
          </a:xfrm>
        </p:spPr>
        <p:txBody>
          <a:bodyPr/>
          <a:lstStyle/>
          <a:p>
            <a:r>
              <a:rPr lang="en-US" sz="5000" u="sng" dirty="0" smtClean="0">
                <a:solidFill>
                  <a:schemeClr val="accent5"/>
                </a:solidFill>
              </a:rPr>
              <a:t>Obligate Carnivores!</a:t>
            </a:r>
            <a:endParaRPr lang="en-US" sz="5000" u="sng" dirty="0">
              <a:solidFill>
                <a:schemeClr val="accent5"/>
              </a:solidFill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mtClean="0"/>
              <a:t>10</a:t>
            </a:r>
            <a:endParaRPr lang="en-US" dirty="0"/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310555" y="553157"/>
            <a:ext cx="6916616" cy="677766"/>
          </a:xfrm>
        </p:spPr>
        <p:txBody>
          <a:bodyPr/>
          <a:lstStyle/>
          <a:p>
            <a:r>
              <a:rPr lang="en-US" dirty="0" smtClean="0"/>
              <a:t>Lions, and Tigers, and … Kittens?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650502" y="3454751"/>
            <a:ext cx="62452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Obligate: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restricted to a particular function or mode of life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Carnivore: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meat eater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17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Category 5 question for 20 points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mtClean="0"/>
              <a:t>20</a:t>
            </a:r>
            <a:endParaRPr lang="en-US" dirty="0"/>
          </a:p>
        </p:txBody>
      </p:sp>
      <p:sp>
        <p:nvSpPr>
          <p:cNvPr id="5" name="Text Placeholder 7"/>
          <p:cNvSpPr txBox="1">
            <a:spLocks/>
          </p:cNvSpPr>
          <p:nvPr/>
        </p:nvSpPr>
        <p:spPr>
          <a:xfrm>
            <a:off x="1346090" y="1533988"/>
            <a:ext cx="6027726" cy="20018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4572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4572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4572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0" indent="0" algn="l" defTabSz="4572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4572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indent="0" algn="l" defTabSz="4572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0" indent="0" algn="l" defTabSz="4572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What are the four types of teeth and their functions?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3"/>
          <a:stretch/>
        </p:blipFill>
        <p:spPr>
          <a:xfrm>
            <a:off x="1346090" y="2719021"/>
            <a:ext cx="7109400" cy="2603256"/>
          </a:xfrm>
          <a:prstGeom prst="rect">
            <a:avLst/>
          </a:prstGeom>
        </p:spPr>
      </p:pic>
      <p:sp>
        <p:nvSpPr>
          <p:cNvPr id="9" name="Title 3"/>
          <p:cNvSpPr txBox="1">
            <a:spLocks/>
          </p:cNvSpPr>
          <p:nvPr/>
        </p:nvSpPr>
        <p:spPr>
          <a:xfrm>
            <a:off x="609599" y="609600"/>
            <a:ext cx="6347713" cy="7421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alpha val="63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Miscellaneous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mtClean="0"/>
              <a:t>20</a:t>
            </a:r>
            <a:endParaRPr lang="en-US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609599" y="609600"/>
            <a:ext cx="6347713" cy="7421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alpha val="63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Miscellaneous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101" y="4032930"/>
            <a:ext cx="7177525" cy="2648849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488391" y="4165155"/>
            <a:ext cx="810617" cy="313060"/>
          </a:xfrm>
          <a:prstGeom prst="roundRect">
            <a:avLst/>
          </a:prstGeom>
          <a:solidFill>
            <a:srgbClr val="81A5D9"/>
          </a:solidFill>
          <a:ln w="38100">
            <a:solidFill>
              <a:srgbClr val="637C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Incisor</a:t>
            </a:r>
            <a:endParaRPr lang="en-US" sz="13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083169" y="4176647"/>
            <a:ext cx="853172" cy="301568"/>
          </a:xfrm>
          <a:prstGeom prst="roundRect">
            <a:avLst/>
          </a:prstGeom>
          <a:solidFill>
            <a:srgbClr val="E3DE00"/>
          </a:solidFill>
          <a:ln w="38100">
            <a:solidFill>
              <a:srgbClr val="847C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Canine</a:t>
            </a:r>
            <a:endParaRPr lang="en-US" sz="13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739863" y="4185739"/>
            <a:ext cx="887214" cy="292476"/>
          </a:xfrm>
          <a:prstGeom prst="roundRect">
            <a:avLst/>
          </a:prstGeom>
          <a:solidFill>
            <a:srgbClr val="F7BE83"/>
          </a:solidFill>
          <a:ln w="38100">
            <a:solidFill>
              <a:srgbClr val="A740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Premolar</a:t>
            </a:r>
            <a:endParaRPr lang="en-US" sz="13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740769" y="4186340"/>
            <a:ext cx="867508" cy="313060"/>
          </a:xfrm>
          <a:prstGeom prst="roundRect">
            <a:avLst/>
          </a:prstGeom>
          <a:solidFill>
            <a:srgbClr val="89CD9F"/>
          </a:solidFill>
          <a:ln w="38100">
            <a:solidFill>
              <a:srgbClr val="0173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Molar</a:t>
            </a:r>
            <a:endParaRPr lang="en-US" sz="13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06840" y="1475423"/>
            <a:ext cx="55168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000" dirty="0">
                <a:solidFill>
                  <a:srgbClr val="637CA4"/>
                </a:solidFill>
                <a:latin typeface="Bell Gothic Std Light" panose="020B0606020203020204" pitchFamily="34" charset="0"/>
              </a:rPr>
              <a:t>Incisor:</a:t>
            </a:r>
            <a:r>
              <a:rPr lang="en-US" sz="2000" dirty="0">
                <a:solidFill>
                  <a:srgbClr val="81A5D9"/>
                </a:solidFill>
                <a:latin typeface="Bell Gothic Std Light" panose="020B0606020203020204" pitchFamily="34" charset="0"/>
              </a:rPr>
              <a:t> </a:t>
            </a:r>
            <a:r>
              <a:rPr lang="en-US" sz="2000" dirty="0">
                <a:latin typeface="Bell Gothic Std Light" panose="020B0606020203020204" pitchFamily="34" charset="0"/>
              </a:rPr>
              <a:t>used to take bites of food, sharp and </a:t>
            </a:r>
            <a:r>
              <a:rPr lang="en-US" sz="2000" dirty="0" smtClean="0">
                <a:latin typeface="Bell Gothic Std Light" panose="020B0606020203020204" pitchFamily="34" charset="0"/>
              </a:rPr>
              <a:t>blade-like</a:t>
            </a:r>
            <a:endParaRPr lang="en-US" sz="2000" dirty="0">
              <a:latin typeface="Bell Gothic Std Light" panose="020B0606020203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06840" y="2124140"/>
            <a:ext cx="63147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000" dirty="0">
                <a:solidFill>
                  <a:srgbClr val="847C03"/>
                </a:solidFill>
                <a:latin typeface="Bell Gothic Std Light" panose="020B0606020203020204" pitchFamily="34" charset="0"/>
              </a:rPr>
              <a:t>Canine:</a:t>
            </a:r>
            <a:r>
              <a:rPr lang="en-US" sz="2000" dirty="0">
                <a:solidFill>
                  <a:srgbClr val="C8C231"/>
                </a:solidFill>
                <a:latin typeface="Bell Gothic Std Light" panose="020B0606020203020204" pitchFamily="34" charset="0"/>
              </a:rPr>
              <a:t> </a:t>
            </a:r>
            <a:r>
              <a:rPr lang="en-US" sz="2000" dirty="0">
                <a:latin typeface="Bell Gothic Std Light" panose="020B0606020203020204" pitchFamily="34" charset="0"/>
              </a:rPr>
              <a:t>used to tear food (especially meat), pointed and </a:t>
            </a:r>
            <a:r>
              <a:rPr lang="en-US" sz="2000" dirty="0" smtClean="0">
                <a:latin typeface="Bell Gothic Std Light" panose="020B0606020203020204" pitchFamily="34" charset="0"/>
              </a:rPr>
              <a:t>sharp</a:t>
            </a:r>
            <a:endParaRPr lang="en-US" sz="2000" dirty="0">
              <a:latin typeface="Bell Gothic Std Light" panose="020B0606020203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83394" y="2777361"/>
            <a:ext cx="61697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000" dirty="0">
                <a:solidFill>
                  <a:srgbClr val="A7400E"/>
                </a:solidFill>
                <a:latin typeface="Bell Gothic Std Light" panose="020B0606020203020204" pitchFamily="34" charset="0"/>
              </a:rPr>
              <a:t>Premolar:</a:t>
            </a:r>
            <a:r>
              <a:rPr lang="en-US" sz="2000" dirty="0">
                <a:solidFill>
                  <a:srgbClr val="F7BE83"/>
                </a:solidFill>
                <a:latin typeface="Bell Gothic Std Light" panose="020B0606020203020204" pitchFamily="34" charset="0"/>
              </a:rPr>
              <a:t> </a:t>
            </a:r>
            <a:r>
              <a:rPr lang="en-US" sz="2000" dirty="0">
                <a:latin typeface="Bell Gothic Std Light" panose="020B0606020203020204" pitchFamily="34" charset="0"/>
              </a:rPr>
              <a:t>chew and grind food, intermediate between canine and </a:t>
            </a:r>
            <a:r>
              <a:rPr lang="en-US" sz="2000" dirty="0" smtClean="0">
                <a:latin typeface="Bell Gothic Std Light" panose="020B0606020203020204" pitchFamily="34" charset="0"/>
              </a:rPr>
              <a:t>molar</a:t>
            </a:r>
            <a:endParaRPr lang="en-US" sz="2000" dirty="0">
              <a:latin typeface="Bell Gothic Std Light" panose="020B0606020203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83394" y="3509170"/>
            <a:ext cx="52395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000" dirty="0">
                <a:solidFill>
                  <a:srgbClr val="017334"/>
                </a:solidFill>
                <a:latin typeface="Bell Gothic Std Light" panose="020B0606020203020204" pitchFamily="34" charset="0"/>
              </a:rPr>
              <a:t>Molar: </a:t>
            </a:r>
            <a:r>
              <a:rPr lang="en-US" sz="2000" dirty="0">
                <a:latin typeface="Bell Gothic Std Light" panose="020B0606020203020204" pitchFamily="34" charset="0"/>
              </a:rPr>
              <a:t>chew and grind food, broad and flat</a:t>
            </a:r>
          </a:p>
        </p:txBody>
      </p:sp>
    </p:spTree>
    <p:extLst>
      <p:ext uri="{BB962C8B-B14F-4D97-AF65-F5344CB8AC3E}">
        <p14:creationId xmlns:p14="http://schemas.microsoft.com/office/powerpoint/2010/main" val="385462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364168" y="1549217"/>
            <a:ext cx="5874120" cy="2022925"/>
          </a:xfrm>
        </p:spPr>
        <p:txBody>
          <a:bodyPr anchor="t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Which species discussed in this presentation has needle teeth?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Are needle teeth deciduous or adult teeth?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mtClean="0"/>
              <a:t>30</a:t>
            </a:r>
            <a:endParaRPr lang="en-US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609599" y="609600"/>
            <a:ext cx="6347713" cy="7421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alpha val="63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Miscellaneous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4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389805" y="1467701"/>
            <a:ext cx="6664148" cy="2001892"/>
          </a:xfrm>
        </p:spPr>
        <p:txBody>
          <a:bodyPr anchor="t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u="sng" dirty="0" smtClean="0">
                <a:solidFill>
                  <a:schemeClr val="accent5"/>
                </a:solidFill>
              </a:rPr>
              <a:t>Baby pigs (swine)</a:t>
            </a:r>
            <a:r>
              <a:rPr lang="en-US" dirty="0" smtClean="0">
                <a:solidFill>
                  <a:schemeClr val="accent5"/>
                </a:solidFill>
              </a:rPr>
              <a:t> </a:t>
            </a:r>
            <a:r>
              <a:rPr lang="en-US" dirty="0" smtClean="0"/>
              <a:t>have 8 needle teeth present at </a:t>
            </a:r>
            <a:r>
              <a:rPr lang="en-US" u="sng" dirty="0" smtClean="0">
                <a:solidFill>
                  <a:schemeClr val="accent5"/>
                </a:solidFill>
              </a:rPr>
              <a:t>birth (they are deciduous)</a:t>
            </a:r>
            <a:r>
              <a:rPr lang="en-US" dirty="0" smtClean="0">
                <a:solidFill>
                  <a:schemeClr val="tx1"/>
                </a:solidFill>
              </a:rPr>
              <a:t>. </a:t>
            </a:r>
            <a:r>
              <a:rPr lang="en-US" dirty="0" smtClean="0"/>
              <a:t>They are clipped soon after birth to prevent injur</a:t>
            </a:r>
            <a:r>
              <a:rPr lang="en-US" dirty="0" smtClean="0"/>
              <a:t>y to littermates and the sow.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mtClean="0"/>
              <a:t>30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4" t="14294" r="14341" b="14421"/>
          <a:stretch/>
        </p:blipFill>
        <p:spPr>
          <a:xfrm>
            <a:off x="1803162" y="2984395"/>
            <a:ext cx="4623275" cy="3804234"/>
          </a:xfrm>
          <a:prstGeom prst="rect">
            <a:avLst/>
          </a:prstGeom>
        </p:spPr>
      </p:pic>
      <p:sp>
        <p:nvSpPr>
          <p:cNvPr id="9" name="Title 3"/>
          <p:cNvSpPr txBox="1">
            <a:spLocks/>
          </p:cNvSpPr>
          <p:nvPr/>
        </p:nvSpPr>
        <p:spPr>
          <a:xfrm>
            <a:off x="609599" y="609600"/>
            <a:ext cx="6347713" cy="7421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alpha val="63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Miscellaneous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7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320299" y="1508197"/>
            <a:ext cx="6116821" cy="2001892"/>
          </a:xfrm>
        </p:spPr>
        <p:txBody>
          <a:bodyPr anchor="t"/>
          <a:lstStyle/>
          <a:p>
            <a:r>
              <a:rPr lang="en-US" dirty="0" smtClean="0"/>
              <a:t>Determine which group each of the following species belongs to. Each dietary group may be used more than once!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mtClean="0"/>
              <a:t>40</a:t>
            </a:r>
            <a:endParaRPr lang="en-US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609599" y="609600"/>
            <a:ext cx="6347713" cy="7421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alpha val="63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Miscellaneous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040776" y="2882536"/>
            <a:ext cx="238614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Horses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Domestic dogs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Humans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Domestic cat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Wild hog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Chimpanzee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Wolf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Goat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54331" y="2891245"/>
            <a:ext cx="15762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Herbivore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Omnivore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7030A0"/>
                </a:solidFill>
              </a:rPr>
              <a:t>Carnivore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52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mtClean="0"/>
              <a:t>40</a:t>
            </a:r>
            <a:endParaRPr lang="en-US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609599" y="609600"/>
            <a:ext cx="6347713" cy="7421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alpha val="63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Miscellaneous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040776" y="2899954"/>
            <a:ext cx="238614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Horses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Domestic dogs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Humans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Cow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7030A0"/>
                </a:solidFill>
              </a:rPr>
              <a:t>Domestic cat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Wild hog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Chimpanzee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7030A0"/>
                </a:solidFill>
              </a:rPr>
              <a:t>Wolf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Goat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54331" y="2899954"/>
            <a:ext cx="15762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Herbivore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Omnivore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7030A0"/>
                </a:solidFill>
              </a:rPr>
              <a:t>Carnivore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320299" y="1508197"/>
            <a:ext cx="6116821" cy="2001892"/>
          </a:xfrm>
        </p:spPr>
        <p:txBody>
          <a:bodyPr anchor="t"/>
          <a:lstStyle/>
          <a:p>
            <a:r>
              <a:rPr lang="en-US" dirty="0" smtClean="0"/>
              <a:t>Determine which group each of the following species belongs to. Each dietary group may be used more than once!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21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381259" y="1452785"/>
            <a:ext cx="5703205" cy="2423064"/>
          </a:xfrm>
        </p:spPr>
        <p:txBody>
          <a:bodyPr anchor="t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Why do some herbivores and omnivores have large canine teeth?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What is the process called that enhances the development of larger canine teeth in these animals?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mtClean="0"/>
              <a:t>50</a:t>
            </a:r>
            <a:endParaRPr lang="en-US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609599" y="609600"/>
            <a:ext cx="6347713" cy="7421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alpha val="63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Miscellaneous</a:t>
            </a:r>
            <a:endParaRPr lang="en-US" dirty="0"/>
          </a:p>
        </p:txBody>
      </p:sp>
      <p:pic>
        <p:nvPicPr>
          <p:cNvPr id="1026" name="Picture 2" descr="Image result for hippo tee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514" y="3351052"/>
            <a:ext cx="4127863" cy="3422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344215" y="3552683"/>
            <a:ext cx="2911104" cy="646331"/>
          </a:xfrm>
          <a:prstGeom prst="rect">
            <a:avLst/>
          </a:prstGeom>
          <a:gradFill flip="none" rotWithShape="1">
            <a:gsLst>
              <a:gs pos="100000">
                <a:schemeClr val="accent1"/>
              </a:gs>
              <a:gs pos="23000">
                <a:schemeClr val="accent2">
                  <a:alpha val="49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u="sng" dirty="0" smtClean="0"/>
              <a:t>Fun Fact:</a:t>
            </a:r>
            <a:r>
              <a:rPr lang="en-US" dirty="0" smtClean="0"/>
              <a:t> hippopotamuses are considered herbivores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69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Arrow 10"/>
          <p:cNvSpPr/>
          <p:nvPr/>
        </p:nvSpPr>
        <p:spPr>
          <a:xfrm rot="20965316">
            <a:off x="6447388" y="4677176"/>
            <a:ext cx="942314" cy="8026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381259" y="1418602"/>
            <a:ext cx="5857029" cy="3512321"/>
          </a:xfrm>
        </p:spPr>
        <p:txBody>
          <a:bodyPr anchor="t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Large canines may be present in omnivores and herbivores for </a:t>
            </a:r>
            <a:r>
              <a:rPr lang="en-US" u="sng" dirty="0" smtClean="0">
                <a:solidFill>
                  <a:schemeClr val="accent5"/>
                </a:solidFill>
              </a:rPr>
              <a:t>threat displays and mating rights</a:t>
            </a:r>
            <a:r>
              <a:rPr lang="en-US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u="sng" dirty="0" smtClean="0">
                <a:solidFill>
                  <a:schemeClr val="accent5"/>
                </a:solidFill>
              </a:rPr>
              <a:t>Natural selection</a:t>
            </a:r>
            <a:r>
              <a:rPr lang="en-US" dirty="0" smtClean="0">
                <a:solidFill>
                  <a:schemeClr val="accent5"/>
                </a:solidFill>
              </a:rPr>
              <a:t> </a:t>
            </a:r>
            <a:r>
              <a:rPr lang="en-US" dirty="0" smtClean="0"/>
              <a:t>enhances the species genetics for a certain trait (ex. Large canine teeth) over many generations. 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50</a:t>
            </a:r>
            <a:endParaRPr lang="en-US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609599" y="609600"/>
            <a:ext cx="6347713" cy="7421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alpha val="63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Miscellaneous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30267" y="3889882"/>
            <a:ext cx="3755836" cy="1754326"/>
          </a:xfrm>
          <a:prstGeom prst="rect">
            <a:avLst/>
          </a:prstGeom>
          <a:gradFill flip="none" rotWithShape="1">
            <a:gsLst>
              <a:gs pos="100000">
                <a:schemeClr val="accent1"/>
              </a:gs>
              <a:gs pos="23000">
                <a:schemeClr val="accent2">
                  <a:alpha val="49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u="sng" dirty="0" smtClean="0"/>
              <a:t>Think about this:</a:t>
            </a:r>
            <a:r>
              <a:rPr lang="en-US" dirty="0" smtClean="0"/>
              <a:t> if only men and women over 6ft tall were allowed to have children, then the average height of the human population would increase drastically over a few generations!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173"/>
          <a:stretch/>
        </p:blipFill>
        <p:spPr>
          <a:xfrm>
            <a:off x="5369708" y="3542544"/>
            <a:ext cx="1135595" cy="22102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27" r="1191"/>
          <a:stretch/>
        </p:blipFill>
        <p:spPr>
          <a:xfrm>
            <a:off x="7331786" y="3542544"/>
            <a:ext cx="1754291" cy="22102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973" y="4826927"/>
            <a:ext cx="505634" cy="50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24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23351" y="1639495"/>
            <a:ext cx="6309080" cy="2311181"/>
          </a:xfrm>
        </p:spPr>
        <p:txBody>
          <a:bodyPr/>
          <a:lstStyle/>
          <a:p>
            <a:r>
              <a:rPr lang="en-US" dirty="0" smtClean="0"/>
              <a:t>What dental disease commonly found in cats and dogs is caused by bacteria of the mouth?</a:t>
            </a:r>
          </a:p>
          <a:p>
            <a:endParaRPr lang="en-US" dirty="0"/>
          </a:p>
          <a:p>
            <a:r>
              <a:rPr lang="en-US" dirty="0" smtClean="0"/>
              <a:t>Hint: frequent dental cleanings can help to prevent this disease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mtClean="0"/>
              <a:t>20</a:t>
            </a:r>
            <a:endParaRPr lang="en-US" dirty="0"/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310555" y="553157"/>
            <a:ext cx="6916616" cy="677766"/>
          </a:xfrm>
        </p:spPr>
        <p:txBody>
          <a:bodyPr/>
          <a:lstStyle/>
          <a:p>
            <a:r>
              <a:rPr lang="en-US" dirty="0" smtClean="0"/>
              <a:t>Lions, and Tigers, and … Kittens?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5" r="10285" b="3816"/>
          <a:stretch/>
        </p:blipFill>
        <p:spPr>
          <a:xfrm>
            <a:off x="4172478" y="3649944"/>
            <a:ext cx="2794508" cy="264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39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 anchor="t"/>
          <a:lstStyle/>
          <a:p>
            <a:r>
              <a:rPr lang="en-US" sz="5000" u="sng" dirty="0" smtClean="0">
                <a:solidFill>
                  <a:schemeClr val="accent5"/>
                </a:solidFill>
              </a:rPr>
              <a:t>Periodontal disease!</a:t>
            </a:r>
            <a:endParaRPr lang="en-US" sz="5000" u="sng" dirty="0">
              <a:solidFill>
                <a:schemeClr val="accent5"/>
              </a:solidFill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mtClean="0"/>
              <a:t>20</a:t>
            </a:r>
            <a:endParaRPr lang="en-US" dirty="0"/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310555" y="553157"/>
            <a:ext cx="6916616" cy="677766"/>
          </a:xfrm>
        </p:spPr>
        <p:txBody>
          <a:bodyPr/>
          <a:lstStyle/>
          <a:p>
            <a:r>
              <a:rPr lang="en-US" dirty="0" smtClean="0"/>
              <a:t>Lions, and Tigers, and … Kittens?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53" y="2577615"/>
            <a:ext cx="6667500" cy="30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75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mtClean="0"/>
              <a:t>30</a:t>
            </a:r>
            <a:endParaRPr lang="en-US" dirty="0"/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310555" y="553157"/>
            <a:ext cx="6916616" cy="677766"/>
          </a:xfrm>
        </p:spPr>
        <p:txBody>
          <a:bodyPr/>
          <a:lstStyle/>
          <a:p>
            <a:r>
              <a:rPr lang="en-US" dirty="0" smtClean="0"/>
              <a:t>Lions, and Tigers, and … Kittens?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/>
        <p:txBody>
          <a:bodyPr anchor="t"/>
          <a:lstStyle/>
          <a:p>
            <a:r>
              <a:rPr lang="en-US" dirty="0" smtClean="0"/>
              <a:t>How many total adult teeth do felids have?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854" y="2213205"/>
            <a:ext cx="3574073" cy="324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92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 anchor="t"/>
          <a:lstStyle/>
          <a:p>
            <a:r>
              <a:rPr lang="en-US" dirty="0" smtClean="0"/>
              <a:t>Adult felids have </a:t>
            </a:r>
            <a:r>
              <a:rPr lang="en-US" u="sng" dirty="0" smtClean="0">
                <a:solidFill>
                  <a:schemeClr val="accent5"/>
                </a:solidFill>
              </a:rPr>
              <a:t>30</a:t>
            </a:r>
            <a:r>
              <a:rPr lang="en-US" dirty="0" smtClean="0"/>
              <a:t> teeth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mtClean="0"/>
              <a:t>30</a:t>
            </a:r>
            <a:endParaRPr lang="en-US" dirty="0"/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310555" y="553157"/>
            <a:ext cx="6916616" cy="677766"/>
          </a:xfrm>
        </p:spPr>
        <p:txBody>
          <a:bodyPr/>
          <a:lstStyle/>
          <a:p>
            <a:r>
              <a:rPr lang="en-US" dirty="0" smtClean="0"/>
              <a:t>Lions, and Tigers, and … Kittens?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217" y="2187090"/>
            <a:ext cx="6725220" cy="449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61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Custom 3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000000"/>
      </a:hlink>
      <a:folHlink>
        <a:srgbClr val="FFFFFF"/>
      </a:folHlink>
    </a:clrScheme>
    <a:fontScheme name="Custom 1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Game Board Colorful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FFFFFF"/>
      </a:hlink>
      <a:folHlink>
        <a:srgbClr val="656565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Game Board Colorful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FFFFFF"/>
      </a:hlink>
      <a:folHlink>
        <a:srgbClr val="656565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763151B4-AA19-4907-9168-9B66268D5F1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1465</Words>
  <Application>Microsoft Office PowerPoint</Application>
  <PresentationFormat>On-screen Show (4:3)</PresentationFormat>
  <Paragraphs>281</Paragraphs>
  <Slides>57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5" baseType="lpstr">
      <vt:lpstr>Arial</vt:lpstr>
      <vt:lpstr>Bell Gothic Std Light</vt:lpstr>
      <vt:lpstr>Calibri</vt:lpstr>
      <vt:lpstr>Calibri Light</vt:lpstr>
      <vt:lpstr>Corbel</vt:lpstr>
      <vt:lpstr>Trebuchet MS</vt:lpstr>
      <vt:lpstr>Wingdings 3</vt:lpstr>
      <vt:lpstr>Facet</vt:lpstr>
      <vt:lpstr>Animal Teeth Game</vt:lpstr>
      <vt:lpstr>PowerPoint Presentation</vt:lpstr>
      <vt:lpstr>Carnivore Questions Follow</vt:lpstr>
      <vt:lpstr>Lions, and Tigers, and … Kittens?</vt:lpstr>
      <vt:lpstr>Lions, and Tigers, and … Kittens?</vt:lpstr>
      <vt:lpstr>Lions, and Tigers, and … Kittens?</vt:lpstr>
      <vt:lpstr>Lions, and Tigers, and … Kittens?</vt:lpstr>
      <vt:lpstr>Lions, and Tigers, and … Kittens?</vt:lpstr>
      <vt:lpstr>Lions, and Tigers, and … Kittens?</vt:lpstr>
      <vt:lpstr>Lions, and Tigers, and … Kittens?</vt:lpstr>
      <vt:lpstr>Lions, and Tigers, and … Kittens?</vt:lpstr>
      <vt:lpstr>Lions, and Tigers, and … Kittens?</vt:lpstr>
      <vt:lpstr>Lions, and Tigers, and … Kittens?</vt:lpstr>
      <vt:lpstr>Canine Questions Follow</vt:lpstr>
      <vt:lpstr>Who let the dog’s out?</vt:lpstr>
      <vt:lpstr>Who let the dog’s out?</vt:lpstr>
      <vt:lpstr>Who let the dog’s out?</vt:lpstr>
      <vt:lpstr>Who let the dog’s out?</vt:lpstr>
      <vt:lpstr>Who let the dog’s out?</vt:lpstr>
      <vt:lpstr>Who let the dog’s out?</vt:lpstr>
      <vt:lpstr>Who let the dog’s out?</vt:lpstr>
      <vt:lpstr>Who let the dog’s out?</vt:lpstr>
      <vt:lpstr>Who let the dog’s out?</vt:lpstr>
      <vt:lpstr>Who let the dog’s out?</vt:lpstr>
      <vt:lpstr>Equine Questions Follow</vt:lpstr>
      <vt:lpstr>All the King’s Horses</vt:lpstr>
      <vt:lpstr>All the King’s Horses</vt:lpstr>
      <vt:lpstr>All the King’s Horses</vt:lpstr>
      <vt:lpstr>All the King’s Horses</vt:lpstr>
      <vt:lpstr>All the King’s Horses</vt:lpstr>
      <vt:lpstr>All the King’s Horses</vt:lpstr>
      <vt:lpstr>All the King’s Horses</vt:lpstr>
      <vt:lpstr>PowerPoint Presentation</vt:lpstr>
      <vt:lpstr>All the King’s Horses</vt:lpstr>
      <vt:lpstr>All the King’s Horses</vt:lpstr>
      <vt:lpstr>Ape Questions Follow</vt:lpstr>
      <vt:lpstr>Apes</vt:lpstr>
      <vt:lpstr>Apes</vt:lpstr>
      <vt:lpstr>Apes</vt:lpstr>
      <vt:lpstr>Apes</vt:lpstr>
      <vt:lpstr>Apes</vt:lpstr>
      <vt:lpstr>Apes</vt:lpstr>
      <vt:lpstr>Apes</vt:lpstr>
      <vt:lpstr>Apes</vt:lpstr>
      <vt:lpstr>Apes</vt:lpstr>
      <vt:lpstr>Apes</vt:lpstr>
      <vt:lpstr>Miscellaneous Questions Follow</vt:lpstr>
      <vt:lpstr>Miscellaneous</vt:lpstr>
      <vt:lpstr>Miscellaneous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2016-09-09T18:58:17Z</dcterms:created>
  <dcterms:modified xsi:type="dcterms:W3CDTF">2016-09-12T20:10:23Z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TC040012069991</vt:lpwstr>
  </property>
</Properties>
</file>