
<file path=[Content_Types].xml><?xml version="1.0" encoding="utf-8"?>
<Types xmlns="http://schemas.openxmlformats.org/package/2006/content-types">
  <Default ContentType="image/png" Extension="png"/>
  <Default ContentType="image/jpeg" Extension="jpeg"/>
  <Default ContentType="image/x-emf" Extension="emf"/>
  <Default ContentType="application/vnd.openxmlformats-package.relationships+xml" Extension="rels"/>
  <Default ContentType="application/xml" Extension="xml"/>
  <Default ContentType="image/vnd.ms-photo" Extension="wdp"/>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3" r:id="rId3"/>
    <p:sldId id="257" r:id="rId4"/>
    <p:sldId id="261" r:id="rId5"/>
    <p:sldId id="260" r:id="rId6"/>
    <p:sldId id="267" r:id="rId7"/>
    <p:sldId id="258" r:id="rId8"/>
    <p:sldId id="285" r:id="rId9"/>
    <p:sldId id="287" r:id="rId10"/>
    <p:sldId id="262" r:id="rId11"/>
    <p:sldId id="289" r:id="rId12"/>
    <p:sldId id="286" r:id="rId13"/>
    <p:sldId id="268" r:id="rId14"/>
    <p:sldId id="263" r:id="rId15"/>
    <p:sldId id="290" r:id="rId16"/>
    <p:sldId id="269" r:id="rId17"/>
    <p:sldId id="271" r:id="rId18"/>
    <p:sldId id="265" r:id="rId19"/>
    <p:sldId id="288" r:id="rId20"/>
    <p:sldId id="266" r:id="rId21"/>
    <p:sldId id="291" r:id="rId22"/>
    <p:sldId id="272" r:id="rId23"/>
    <p:sldId id="273" r:id="rId24"/>
    <p:sldId id="292" r:id="rId25"/>
    <p:sldId id="274" r:id="rId26"/>
    <p:sldId id="275" r:id="rId27"/>
    <p:sldId id="276" r:id="rId28"/>
    <p:sldId id="277" r:id="rId29"/>
    <p:sldId id="281" r:id="rId30"/>
    <p:sldId id="278" r:id="rId31"/>
    <p:sldId id="284"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5" autoAdjust="0"/>
    <p:restoredTop sz="83172" autoAdjust="0"/>
  </p:normalViewPr>
  <p:slideViewPr>
    <p:cSldViewPr>
      <p:cViewPr>
        <p:scale>
          <a:sx n="66" d="100"/>
          <a:sy n="66" d="100"/>
        </p:scale>
        <p:origin x="-822" y="-5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4085E-F3A1-47AD-B2F1-6EDF1B5D3159}" type="datetimeFigureOut">
              <a:rPr lang="en-US" smtClean="0"/>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88D7C8-4AA7-494C-97D1-36060CDB8C5E}" type="slidenum">
              <a:rPr lang="en-US" smtClean="0"/>
              <a:t>‹#›</a:t>
            </a:fld>
            <a:endParaRPr lang="en-US"/>
          </a:p>
        </p:txBody>
      </p:sp>
    </p:spTree>
    <p:extLst>
      <p:ext uri="{BB962C8B-B14F-4D97-AF65-F5344CB8AC3E}">
        <p14:creationId xmlns:p14="http://schemas.microsoft.com/office/powerpoint/2010/main" val="263620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eatherwizkids.com/experiments-make-rain.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Demonstration</a:t>
            </a:r>
            <a:r>
              <a:rPr lang="en-US" baseline="0" dirty="0" smtClean="0"/>
              <a:t> adapted from: </a:t>
            </a:r>
            <a:r>
              <a:rPr lang="en-US" dirty="0" smtClean="0">
                <a:hlinkClick r:id="rId3"/>
              </a:rPr>
              <a:t>http://www.weatherwizkids.com/experiments-make-rain.htm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A88D7C8-4AA7-494C-97D1-36060CDB8C5E}" type="slidenum">
              <a:rPr lang="en-US" smtClean="0"/>
              <a:t>2</a:t>
            </a:fld>
            <a:endParaRPr lang="en-US"/>
          </a:p>
        </p:txBody>
      </p:sp>
    </p:spTree>
    <p:extLst>
      <p:ext uri="{BB962C8B-B14F-4D97-AF65-F5344CB8AC3E}">
        <p14:creationId xmlns:p14="http://schemas.microsoft.com/office/powerpoint/2010/main" val="1882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right their mnemonic on a piece of paper to</a:t>
            </a:r>
            <a:r>
              <a:rPr lang="en-US" baseline="0" dirty="0" smtClean="0"/>
              <a:t> turn in or tell you their mnemonic to leave </a:t>
            </a:r>
            <a:r>
              <a:rPr lang="en-US" baseline="0" smtClean="0"/>
              <a:t>the room. </a:t>
            </a:r>
            <a:endParaRPr lang="en-US" dirty="0"/>
          </a:p>
        </p:txBody>
      </p:sp>
      <p:sp>
        <p:nvSpPr>
          <p:cNvPr id="4" name="Slide Number Placeholder 3"/>
          <p:cNvSpPr>
            <a:spLocks noGrp="1"/>
          </p:cNvSpPr>
          <p:nvPr>
            <p:ph type="sldNum" sz="quarter" idx="10"/>
          </p:nvPr>
        </p:nvSpPr>
        <p:spPr/>
        <p:txBody>
          <a:bodyPr/>
          <a:lstStyle/>
          <a:p>
            <a:fld id="{3A88D7C8-4AA7-494C-97D1-36060CDB8C5E}" type="slidenum">
              <a:rPr lang="en-US" smtClean="0"/>
              <a:t>4</a:t>
            </a:fld>
            <a:endParaRPr lang="en-US"/>
          </a:p>
        </p:txBody>
      </p:sp>
    </p:spTree>
    <p:extLst>
      <p:ext uri="{BB962C8B-B14F-4D97-AF65-F5344CB8AC3E}">
        <p14:creationId xmlns:p14="http://schemas.microsoft.com/office/powerpoint/2010/main" val="19431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answer the questions</a:t>
            </a:r>
            <a:r>
              <a:rPr lang="en-US" baseline="0" dirty="0" smtClean="0"/>
              <a:t> either raising their hand or writing them on paper to turn in after the presentation for a grade. </a:t>
            </a:r>
            <a:endParaRPr lang="en-US" dirty="0"/>
          </a:p>
        </p:txBody>
      </p:sp>
      <p:sp>
        <p:nvSpPr>
          <p:cNvPr id="4" name="Slide Number Placeholder 3"/>
          <p:cNvSpPr>
            <a:spLocks noGrp="1"/>
          </p:cNvSpPr>
          <p:nvPr>
            <p:ph type="sldNum" sz="quarter" idx="10"/>
          </p:nvPr>
        </p:nvSpPr>
        <p:spPr/>
        <p:txBody>
          <a:bodyPr/>
          <a:lstStyle/>
          <a:p>
            <a:fld id="{3A88D7C8-4AA7-494C-97D1-36060CDB8C5E}" type="slidenum">
              <a:rPr lang="en-US" smtClean="0"/>
              <a:t>6</a:t>
            </a:fld>
            <a:endParaRPr lang="en-US"/>
          </a:p>
        </p:txBody>
      </p:sp>
    </p:spTree>
    <p:extLst>
      <p:ext uri="{BB962C8B-B14F-4D97-AF65-F5344CB8AC3E}">
        <p14:creationId xmlns:p14="http://schemas.microsoft.com/office/powerpoint/2010/main" val="377851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an example of atmospheric convection. The heat of the hot water and the cool temperature of the cold water in the 1st pair do not mix because heat rises and cold sinks in. In the 2nd pair, where initially the heat is at the bottom while the cold is at the top, the heat moves upwards in a convectional cycle. The warm water molecules have more energy and move around at higher rates than cold water molecules. This causes them to have less density compared to the cold water molecules, resulting in the warm water molecules to rise up in the 2</a:t>
            </a:r>
            <a:r>
              <a:rPr lang="en-US" baseline="30000" dirty="0" smtClean="0"/>
              <a:t>nd</a:t>
            </a:r>
            <a:r>
              <a:rPr lang="en-US" dirty="0" smtClean="0"/>
              <a:t> pair.</a:t>
            </a:r>
          </a:p>
          <a:p>
            <a:endParaRPr lang="en-US" dirty="0"/>
          </a:p>
        </p:txBody>
      </p:sp>
      <p:sp>
        <p:nvSpPr>
          <p:cNvPr id="4" name="Slide Number Placeholder 3"/>
          <p:cNvSpPr>
            <a:spLocks noGrp="1"/>
          </p:cNvSpPr>
          <p:nvPr>
            <p:ph type="sldNum" sz="quarter" idx="10"/>
          </p:nvPr>
        </p:nvSpPr>
        <p:spPr/>
        <p:txBody>
          <a:bodyPr/>
          <a:lstStyle/>
          <a:p>
            <a:fld id="{3A88D7C8-4AA7-494C-97D1-36060CDB8C5E}" type="slidenum">
              <a:rPr lang="en-US" smtClean="0"/>
              <a:t>12</a:t>
            </a:fld>
            <a:endParaRPr lang="en-US"/>
          </a:p>
        </p:txBody>
      </p:sp>
    </p:spTree>
    <p:extLst>
      <p:ext uri="{BB962C8B-B14F-4D97-AF65-F5344CB8AC3E}">
        <p14:creationId xmlns:p14="http://schemas.microsoft.com/office/powerpoint/2010/main" val="12722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arrows show the movement of the</a:t>
            </a:r>
            <a:r>
              <a:rPr lang="en-US" baseline="0" dirty="0" smtClean="0"/>
              <a:t> wind and how the wind can be effected by pressure systems</a:t>
            </a:r>
            <a:endParaRPr lang="en-US" dirty="0"/>
          </a:p>
        </p:txBody>
      </p:sp>
      <p:sp>
        <p:nvSpPr>
          <p:cNvPr id="4" name="Slide Number Placeholder 3"/>
          <p:cNvSpPr>
            <a:spLocks noGrp="1"/>
          </p:cNvSpPr>
          <p:nvPr>
            <p:ph type="sldNum" sz="quarter" idx="10"/>
          </p:nvPr>
        </p:nvSpPr>
        <p:spPr/>
        <p:txBody>
          <a:bodyPr/>
          <a:lstStyle/>
          <a:p>
            <a:fld id="{3A88D7C8-4AA7-494C-97D1-36060CDB8C5E}" type="slidenum">
              <a:rPr lang="en-US" smtClean="0"/>
              <a:t>16</a:t>
            </a:fld>
            <a:endParaRPr lang="en-US"/>
          </a:p>
        </p:txBody>
      </p:sp>
    </p:spTree>
    <p:extLst>
      <p:ext uri="{BB962C8B-B14F-4D97-AF65-F5344CB8AC3E}">
        <p14:creationId xmlns:p14="http://schemas.microsoft.com/office/powerpoint/2010/main" val="260922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happens? The lighted newspaper heat the air inside the bottle above. When air is heated it expands and takes up more room. As the heated air expands, some of it escapes out of the bottle. When the newspaper goes out, the air inside the bottle cools and contracts, which takes up less room. This creates a lower pressure inside the bottle than outside the bottle. The greater pressure outside the bottle forces the egg to get sucked into the bottle.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remove the egg: blowing air</a:t>
            </a:r>
            <a:r>
              <a:rPr lang="en-US" sz="1200" kern="1200" baseline="0" dirty="0" smtClean="0">
                <a:solidFill>
                  <a:schemeClr val="tx1"/>
                </a:solidFill>
                <a:effectLst/>
                <a:latin typeface="+mn-lt"/>
                <a:ea typeface="+mn-ea"/>
                <a:cs typeface="+mn-cs"/>
              </a:rPr>
              <a:t> into the bottle raises the air pressure to push the egg back out. </a:t>
            </a:r>
            <a:endParaRPr lang="en-US" dirty="0"/>
          </a:p>
        </p:txBody>
      </p:sp>
      <p:sp>
        <p:nvSpPr>
          <p:cNvPr id="4" name="Slide Number Placeholder 3"/>
          <p:cNvSpPr>
            <a:spLocks noGrp="1"/>
          </p:cNvSpPr>
          <p:nvPr>
            <p:ph type="sldNum" sz="quarter" idx="10"/>
          </p:nvPr>
        </p:nvSpPr>
        <p:spPr/>
        <p:txBody>
          <a:bodyPr/>
          <a:lstStyle/>
          <a:p>
            <a:fld id="{3A88D7C8-4AA7-494C-97D1-36060CDB8C5E}" type="slidenum">
              <a:rPr lang="en-US" smtClean="0"/>
              <a:t>21</a:t>
            </a:fld>
            <a:endParaRPr lang="en-US"/>
          </a:p>
        </p:txBody>
      </p:sp>
    </p:spTree>
    <p:extLst>
      <p:ext uri="{BB962C8B-B14F-4D97-AF65-F5344CB8AC3E}">
        <p14:creationId xmlns:p14="http://schemas.microsoft.com/office/powerpoint/2010/main" val="270755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r>
              <a:rPr lang="en-US" dirty="0" smtClean="0"/>
              <a:t>Montana,</a:t>
            </a:r>
            <a:r>
              <a:rPr lang="en-US" baseline="0" dirty="0" smtClean="0"/>
              <a:t> Nevada, and New Mexico are experiencing stormy weather and strong winds.</a:t>
            </a:r>
          </a:p>
          <a:p>
            <a:endParaRPr lang="en-US" baseline="0" dirty="0" smtClean="0"/>
          </a:p>
          <a:p>
            <a:r>
              <a:rPr lang="en-US" baseline="0" dirty="0" smtClean="0"/>
              <a:t>Louisiana, North Carolina, and Michigan are experiencing cool, dry weather with fair winds. </a:t>
            </a:r>
            <a:endParaRPr lang="en-US" dirty="0"/>
          </a:p>
        </p:txBody>
      </p:sp>
      <p:sp>
        <p:nvSpPr>
          <p:cNvPr id="4" name="Slide Number Placeholder 3"/>
          <p:cNvSpPr>
            <a:spLocks noGrp="1"/>
          </p:cNvSpPr>
          <p:nvPr>
            <p:ph type="sldNum" sz="quarter" idx="10"/>
          </p:nvPr>
        </p:nvSpPr>
        <p:spPr/>
        <p:txBody>
          <a:bodyPr/>
          <a:lstStyle/>
          <a:p>
            <a:fld id="{3A88D7C8-4AA7-494C-97D1-36060CDB8C5E}" type="slidenum">
              <a:rPr lang="en-US" smtClean="0"/>
              <a:t>25</a:t>
            </a:fld>
            <a:endParaRPr lang="en-US"/>
          </a:p>
        </p:txBody>
      </p:sp>
    </p:spTree>
    <p:extLst>
      <p:ext uri="{BB962C8B-B14F-4D97-AF65-F5344CB8AC3E}">
        <p14:creationId xmlns:p14="http://schemas.microsoft.com/office/powerpoint/2010/main" val="942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p>
          <a:p>
            <a:r>
              <a:rPr lang="en-US" dirty="0" smtClean="0"/>
              <a:t>Point 1 – Warm front, foggy</a:t>
            </a:r>
            <a:r>
              <a:rPr lang="en-US" baseline="0" dirty="0" smtClean="0"/>
              <a:t> </a:t>
            </a:r>
            <a:r>
              <a:rPr lang="en-US" dirty="0" smtClean="0"/>
              <a:t>rainfall</a:t>
            </a:r>
          </a:p>
          <a:p>
            <a:r>
              <a:rPr lang="en-US" dirty="0" smtClean="0"/>
              <a:t>Point 2 – Cold front, thunderstorm maybe hailstorm or tornado</a:t>
            </a:r>
            <a:endParaRPr lang="en-US" dirty="0"/>
          </a:p>
        </p:txBody>
      </p:sp>
      <p:sp>
        <p:nvSpPr>
          <p:cNvPr id="4" name="Slide Number Placeholder 3"/>
          <p:cNvSpPr>
            <a:spLocks noGrp="1"/>
          </p:cNvSpPr>
          <p:nvPr>
            <p:ph type="sldNum" sz="quarter" idx="10"/>
          </p:nvPr>
        </p:nvSpPr>
        <p:spPr/>
        <p:txBody>
          <a:bodyPr/>
          <a:lstStyle/>
          <a:p>
            <a:fld id="{3A88D7C8-4AA7-494C-97D1-36060CDB8C5E}" type="slidenum">
              <a:rPr lang="en-US" smtClean="0"/>
              <a:t>30</a:t>
            </a:fld>
            <a:endParaRPr lang="en-US"/>
          </a:p>
        </p:txBody>
      </p:sp>
    </p:spTree>
    <p:extLst>
      <p:ext uri="{BB962C8B-B14F-4D97-AF65-F5344CB8AC3E}">
        <p14:creationId xmlns:p14="http://schemas.microsoft.com/office/powerpoint/2010/main" val="6359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B969D8-75E5-4C27-8D8C-6DE39390E9F3}"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8122-63AA-46DE-9EB4-298471FA8429}" type="slidenum">
              <a:rPr lang="en-US" smtClean="0"/>
              <a:t>‹#›</a:t>
            </a:fld>
            <a:endParaRPr lang="en-US"/>
          </a:p>
        </p:txBody>
      </p:sp>
    </p:spTree>
    <p:extLst>
      <p:ext uri="{BB962C8B-B14F-4D97-AF65-F5344CB8AC3E}">
        <p14:creationId xmlns:p14="http://schemas.microsoft.com/office/powerpoint/2010/main" val="214753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969D8-75E5-4C27-8D8C-6DE39390E9F3}"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8122-63AA-46DE-9EB4-298471FA8429}" type="slidenum">
              <a:rPr lang="en-US" smtClean="0"/>
              <a:t>‹#›</a:t>
            </a:fld>
            <a:endParaRPr lang="en-US"/>
          </a:p>
        </p:txBody>
      </p:sp>
    </p:spTree>
    <p:extLst>
      <p:ext uri="{BB962C8B-B14F-4D97-AF65-F5344CB8AC3E}">
        <p14:creationId xmlns:p14="http://schemas.microsoft.com/office/powerpoint/2010/main" val="406436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969D8-75E5-4C27-8D8C-6DE39390E9F3}"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8122-63AA-46DE-9EB4-298471FA8429}" type="slidenum">
              <a:rPr lang="en-US" smtClean="0"/>
              <a:t>‹#›</a:t>
            </a:fld>
            <a:endParaRPr lang="en-US"/>
          </a:p>
        </p:txBody>
      </p:sp>
    </p:spTree>
    <p:extLst>
      <p:ext uri="{BB962C8B-B14F-4D97-AF65-F5344CB8AC3E}">
        <p14:creationId xmlns:p14="http://schemas.microsoft.com/office/powerpoint/2010/main" val="17190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969D8-75E5-4C27-8D8C-6DE39390E9F3}"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8122-63AA-46DE-9EB4-298471FA8429}" type="slidenum">
              <a:rPr lang="en-US" smtClean="0"/>
              <a:t>‹#›</a:t>
            </a:fld>
            <a:endParaRPr lang="en-US"/>
          </a:p>
        </p:txBody>
      </p:sp>
    </p:spTree>
    <p:extLst>
      <p:ext uri="{BB962C8B-B14F-4D97-AF65-F5344CB8AC3E}">
        <p14:creationId xmlns:p14="http://schemas.microsoft.com/office/powerpoint/2010/main" val="40082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B969D8-75E5-4C27-8D8C-6DE39390E9F3}"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8122-63AA-46DE-9EB4-298471FA8429}" type="slidenum">
              <a:rPr lang="en-US" smtClean="0"/>
              <a:t>‹#›</a:t>
            </a:fld>
            <a:endParaRPr lang="en-US"/>
          </a:p>
        </p:txBody>
      </p:sp>
    </p:spTree>
    <p:extLst>
      <p:ext uri="{BB962C8B-B14F-4D97-AF65-F5344CB8AC3E}">
        <p14:creationId xmlns:p14="http://schemas.microsoft.com/office/powerpoint/2010/main" val="403603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B969D8-75E5-4C27-8D8C-6DE39390E9F3}"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68122-63AA-46DE-9EB4-298471FA8429}" type="slidenum">
              <a:rPr lang="en-US" smtClean="0"/>
              <a:t>‹#›</a:t>
            </a:fld>
            <a:endParaRPr lang="en-US"/>
          </a:p>
        </p:txBody>
      </p:sp>
    </p:spTree>
    <p:extLst>
      <p:ext uri="{BB962C8B-B14F-4D97-AF65-F5344CB8AC3E}">
        <p14:creationId xmlns:p14="http://schemas.microsoft.com/office/powerpoint/2010/main" val="24542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B969D8-75E5-4C27-8D8C-6DE39390E9F3}" type="datetimeFigureOut">
              <a:rPr lang="en-US" smtClean="0"/>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68122-63AA-46DE-9EB4-298471FA8429}" type="slidenum">
              <a:rPr lang="en-US" smtClean="0"/>
              <a:t>‹#›</a:t>
            </a:fld>
            <a:endParaRPr lang="en-US"/>
          </a:p>
        </p:txBody>
      </p:sp>
    </p:spTree>
    <p:extLst>
      <p:ext uri="{BB962C8B-B14F-4D97-AF65-F5344CB8AC3E}">
        <p14:creationId xmlns:p14="http://schemas.microsoft.com/office/powerpoint/2010/main" val="3801002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B969D8-75E5-4C27-8D8C-6DE39390E9F3}" type="datetimeFigureOut">
              <a:rPr lang="en-US" smtClean="0"/>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68122-63AA-46DE-9EB4-298471FA8429}" type="slidenum">
              <a:rPr lang="en-US" smtClean="0"/>
              <a:t>‹#›</a:t>
            </a:fld>
            <a:endParaRPr lang="en-US"/>
          </a:p>
        </p:txBody>
      </p:sp>
    </p:spTree>
    <p:extLst>
      <p:ext uri="{BB962C8B-B14F-4D97-AF65-F5344CB8AC3E}">
        <p14:creationId xmlns:p14="http://schemas.microsoft.com/office/powerpoint/2010/main" val="76689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969D8-75E5-4C27-8D8C-6DE39390E9F3}" type="datetimeFigureOut">
              <a:rPr lang="en-US" smtClean="0"/>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68122-63AA-46DE-9EB4-298471FA8429}" type="slidenum">
              <a:rPr lang="en-US" smtClean="0"/>
              <a:t>‹#›</a:t>
            </a:fld>
            <a:endParaRPr lang="en-US"/>
          </a:p>
        </p:txBody>
      </p:sp>
    </p:spTree>
    <p:extLst>
      <p:ext uri="{BB962C8B-B14F-4D97-AF65-F5344CB8AC3E}">
        <p14:creationId xmlns:p14="http://schemas.microsoft.com/office/powerpoint/2010/main" val="244681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969D8-75E5-4C27-8D8C-6DE39390E9F3}"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68122-63AA-46DE-9EB4-298471FA8429}" type="slidenum">
              <a:rPr lang="en-US" smtClean="0"/>
              <a:t>‹#›</a:t>
            </a:fld>
            <a:endParaRPr lang="en-US"/>
          </a:p>
        </p:txBody>
      </p:sp>
    </p:spTree>
    <p:extLst>
      <p:ext uri="{BB962C8B-B14F-4D97-AF65-F5344CB8AC3E}">
        <p14:creationId xmlns:p14="http://schemas.microsoft.com/office/powerpoint/2010/main" val="225134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969D8-75E5-4C27-8D8C-6DE39390E9F3}"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68122-63AA-46DE-9EB4-298471FA8429}" type="slidenum">
              <a:rPr lang="en-US" smtClean="0"/>
              <a:t>‹#›</a:t>
            </a:fld>
            <a:endParaRPr lang="en-US"/>
          </a:p>
        </p:txBody>
      </p:sp>
    </p:spTree>
    <p:extLst>
      <p:ext uri="{BB962C8B-B14F-4D97-AF65-F5344CB8AC3E}">
        <p14:creationId xmlns:p14="http://schemas.microsoft.com/office/powerpoint/2010/main" val="307884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69D8-75E5-4C27-8D8C-6DE39390E9F3}" type="datetimeFigureOut">
              <a:rPr lang="en-US" smtClean="0"/>
              <a:t>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68122-63AA-46DE-9EB4-298471FA8429}" type="slidenum">
              <a:rPr lang="en-US" smtClean="0"/>
              <a:t>‹#›</a:t>
            </a:fld>
            <a:endParaRPr lang="en-US"/>
          </a:p>
        </p:txBody>
      </p:sp>
    </p:spTree>
    <p:extLst>
      <p:ext uri="{BB962C8B-B14F-4D97-AF65-F5344CB8AC3E}">
        <p14:creationId xmlns:p14="http://schemas.microsoft.com/office/powerpoint/2010/main" val="4016021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6.gif"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media/image19.png" Type="http://schemas.openxmlformats.org/officeDocument/2006/relationships/image"/><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9.png" Type="http://schemas.openxmlformats.org/officeDocument/2006/relationships/image"/><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arget="../media/image23.jpeg" Type="http://schemas.openxmlformats.org/officeDocument/2006/relationships/image"/><Relationship Id="rId2" Target="../media/image22.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arget="../media/image19.png" Type="http://schemas.openxmlformats.org/officeDocument/2006/relationships/image"/><Relationship Id="rId2" Target="../media/image26.jpeg" Type="http://schemas.openxmlformats.org/officeDocument/2006/relationships/image"/><Relationship Id="rId1" Target="../slideLayouts/slideLayout4.xml" Type="http://schemas.openxmlformats.org/officeDocument/2006/relationships/slideLayout"/></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arget="../media/image29.jpeg" Type="http://schemas.openxmlformats.org/officeDocument/2006/relationships/image"/><Relationship Id="rId1" Target="../slideLayouts/slideLayout4.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29.jpeg" Type="http://schemas.openxmlformats.org/officeDocument/2006/relationships/image"/><Relationship Id="rId2" Target="../media/image30.gif" Type="http://schemas.openxmlformats.org/officeDocument/2006/relationships/image"/><Relationship Id="rId1" Target="../slideLayouts/slideLayout4.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32.jpeg" Type="http://schemas.openxmlformats.org/officeDocument/2006/relationships/image"/><Relationship Id="rId2" Target="../media/image31.jpg" Type="http://schemas.openxmlformats.org/officeDocument/2006/relationships/image"/><Relationship Id="rId1" Target="../slideLayouts/slideLayout4.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34.jpeg" Type="http://schemas.openxmlformats.org/officeDocument/2006/relationships/image"/><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arget="../media/image35.jpeg" Type="http://schemas.openxmlformats.org/officeDocument/2006/relationships/image"/><Relationship Id="rId2" Target="../notesSlides/notesSlide8.xml" Type="http://schemas.openxmlformats.org/officeDocument/2006/relationships/notesSlide"/><Relationship Id="rId1" Target="../slideLayouts/slideLayout4.xml" Type="http://schemas.openxmlformats.org/officeDocument/2006/relationships/slideLayout"/><Relationship Id="rId4" Target="http://teacher.scholastic.com/activities/wwatch/investigate/weather_maker.htm" TargetMode="External" Type="http://schemas.openxmlformats.org/officeDocument/2006/relationships/hyperlink"/></Relationships>
</file>

<file path=ppt/slides/_rels/slide31.xml.rels><?xml version="1.0" encoding="UTF-8" standalone="yes" ?><Relationships xmlns="http://schemas.openxmlformats.org/package/2006/relationships"><Relationship Id="rId3" Target="../media/image36.jpeg" Type="http://schemas.openxmlformats.org/officeDocument/2006/relationships/image"/><Relationship Id="rId2" Target="http://www.sercc.com/education_files/wxmap/wxmap.html" TargetMode="External" Type="http://schemas.openxmlformats.org/officeDocument/2006/relationships/hyperlink"/><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8" Type="http://schemas.openxmlformats.org/officeDocument/2006/relationships/hyperlink" Target="http://usatoday30.usatoday.com/weather/wbarocx.htm" TargetMode="External"/><Relationship Id="rId3" Type="http://schemas.openxmlformats.org/officeDocument/2006/relationships/hyperlink" Target="http://earth.rice.edu/mtpe/atmo/atmosphere/atmosphere_why.html" TargetMode="External"/><Relationship Id="rId7" Type="http://schemas.openxmlformats.org/officeDocument/2006/relationships/hyperlink" Target="http://usatoday30.usatoday.com/weather/tg/whighlow/whighlow.htm" TargetMode="External"/><Relationship Id="rId2" Type="http://schemas.openxmlformats.org/officeDocument/2006/relationships/hyperlink" Target="https://nisd.schoolnet.com/Outreach" TargetMode="External"/><Relationship Id="rId1" Type="http://schemas.openxmlformats.org/officeDocument/2006/relationships/slideLayout" Target="../slideLayouts/slideLayout2.xml"/><Relationship Id="rId6" Type="http://schemas.openxmlformats.org/officeDocument/2006/relationships/hyperlink" Target="http://www.indiana.edu/~geol105/1425chap4.htm" TargetMode="External"/><Relationship Id="rId5" Type="http://schemas.openxmlformats.org/officeDocument/2006/relationships/hyperlink" Target="http://www.learner.org/interactives/weather/atmosphere.html" TargetMode="External"/><Relationship Id="rId10" Type="http://schemas.openxmlformats.org/officeDocument/2006/relationships/hyperlink" Target="http://www.weatherwizkids.com/weather-forecasting.htm" TargetMode="External"/><Relationship Id="rId4" Type="http://schemas.openxmlformats.org/officeDocument/2006/relationships/hyperlink" Target="https://fp.auburn.edu/fire/atmosphere.htm" TargetMode="External"/><Relationship Id="rId9" Type="http://schemas.openxmlformats.org/officeDocument/2006/relationships/hyperlink" Target="http://en.wikipedia.org/wiki/Wind#Global_climatology" TargetMode="External"/></Relationships>
</file>

<file path=ppt/slides/_rels/slide4.xml.rels><?xml version="1.0" encoding="UTF-8" standalone="yes" ?><Relationships xmlns="http://schemas.openxmlformats.org/package/2006/relationships"><Relationship Id="rId3" Target="../media/image7.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9.jpeg" Type="http://schemas.openxmlformats.org/officeDocument/2006/relationships/image"/><Relationship Id="rId2" Target="../media/image8.jpeg" Type="http://schemas.openxmlformats.org/officeDocument/2006/relationships/image"/><Relationship Id="rId1" Target="../slideLayouts/slideLayout2.xml" Type="http://schemas.openxmlformats.org/officeDocument/2006/relationships/slideLayout"/><Relationship Id="rId4" Target="../media/image10.jpeg" Type="http://schemas.openxmlformats.org/officeDocument/2006/relationships/image"/></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arget="../media/hdphoto2.wdp" Type="http://schemas.microsoft.com/office/2007/relationships/hdphoto"/><Relationship Id="rId2" Target="../media/image11.png" Type="http://schemas.openxmlformats.org/officeDocument/2006/relationships/image"/><Relationship Id="rId1" Target="../slideLayouts/slideLayout2.xml" Type="http://schemas.openxmlformats.org/officeDocument/2006/relationships/slideLayout"/><Relationship Id="rId4" Target="../media/image12.jpeg" Type="http://schemas.openxmlformats.org/officeDocument/2006/relationships/image"/></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828800"/>
            <a:ext cx="4572000" cy="1828800"/>
          </a:xfrm>
          <a:solidFill>
            <a:schemeClr val="accent1"/>
          </a:solidFill>
        </p:spPr>
        <p:txBody>
          <a:bodyPr>
            <a:noAutofit/>
          </a:bodyPr>
          <a:lstStyle/>
          <a:p>
            <a:r>
              <a:rPr lang="en-US" sz="6000" b="1" dirty="0" smtClean="0">
                <a:solidFill>
                  <a:schemeClr val="bg1"/>
                </a:solidFill>
                <a:effectLst>
                  <a:outerShdw blurRad="38100" dist="38100" dir="2700000" algn="tl">
                    <a:srgbClr val="000000">
                      <a:alpha val="43137"/>
                    </a:srgbClr>
                  </a:outerShdw>
                </a:effectLst>
              </a:rPr>
              <a:t>Atmospheric Movement</a:t>
            </a:r>
            <a:endParaRPr lang="en-US" sz="60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514600" y="1905000"/>
            <a:ext cx="4419600" cy="16764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43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Black" panose="020B0A04020102020204" pitchFamily="34" charset="0"/>
              </a:rPr>
              <a:t>Air Movement</a:t>
            </a:r>
            <a:endParaRPr lang="en-US" sz="3600" dirty="0">
              <a:latin typeface="Arial Black" panose="020B0A04020102020204" pitchFamily="34" charset="0"/>
            </a:endParaRPr>
          </a:p>
        </p:txBody>
      </p:sp>
      <p:sp>
        <p:nvSpPr>
          <p:cNvPr id="3" name="Content Placeholder 2"/>
          <p:cNvSpPr>
            <a:spLocks noGrp="1"/>
          </p:cNvSpPr>
          <p:nvPr>
            <p:ph idx="1"/>
          </p:nvPr>
        </p:nvSpPr>
        <p:spPr>
          <a:xfrm>
            <a:off x="457200" y="1219200"/>
            <a:ext cx="8229600" cy="4525963"/>
          </a:xfrm>
        </p:spPr>
        <p:txBody>
          <a:bodyPr/>
          <a:lstStyle/>
          <a:p>
            <a:r>
              <a:rPr lang="en-US" dirty="0" smtClean="0"/>
              <a:t>The equator is hot year round, but the </a:t>
            </a:r>
            <a:r>
              <a:rPr lang="en-US" dirty="0"/>
              <a:t>polar regions stay </a:t>
            </a:r>
            <a:r>
              <a:rPr lang="en-US" dirty="0" smtClean="0"/>
              <a:t>cooler</a:t>
            </a:r>
            <a:r>
              <a:rPr lang="en-US" dirty="0"/>
              <a:t> </a:t>
            </a:r>
            <a:r>
              <a:rPr lang="en-US" dirty="0" smtClean="0"/>
              <a:t>than the equator. </a:t>
            </a:r>
            <a:endParaRPr lang="en-US" dirty="0"/>
          </a:p>
          <a:p>
            <a:r>
              <a:rPr lang="en-US" dirty="0" smtClean="0"/>
              <a:t>This </a:t>
            </a:r>
            <a:r>
              <a:rPr lang="en-US" dirty="0"/>
              <a:t>uneven global heat distribution gives rise to </a:t>
            </a:r>
            <a:r>
              <a:rPr lang="en-US" b="1" dirty="0">
                <a:solidFill>
                  <a:srgbClr val="FF0000"/>
                </a:solidFill>
              </a:rPr>
              <a:t>convection currents</a:t>
            </a:r>
            <a:r>
              <a:rPr lang="en-US" b="1" dirty="0"/>
              <a:t> </a:t>
            </a:r>
            <a:r>
              <a:rPr lang="en-US" dirty="0"/>
              <a:t>that attempt to equalize the heat distribution.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809574"/>
            <a:ext cx="5229955" cy="304842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540" t="3552" r="2951" b="3793"/>
          <a:stretch/>
        </p:blipFill>
        <p:spPr>
          <a:xfrm>
            <a:off x="622300" y="3954014"/>
            <a:ext cx="3048000" cy="2759546"/>
          </a:xfrm>
          <a:prstGeom prst="rect">
            <a:avLst/>
          </a:prstGeom>
        </p:spPr>
      </p:pic>
    </p:spTree>
    <p:extLst>
      <p:ext uri="{BB962C8B-B14F-4D97-AF65-F5344CB8AC3E}">
        <p14:creationId xmlns:p14="http://schemas.microsoft.com/office/powerpoint/2010/main" val="229055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lab\AppData\Local\Microsoft\Windows\Temporary Internet Files\Content.IE5\8RDLC9JX\MC900439223[1].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8000" contrast="-18000"/>
                    </a14:imgEffect>
                  </a14:imgLayer>
                </a14:imgProps>
              </a:ext>
              <a:ext uri="{28A0092B-C50C-407E-A947-70E740481C1C}">
                <a14:useLocalDpi xmlns:a14="http://schemas.microsoft.com/office/drawing/2010/main" val="0"/>
              </a:ext>
            </a:extLst>
          </a:blip>
          <a:srcRect/>
          <a:stretch>
            <a:fillRect/>
          </a:stretch>
        </p:blipFill>
        <p:spPr bwMode="auto">
          <a:xfrm rot="20937544">
            <a:off x="6837427" y="152401"/>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200" dirty="0" smtClean="0">
                <a:latin typeface="Arial Black" panose="020B0A04020102020204" pitchFamily="34" charset="0"/>
              </a:rPr>
              <a:t>What’s so special about the sun?</a:t>
            </a:r>
            <a:endParaRPr lang="en-US" sz="3200" dirty="0">
              <a:latin typeface="Arial Black" panose="020B0A04020102020204" pitchFamily="34" charset="0"/>
            </a:endParaRPr>
          </a:p>
        </p:txBody>
      </p:sp>
      <p:sp>
        <p:nvSpPr>
          <p:cNvPr id="3" name="Content Placeholder 2"/>
          <p:cNvSpPr>
            <a:spLocks noGrp="1"/>
          </p:cNvSpPr>
          <p:nvPr>
            <p:ph idx="1"/>
          </p:nvPr>
        </p:nvSpPr>
        <p:spPr>
          <a:xfrm>
            <a:off x="457200" y="2590800"/>
            <a:ext cx="8229600" cy="3230563"/>
          </a:xfrm>
        </p:spPr>
        <p:txBody>
          <a:bodyPr>
            <a:normAutofit/>
          </a:bodyPr>
          <a:lstStyle/>
          <a:p>
            <a:r>
              <a:rPr lang="en-US" dirty="0" smtClean="0"/>
              <a:t>The heat that comes from the sun shining on the Earth causes air to move!</a:t>
            </a:r>
          </a:p>
          <a:p>
            <a:endParaRPr lang="en-US" dirty="0"/>
          </a:p>
          <a:p>
            <a:r>
              <a:rPr lang="en-US" dirty="0" smtClean="0"/>
              <a:t>The air in our atmosphere is always moving!</a:t>
            </a:r>
          </a:p>
          <a:p>
            <a:endParaRPr lang="en-US" dirty="0"/>
          </a:p>
        </p:txBody>
      </p:sp>
    </p:spTree>
    <p:extLst>
      <p:ext uri="{BB962C8B-B14F-4D97-AF65-F5344CB8AC3E}">
        <p14:creationId xmlns:p14="http://schemas.microsoft.com/office/powerpoint/2010/main" val="1856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smtClean="0">
                <a:latin typeface="Arial Black" panose="020B0A04020102020204" pitchFamily="34" charset="0"/>
              </a:rPr>
              <a:t>Convection Currents Demonstration</a:t>
            </a:r>
            <a:endParaRPr lang="en-US" dirty="0">
              <a:latin typeface="Arial Black" panose="020B0A04020102020204" pitchFamily="34" charset="0"/>
            </a:endParaRPr>
          </a:p>
        </p:txBody>
      </p:sp>
      <p:sp>
        <p:nvSpPr>
          <p:cNvPr id="3" name="Content Placeholder 2"/>
          <p:cNvSpPr>
            <a:spLocks noGrp="1"/>
          </p:cNvSpPr>
          <p:nvPr>
            <p:ph idx="1"/>
          </p:nvPr>
        </p:nvSpPr>
        <p:spPr>
          <a:xfrm>
            <a:off x="3124200" y="2133600"/>
            <a:ext cx="6019800" cy="990600"/>
          </a:xfrm>
        </p:spPr>
        <p:txBody>
          <a:bodyPr/>
          <a:lstStyle/>
          <a:p>
            <a:pPr marL="0" indent="0">
              <a:buNone/>
            </a:pPr>
            <a:r>
              <a:rPr lang="en-US" dirty="0" smtClean="0"/>
              <a:t>Stop for demonstration!</a:t>
            </a:r>
            <a:endParaRPr lang="en-US" dirty="0"/>
          </a:p>
        </p:txBody>
      </p:sp>
      <p:sp>
        <p:nvSpPr>
          <p:cNvPr id="4" name="Rectangle 3"/>
          <p:cNvSpPr/>
          <p:nvPr/>
        </p:nvSpPr>
        <p:spPr>
          <a:xfrm>
            <a:off x="1371600" y="4225498"/>
            <a:ext cx="7010400" cy="1569660"/>
          </a:xfrm>
          <a:prstGeom prst="rect">
            <a:avLst/>
          </a:prstGeom>
        </p:spPr>
        <p:txBody>
          <a:bodyPr wrap="square">
            <a:spAutoFit/>
          </a:bodyPr>
          <a:lstStyle/>
          <a:p>
            <a:r>
              <a:rPr lang="en-US" sz="3200" dirty="0" smtClean="0"/>
              <a:t>Based on what you learned about convection currents, explain what happened?</a:t>
            </a:r>
            <a:endParaRPr lang="en-US" sz="3200" dirty="0"/>
          </a:p>
        </p:txBody>
      </p:sp>
      <p:pic>
        <p:nvPicPr>
          <p:cNvPr id="2050" name="Picture 2" descr="C:\Users\ljlab\AppData\Local\Microsoft\Windows\Temporary Internet Files\Content.IE5\8RDLC9JX\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0200" y="152400"/>
            <a:ext cx="5943600" cy="12954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31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Convection currents attempt to equalize the heat distribution.</a:t>
            </a:r>
          </a:p>
          <a:p>
            <a:endParaRPr lang="en-US" dirty="0"/>
          </a:p>
          <a:p>
            <a:r>
              <a:rPr lang="en-US" dirty="0" smtClean="0"/>
              <a:t>When convection currents move air what temperature of air rises and what temperature of air sinks?</a:t>
            </a:r>
          </a:p>
          <a:p>
            <a:pPr lvl="1"/>
            <a:r>
              <a:rPr lang="en-US" dirty="0" smtClean="0">
                <a:solidFill>
                  <a:srgbClr val="FF0000"/>
                </a:solidFill>
              </a:rPr>
              <a:t>Hot air rises</a:t>
            </a:r>
          </a:p>
          <a:p>
            <a:pPr lvl="1"/>
            <a:r>
              <a:rPr lang="en-US" dirty="0" smtClean="0">
                <a:solidFill>
                  <a:srgbClr val="0070C0"/>
                </a:solidFill>
              </a:rPr>
              <a:t>Cold air sinks</a:t>
            </a:r>
          </a:p>
        </p:txBody>
      </p:sp>
      <p:sp>
        <p:nvSpPr>
          <p:cNvPr id="5"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Black" panose="020B0A04020102020204" pitchFamily="34" charset="0"/>
              </a:rPr>
              <a:t>Quick Check!</a:t>
            </a:r>
            <a:endParaRPr lang="en-US" dirty="0">
              <a:latin typeface="Arial Black" panose="020B0A04020102020204" pitchFamily="34" charset="0"/>
            </a:endParaRPr>
          </a:p>
        </p:txBody>
      </p:sp>
      <p:sp>
        <p:nvSpPr>
          <p:cNvPr id="6" name="Rectangle 5"/>
          <p:cNvSpPr/>
          <p:nvPr/>
        </p:nvSpPr>
        <p:spPr>
          <a:xfrm>
            <a:off x="2133600" y="258762"/>
            <a:ext cx="4800600" cy="9906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7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Convection Currents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2600" dirty="0"/>
              <a:t>Convection currents </a:t>
            </a:r>
            <a:r>
              <a:rPr lang="en-US" sz="2600" dirty="0" smtClean="0"/>
              <a:t>refer to the </a:t>
            </a:r>
            <a:r>
              <a:rPr lang="en-US" sz="2600" b="1" dirty="0" smtClean="0"/>
              <a:t>up</a:t>
            </a:r>
            <a:r>
              <a:rPr lang="en-US" sz="2600" dirty="0" smtClean="0"/>
              <a:t> and </a:t>
            </a:r>
            <a:r>
              <a:rPr lang="en-US" sz="2600" b="1" dirty="0" smtClean="0"/>
              <a:t>down</a:t>
            </a:r>
            <a:r>
              <a:rPr lang="en-US" sz="2600" dirty="0" smtClean="0"/>
              <a:t> movement of air.</a:t>
            </a:r>
          </a:p>
          <a:p>
            <a:r>
              <a:rPr lang="en-US" sz="2600" b="1" dirty="0" smtClean="0">
                <a:solidFill>
                  <a:srgbClr val="FF0000"/>
                </a:solidFill>
              </a:rPr>
              <a:t>Hot air rises! </a:t>
            </a:r>
            <a:r>
              <a:rPr lang="en-US" sz="2600" dirty="0" smtClean="0"/>
              <a:t>As air is heated by the sun over the equator it rises up and spreads towards the poles.</a:t>
            </a:r>
          </a:p>
          <a:p>
            <a:r>
              <a:rPr lang="en-US" sz="2600" dirty="0" smtClean="0"/>
              <a:t>When air is heated the molecules spread far out from each other becoming less dense and move faster.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48889"/>
            <a:ext cx="3219450" cy="24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334375"/>
            <a:ext cx="3886200" cy="2395602"/>
          </a:xfrm>
          <a:prstGeom prst="rect">
            <a:avLst/>
          </a:prstGeom>
        </p:spPr>
      </p:pic>
    </p:spTree>
    <p:extLst>
      <p:ext uri="{BB962C8B-B14F-4D97-AF65-F5344CB8AC3E}">
        <p14:creationId xmlns:p14="http://schemas.microsoft.com/office/powerpoint/2010/main" val="1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1000" fill="hold"/>
                                        <p:tgtEl>
                                          <p:spTgt spid="5122"/>
                                        </p:tgtEl>
                                        <p:attrNameLst>
                                          <p:attrName>ppt_w</p:attrName>
                                        </p:attrNameLst>
                                      </p:cBhvr>
                                      <p:tavLst>
                                        <p:tav tm="0">
                                          <p:val>
                                            <p:fltVal val="0"/>
                                          </p:val>
                                        </p:tav>
                                        <p:tav tm="100000">
                                          <p:val>
                                            <p:strVal val="#ppt_w"/>
                                          </p:val>
                                        </p:tav>
                                      </p:tavLst>
                                    </p:anim>
                                    <p:anim calcmode="lin" valueType="num">
                                      <p:cBhvr>
                                        <p:cTn id="26" dur="1000" fill="hold"/>
                                        <p:tgtEl>
                                          <p:spTgt spid="5122"/>
                                        </p:tgtEl>
                                        <p:attrNameLst>
                                          <p:attrName>ppt_h</p:attrName>
                                        </p:attrNameLst>
                                      </p:cBhvr>
                                      <p:tavLst>
                                        <p:tav tm="0">
                                          <p:val>
                                            <p:fltVal val="0"/>
                                          </p:val>
                                        </p:tav>
                                        <p:tav tm="100000">
                                          <p:val>
                                            <p:strVal val="#ppt_h"/>
                                          </p:val>
                                        </p:tav>
                                      </p:tavLst>
                                    </p:anim>
                                    <p:anim calcmode="lin" valueType="num">
                                      <p:cBhvr>
                                        <p:cTn id="27" dur="1000" fill="hold"/>
                                        <p:tgtEl>
                                          <p:spTgt spid="5122"/>
                                        </p:tgtEl>
                                        <p:attrNameLst>
                                          <p:attrName>style.rotation</p:attrName>
                                        </p:attrNameLst>
                                      </p:cBhvr>
                                      <p:tavLst>
                                        <p:tav tm="0">
                                          <p:val>
                                            <p:fltVal val="90"/>
                                          </p:val>
                                        </p:tav>
                                        <p:tav tm="100000">
                                          <p:val>
                                            <p:fltVal val="0"/>
                                          </p:val>
                                        </p:tav>
                                      </p:tavLst>
                                    </p:anim>
                                    <p:animEffect transition="in" filter="fade">
                                      <p:cBhvr>
                                        <p:cTn id="28"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Convection Currents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2600" b="1" dirty="0" smtClean="0">
                <a:solidFill>
                  <a:srgbClr val="0070C0"/>
                </a:solidFill>
              </a:rPr>
              <a:t>Cold air sinks! </a:t>
            </a:r>
            <a:r>
              <a:rPr lang="en-US" sz="2600" dirty="0" smtClean="0"/>
              <a:t>As the air moves north it begins to cool and sinks back down to Earth.</a:t>
            </a:r>
          </a:p>
          <a:p>
            <a:r>
              <a:rPr lang="en-US" sz="2600" dirty="0" smtClean="0"/>
              <a:t>Cold air compresses, the molecules get more dense and slow down. </a:t>
            </a:r>
          </a:p>
          <a:p>
            <a:r>
              <a:rPr lang="en-US" sz="2600" dirty="0" smtClean="0"/>
              <a:t>The cool air then flows back towards the equator and the cycle starts again! </a:t>
            </a:r>
            <a:endParaRPr lang="en-US" sz="2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48889"/>
            <a:ext cx="3219450" cy="24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334375"/>
            <a:ext cx="3886200" cy="2395602"/>
          </a:xfrm>
          <a:prstGeom prst="rect">
            <a:avLst/>
          </a:prstGeom>
        </p:spPr>
      </p:pic>
    </p:spTree>
    <p:extLst>
      <p:ext uri="{BB962C8B-B14F-4D97-AF65-F5344CB8AC3E}">
        <p14:creationId xmlns:p14="http://schemas.microsoft.com/office/powerpoint/2010/main" val="261496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US" smtClean="0">
                <a:latin charset="0" panose="020B0A04020102020204" pitchFamily="34" typeface="Arial Black"/>
              </a:rPr>
              <a:t>Wind</a:t>
            </a:r>
            <a:endParaRPr dirty="0" lang="en-US">
              <a:latin charset="0" panose="020B0A04020102020204" pitchFamily="34" typeface="Arial Black"/>
            </a:endParaRPr>
          </a:p>
        </p:txBody>
      </p:sp>
      <p:sp>
        <p:nvSpPr>
          <p:cNvPr id="3" name="Content Placeholder 2"/>
          <p:cNvSpPr>
            <a:spLocks noGrp="1"/>
          </p:cNvSpPr>
          <p:nvPr>
            <p:ph idx="1"/>
          </p:nvPr>
        </p:nvSpPr>
        <p:spPr/>
        <p:txBody>
          <a:bodyPr/>
          <a:lstStyle/>
          <a:p>
            <a:r>
              <a:rPr dirty="0" lang="en-US" smtClean="0"/>
              <a:t>When convection currents start to move air, we get wind close to the surface of the Earth.</a:t>
            </a:r>
          </a:p>
          <a:p>
            <a:r>
              <a:rPr dirty="0" lang="en-US" smtClean="0"/>
              <a:t>Wind is atmospheric movement that causes a lot of the weather we experience.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3276600" y="3733800"/>
            <a:ext cx="2743200" cy="29489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750" y="4800600"/>
            <a:ext cx="2000250" cy="2057400"/>
          </a:xfrm>
          <a:prstGeom prst="rect">
            <a:avLst/>
          </a:prstGeom>
        </p:spPr>
      </p:pic>
    </p:spTree>
    <p:extLst>
      <p:ext uri="{BB962C8B-B14F-4D97-AF65-F5344CB8AC3E}">
        <p14:creationId xmlns:p14="http://schemas.microsoft.com/office/powerpoint/2010/main" val="405398335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mph" presetID="34" presetSubtype="0">
                                  <p:stCondLst>
                                    <p:cond delay="0"/>
                                  </p:stCondLst>
                                  <p:iterate type="lt">
                                    <p:tmPct val="10000"/>
                                  </p:iterate>
                                  <p:childTnLst>
                                    <p:animMotion origin="layout" path="M 0.0 0.0 L 0.0 -0.07213" pathEditMode="relative" ptsTypes="">
                                      <p:cBhvr>
                                        <p:cTn accel="50000" autoRev="1" decel="50000" dur="500" fill="hold" id="6">
                                          <p:stCondLst>
                                            <p:cond delay="0"/>
                                          </p:stCondLst>
                                        </p:cTn>
                                        <p:tgtEl>
                                          <p:spTgt spid="2"/>
                                        </p:tgtEl>
                                        <p:attrNameLst>
                                          <p:attrName>ppt_x</p:attrName>
                                          <p:attrName>ppt_y</p:attrName>
                                        </p:attrNameLst>
                                      </p:cBhvr>
                                    </p:animMotion>
                                    <p:animRot by="1500000">
                                      <p:cBhvr>
                                        <p:cTn dur="250" fill="hold" id="7">
                                          <p:stCondLst>
                                            <p:cond delay="0"/>
                                          </p:stCondLst>
                                        </p:cTn>
                                        <p:tgtEl>
                                          <p:spTgt spid="2"/>
                                        </p:tgtEl>
                                        <p:attrNameLst>
                                          <p:attrName>r</p:attrName>
                                        </p:attrNameLst>
                                      </p:cBhvr>
                                    </p:animRot>
                                    <p:animRot by="-1500000">
                                      <p:cBhvr>
                                        <p:cTn dur="250" fill="hold" id="8">
                                          <p:stCondLst>
                                            <p:cond delay="250"/>
                                          </p:stCondLst>
                                        </p:cTn>
                                        <p:tgtEl>
                                          <p:spTgt spid="2"/>
                                        </p:tgtEl>
                                        <p:attrNameLst>
                                          <p:attrName>r</p:attrName>
                                        </p:attrNameLst>
                                      </p:cBhvr>
                                    </p:animRot>
                                    <p:animRot by="-1500000">
                                      <p:cBhvr>
                                        <p:cTn dur="250" fill="hold" id="9">
                                          <p:stCondLst>
                                            <p:cond delay="500"/>
                                          </p:stCondLst>
                                        </p:cTn>
                                        <p:tgtEl>
                                          <p:spTgt spid="2"/>
                                        </p:tgtEl>
                                        <p:attrNameLst>
                                          <p:attrName>r</p:attrName>
                                        </p:attrNameLst>
                                      </p:cBhvr>
                                    </p:animRot>
                                    <p:animRot by="1500000">
                                      <p:cBhvr>
                                        <p:cTn dur="250" fill="hold" id="10">
                                          <p:stCondLst>
                                            <p:cond delay="750"/>
                                          </p:stCondLst>
                                        </p:cTn>
                                        <p:tgtEl>
                                          <p:spTgt spid="2"/>
                                        </p:tgtEl>
                                        <p:attrNameLst>
                                          <p:attrName>r</p:attrName>
                                        </p:attrNameLst>
                                      </p:cBhvr>
                                    </p:animRot>
                                  </p:childTnLst>
                                </p:cTn>
                              </p:par>
                            </p:childTnLst>
                          </p:cTn>
                        </p:par>
                        <p:par>
                          <p:cTn fill="hold" id="11">
                            <p:stCondLst>
                              <p:cond delay="1300"/>
                            </p:stCondLst>
                            <p:childTnLst>
                              <p:par>
                                <p:cTn fill="hold" grpId="1" id="12" nodeType="afterEffect" presetClass="emph" presetID="34" presetSubtype="0">
                                  <p:stCondLst>
                                    <p:cond delay="0"/>
                                  </p:stCondLst>
                                  <p:iterate type="lt">
                                    <p:tmPct val="10000"/>
                                  </p:iterate>
                                  <p:childTnLst>
                                    <p:animMotion origin="layout" path="M 0.0 0.0 L 0.0 -0.07213" pathEditMode="relative" ptsTypes="">
                                      <p:cBhvr>
                                        <p:cTn accel="50000" autoRev="1" decel="50000" dur="500" fill="hold" id="13">
                                          <p:stCondLst>
                                            <p:cond delay="0"/>
                                          </p:stCondLst>
                                        </p:cTn>
                                        <p:tgtEl>
                                          <p:spTgt spid="2"/>
                                        </p:tgtEl>
                                        <p:attrNameLst>
                                          <p:attrName>ppt_x</p:attrName>
                                          <p:attrName>ppt_y</p:attrName>
                                        </p:attrNameLst>
                                      </p:cBhvr>
                                    </p:animMotion>
                                    <p:animRot by="1500000">
                                      <p:cBhvr>
                                        <p:cTn dur="250" fill="hold" id="14">
                                          <p:stCondLst>
                                            <p:cond delay="0"/>
                                          </p:stCondLst>
                                        </p:cTn>
                                        <p:tgtEl>
                                          <p:spTgt spid="2"/>
                                        </p:tgtEl>
                                        <p:attrNameLst>
                                          <p:attrName>r</p:attrName>
                                        </p:attrNameLst>
                                      </p:cBhvr>
                                    </p:animRot>
                                    <p:animRot by="-1500000">
                                      <p:cBhvr>
                                        <p:cTn dur="250" fill="hold" id="15">
                                          <p:stCondLst>
                                            <p:cond delay="250"/>
                                          </p:stCondLst>
                                        </p:cTn>
                                        <p:tgtEl>
                                          <p:spTgt spid="2"/>
                                        </p:tgtEl>
                                        <p:attrNameLst>
                                          <p:attrName>r</p:attrName>
                                        </p:attrNameLst>
                                      </p:cBhvr>
                                    </p:animRot>
                                    <p:animRot by="-1500000">
                                      <p:cBhvr>
                                        <p:cTn dur="250" fill="hold" id="16">
                                          <p:stCondLst>
                                            <p:cond delay="500"/>
                                          </p:stCondLst>
                                        </p:cTn>
                                        <p:tgtEl>
                                          <p:spTgt spid="2"/>
                                        </p:tgtEl>
                                        <p:attrNameLst>
                                          <p:attrName>r</p:attrName>
                                        </p:attrNameLst>
                                      </p:cBhvr>
                                    </p:animRot>
                                    <p:animRot by="1500000">
                                      <p:cBhvr>
                                        <p:cTn dur="250" fill="hold" id="17">
                                          <p:stCondLst>
                                            <p:cond delay="750"/>
                                          </p:stCondLst>
                                        </p:cTn>
                                        <p:tgtEl>
                                          <p:spTgt spid="2"/>
                                        </p:tgtEl>
                                        <p:attrNameLst>
                                          <p:attrName>r</p:attrName>
                                        </p:attrNameLst>
                                      </p:cBhvr>
                                    </p:animRo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 presetSubtype="4">
                                  <p:stCondLst>
                                    <p:cond delay="0"/>
                                  </p:stCondLst>
                                  <p:childTnLst>
                                    <p:set>
                                      <p:cBhvr>
                                        <p:cTn dur="1" fill="hold" id="21">
                                          <p:stCondLst>
                                            <p:cond delay="0"/>
                                          </p:stCondLst>
                                        </p:cTn>
                                        <p:tgtEl>
                                          <p:spTgt spid="3">
                                            <p:txEl>
                                              <p:pRg end="0" st="0"/>
                                            </p:txEl>
                                          </p:spTgt>
                                        </p:tgtEl>
                                        <p:attrNameLst>
                                          <p:attrName>style.visibility</p:attrName>
                                        </p:attrNameLst>
                                      </p:cBhvr>
                                      <p:to>
                                        <p:strVal val="visible"/>
                                      </p:to>
                                    </p:set>
                                    <p:anim calcmode="lin" valueType="num">
                                      <p:cBhvr additive="base">
                                        <p:cTn dur="500" fill="hold" id="22"/>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23"/>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2" presetSubtype="4">
                                  <p:stCondLst>
                                    <p:cond delay="0"/>
                                  </p:stCondLst>
                                  <p:childTnLst>
                                    <p:set>
                                      <p:cBhvr>
                                        <p:cTn dur="1" fill="hold" id="27">
                                          <p:stCondLst>
                                            <p:cond delay="0"/>
                                          </p:stCondLst>
                                        </p:cTn>
                                        <p:tgtEl>
                                          <p:spTgt spid="3">
                                            <p:txEl>
                                              <p:pRg end="1" st="1"/>
                                            </p:txEl>
                                          </p:spTgt>
                                        </p:tgtEl>
                                        <p:attrNameLst>
                                          <p:attrName>style.visibility</p:attrName>
                                        </p:attrNameLst>
                                      </p:cBhvr>
                                      <p:to>
                                        <p:strVal val="visible"/>
                                      </p:to>
                                    </p:set>
                                    <p:anim calcmode="lin" valueType="num">
                                      <p:cBhvr additive="base">
                                        <p:cTn dur="500" fill="hold" id="28"/>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9"/>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30">
                      <p:stCondLst>
                        <p:cond delay="indefinite"/>
                      </p:stCondLst>
                      <p:childTnLst>
                        <p:par>
                          <p:cTn fill="hold" id="31">
                            <p:stCondLst>
                              <p:cond delay="0"/>
                            </p:stCondLst>
                            <p:childTnLst>
                              <p:par>
                                <p:cTn fill="hold" id="32" nodeType="clickEffect" presetClass="entr" presetID="31" presetSubtype="0">
                                  <p:stCondLst>
                                    <p:cond delay="0"/>
                                  </p:stCondLst>
                                  <p:childTnLst>
                                    <p:set>
                                      <p:cBhvr>
                                        <p:cTn dur="1" fill="hold" id="33">
                                          <p:stCondLst>
                                            <p:cond delay="0"/>
                                          </p:stCondLst>
                                        </p:cTn>
                                        <p:tgtEl>
                                          <p:spTgt spid="4"/>
                                        </p:tgtEl>
                                        <p:attrNameLst>
                                          <p:attrName>style.visibility</p:attrName>
                                        </p:attrNameLst>
                                      </p:cBhvr>
                                      <p:to>
                                        <p:strVal val="visible"/>
                                      </p:to>
                                    </p:set>
                                    <p:anim calcmode="lin" valueType="num">
                                      <p:cBhvr>
                                        <p:cTn dur="1000" fill="hold" id="34"/>
                                        <p:tgtEl>
                                          <p:spTgt spid="4"/>
                                        </p:tgtEl>
                                        <p:attrNameLst>
                                          <p:attrName>ppt_w</p:attrName>
                                        </p:attrNameLst>
                                      </p:cBhvr>
                                      <p:tavLst>
                                        <p:tav tm="0">
                                          <p:val>
                                            <p:fltVal val="0"/>
                                          </p:val>
                                        </p:tav>
                                        <p:tav tm="100000">
                                          <p:val>
                                            <p:strVal val="#ppt_w"/>
                                          </p:val>
                                        </p:tav>
                                      </p:tavLst>
                                    </p:anim>
                                    <p:anim calcmode="lin" valueType="num">
                                      <p:cBhvr>
                                        <p:cTn dur="1000" fill="hold" id="35"/>
                                        <p:tgtEl>
                                          <p:spTgt spid="4"/>
                                        </p:tgtEl>
                                        <p:attrNameLst>
                                          <p:attrName>ppt_h</p:attrName>
                                        </p:attrNameLst>
                                      </p:cBhvr>
                                      <p:tavLst>
                                        <p:tav tm="0">
                                          <p:val>
                                            <p:fltVal val="0"/>
                                          </p:val>
                                        </p:tav>
                                        <p:tav tm="100000">
                                          <p:val>
                                            <p:strVal val="#ppt_h"/>
                                          </p:val>
                                        </p:tav>
                                      </p:tavLst>
                                    </p:anim>
                                    <p:anim calcmode="lin" valueType="num">
                                      <p:cBhvr>
                                        <p:cTn dur="1000" fill="hold" id="36"/>
                                        <p:tgtEl>
                                          <p:spTgt spid="4"/>
                                        </p:tgtEl>
                                        <p:attrNameLst>
                                          <p:attrName>style.rotation</p:attrName>
                                        </p:attrNameLst>
                                      </p:cBhvr>
                                      <p:tavLst>
                                        <p:tav tm="0">
                                          <p:val>
                                            <p:fltVal val="90"/>
                                          </p:val>
                                        </p:tav>
                                        <p:tav tm="100000">
                                          <p:val>
                                            <p:fltVal val="0"/>
                                          </p:val>
                                        </p:tav>
                                      </p:tavLst>
                                    </p:anim>
                                    <p:animEffect filter="fade" transition="in">
                                      <p:cBhvr>
                                        <p:cTn dur="1000" id="37"/>
                                        <p:tgtEl>
                                          <p:spTgt spid="4"/>
                                        </p:tgtEl>
                                      </p:cBhvr>
                                    </p:animEffect>
                                  </p:childTnLst>
                                </p:cTn>
                              </p:par>
                              <p:par>
                                <p:cTn fill="hold" id="38" nodeType="withEffect" presetClass="exit" presetID="1" presetSubtype="0">
                                  <p:stCondLst>
                                    <p:cond delay="0"/>
                                  </p:stCondLst>
                                  <p:childTnLst>
                                    <p:set>
                                      <p:cBhvr>
                                        <p:cTn dur="1" fill="hold" id="39">
                                          <p:stCondLst>
                                            <p:cond delay="0"/>
                                          </p:stCondLst>
                                        </p:cTn>
                                        <p:tgtEl>
                                          <p:spTgt spid="5"/>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build="p" grpId="0" spid="3"/>
    </p:bld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US" smtClean="0">
                <a:latin charset="0" panose="020B0A04020102020204" pitchFamily="34" typeface="Arial Black"/>
              </a:rPr>
              <a:t>Westerly Winds</a:t>
            </a:r>
            <a:endParaRPr dirty="0" lang="en-US">
              <a:latin charset="0" panose="020B0A04020102020204" pitchFamily="34" typeface="Arial Black"/>
            </a:endParaRPr>
          </a:p>
        </p:txBody>
      </p:sp>
      <p:sp>
        <p:nvSpPr>
          <p:cNvPr id="3" name="Content Placeholder 2"/>
          <p:cNvSpPr>
            <a:spLocks noGrp="1"/>
          </p:cNvSpPr>
          <p:nvPr>
            <p:ph idx="1"/>
          </p:nvPr>
        </p:nvSpPr>
        <p:spPr>
          <a:xfrm>
            <a:off x="457200" y="1600200"/>
            <a:ext cx="6172200" cy="4525963"/>
          </a:xfrm>
        </p:spPr>
        <p:txBody>
          <a:bodyPr>
            <a:normAutofit/>
          </a:bodyPr>
          <a:lstStyle/>
          <a:p>
            <a:r>
              <a:rPr dirty="0" lang="en-US"/>
              <a:t>The </a:t>
            </a:r>
            <a:r>
              <a:rPr dirty="0" err="1" lang="en-US"/>
              <a:t>Westerlies</a:t>
            </a:r>
            <a:r>
              <a:rPr dirty="0" lang="en-US"/>
              <a:t> </a:t>
            </a:r>
            <a:r>
              <a:rPr dirty="0" lang="en-US" smtClean="0"/>
              <a:t>are </a:t>
            </a:r>
            <a:r>
              <a:rPr dirty="0" lang="en-US"/>
              <a:t>the prevailing winds in the middle latitudes between </a:t>
            </a:r>
            <a:r>
              <a:rPr dirty="0" lang="en-US" smtClean="0"/>
              <a:t>35° - </a:t>
            </a:r>
            <a:r>
              <a:rPr dirty="0" lang="en-US"/>
              <a:t>65 ° </a:t>
            </a:r>
            <a:r>
              <a:rPr dirty="0" lang="en-US" smtClean="0"/>
              <a:t>latitude</a:t>
            </a:r>
            <a:r>
              <a:rPr dirty="0" lang="en-US"/>
              <a:t>. </a:t>
            </a:r>
            <a:endParaRPr dirty="0" lang="en-US" smtClean="0"/>
          </a:p>
          <a:p>
            <a:r>
              <a:rPr dirty="0" lang="en-US" smtClean="0"/>
              <a:t>These winds often cause a cyclone effect that creates tornadoes and hurricanes across these latitudes.</a:t>
            </a:r>
          </a:p>
          <a:p>
            <a:endParaRPr dirty="0" lang="en-US"/>
          </a:p>
        </p:txBody>
      </p:sp>
      <p:pic>
        <p:nvPicPr>
          <p:cNvPr id="1026"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6781800" y="1295400"/>
            <a:ext cx="2184400" cy="417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25" r="67"/>
          <a:stretch/>
        </p:blipFill>
        <p:spPr>
          <a:xfrm>
            <a:off x="3733800" y="4648199"/>
            <a:ext cx="2386963" cy="2224315"/>
          </a:xfrm>
          <a:prstGeom prst="rect">
            <a:avLst/>
          </a:prstGeom>
        </p:spPr>
      </p:pic>
    </p:spTree>
    <p:extLst>
      <p:ext uri="{BB962C8B-B14F-4D97-AF65-F5344CB8AC3E}">
        <p14:creationId xmlns:p14="http://schemas.microsoft.com/office/powerpoint/2010/main" val="26447292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 calcmode="lin" valueType="num">
                                      <p:cBhvr additive="base">
                                        <p:cTn dur="500" fill="hold" id="7"/>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3">
                                            <p:txEl>
                                              <p:pRg end="0" st="0"/>
                                            </p:txEl>
                                          </p:spTgt>
                                        </p:tgtEl>
                                        <p:attrNameLst>
                                          <p:attrName>ppt_y</p:attrName>
                                        </p:attrNameLst>
                                      </p:cBhvr>
                                      <p:tavLst>
                                        <p:tav tm="0">
                                          <p:val>
                                            <p:strVal val="1+#ppt_h/2"/>
                                          </p:val>
                                        </p:tav>
                                        <p:tav tm="100000">
                                          <p:val>
                                            <p:strVal val="#ppt_y"/>
                                          </p:val>
                                        </p:tav>
                                      </p:tavLst>
                                    </p:anim>
                                  </p:childTnLst>
                                </p:cTn>
                              </p:par>
                              <p:par>
                                <p:cTn fill="hold" id="9" nodeType="withEffect" presetClass="entr" presetID="42"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anim calcmode="lin" valueType="num">
                                      <p:cBhvr>
                                        <p:cTn dur="500" fill="hold" id="12"/>
                                        <p:tgtEl>
                                          <p:spTgt spid="4"/>
                                        </p:tgtEl>
                                        <p:attrNameLst>
                                          <p:attrName>ppt_x</p:attrName>
                                        </p:attrNameLst>
                                      </p:cBhvr>
                                      <p:tavLst>
                                        <p:tav tm="0">
                                          <p:val>
                                            <p:strVal val="#ppt_x"/>
                                          </p:val>
                                        </p:tav>
                                        <p:tav tm="100000">
                                          <p:val>
                                            <p:strVal val="#ppt_x"/>
                                          </p:val>
                                        </p:tav>
                                      </p:tavLst>
                                    </p:anim>
                                    <p:anim calcmode="lin" valueType="num">
                                      <p:cBhvr>
                                        <p:cTn dur="500" fill="hold" id="13"/>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2" presetSubtype="4">
                                  <p:stCondLst>
                                    <p:cond delay="0"/>
                                  </p:stCondLst>
                                  <p:childTnLst>
                                    <p:set>
                                      <p:cBhvr>
                                        <p:cTn dur="1" fill="hold" id="17">
                                          <p:stCondLst>
                                            <p:cond delay="0"/>
                                          </p:stCondLst>
                                        </p:cTn>
                                        <p:tgtEl>
                                          <p:spTgt spid="3">
                                            <p:txEl>
                                              <p:pRg end="1" st="1"/>
                                            </p:txEl>
                                          </p:spTgt>
                                        </p:tgtEl>
                                        <p:attrNameLst>
                                          <p:attrName>style.visibility</p:attrName>
                                        </p:attrNameLst>
                                      </p:cBhvr>
                                      <p:to>
                                        <p:strVal val="visible"/>
                                      </p:to>
                                    </p:set>
                                    <p:anim calcmode="lin" valueType="num">
                                      <p:cBhvr additive="base">
                                        <p:cTn dur="500" fill="hold" id="18"/>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9"/>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45" presetSubtype="0">
                                  <p:stCondLst>
                                    <p:cond delay="0"/>
                                  </p:stCondLst>
                                  <p:childTnLst>
                                    <p:set>
                                      <p:cBhvr>
                                        <p:cTn dur="1" fill="hold" id="23">
                                          <p:stCondLst>
                                            <p:cond delay="0"/>
                                          </p:stCondLst>
                                        </p:cTn>
                                        <p:tgtEl>
                                          <p:spTgt spid="1026"/>
                                        </p:tgtEl>
                                        <p:attrNameLst>
                                          <p:attrName>style.visibility</p:attrName>
                                        </p:attrNameLst>
                                      </p:cBhvr>
                                      <p:to>
                                        <p:strVal val="visible"/>
                                      </p:to>
                                    </p:set>
                                    <p:animEffect filter="fade" transition="in">
                                      <p:cBhvr>
                                        <p:cTn dur="500" id="24"/>
                                        <p:tgtEl>
                                          <p:spTgt spid="1026"/>
                                        </p:tgtEl>
                                      </p:cBhvr>
                                    </p:animEffect>
                                    <p:anim calcmode="lin" valueType="num">
                                      <p:cBhvr>
                                        <p:cTn dur="500" fill="hold" id="25"/>
                                        <p:tgtEl>
                                          <p:spTgt spid="1026"/>
                                        </p:tgtEl>
                                        <p:attrNameLst>
                                          <p:attrName>ppt_w</p:attrName>
                                        </p:attrNameLst>
                                      </p:cBhvr>
                                      <p:tavLst>
                                        <p:tav fmla="#ppt_w*sin(2.5*pi*$)" tm="0">
                                          <p:val>
                                            <p:fltVal val="0"/>
                                          </p:val>
                                        </p:tav>
                                        <p:tav tm="100000">
                                          <p:val>
                                            <p:fltVal val="1"/>
                                          </p:val>
                                        </p:tav>
                                      </p:tavLst>
                                    </p:anim>
                                    <p:anim calcmode="lin" valueType="num">
                                      <p:cBhvr>
                                        <p:cTn dur="500" fill="hold" id="26"/>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uiExpan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Atmospheric Pressure</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6553200" cy="4525963"/>
          </a:xfrm>
        </p:spPr>
        <p:txBody>
          <a:bodyPr>
            <a:normAutofit/>
          </a:bodyPr>
          <a:lstStyle/>
          <a:p>
            <a:r>
              <a:rPr lang="en-US" dirty="0" smtClean="0"/>
              <a:t>Atmospheric </a:t>
            </a:r>
            <a:r>
              <a:rPr lang="en-US" dirty="0"/>
              <a:t>pressure </a:t>
            </a:r>
            <a:r>
              <a:rPr lang="en-US" dirty="0" smtClean="0"/>
              <a:t>is the </a:t>
            </a:r>
            <a:r>
              <a:rPr lang="en-US" dirty="0"/>
              <a:t>weight of the air </a:t>
            </a:r>
            <a:r>
              <a:rPr lang="en-US" dirty="0" smtClean="0"/>
              <a:t>in the atmosphere pressing </a:t>
            </a:r>
            <a:r>
              <a:rPr lang="en-US" dirty="0"/>
              <a:t>down on the Earth, the </a:t>
            </a:r>
            <a:r>
              <a:rPr lang="en-US" dirty="0" smtClean="0"/>
              <a:t>ocean, </a:t>
            </a:r>
            <a:r>
              <a:rPr lang="en-US" dirty="0"/>
              <a:t>and on the air </a:t>
            </a:r>
            <a:r>
              <a:rPr lang="en-US" dirty="0" smtClean="0"/>
              <a:t>below.</a:t>
            </a:r>
          </a:p>
          <a:p>
            <a:endParaRPr lang="en-US" dirty="0" smtClean="0"/>
          </a:p>
          <a:p>
            <a:r>
              <a:rPr lang="en-US" dirty="0" smtClean="0"/>
              <a:t>Air pressure changes the weather.</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691" y="2362200"/>
            <a:ext cx="182880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1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ipe(down)">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Air Pressure</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5715000" cy="4525963"/>
          </a:xfrm>
        </p:spPr>
        <p:txBody>
          <a:bodyPr>
            <a:normAutofit/>
          </a:bodyPr>
          <a:lstStyle/>
          <a:p>
            <a:r>
              <a:rPr lang="en-US" dirty="0" smtClean="0"/>
              <a:t>Measured with a </a:t>
            </a:r>
            <a:r>
              <a:rPr lang="en-US" b="1" dirty="0" smtClean="0"/>
              <a:t>barometer</a:t>
            </a:r>
          </a:p>
          <a:p>
            <a:endParaRPr lang="en-US" dirty="0"/>
          </a:p>
          <a:p>
            <a:r>
              <a:rPr lang="en-US" dirty="0" smtClean="0"/>
              <a:t>Barometers measure the pressure of the atmosphere at a particular spot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40" y="2895600"/>
            <a:ext cx="2575560" cy="3962400"/>
          </a:xfrm>
          <a:prstGeom prst="rect">
            <a:avLst/>
          </a:prstGeom>
        </p:spPr>
      </p:pic>
    </p:spTree>
    <p:extLst>
      <p:ext uri="{BB962C8B-B14F-4D97-AF65-F5344CB8AC3E}">
        <p14:creationId xmlns:p14="http://schemas.microsoft.com/office/powerpoint/2010/main" val="325575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Teacher Demonstration</a:t>
            </a:r>
            <a:endParaRPr lang="en-US" dirty="0">
              <a:solidFill>
                <a:schemeClr val="bg1"/>
              </a:solidFill>
            </a:endParaRPr>
          </a:p>
        </p:txBody>
      </p:sp>
      <p:pic>
        <p:nvPicPr>
          <p:cNvPr id="6" name="Content Placeholder 5"/>
          <p:cNvPicPr>
            <a:picLocks noGrp="1" noChangeAspect="1"/>
          </p:cNvPicPr>
          <p:nvPr>
            <p:ph sz="half" idx="1"/>
          </p:nvPr>
        </p:nvPicPr>
        <p:blipFill>
          <a:blip r:embed="rId4">
            <a:extLst>
              <a:ext uri="{BEBA8EAE-BF5A-486C-A8C5-ECC9F3942E4B}">
                <a14:imgProps xmlns:a14="http://schemas.microsoft.com/office/drawing/2010/main">
                  <a14:imgLayer r:embed="rId5">
                    <a14:imgEffect>
                      <a14:sharpenSoften amount="10000"/>
                    </a14:imgEffect>
                    <a14:imgEffect>
                      <a14:brightnessContrast bright="6000" contrast="3000"/>
                    </a14:imgEffect>
                  </a14:imgLayer>
                </a14:imgProps>
              </a:ext>
              <a:ext uri="{28A0092B-C50C-407E-A947-70E740481C1C}">
                <a14:useLocalDpi xmlns:a14="http://schemas.microsoft.com/office/drawing/2010/main" val="0"/>
              </a:ext>
            </a:extLst>
          </a:blip>
          <a:stretch>
            <a:fillRect/>
          </a:stretch>
        </p:blipFill>
        <p:spPr>
          <a:xfrm>
            <a:off x="685800" y="1842861"/>
            <a:ext cx="3352800" cy="3971472"/>
          </a:xfrm>
        </p:spPr>
      </p:pic>
      <p:sp>
        <p:nvSpPr>
          <p:cNvPr id="5" name="Content Placeholder 4"/>
          <p:cNvSpPr>
            <a:spLocks noGrp="1"/>
          </p:cNvSpPr>
          <p:nvPr>
            <p:ph sz="half" idx="2"/>
          </p:nvPr>
        </p:nvSpPr>
        <p:spPr>
          <a:xfrm>
            <a:off x="4572000" y="2133600"/>
            <a:ext cx="4038600" cy="2743200"/>
          </a:xfrm>
        </p:spPr>
        <p:txBody>
          <a:bodyPr/>
          <a:lstStyle/>
          <a:p>
            <a:pPr marL="0" indent="0">
              <a:buNone/>
            </a:pPr>
            <a:r>
              <a:rPr lang="en-US" dirty="0" smtClean="0">
                <a:solidFill>
                  <a:schemeClr val="bg1"/>
                </a:solidFill>
              </a:rPr>
              <a:t>What do you think will happen when the warm air trapped inside the container meets with the surface of the cold plate?</a:t>
            </a:r>
            <a:endParaRPr lang="en-US" dirty="0">
              <a:solidFill>
                <a:schemeClr val="bg1"/>
              </a:solidFill>
            </a:endParaRPr>
          </a:p>
        </p:txBody>
      </p:sp>
      <p:sp>
        <p:nvSpPr>
          <p:cNvPr id="8" name="Rectangle 7"/>
          <p:cNvSpPr/>
          <p:nvPr/>
        </p:nvSpPr>
        <p:spPr>
          <a:xfrm>
            <a:off x="1600200" y="381000"/>
            <a:ext cx="5867400" cy="9906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51513"/>
      </p:ext>
    </p:extLst>
  </p:cSld>
  <p:clrMapOvr>
    <a:masterClrMapping/>
  </p:clrMapOvr>
  <p:timing>
    <p:tnLst>
      <p:par>
        <p:cTn id="1" dur="indefinite" restart="never" nodeType="tmRoot"/>
      </p:par>
    </p:tn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Content Placeholder 4"/>
          <p:cNvSpPr>
            <a:spLocks noGrp="1"/>
          </p:cNvSpPr>
          <p:nvPr>
            <p:ph idx="1" sz="half"/>
          </p:nvPr>
        </p:nvSpPr>
        <p:spPr>
          <a:xfrm>
            <a:off x="457200" y="533400"/>
            <a:ext cx="4038600" cy="5592763"/>
          </a:xfrm>
        </p:spPr>
        <p:txBody>
          <a:bodyPr>
            <a:normAutofit/>
          </a:bodyPr>
          <a:lstStyle/>
          <a:p>
            <a:r>
              <a:rPr dirty="0" lang="en-US" smtClean="0"/>
              <a:t>What does it mean when there is an </a:t>
            </a:r>
            <a:r>
              <a:rPr b="1" dirty="0" lang="en-US" smtClean="0">
                <a:solidFill>
                  <a:schemeClr val="tx2">
                    <a:lumMod val="60000"/>
                    <a:lumOff val="40000"/>
                  </a:schemeClr>
                </a:solidFill>
              </a:rPr>
              <a:t>H</a:t>
            </a:r>
            <a:r>
              <a:rPr b="1" dirty="0" lang="en-US" smtClean="0"/>
              <a:t> </a:t>
            </a:r>
            <a:r>
              <a:rPr dirty="0" lang="en-US" smtClean="0"/>
              <a:t>on the map?</a:t>
            </a:r>
          </a:p>
          <a:p>
            <a:pPr indent="0" lvl="1" marL="457200">
              <a:buNone/>
            </a:pPr>
            <a:r>
              <a:rPr b="1" dirty="0" lang="en-US" smtClean="0">
                <a:solidFill>
                  <a:schemeClr val="tx2">
                    <a:lumMod val="60000"/>
                    <a:lumOff val="40000"/>
                  </a:schemeClr>
                </a:solidFill>
              </a:rPr>
              <a:t>H</a:t>
            </a:r>
            <a:r>
              <a:rPr dirty="0" lang="en-US" smtClean="0">
                <a:solidFill>
                  <a:schemeClr val="tx2">
                    <a:lumMod val="60000"/>
                    <a:lumOff val="40000"/>
                  </a:schemeClr>
                </a:solidFill>
              </a:rPr>
              <a:t> </a:t>
            </a:r>
            <a:r>
              <a:rPr dirty="0" lang="en-US" smtClean="0"/>
              <a:t>is an area of high pressure, which means the air is more dense.</a:t>
            </a:r>
            <a:endParaRPr b="1" dirty="0" lang="en-US" smtClean="0">
              <a:solidFill>
                <a:schemeClr val="tx2">
                  <a:lumMod val="60000"/>
                  <a:lumOff val="40000"/>
                </a:schemeClr>
              </a:solidFill>
            </a:endParaRPr>
          </a:p>
          <a:p>
            <a:r>
              <a:rPr dirty="0" lang="en-US" smtClean="0"/>
              <a:t>What does it mean when there is an </a:t>
            </a:r>
            <a:r>
              <a:rPr b="1" dirty="0" lang="en-US" smtClean="0">
                <a:solidFill>
                  <a:srgbClr val="FF0000"/>
                </a:solidFill>
              </a:rPr>
              <a:t>L</a:t>
            </a:r>
            <a:r>
              <a:rPr dirty="0" lang="en-US" smtClean="0"/>
              <a:t> on the map?</a:t>
            </a:r>
          </a:p>
          <a:p>
            <a:pPr indent="0" lvl="1" marL="457200">
              <a:buNone/>
            </a:pPr>
            <a:r>
              <a:rPr b="1" dirty="0" lang="en-US" smtClean="0">
                <a:solidFill>
                  <a:srgbClr val="FF0000"/>
                </a:solidFill>
              </a:rPr>
              <a:t>L</a:t>
            </a:r>
            <a:r>
              <a:rPr dirty="0" lang="en-US" smtClean="0"/>
              <a:t> is an area of low pressure, which means the air is less dense.</a:t>
            </a:r>
            <a:endParaRPr dirty="0" lang="en-US"/>
          </a:p>
        </p:txBody>
      </p:sp>
      <p:pic>
        <p:nvPicPr>
          <p:cNvPr id="7172" name="Picture 4"/>
          <p:cNvPicPr>
            <a:picLocks noChangeArrowheads="1" noChangeAspect="1"/>
          </p:cNvPicPr>
          <p:nvPr/>
        </p:nvPicPr>
        <p:blipFill rotWithShape="1">
          <a:blip r:embed="rId2">
            <a:extLst>
              <a:ext uri="{28A0092B-C50C-407E-A947-70E740481C1C}">
                <a14:useLocalDpi xmlns:a14="http://schemas.microsoft.com/office/drawing/2010/main" val="0"/>
              </a:ext>
            </a:extLst>
          </a:blip>
          <a:srcRect b="24"/>
          <a:stretch/>
        </p:blipFill>
        <p:spPr bwMode="auto">
          <a:xfrm>
            <a:off x="4724400" y="769257"/>
            <a:ext cx="4274127" cy="3012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363" y="3928998"/>
            <a:ext cx="3886200" cy="2395602"/>
          </a:xfrm>
          <a:prstGeom prst="rect">
            <a:avLst/>
          </a:prstGeom>
        </p:spPr>
      </p:pic>
      <p:sp>
        <p:nvSpPr>
          <p:cNvPr id="2" name="TextBox 1"/>
          <p:cNvSpPr txBox="1"/>
          <p:nvPr/>
        </p:nvSpPr>
        <p:spPr>
          <a:xfrm>
            <a:off x="4800600" y="6172200"/>
            <a:ext cx="2057400" cy="523220"/>
          </a:xfrm>
          <a:prstGeom prst="rect">
            <a:avLst/>
          </a:prstGeom>
          <a:noFill/>
        </p:spPr>
        <p:txBody>
          <a:bodyPr rtlCol="0" wrap="square">
            <a:spAutoFit/>
          </a:bodyPr>
          <a:lstStyle/>
          <a:p>
            <a:r>
              <a:rPr b="1" dirty="0" lang="en-US" smtClean="0" sz="2800"/>
              <a:t>More Dense</a:t>
            </a:r>
            <a:endParaRPr b="1" dirty="0" lang="en-US" sz="2800"/>
          </a:p>
        </p:txBody>
      </p:sp>
      <p:sp>
        <p:nvSpPr>
          <p:cNvPr id="8" name="TextBox 7"/>
          <p:cNvSpPr txBox="1"/>
          <p:nvPr/>
        </p:nvSpPr>
        <p:spPr>
          <a:xfrm>
            <a:off x="7162800" y="6175437"/>
            <a:ext cx="2057400" cy="523220"/>
          </a:xfrm>
          <a:prstGeom prst="rect">
            <a:avLst/>
          </a:prstGeom>
          <a:noFill/>
        </p:spPr>
        <p:txBody>
          <a:bodyPr rtlCol="0" wrap="square">
            <a:spAutoFit/>
          </a:bodyPr>
          <a:lstStyle/>
          <a:p>
            <a:r>
              <a:rPr b="1" dirty="0" lang="en-US" smtClean="0" sz="2800"/>
              <a:t>Less Dense</a:t>
            </a:r>
            <a:endParaRPr b="1" dirty="0" lang="en-US" sz="2800"/>
          </a:p>
        </p:txBody>
      </p:sp>
    </p:spTree>
    <p:extLst>
      <p:ext uri="{BB962C8B-B14F-4D97-AF65-F5344CB8AC3E}">
        <p14:creationId xmlns:p14="http://schemas.microsoft.com/office/powerpoint/2010/main" val="125615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5">
                                            <p:txEl>
                                              <p:pRg end="1" st="1"/>
                                            </p:txEl>
                                          </p:spTgt>
                                        </p:tgtEl>
                                        <p:attrNameLst>
                                          <p:attrName>style.visibility</p:attrName>
                                        </p:attrNameLst>
                                      </p:cBhvr>
                                      <p:to>
                                        <p:strVal val="visible"/>
                                      </p:to>
                                    </p:set>
                                    <p:animEffect filter="fade" transition="in">
                                      <p:cBhvr>
                                        <p:cTn dur="1000" id="7"/>
                                        <p:tgtEl>
                                          <p:spTgt spid="5">
                                            <p:txEl>
                                              <p:pRg end="1" st="1"/>
                                            </p:txEl>
                                          </p:spTgt>
                                        </p:tgtEl>
                                      </p:cBhvr>
                                    </p:animEffect>
                                    <p:anim calcmode="lin" valueType="num">
                                      <p:cBhvr>
                                        <p:cTn dur="1000" fill="hold" id="8"/>
                                        <p:tgtEl>
                                          <p:spTgt spid="5">
                                            <p:txEl>
                                              <p:pRg end="1" st="1"/>
                                            </p:txEl>
                                          </p:spTgt>
                                        </p:tgtEl>
                                        <p:attrNameLst>
                                          <p:attrName>ppt_x</p:attrName>
                                        </p:attrNameLst>
                                      </p:cBhvr>
                                      <p:tavLst>
                                        <p:tav tm="0">
                                          <p:val>
                                            <p:strVal val="#ppt_x"/>
                                          </p:val>
                                        </p:tav>
                                        <p:tav tm="100000">
                                          <p:val>
                                            <p:strVal val="#ppt_x"/>
                                          </p:val>
                                        </p:tav>
                                      </p:tavLst>
                                    </p:anim>
                                    <p:anim calcmode="lin" valueType="num">
                                      <p:cBhvr>
                                        <p:cTn dur="1000" fill="hold" id="9"/>
                                        <p:tgtEl>
                                          <p:spTgt spid="5">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5">
                                            <p:txEl>
                                              <p:pRg end="3" st="3"/>
                                            </p:txEl>
                                          </p:spTgt>
                                        </p:tgtEl>
                                        <p:attrNameLst>
                                          <p:attrName>style.visibility</p:attrName>
                                        </p:attrNameLst>
                                      </p:cBhvr>
                                      <p:to>
                                        <p:strVal val="visible"/>
                                      </p:to>
                                    </p:set>
                                    <p:animEffect filter="fade" transition="in">
                                      <p:cBhvr>
                                        <p:cTn dur="1000" id="14"/>
                                        <p:tgtEl>
                                          <p:spTgt spid="5">
                                            <p:txEl>
                                              <p:pRg end="3" st="3"/>
                                            </p:txEl>
                                          </p:spTgt>
                                        </p:tgtEl>
                                      </p:cBhvr>
                                    </p:animEffect>
                                    <p:anim calcmode="lin" valueType="num">
                                      <p:cBhvr>
                                        <p:cTn dur="1000" fill="hold" id="15"/>
                                        <p:tgtEl>
                                          <p:spTgt spid="5">
                                            <p:txEl>
                                              <p:pRg end="3" st="3"/>
                                            </p:txEl>
                                          </p:spTgt>
                                        </p:tgtEl>
                                        <p:attrNameLst>
                                          <p:attrName>ppt_x</p:attrName>
                                        </p:attrNameLst>
                                      </p:cBhvr>
                                      <p:tavLst>
                                        <p:tav tm="0">
                                          <p:val>
                                            <p:strVal val="#ppt_x"/>
                                          </p:val>
                                        </p:tav>
                                        <p:tav tm="100000">
                                          <p:val>
                                            <p:strVal val="#ppt_x"/>
                                          </p:val>
                                        </p:tav>
                                      </p:tavLst>
                                    </p:anim>
                                    <p:anim calcmode="lin" valueType="num">
                                      <p:cBhvr>
                                        <p:cTn dur="1000" fill="hold" id="16"/>
                                        <p:tgtEl>
                                          <p:spTgt spid="5">
                                            <p:txEl>
                                              <p:pRg end="3" st="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74638"/>
            <a:ext cx="87630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Black" panose="020B0A04020102020204" pitchFamily="34" charset="0"/>
              </a:rPr>
              <a:t>Air Pressure Demonstration</a:t>
            </a:r>
            <a:endParaRPr lang="en-US" dirty="0">
              <a:latin typeface="Arial Black" panose="020B0A04020102020204" pitchFamily="34" charset="0"/>
            </a:endParaRPr>
          </a:p>
        </p:txBody>
      </p:sp>
      <p:sp>
        <p:nvSpPr>
          <p:cNvPr id="3" name="Content Placeholder 2"/>
          <p:cNvSpPr txBox="1">
            <a:spLocks/>
          </p:cNvSpPr>
          <p:nvPr/>
        </p:nvSpPr>
        <p:spPr>
          <a:xfrm>
            <a:off x="3124200" y="2133600"/>
            <a:ext cx="6019800" cy="99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t>Stop for demonstration!</a:t>
            </a:r>
            <a:endParaRPr lang="en-US" dirty="0"/>
          </a:p>
        </p:txBody>
      </p:sp>
      <p:sp>
        <p:nvSpPr>
          <p:cNvPr id="4" name="Rectangle 3"/>
          <p:cNvSpPr/>
          <p:nvPr/>
        </p:nvSpPr>
        <p:spPr>
          <a:xfrm>
            <a:off x="1371600" y="4225498"/>
            <a:ext cx="7010400" cy="1569660"/>
          </a:xfrm>
          <a:prstGeom prst="rect">
            <a:avLst/>
          </a:prstGeom>
        </p:spPr>
        <p:txBody>
          <a:bodyPr wrap="square">
            <a:spAutoFit/>
          </a:bodyPr>
          <a:lstStyle/>
          <a:p>
            <a:r>
              <a:rPr lang="en-US" sz="3200" dirty="0" smtClean="0"/>
              <a:t>Based on what you learned about convection currents, explain what happened?</a:t>
            </a:r>
            <a:endParaRPr lang="en-US" sz="3200" dirty="0"/>
          </a:p>
        </p:txBody>
      </p:sp>
      <p:pic>
        <p:nvPicPr>
          <p:cNvPr id="5" name="Picture 2" descr="C:\Users\ljlab\AppData\Local\Microsoft\Windows\Temporary Internet Files\Content.IE5\8RDLC9JX\MC9004348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anose="020B0A04020102020204" pitchFamily="34" charset="0"/>
              </a:rPr>
              <a:t>What is a high pressure system?</a:t>
            </a:r>
            <a:endParaRPr lang="en-US" dirty="0">
              <a:latin typeface="Arial Black" panose="020B0A04020102020204" pitchFamily="34" charset="0"/>
            </a:endParaRPr>
          </a:p>
        </p:txBody>
      </p:sp>
      <p:sp>
        <p:nvSpPr>
          <p:cNvPr id="3" name="Content Placeholder 2"/>
          <p:cNvSpPr>
            <a:spLocks noGrp="1"/>
          </p:cNvSpPr>
          <p:nvPr>
            <p:ph sz="half" idx="1"/>
          </p:nvPr>
        </p:nvSpPr>
        <p:spPr/>
        <p:txBody>
          <a:bodyPr>
            <a:normAutofit fontScale="92500"/>
          </a:bodyPr>
          <a:lstStyle/>
          <a:p>
            <a:r>
              <a:rPr lang="en-US" dirty="0"/>
              <a:t>A high pressure system is a whirling mass of cool, dry air that generally brings fair weather and light winds. </a:t>
            </a:r>
            <a:endParaRPr lang="en-US" dirty="0" smtClean="0"/>
          </a:p>
          <a:p>
            <a:r>
              <a:rPr lang="en-US" dirty="0" smtClean="0"/>
              <a:t>When </a:t>
            </a:r>
            <a:r>
              <a:rPr lang="en-US" dirty="0"/>
              <a:t>viewed from above, winds spiral out of a high-pressure center in a clockwise </a:t>
            </a:r>
            <a:r>
              <a:rPr lang="en-US" dirty="0" smtClean="0"/>
              <a:t>rotation. </a:t>
            </a:r>
          </a:p>
          <a:p>
            <a:r>
              <a:rPr lang="en-US" dirty="0" smtClean="0"/>
              <a:t>These </a:t>
            </a:r>
            <a:r>
              <a:rPr lang="en-US" dirty="0"/>
              <a:t>bring sunny </a:t>
            </a:r>
            <a:r>
              <a:rPr lang="en-US" dirty="0" smtClean="0"/>
              <a:t>skies</a:t>
            </a:r>
            <a:r>
              <a:rPr lang="en-US" dirty="0"/>
              <a: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997" t="5263" r="42312" b="16502"/>
          <a:stretch/>
        </p:blipFill>
        <p:spPr>
          <a:xfrm>
            <a:off x="4376057" y="1981200"/>
            <a:ext cx="4731657" cy="3889828"/>
          </a:xfrm>
          <a:prstGeom prst="rect">
            <a:avLst/>
          </a:prstGeom>
        </p:spPr>
      </p:pic>
    </p:spTree>
    <p:extLst>
      <p:ext uri="{BB962C8B-B14F-4D97-AF65-F5344CB8AC3E}">
        <p14:creationId xmlns:p14="http://schemas.microsoft.com/office/powerpoint/2010/main" val="21713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anose="020B0A04020102020204" pitchFamily="34" charset="0"/>
              </a:rPr>
              <a:t>What is a low pressure system?</a:t>
            </a:r>
            <a:endParaRPr lang="en-US" dirty="0">
              <a:latin typeface="Arial Black" panose="020B0A04020102020204" pitchFamily="34" charset="0"/>
            </a:endParaRPr>
          </a:p>
        </p:txBody>
      </p:sp>
      <p:sp>
        <p:nvSpPr>
          <p:cNvPr id="3" name="Content Placeholder 2"/>
          <p:cNvSpPr>
            <a:spLocks noGrp="1"/>
          </p:cNvSpPr>
          <p:nvPr>
            <p:ph sz="half" idx="1"/>
          </p:nvPr>
        </p:nvSpPr>
        <p:spPr/>
        <p:txBody>
          <a:bodyPr>
            <a:normAutofit lnSpcReduction="10000"/>
          </a:bodyPr>
          <a:lstStyle/>
          <a:p>
            <a:r>
              <a:rPr lang="en-US" dirty="0"/>
              <a:t>A low pressure system is a whirling mass of warm, moist air that generally brings stormy weather with strong winds. </a:t>
            </a:r>
            <a:endParaRPr lang="en-US" dirty="0" smtClean="0"/>
          </a:p>
          <a:p>
            <a:r>
              <a:rPr lang="en-US" dirty="0" smtClean="0"/>
              <a:t>When </a:t>
            </a:r>
            <a:r>
              <a:rPr lang="en-US" dirty="0"/>
              <a:t>viewed from above, winds spiral into a low-pressure center in a counterclockwise </a:t>
            </a:r>
            <a:r>
              <a:rPr lang="en-US" dirty="0" smtClean="0"/>
              <a:t>rotation.</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0000" t="1914" r="929" b="19851"/>
          <a:stretch/>
        </p:blipFill>
        <p:spPr>
          <a:xfrm>
            <a:off x="4800600" y="1981200"/>
            <a:ext cx="4169229" cy="3889828"/>
          </a:xfrm>
          <a:prstGeom prst="rect">
            <a:avLst/>
          </a:prstGeom>
        </p:spPr>
      </p:pic>
    </p:spTree>
    <p:extLst>
      <p:ext uri="{BB962C8B-B14F-4D97-AF65-F5344CB8AC3E}">
        <p14:creationId xmlns:p14="http://schemas.microsoft.com/office/powerpoint/2010/main" val="31467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Black" panose="020B0A04020102020204" pitchFamily="34" charset="0"/>
              </a:rPr>
              <a:t>High vs. Low </a:t>
            </a:r>
            <a:endParaRPr lang="en-US" dirty="0">
              <a:latin typeface="Arial Black" panose="020B0A040201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722" t="1914" r="930" b="14159"/>
          <a:stretch/>
        </p:blipFill>
        <p:spPr>
          <a:xfrm>
            <a:off x="783772" y="1981199"/>
            <a:ext cx="8186058" cy="4172857"/>
          </a:xfrm>
          <a:prstGeom prst="rect">
            <a:avLst/>
          </a:prstGeom>
        </p:spPr>
      </p:pic>
    </p:spTree>
    <p:extLst>
      <p:ext uri="{BB962C8B-B14F-4D97-AF65-F5344CB8AC3E}">
        <p14:creationId xmlns:p14="http://schemas.microsoft.com/office/powerpoint/2010/main" val="1915857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Quick Check!</a:t>
            </a:r>
            <a:endParaRPr lang="en-US" dirty="0">
              <a:latin typeface="Arial Black" panose="020B0A04020102020204" pitchFamily="34" charset="0"/>
            </a:endParaRPr>
          </a:p>
        </p:txBody>
      </p:sp>
      <p:sp>
        <p:nvSpPr>
          <p:cNvPr id="4" name="Content Placeholder 3"/>
          <p:cNvSpPr>
            <a:spLocks noGrp="1"/>
          </p:cNvSpPr>
          <p:nvPr>
            <p:ph sz="half" idx="2"/>
          </p:nvPr>
        </p:nvSpPr>
        <p:spPr/>
        <p:txBody>
          <a:bodyPr/>
          <a:lstStyle/>
          <a:p>
            <a:r>
              <a:rPr lang="en-US" dirty="0" smtClean="0"/>
              <a:t>What kind of weather are Montana, Nevada, and New Mexico most likely experiencing in this picture?</a:t>
            </a:r>
          </a:p>
          <a:p>
            <a:r>
              <a:rPr lang="en-US" dirty="0" smtClean="0"/>
              <a:t>What kind of weather are Louisiana, North Carolina, and Michigan most likely experiencing in this picture?</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235643"/>
            <a:ext cx="4038600" cy="3255077"/>
          </a:xfrm>
        </p:spPr>
      </p:pic>
    </p:spTree>
    <p:extLst>
      <p:ext uri="{BB962C8B-B14F-4D97-AF65-F5344CB8AC3E}">
        <p14:creationId xmlns:p14="http://schemas.microsoft.com/office/powerpoint/2010/main" val="4171844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What is a </a:t>
            </a:r>
            <a:r>
              <a:rPr lang="en-US" u="sng" dirty="0" smtClean="0">
                <a:latin typeface="Arial Black" panose="020B0A04020102020204" pitchFamily="34" charset="0"/>
              </a:rPr>
              <a:t>front</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Content Placeholder 2"/>
          <p:cNvSpPr>
            <a:spLocks noGrp="1"/>
          </p:cNvSpPr>
          <p:nvPr>
            <p:ph sz="half" idx="1"/>
          </p:nvPr>
        </p:nvSpPr>
        <p:spPr>
          <a:xfrm>
            <a:off x="381000" y="1600200"/>
            <a:ext cx="4191000" cy="4525963"/>
          </a:xfrm>
        </p:spPr>
        <p:txBody>
          <a:bodyPr/>
          <a:lstStyle/>
          <a:p>
            <a:r>
              <a:rPr lang="en-US" dirty="0"/>
              <a:t>An </a:t>
            </a:r>
            <a:r>
              <a:rPr lang="en-US" b="1" dirty="0"/>
              <a:t>air mass </a:t>
            </a:r>
            <a:r>
              <a:rPr lang="en-US" dirty="0"/>
              <a:t>is a large body of air that has similar moisture </a:t>
            </a:r>
            <a:r>
              <a:rPr lang="en-US" dirty="0" smtClean="0"/>
              <a:t>and </a:t>
            </a:r>
            <a:r>
              <a:rPr lang="en-US" dirty="0"/>
              <a:t>temperature characteristics. </a:t>
            </a:r>
            <a:endParaRPr lang="en-US" dirty="0" smtClean="0"/>
          </a:p>
          <a:p>
            <a:pPr marL="0" indent="0">
              <a:buNone/>
            </a:pPr>
            <a:endParaRPr lang="en-US" sz="2000" dirty="0" smtClean="0"/>
          </a:p>
          <a:p>
            <a:r>
              <a:rPr lang="en-US" dirty="0" smtClean="0"/>
              <a:t>A </a:t>
            </a:r>
            <a:r>
              <a:rPr lang="en-US" b="1" dirty="0"/>
              <a:t>front</a:t>
            </a:r>
            <a:r>
              <a:rPr lang="en-US" dirty="0"/>
              <a:t> is a transition zone between two air masses.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86708"/>
            <a:ext cx="4436875" cy="299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34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fltVal val="0"/>
                                          </p:val>
                                        </p:tav>
                                        <p:tav tm="100000">
                                          <p:val>
                                            <p:strVal val="#ppt_w"/>
                                          </p:val>
                                        </p:tav>
                                      </p:tavLst>
                                    </p:anim>
                                    <p:anim calcmode="lin" valueType="num">
                                      <p:cBhvr>
                                        <p:cTn id="20" dur="1000" fill="hold"/>
                                        <p:tgtEl>
                                          <p:spTgt spid="2050"/>
                                        </p:tgtEl>
                                        <p:attrNameLst>
                                          <p:attrName>ppt_h</p:attrName>
                                        </p:attrNameLst>
                                      </p:cBhvr>
                                      <p:tavLst>
                                        <p:tav tm="0">
                                          <p:val>
                                            <p:fltVal val="0"/>
                                          </p:val>
                                        </p:tav>
                                        <p:tav tm="100000">
                                          <p:val>
                                            <p:strVal val="#ppt_h"/>
                                          </p:val>
                                        </p:tav>
                                      </p:tavLst>
                                    </p:anim>
                                    <p:anim calcmode="lin" valueType="num">
                                      <p:cBhvr>
                                        <p:cTn id="21" dur="1000" fill="hold"/>
                                        <p:tgtEl>
                                          <p:spTgt spid="2050"/>
                                        </p:tgtEl>
                                        <p:attrNameLst>
                                          <p:attrName>style.rotation</p:attrName>
                                        </p:attrNameLst>
                                      </p:cBhvr>
                                      <p:tavLst>
                                        <p:tav tm="0">
                                          <p:val>
                                            <p:fltVal val="90"/>
                                          </p:val>
                                        </p:tav>
                                        <p:tav tm="100000">
                                          <p:val>
                                            <p:fltVal val="0"/>
                                          </p:val>
                                        </p:tav>
                                      </p:tavLst>
                                    </p:anim>
                                    <p:animEffect transition="in" filter="fade">
                                      <p:cBhvr>
                                        <p:cTn id="2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Cold Front</a:t>
            </a:r>
            <a:endParaRPr lang="en-US" dirty="0">
              <a:latin typeface="Arial Black" panose="020B0A04020102020204" pitchFamily="34" charset="0"/>
            </a:endParaRPr>
          </a:p>
        </p:txBody>
      </p:sp>
      <p:sp>
        <p:nvSpPr>
          <p:cNvPr id="3" name="Content Placeholder 2"/>
          <p:cNvSpPr>
            <a:spLocks noGrp="1"/>
          </p:cNvSpPr>
          <p:nvPr>
            <p:ph sz="half" idx="1"/>
          </p:nvPr>
        </p:nvSpPr>
        <p:spPr>
          <a:xfrm>
            <a:off x="457200" y="1371600"/>
            <a:ext cx="4267200" cy="5133023"/>
          </a:xfrm>
        </p:spPr>
        <p:txBody>
          <a:bodyPr>
            <a:normAutofit fontScale="92500"/>
          </a:bodyPr>
          <a:lstStyle/>
          <a:p>
            <a:pPr>
              <a:spcAft>
                <a:spcPts val="1800"/>
              </a:spcAft>
            </a:pPr>
            <a:r>
              <a:rPr lang="en-US" dirty="0"/>
              <a:t>A cold front is a boundary between two air masses, one cold and the other warm, moving so that the colder air replaces the warmer air. </a:t>
            </a:r>
            <a:endParaRPr lang="en-US" dirty="0" smtClean="0"/>
          </a:p>
          <a:p>
            <a:pPr>
              <a:spcAft>
                <a:spcPts val="1800"/>
              </a:spcAft>
            </a:pPr>
            <a:r>
              <a:rPr lang="en-US" dirty="0" smtClean="0"/>
              <a:t>A </a:t>
            </a:r>
            <a:r>
              <a:rPr lang="en-US" dirty="0"/>
              <a:t>cold front is represented as a blue line </a:t>
            </a:r>
            <a:r>
              <a:rPr lang="en-US" dirty="0" smtClean="0"/>
              <a:t>with triangles.</a:t>
            </a:r>
          </a:p>
          <a:p>
            <a:pPr>
              <a:spcAft>
                <a:spcPts val="1800"/>
              </a:spcAft>
            </a:pPr>
            <a:r>
              <a:rPr lang="en-US" dirty="0" smtClean="0"/>
              <a:t>Cold fronts </a:t>
            </a:r>
            <a:r>
              <a:rPr lang="en-US" dirty="0"/>
              <a:t>often </a:t>
            </a:r>
            <a:r>
              <a:rPr lang="en-US" dirty="0" smtClean="0"/>
              <a:t>can </a:t>
            </a:r>
            <a:r>
              <a:rPr lang="en-US" dirty="0"/>
              <a:t>bring severe thunderstorms, hailstorms </a:t>
            </a:r>
            <a:r>
              <a:rPr lang="en-US" dirty="0" smtClean="0"/>
              <a:t>or tornadoes.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34793" y="1676400"/>
            <a:ext cx="3951111" cy="1828800"/>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267200"/>
            <a:ext cx="3314700" cy="223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83306" y="3883891"/>
            <a:ext cx="3454087" cy="369332"/>
          </a:xfrm>
          <a:prstGeom prst="rect">
            <a:avLst/>
          </a:prstGeom>
          <a:noFill/>
        </p:spPr>
        <p:txBody>
          <a:bodyPr wrap="none" rtlCol="0">
            <a:spAutoFit/>
          </a:bodyPr>
          <a:lstStyle/>
          <a:p>
            <a:r>
              <a:rPr lang="en-US" dirty="0" smtClean="0"/>
              <a:t>Identify the cold front on this map.</a:t>
            </a:r>
            <a:endParaRPr lang="en-US" dirty="0"/>
          </a:p>
        </p:txBody>
      </p:sp>
      <p:grpSp>
        <p:nvGrpSpPr>
          <p:cNvPr id="14" name="Group 13"/>
          <p:cNvGrpSpPr/>
          <p:nvPr/>
        </p:nvGrpSpPr>
        <p:grpSpPr>
          <a:xfrm>
            <a:off x="-40310" y="3268457"/>
            <a:ext cx="4490864" cy="1972901"/>
            <a:chOff x="-40310" y="3268457"/>
            <a:chExt cx="4490864" cy="1972901"/>
          </a:xfrm>
        </p:grpSpPr>
        <p:sp>
          <p:nvSpPr>
            <p:cNvPr id="8" name="Arc 7"/>
            <p:cNvSpPr/>
            <p:nvPr/>
          </p:nvSpPr>
          <p:spPr>
            <a:xfrm rot="6068899">
              <a:off x="1405022" y="1823125"/>
              <a:ext cx="1600200" cy="4490864"/>
            </a:xfrm>
            <a:prstGeom prst="arc">
              <a:avLst>
                <a:gd name="adj1" fmla="val 17065778"/>
                <a:gd name="adj2" fmla="val 0"/>
              </a:avLst>
            </a:prstGeom>
            <a:ln w="47625">
              <a:solidFill>
                <a:srgbClr val="2E0CF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2001834" y="4878346"/>
              <a:ext cx="1873918" cy="363012"/>
              <a:chOff x="2001834" y="4878346"/>
              <a:chExt cx="1873918" cy="363012"/>
            </a:xfrm>
          </p:grpSpPr>
          <p:sp>
            <p:nvSpPr>
              <p:cNvPr id="9" name="Isosceles Triangle 8"/>
              <p:cNvSpPr/>
              <p:nvPr/>
            </p:nvSpPr>
            <p:spPr>
              <a:xfrm rot="11646784">
                <a:off x="2001834" y="4878346"/>
                <a:ext cx="240827" cy="278090"/>
              </a:xfrm>
              <a:prstGeom prst="triangle">
                <a:avLst/>
              </a:prstGeom>
              <a:solidFill>
                <a:srgbClr val="2E0CFA"/>
              </a:solidFill>
              <a:ln>
                <a:solidFill>
                  <a:srgbClr val="2E0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1646784">
                <a:off x="2576050" y="4938102"/>
                <a:ext cx="240827" cy="278090"/>
              </a:xfrm>
              <a:prstGeom prst="triangle">
                <a:avLst/>
              </a:prstGeom>
              <a:solidFill>
                <a:srgbClr val="2E0CFA"/>
              </a:solidFill>
              <a:ln>
                <a:solidFill>
                  <a:srgbClr val="2E0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3124199" y="4971034"/>
                <a:ext cx="237815" cy="270324"/>
              </a:xfrm>
              <a:prstGeom prst="triangle">
                <a:avLst/>
              </a:prstGeom>
              <a:solidFill>
                <a:srgbClr val="2E0CFA"/>
              </a:solidFill>
              <a:ln>
                <a:solidFill>
                  <a:srgbClr val="2E0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9990609">
                <a:off x="3624088" y="4936414"/>
                <a:ext cx="251664" cy="265750"/>
              </a:xfrm>
              <a:prstGeom prst="triangle">
                <a:avLst/>
              </a:prstGeom>
              <a:solidFill>
                <a:srgbClr val="2E0CFA"/>
              </a:solidFill>
              <a:ln>
                <a:solidFill>
                  <a:srgbClr val="2E0C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0124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nodeType="withEffect">
                                  <p:stCondLst>
                                    <p:cond delay="0"/>
                                  </p:stCondLst>
                                  <p:childTnLst>
                                    <p:set>
                                      <p:cBhvr>
                                        <p:cTn id="39" dur="1" fill="hold">
                                          <p:stCondLst>
                                            <p:cond delay="0"/>
                                          </p:stCondLst>
                                        </p:cTn>
                                        <p:tgtEl>
                                          <p:spTgt spid="3074"/>
                                        </p:tgtEl>
                                        <p:attrNameLst>
                                          <p:attrName>style.visibility</p:attrName>
                                        </p:attrNameLst>
                                      </p:cBhvr>
                                      <p:to>
                                        <p:strVal val="visible"/>
                                      </p:to>
                                    </p:set>
                                    <p:anim calcmode="lin" valueType="num">
                                      <p:cBhvr>
                                        <p:cTn id="40" dur="500" fill="hold"/>
                                        <p:tgtEl>
                                          <p:spTgt spid="3074"/>
                                        </p:tgtEl>
                                        <p:attrNameLst>
                                          <p:attrName>ppt_w</p:attrName>
                                        </p:attrNameLst>
                                      </p:cBhvr>
                                      <p:tavLst>
                                        <p:tav tm="0">
                                          <p:val>
                                            <p:fltVal val="0"/>
                                          </p:val>
                                        </p:tav>
                                        <p:tav tm="100000">
                                          <p:val>
                                            <p:strVal val="#ppt_w"/>
                                          </p:val>
                                        </p:tav>
                                      </p:tavLst>
                                    </p:anim>
                                    <p:anim calcmode="lin" valueType="num">
                                      <p:cBhvr>
                                        <p:cTn id="41" dur="500" fill="hold"/>
                                        <p:tgtEl>
                                          <p:spTgt spid="3074"/>
                                        </p:tgtEl>
                                        <p:attrNameLst>
                                          <p:attrName>ppt_h</p:attrName>
                                        </p:attrNameLst>
                                      </p:cBhvr>
                                      <p:tavLst>
                                        <p:tav tm="0">
                                          <p:val>
                                            <p:fltVal val="0"/>
                                          </p:val>
                                        </p:tav>
                                        <p:tav tm="100000">
                                          <p:val>
                                            <p:strVal val="#ppt_h"/>
                                          </p:val>
                                        </p:tav>
                                      </p:tavLst>
                                    </p:anim>
                                    <p:animEffect transition="in" filter="fade">
                                      <p:cBhvr>
                                        <p:cTn id="4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Warm Front</a:t>
            </a:r>
            <a:endParaRPr lang="en-US" dirty="0">
              <a:latin typeface="Arial Black" panose="020B0A04020102020204" pitchFamily="34" charset="0"/>
            </a:endParaRPr>
          </a:p>
        </p:txBody>
      </p:sp>
      <p:sp>
        <p:nvSpPr>
          <p:cNvPr id="3" name="Content Placeholder 2"/>
          <p:cNvSpPr>
            <a:spLocks noGrp="1"/>
          </p:cNvSpPr>
          <p:nvPr>
            <p:ph sz="half" idx="1"/>
          </p:nvPr>
        </p:nvSpPr>
        <p:spPr>
          <a:xfrm>
            <a:off x="457200" y="1600200"/>
            <a:ext cx="4419600" cy="5029200"/>
          </a:xfrm>
        </p:spPr>
        <p:txBody>
          <a:bodyPr>
            <a:normAutofit fontScale="92500" lnSpcReduction="10000"/>
          </a:bodyPr>
          <a:lstStyle/>
          <a:p>
            <a:pPr>
              <a:spcAft>
                <a:spcPts val="1800"/>
              </a:spcAft>
            </a:pPr>
            <a:r>
              <a:rPr lang="en-US" dirty="0"/>
              <a:t>A warm front is a boundary between two air masses, one cool and the other warm, moving so that the warmer air replaces the cooler air. </a:t>
            </a:r>
            <a:endParaRPr lang="en-US" dirty="0" smtClean="0"/>
          </a:p>
          <a:p>
            <a:pPr>
              <a:spcAft>
                <a:spcPts val="1800"/>
              </a:spcAft>
            </a:pPr>
            <a:r>
              <a:rPr lang="en-US" dirty="0" smtClean="0"/>
              <a:t>A </a:t>
            </a:r>
            <a:r>
              <a:rPr lang="en-US" dirty="0"/>
              <a:t>warm front is represented as a red line with half </a:t>
            </a:r>
            <a:r>
              <a:rPr lang="en-US" dirty="0" smtClean="0"/>
              <a:t>circles.</a:t>
            </a:r>
          </a:p>
          <a:p>
            <a:pPr>
              <a:spcAft>
                <a:spcPts val="1800"/>
              </a:spcAft>
            </a:pPr>
            <a:r>
              <a:rPr lang="en-US" dirty="0" smtClean="0"/>
              <a:t>Along the warm front </a:t>
            </a:r>
            <a:r>
              <a:rPr lang="en-US" dirty="0"/>
              <a:t>rainfall will </a:t>
            </a:r>
            <a:r>
              <a:rPr lang="en-US" dirty="0" smtClean="0"/>
              <a:t>increase and </a:t>
            </a:r>
            <a:r>
              <a:rPr lang="en-US" dirty="0"/>
              <a:t>clouds can extend all the way to the earth’s surface as fog.</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524000"/>
            <a:ext cx="3692167" cy="1872456"/>
          </a:xfrm>
        </p:spPr>
      </p:pic>
      <p:sp>
        <p:nvSpPr>
          <p:cNvPr id="6" name="TextBox 5"/>
          <p:cNvSpPr txBox="1"/>
          <p:nvPr/>
        </p:nvSpPr>
        <p:spPr>
          <a:xfrm>
            <a:off x="4876800" y="3773238"/>
            <a:ext cx="3599319" cy="369332"/>
          </a:xfrm>
          <a:prstGeom prst="rect">
            <a:avLst/>
          </a:prstGeom>
          <a:noFill/>
        </p:spPr>
        <p:txBody>
          <a:bodyPr wrap="none" rtlCol="0">
            <a:spAutoFit/>
          </a:bodyPr>
          <a:lstStyle/>
          <a:p>
            <a:r>
              <a:rPr lang="en-US" dirty="0" smtClean="0"/>
              <a:t>Identify the warm front on this map.</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130" y="4142570"/>
            <a:ext cx="3304657" cy="223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rot="21326454">
            <a:off x="-480776" y="3245745"/>
            <a:ext cx="4490864" cy="1964694"/>
            <a:chOff x="95308" y="5016729"/>
            <a:chExt cx="4490864" cy="1964694"/>
          </a:xfrm>
        </p:grpSpPr>
        <p:sp>
          <p:nvSpPr>
            <p:cNvPr id="13" name="Arc 12"/>
            <p:cNvSpPr/>
            <p:nvPr/>
          </p:nvSpPr>
          <p:spPr>
            <a:xfrm rot="6143654">
              <a:off x="1540640" y="3571397"/>
              <a:ext cx="1600200" cy="4490864"/>
            </a:xfrm>
            <a:prstGeom prst="arc">
              <a:avLst>
                <a:gd name="adj1" fmla="val 17065778"/>
                <a:gd name="adj2" fmla="val 0"/>
              </a:avLst>
            </a:prstGeom>
            <a:noFill/>
            <a:ln w="476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Chord 3"/>
            <p:cNvSpPr/>
            <p:nvPr/>
          </p:nvSpPr>
          <p:spPr>
            <a:xfrm rot="17958837">
              <a:off x="2371813" y="6605192"/>
              <a:ext cx="401074" cy="327785"/>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p:cNvSpPr/>
            <p:nvPr/>
          </p:nvSpPr>
          <p:spPr>
            <a:xfrm rot="17958837">
              <a:off x="2853989" y="6616993"/>
              <a:ext cx="401074" cy="327785"/>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ord 20"/>
            <p:cNvSpPr/>
            <p:nvPr/>
          </p:nvSpPr>
          <p:spPr>
            <a:xfrm rot="17958837">
              <a:off x="3404800" y="6616993"/>
              <a:ext cx="401074" cy="327785"/>
            </a:xfrm>
            <a:prstGeom prst="chor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705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nodeType="withEffect">
                                  <p:stCondLst>
                                    <p:cond delay="0"/>
                                  </p:stCondLst>
                                  <p:childTnLst>
                                    <p:set>
                                      <p:cBhvr>
                                        <p:cTn id="39" dur="1" fill="hold">
                                          <p:stCondLst>
                                            <p:cond delay="0"/>
                                          </p:stCondLst>
                                        </p:cTn>
                                        <p:tgtEl>
                                          <p:spTgt spid="4098"/>
                                        </p:tgtEl>
                                        <p:attrNameLst>
                                          <p:attrName>style.visibility</p:attrName>
                                        </p:attrNameLst>
                                      </p:cBhvr>
                                      <p:to>
                                        <p:strVal val="visible"/>
                                      </p:to>
                                    </p:set>
                                    <p:anim calcmode="lin" valueType="num">
                                      <p:cBhvr>
                                        <p:cTn id="40" dur="500" fill="hold"/>
                                        <p:tgtEl>
                                          <p:spTgt spid="4098"/>
                                        </p:tgtEl>
                                        <p:attrNameLst>
                                          <p:attrName>ppt_w</p:attrName>
                                        </p:attrNameLst>
                                      </p:cBhvr>
                                      <p:tavLst>
                                        <p:tav tm="0">
                                          <p:val>
                                            <p:fltVal val="0"/>
                                          </p:val>
                                        </p:tav>
                                        <p:tav tm="100000">
                                          <p:val>
                                            <p:strVal val="#ppt_w"/>
                                          </p:val>
                                        </p:tav>
                                      </p:tavLst>
                                    </p:anim>
                                    <p:anim calcmode="lin" valueType="num">
                                      <p:cBhvr>
                                        <p:cTn id="41" dur="500" fill="hold"/>
                                        <p:tgtEl>
                                          <p:spTgt spid="4098"/>
                                        </p:tgtEl>
                                        <p:attrNameLst>
                                          <p:attrName>ppt_h</p:attrName>
                                        </p:attrNameLst>
                                      </p:cBhvr>
                                      <p:tavLst>
                                        <p:tav tm="0">
                                          <p:val>
                                            <p:fltVal val="0"/>
                                          </p:val>
                                        </p:tav>
                                        <p:tav tm="100000">
                                          <p:val>
                                            <p:strVal val="#ppt_h"/>
                                          </p:val>
                                        </p:tav>
                                      </p:tavLst>
                                    </p:anim>
                                    <p:animEffect transition="in" filter="fade">
                                      <p:cBhvr>
                                        <p:cTn id="4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Weather</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1"/>
            <a:ext cx="8229600" cy="2286000"/>
          </a:xfrm>
        </p:spPr>
        <p:txBody>
          <a:bodyPr/>
          <a:lstStyle/>
          <a:p>
            <a:r>
              <a:rPr lang="en-US" dirty="0" smtClean="0"/>
              <a:t>What makes up the weather where we live?</a:t>
            </a:r>
          </a:p>
          <a:p>
            <a:r>
              <a:rPr lang="en-US" dirty="0"/>
              <a:t>Weather is the state of the atmosphere with respect to wind, temperature, cloudiness, moisture, </a:t>
            </a:r>
            <a:r>
              <a:rPr lang="en-US" dirty="0" smtClean="0"/>
              <a:t>and pressure.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3124200" cy="210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42327"/>
            <a:ext cx="3467100" cy="234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843610"/>
      </p:ext>
    </p:extLst>
  </p:cSld>
  <p:clrMapOvr>
    <a:masterClrMapping/>
  </p:clrMapOvr>
  <p:timing>
    <p:tnLst>
      <p:par>
        <p:cTn id="1" dur="indefinite" restart="never" nodeType="tmRoot"/>
      </p:par>
    </p:tn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US" smtClean="0">
                <a:latin charset="0" panose="020B0A04020102020204" pitchFamily="34" typeface="Arial Black"/>
              </a:rPr>
              <a:t>What is the Atmosphere?</a:t>
            </a:r>
            <a:endParaRPr dirty="0" lang="en-US">
              <a:latin charset="0" panose="020B0A04020102020204" pitchFamily="34" typeface="Arial Black"/>
            </a:endParaRPr>
          </a:p>
        </p:txBody>
      </p:sp>
      <p:sp>
        <p:nvSpPr>
          <p:cNvPr id="3" name="Content Placeholder 2"/>
          <p:cNvSpPr>
            <a:spLocks noGrp="1"/>
          </p:cNvSpPr>
          <p:nvPr>
            <p:ph idx="1"/>
          </p:nvPr>
        </p:nvSpPr>
        <p:spPr>
          <a:xfrm>
            <a:off x="457200" y="1524000"/>
            <a:ext cx="8382000" cy="4525963"/>
          </a:xfrm>
        </p:spPr>
        <p:txBody>
          <a:bodyPr>
            <a:normAutofit/>
          </a:bodyPr>
          <a:lstStyle/>
          <a:p>
            <a:r>
              <a:rPr dirty="0" lang="en-US" smtClean="0" sz="2600"/>
              <a:t>The atmosphere is a mixture of gases surrounding the Earth. </a:t>
            </a:r>
          </a:p>
          <a:p>
            <a:r>
              <a:rPr dirty="0" lang="en-US" smtClean="0" sz="2600"/>
              <a:t>It is held in place by gravity. </a:t>
            </a:r>
          </a:p>
          <a:p>
            <a:r>
              <a:rPr dirty="0" lang="en-US" smtClean="0" sz="2600"/>
              <a:t>The atmosphere contains the gases necessary for life on planet Earth!</a:t>
            </a:r>
          </a:p>
          <a:p>
            <a:r>
              <a:rPr dirty="0" lang="en-US" smtClean="0" sz="2600"/>
              <a:t>The atmosphere is composed primarily of </a:t>
            </a:r>
            <a:r>
              <a:rPr b="1" dirty="0" lang="en-US" smtClean="0" sz="2600">
                <a:solidFill>
                  <a:schemeClr val="accent4">
                    <a:lumMod val="75000"/>
                  </a:schemeClr>
                </a:solidFill>
              </a:rPr>
              <a:t>nitrogen (78%), </a:t>
            </a:r>
            <a:r>
              <a:rPr b="1" dirty="0" lang="en-US" smtClean="0" sz="2600">
                <a:solidFill>
                  <a:schemeClr val="accent5">
                    <a:lumMod val="75000"/>
                  </a:schemeClr>
                </a:solidFill>
              </a:rPr>
              <a:t>oxygen (21%), </a:t>
            </a:r>
            <a:r>
              <a:rPr dirty="0" lang="en-US" smtClean="0" sz="2600"/>
              <a:t>and traces of other gases.</a:t>
            </a:r>
            <a:endParaRPr dirty="0" lang="en-US" sz="26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7"/>
          <a:stretch/>
        </p:blipFill>
        <p:spPr>
          <a:xfrm>
            <a:off x="1120140" y="5067300"/>
            <a:ext cx="1333500" cy="1523134"/>
          </a:xfrm>
          <a:prstGeom prst="rect">
            <a:avLst/>
          </a:prstGeom>
          <a:ln w="25400">
            <a:solidFill>
              <a:schemeClr val="accent4">
                <a:lumMod val="75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665587"/>
            <a:ext cx="2895600" cy="21717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tretch/>
        </p:blipFill>
        <p:spPr>
          <a:xfrm>
            <a:off x="6934200" y="4958470"/>
            <a:ext cx="1346200" cy="1585934"/>
          </a:xfrm>
          <a:prstGeom prst="rect">
            <a:avLst/>
          </a:prstGeom>
          <a:ln w="38100">
            <a:solidFill>
              <a:schemeClr val="accent5">
                <a:lumMod val="75000"/>
              </a:schemeClr>
            </a:solidFill>
          </a:ln>
        </p:spPr>
      </p:pic>
    </p:spTree>
    <p:extLst>
      <p:ext uri="{BB962C8B-B14F-4D97-AF65-F5344CB8AC3E}">
        <p14:creationId xmlns:p14="http://schemas.microsoft.com/office/powerpoint/2010/main" val="322408699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 calcmode="lin" valueType="num">
                                      <p:cBhvr>
                                        <p:cTn dur="500" fill="hold" id="7"/>
                                        <p:tgtEl>
                                          <p:spTgt spid="3">
                                            <p:txEl>
                                              <p:pRg end="0" st="0"/>
                                            </p:txEl>
                                          </p:spTgt>
                                        </p:tgtEl>
                                        <p:attrNameLst>
                                          <p:attrName>ppt_w</p:attrName>
                                        </p:attrNameLst>
                                      </p:cBhvr>
                                      <p:tavLst>
                                        <p:tav tm="0">
                                          <p:val>
                                            <p:fltVal val="0"/>
                                          </p:val>
                                        </p:tav>
                                        <p:tav tm="100000">
                                          <p:val>
                                            <p:strVal val="#ppt_w"/>
                                          </p:val>
                                        </p:tav>
                                      </p:tavLst>
                                    </p:anim>
                                    <p:anim calcmode="lin" valueType="num">
                                      <p:cBhvr>
                                        <p:cTn dur="500" fill="hold" id="8"/>
                                        <p:tgtEl>
                                          <p:spTgt spid="3">
                                            <p:txEl>
                                              <p:pRg end="0" st="0"/>
                                            </p:txEl>
                                          </p:spTgt>
                                        </p:tgtEl>
                                        <p:attrNameLst>
                                          <p:attrName>ppt_h</p:attrName>
                                        </p:attrNameLst>
                                      </p:cBhvr>
                                      <p:tavLst>
                                        <p:tav tm="0">
                                          <p:val>
                                            <p:fltVal val="0"/>
                                          </p:val>
                                        </p:tav>
                                        <p:tav tm="100000">
                                          <p:val>
                                            <p:strVal val="#ppt_h"/>
                                          </p:val>
                                        </p:tav>
                                      </p:tavLst>
                                    </p:anim>
                                    <p:animEffect filter="fade" transition="in">
                                      <p:cBhvr>
                                        <p:cTn dur="500" id="9"/>
                                        <p:tgtEl>
                                          <p:spTgt spid="3">
                                            <p:txEl>
                                              <p:pRg end="0" st="0"/>
                                            </p:txEl>
                                          </p:spTgt>
                                        </p:tgtEl>
                                      </p:cBhvr>
                                    </p:animEffect>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53" presetSubtype="16">
                                  <p:stCondLst>
                                    <p:cond delay="0"/>
                                  </p:stCondLst>
                                  <p:childTnLst>
                                    <p:set>
                                      <p:cBhvr>
                                        <p:cTn dur="1" fill="hold" id="13">
                                          <p:stCondLst>
                                            <p:cond delay="0"/>
                                          </p:stCondLst>
                                        </p:cTn>
                                        <p:tgtEl>
                                          <p:spTgt spid="3">
                                            <p:txEl>
                                              <p:pRg end="1" st="1"/>
                                            </p:txEl>
                                          </p:spTgt>
                                        </p:tgtEl>
                                        <p:attrNameLst>
                                          <p:attrName>style.visibility</p:attrName>
                                        </p:attrNameLst>
                                      </p:cBhvr>
                                      <p:to>
                                        <p:strVal val="visible"/>
                                      </p:to>
                                    </p:set>
                                    <p:anim calcmode="lin" valueType="num">
                                      <p:cBhvr>
                                        <p:cTn dur="500" fill="hold" id="14"/>
                                        <p:tgtEl>
                                          <p:spTgt spid="3">
                                            <p:txEl>
                                              <p:pRg end="1" st="1"/>
                                            </p:txEl>
                                          </p:spTgt>
                                        </p:tgtEl>
                                        <p:attrNameLst>
                                          <p:attrName>ppt_w</p:attrName>
                                        </p:attrNameLst>
                                      </p:cBhvr>
                                      <p:tavLst>
                                        <p:tav tm="0">
                                          <p:val>
                                            <p:fltVal val="0"/>
                                          </p:val>
                                        </p:tav>
                                        <p:tav tm="100000">
                                          <p:val>
                                            <p:strVal val="#ppt_w"/>
                                          </p:val>
                                        </p:tav>
                                      </p:tavLst>
                                    </p:anim>
                                    <p:anim calcmode="lin" valueType="num">
                                      <p:cBhvr>
                                        <p:cTn dur="500" fill="hold" id="15"/>
                                        <p:tgtEl>
                                          <p:spTgt spid="3">
                                            <p:txEl>
                                              <p:pRg end="1" st="1"/>
                                            </p:txEl>
                                          </p:spTgt>
                                        </p:tgtEl>
                                        <p:attrNameLst>
                                          <p:attrName>ppt_h</p:attrName>
                                        </p:attrNameLst>
                                      </p:cBhvr>
                                      <p:tavLst>
                                        <p:tav tm="0">
                                          <p:val>
                                            <p:fltVal val="0"/>
                                          </p:val>
                                        </p:tav>
                                        <p:tav tm="100000">
                                          <p:val>
                                            <p:strVal val="#ppt_h"/>
                                          </p:val>
                                        </p:tav>
                                      </p:tavLst>
                                    </p:anim>
                                    <p:animEffect filter="fade" transition="in">
                                      <p:cBhvr>
                                        <p:cTn dur="500" id="16"/>
                                        <p:tgtEl>
                                          <p:spTgt spid="3">
                                            <p:txEl>
                                              <p:pRg end="1" st="1"/>
                                            </p:txEl>
                                          </p:spTgt>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53" presetSubtype="16">
                                  <p:stCondLst>
                                    <p:cond delay="0"/>
                                  </p:stCondLst>
                                  <p:childTnLst>
                                    <p:set>
                                      <p:cBhvr>
                                        <p:cTn dur="1" fill="hold" id="20">
                                          <p:stCondLst>
                                            <p:cond delay="0"/>
                                          </p:stCondLst>
                                        </p:cTn>
                                        <p:tgtEl>
                                          <p:spTgt spid="3">
                                            <p:txEl>
                                              <p:pRg end="2" st="2"/>
                                            </p:txEl>
                                          </p:spTgt>
                                        </p:tgtEl>
                                        <p:attrNameLst>
                                          <p:attrName>style.visibility</p:attrName>
                                        </p:attrNameLst>
                                      </p:cBhvr>
                                      <p:to>
                                        <p:strVal val="visible"/>
                                      </p:to>
                                    </p:set>
                                    <p:anim calcmode="lin" valueType="num">
                                      <p:cBhvr>
                                        <p:cTn dur="500" fill="hold" id="21"/>
                                        <p:tgtEl>
                                          <p:spTgt spid="3">
                                            <p:txEl>
                                              <p:pRg end="2" st="2"/>
                                            </p:txEl>
                                          </p:spTgt>
                                        </p:tgtEl>
                                        <p:attrNameLst>
                                          <p:attrName>ppt_w</p:attrName>
                                        </p:attrNameLst>
                                      </p:cBhvr>
                                      <p:tavLst>
                                        <p:tav tm="0">
                                          <p:val>
                                            <p:fltVal val="0"/>
                                          </p:val>
                                        </p:tav>
                                        <p:tav tm="100000">
                                          <p:val>
                                            <p:strVal val="#ppt_w"/>
                                          </p:val>
                                        </p:tav>
                                      </p:tavLst>
                                    </p:anim>
                                    <p:anim calcmode="lin" valueType="num">
                                      <p:cBhvr>
                                        <p:cTn dur="500" fill="hold" id="22"/>
                                        <p:tgtEl>
                                          <p:spTgt spid="3">
                                            <p:txEl>
                                              <p:pRg end="2" st="2"/>
                                            </p:txEl>
                                          </p:spTgt>
                                        </p:tgtEl>
                                        <p:attrNameLst>
                                          <p:attrName>ppt_h</p:attrName>
                                        </p:attrNameLst>
                                      </p:cBhvr>
                                      <p:tavLst>
                                        <p:tav tm="0">
                                          <p:val>
                                            <p:fltVal val="0"/>
                                          </p:val>
                                        </p:tav>
                                        <p:tav tm="100000">
                                          <p:val>
                                            <p:strVal val="#ppt_h"/>
                                          </p:val>
                                        </p:tav>
                                      </p:tavLst>
                                    </p:anim>
                                    <p:animEffect filter="fade" transition="in">
                                      <p:cBhvr>
                                        <p:cTn dur="500" id="23"/>
                                        <p:tgtEl>
                                          <p:spTgt spid="3">
                                            <p:txEl>
                                              <p:pRg end="2" st="2"/>
                                            </p:txEl>
                                          </p:spTgt>
                                        </p:tgtEl>
                                      </p:cBhvr>
                                    </p:animEffect>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53" presetSubtype="16">
                                  <p:stCondLst>
                                    <p:cond delay="0"/>
                                  </p:stCondLst>
                                  <p:childTnLst>
                                    <p:set>
                                      <p:cBhvr>
                                        <p:cTn dur="1" fill="hold" id="27">
                                          <p:stCondLst>
                                            <p:cond delay="0"/>
                                          </p:stCondLst>
                                        </p:cTn>
                                        <p:tgtEl>
                                          <p:spTgt spid="3">
                                            <p:txEl>
                                              <p:pRg end="3" st="3"/>
                                            </p:txEl>
                                          </p:spTgt>
                                        </p:tgtEl>
                                        <p:attrNameLst>
                                          <p:attrName>style.visibility</p:attrName>
                                        </p:attrNameLst>
                                      </p:cBhvr>
                                      <p:to>
                                        <p:strVal val="visible"/>
                                      </p:to>
                                    </p:set>
                                    <p:anim calcmode="lin" valueType="num">
                                      <p:cBhvr>
                                        <p:cTn dur="500" fill="hold" id="28"/>
                                        <p:tgtEl>
                                          <p:spTgt spid="3">
                                            <p:txEl>
                                              <p:pRg end="3" st="3"/>
                                            </p:txEl>
                                          </p:spTgt>
                                        </p:tgtEl>
                                        <p:attrNameLst>
                                          <p:attrName>ppt_w</p:attrName>
                                        </p:attrNameLst>
                                      </p:cBhvr>
                                      <p:tavLst>
                                        <p:tav tm="0">
                                          <p:val>
                                            <p:fltVal val="0"/>
                                          </p:val>
                                        </p:tav>
                                        <p:tav tm="100000">
                                          <p:val>
                                            <p:strVal val="#ppt_w"/>
                                          </p:val>
                                        </p:tav>
                                      </p:tavLst>
                                    </p:anim>
                                    <p:anim calcmode="lin" valueType="num">
                                      <p:cBhvr>
                                        <p:cTn dur="500" fill="hold" id="29"/>
                                        <p:tgtEl>
                                          <p:spTgt spid="3">
                                            <p:txEl>
                                              <p:pRg end="3" st="3"/>
                                            </p:txEl>
                                          </p:spTgt>
                                        </p:tgtEl>
                                        <p:attrNameLst>
                                          <p:attrName>ppt_h</p:attrName>
                                        </p:attrNameLst>
                                      </p:cBhvr>
                                      <p:tavLst>
                                        <p:tav tm="0">
                                          <p:val>
                                            <p:fltVal val="0"/>
                                          </p:val>
                                        </p:tav>
                                        <p:tav tm="100000">
                                          <p:val>
                                            <p:strVal val="#ppt_h"/>
                                          </p:val>
                                        </p:tav>
                                      </p:tavLst>
                                    </p:anim>
                                    <p:animEffect filter="fade" transition="in">
                                      <p:cBhvr>
                                        <p:cTn dur="500" id="30"/>
                                        <p:tgtEl>
                                          <p:spTgt spid="3">
                                            <p:txEl>
                                              <p:pRg end="3" st="3"/>
                                            </p:txEl>
                                          </p:spTgt>
                                        </p:tgtEl>
                                      </p:cBhvr>
                                    </p:animEffect>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31" presetSubtype="0">
                                  <p:stCondLst>
                                    <p:cond delay="0"/>
                                  </p:stCondLst>
                                  <p:childTnLst>
                                    <p:set>
                                      <p:cBhvr>
                                        <p:cTn dur="1" fill="hold" id="34">
                                          <p:stCondLst>
                                            <p:cond delay="0"/>
                                          </p:stCondLst>
                                        </p:cTn>
                                        <p:tgtEl>
                                          <p:spTgt spid="4"/>
                                        </p:tgtEl>
                                        <p:attrNameLst>
                                          <p:attrName>style.visibility</p:attrName>
                                        </p:attrNameLst>
                                      </p:cBhvr>
                                      <p:to>
                                        <p:strVal val="visible"/>
                                      </p:to>
                                    </p:set>
                                    <p:anim calcmode="lin" valueType="num">
                                      <p:cBhvr>
                                        <p:cTn dur="1000" fill="hold" id="35"/>
                                        <p:tgtEl>
                                          <p:spTgt spid="4"/>
                                        </p:tgtEl>
                                        <p:attrNameLst>
                                          <p:attrName>ppt_w</p:attrName>
                                        </p:attrNameLst>
                                      </p:cBhvr>
                                      <p:tavLst>
                                        <p:tav tm="0">
                                          <p:val>
                                            <p:fltVal val="0"/>
                                          </p:val>
                                        </p:tav>
                                        <p:tav tm="100000">
                                          <p:val>
                                            <p:strVal val="#ppt_w"/>
                                          </p:val>
                                        </p:tav>
                                      </p:tavLst>
                                    </p:anim>
                                    <p:anim calcmode="lin" valueType="num">
                                      <p:cBhvr>
                                        <p:cTn dur="1000" fill="hold" id="36"/>
                                        <p:tgtEl>
                                          <p:spTgt spid="4"/>
                                        </p:tgtEl>
                                        <p:attrNameLst>
                                          <p:attrName>ppt_h</p:attrName>
                                        </p:attrNameLst>
                                      </p:cBhvr>
                                      <p:tavLst>
                                        <p:tav tm="0">
                                          <p:val>
                                            <p:fltVal val="0"/>
                                          </p:val>
                                        </p:tav>
                                        <p:tav tm="100000">
                                          <p:val>
                                            <p:strVal val="#ppt_h"/>
                                          </p:val>
                                        </p:tav>
                                      </p:tavLst>
                                    </p:anim>
                                    <p:anim calcmode="lin" valueType="num">
                                      <p:cBhvr>
                                        <p:cTn dur="1000" fill="hold" id="37"/>
                                        <p:tgtEl>
                                          <p:spTgt spid="4"/>
                                        </p:tgtEl>
                                        <p:attrNameLst>
                                          <p:attrName>style.rotation</p:attrName>
                                        </p:attrNameLst>
                                      </p:cBhvr>
                                      <p:tavLst>
                                        <p:tav tm="0">
                                          <p:val>
                                            <p:fltVal val="90"/>
                                          </p:val>
                                        </p:tav>
                                        <p:tav tm="100000">
                                          <p:val>
                                            <p:fltVal val="0"/>
                                          </p:val>
                                        </p:tav>
                                      </p:tavLst>
                                    </p:anim>
                                    <p:animEffect filter="fade" transition="in">
                                      <p:cBhvr>
                                        <p:cTn dur="1000" id="38"/>
                                        <p:tgtEl>
                                          <p:spTgt spid="4"/>
                                        </p:tgtEl>
                                      </p:cBhvr>
                                    </p:animEffect>
                                  </p:childTnLst>
                                </p:cTn>
                              </p:par>
                              <p:par>
                                <p:cTn fill="hold" id="39" nodeType="withEffect" presetClass="entr" presetID="31" presetSubtype="0">
                                  <p:stCondLst>
                                    <p:cond delay="0"/>
                                  </p:stCondLst>
                                  <p:childTnLst>
                                    <p:set>
                                      <p:cBhvr>
                                        <p:cTn dur="1" fill="hold" id="40">
                                          <p:stCondLst>
                                            <p:cond delay="0"/>
                                          </p:stCondLst>
                                        </p:cTn>
                                        <p:tgtEl>
                                          <p:spTgt spid="7"/>
                                        </p:tgtEl>
                                        <p:attrNameLst>
                                          <p:attrName>style.visibility</p:attrName>
                                        </p:attrNameLst>
                                      </p:cBhvr>
                                      <p:to>
                                        <p:strVal val="visible"/>
                                      </p:to>
                                    </p:set>
                                    <p:anim calcmode="lin" valueType="num">
                                      <p:cBhvr>
                                        <p:cTn dur="1000" fill="hold" id="41"/>
                                        <p:tgtEl>
                                          <p:spTgt spid="7"/>
                                        </p:tgtEl>
                                        <p:attrNameLst>
                                          <p:attrName>ppt_w</p:attrName>
                                        </p:attrNameLst>
                                      </p:cBhvr>
                                      <p:tavLst>
                                        <p:tav tm="0">
                                          <p:val>
                                            <p:fltVal val="0"/>
                                          </p:val>
                                        </p:tav>
                                        <p:tav tm="100000">
                                          <p:val>
                                            <p:strVal val="#ppt_w"/>
                                          </p:val>
                                        </p:tav>
                                      </p:tavLst>
                                    </p:anim>
                                    <p:anim calcmode="lin" valueType="num">
                                      <p:cBhvr>
                                        <p:cTn dur="1000" fill="hold" id="42"/>
                                        <p:tgtEl>
                                          <p:spTgt spid="7"/>
                                        </p:tgtEl>
                                        <p:attrNameLst>
                                          <p:attrName>ppt_h</p:attrName>
                                        </p:attrNameLst>
                                      </p:cBhvr>
                                      <p:tavLst>
                                        <p:tav tm="0">
                                          <p:val>
                                            <p:fltVal val="0"/>
                                          </p:val>
                                        </p:tav>
                                        <p:tav tm="100000">
                                          <p:val>
                                            <p:strVal val="#ppt_h"/>
                                          </p:val>
                                        </p:tav>
                                      </p:tavLst>
                                    </p:anim>
                                    <p:anim calcmode="lin" valueType="num">
                                      <p:cBhvr>
                                        <p:cTn dur="1000" fill="hold" id="43"/>
                                        <p:tgtEl>
                                          <p:spTgt spid="7"/>
                                        </p:tgtEl>
                                        <p:attrNameLst>
                                          <p:attrName>style.rotation</p:attrName>
                                        </p:attrNameLst>
                                      </p:cBhvr>
                                      <p:tavLst>
                                        <p:tav tm="0">
                                          <p:val>
                                            <p:fltVal val="90"/>
                                          </p:val>
                                        </p:tav>
                                        <p:tav tm="100000">
                                          <p:val>
                                            <p:fltVal val="0"/>
                                          </p:val>
                                        </p:tav>
                                      </p:tavLst>
                                    </p:anim>
                                    <p:animEffect filter="fade" transition="in">
                                      <p:cBhvr>
                                        <p:cTn dur="1000" id="4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Weather</a:t>
            </a:r>
            <a:endParaRPr lang="en-US" dirty="0">
              <a:latin typeface="Arial Black" panose="020B0A04020102020204" pitchFamily="34" charset="0"/>
            </a:endParaRPr>
          </a:p>
        </p:txBody>
      </p:sp>
      <p:sp>
        <p:nvSpPr>
          <p:cNvPr id="4" name="Content Placeholder 3"/>
          <p:cNvSpPr>
            <a:spLocks noGrp="1"/>
          </p:cNvSpPr>
          <p:nvPr>
            <p:ph sz="half" idx="2"/>
          </p:nvPr>
        </p:nvSpPr>
        <p:spPr/>
        <p:txBody>
          <a:bodyPr/>
          <a:lstStyle/>
          <a:p>
            <a:endParaRPr lang="en-US" dirty="0" smtClean="0"/>
          </a:p>
          <a:p>
            <a:r>
              <a:rPr lang="en-US" dirty="0" smtClean="0"/>
              <a:t>What kind of weather is happening at point 1?</a:t>
            </a:r>
          </a:p>
          <a:p>
            <a:endParaRPr lang="en-US" dirty="0" smtClean="0"/>
          </a:p>
          <a:p>
            <a:r>
              <a:rPr lang="en-US" dirty="0" smtClean="0"/>
              <a:t>What kind of weather is happening at point 2?</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3715" y="1700707"/>
            <a:ext cx="4396969" cy="2971800"/>
          </a:xfrm>
        </p:spPr>
      </p:pic>
      <p:sp>
        <p:nvSpPr>
          <p:cNvPr id="8" name="Rectangle 7"/>
          <p:cNvSpPr/>
          <p:nvPr/>
        </p:nvSpPr>
        <p:spPr>
          <a:xfrm>
            <a:off x="2452255" y="2843707"/>
            <a:ext cx="533400" cy="685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2414155" y="3058180"/>
            <a:ext cx="609600" cy="523220"/>
          </a:xfrm>
          <a:prstGeom prst="rect">
            <a:avLst/>
          </a:prstGeom>
          <a:noFill/>
        </p:spPr>
        <p:txBody>
          <a:bodyPr wrap="square" rtlCol="0">
            <a:spAutoFit/>
          </a:bodyPr>
          <a:lstStyle/>
          <a:p>
            <a:r>
              <a:rPr lang="en-US" sz="2800" b="1" dirty="0" smtClean="0">
                <a:solidFill>
                  <a:schemeClr val="bg1"/>
                </a:solidFill>
              </a:rPr>
              <a:t>1</a:t>
            </a:r>
            <a:endParaRPr lang="en-US" sz="2800" b="1" dirty="0">
              <a:solidFill>
                <a:schemeClr val="bg1"/>
              </a:solidFill>
            </a:endParaRPr>
          </a:p>
        </p:txBody>
      </p:sp>
      <p:sp>
        <p:nvSpPr>
          <p:cNvPr id="10" name="Rectangle 9"/>
          <p:cNvSpPr/>
          <p:nvPr/>
        </p:nvSpPr>
        <p:spPr>
          <a:xfrm>
            <a:off x="3337388" y="1875043"/>
            <a:ext cx="838200" cy="16764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29000" y="2133600"/>
            <a:ext cx="367408" cy="523220"/>
          </a:xfrm>
          <a:prstGeom prst="rect">
            <a:avLst/>
          </a:prstGeom>
          <a:noFill/>
        </p:spPr>
        <p:txBody>
          <a:bodyPr wrap="none" rtlCol="0">
            <a:spAutoFit/>
          </a:bodyPr>
          <a:lstStyle/>
          <a:p>
            <a:r>
              <a:rPr lang="en-US" sz="2800" b="1" dirty="0" smtClean="0">
                <a:solidFill>
                  <a:schemeClr val="bg1"/>
                </a:solidFill>
              </a:rPr>
              <a:t>2</a:t>
            </a:r>
            <a:endParaRPr lang="en-US" sz="2800" b="1" dirty="0">
              <a:solidFill>
                <a:schemeClr val="bg1"/>
              </a:solidFill>
            </a:endParaRPr>
          </a:p>
        </p:txBody>
      </p:sp>
      <p:sp>
        <p:nvSpPr>
          <p:cNvPr id="3" name="TextBox 2"/>
          <p:cNvSpPr txBox="1"/>
          <p:nvPr/>
        </p:nvSpPr>
        <p:spPr>
          <a:xfrm>
            <a:off x="609600" y="6248400"/>
            <a:ext cx="7762190" cy="369332"/>
          </a:xfrm>
          <a:prstGeom prst="rect">
            <a:avLst/>
          </a:prstGeom>
          <a:noFill/>
        </p:spPr>
        <p:txBody>
          <a:bodyPr wrap="none" rtlCol="0">
            <a:spAutoFit/>
          </a:bodyPr>
          <a:lstStyle/>
          <a:p>
            <a:r>
              <a:rPr lang="en-US" dirty="0" smtClean="0">
                <a:hlinkClick r:id="rId4"/>
              </a:rPr>
              <a:t>http</a:t>
            </a:r>
            <a:r>
              <a:rPr lang="en-US" dirty="0">
                <a:hlinkClick r:id="rId4"/>
              </a:rPr>
              <a:t>://</a:t>
            </a:r>
            <a:r>
              <a:rPr lang="en-US" dirty="0" smtClean="0">
                <a:hlinkClick r:id="rId4"/>
              </a:rPr>
              <a:t>teacher.scholastic.com/activities/wwatch/investigate/weather_maker.htm</a:t>
            </a:r>
            <a:endParaRPr lang="en-US" dirty="0" smtClean="0"/>
          </a:p>
        </p:txBody>
      </p:sp>
    </p:spTree>
    <p:extLst>
      <p:ext uri="{BB962C8B-B14F-4D97-AF65-F5344CB8AC3E}">
        <p14:creationId xmlns:p14="http://schemas.microsoft.com/office/powerpoint/2010/main" val="517805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Closing Questions</a:t>
            </a:r>
            <a:endParaRPr lang="en-US" dirty="0">
              <a:latin typeface="Arial Black" panose="020B0A04020102020204" pitchFamily="34" charset="0"/>
            </a:endParaRPr>
          </a:p>
        </p:txBody>
      </p:sp>
      <p:sp>
        <p:nvSpPr>
          <p:cNvPr id="5" name="Content Placeholder 4"/>
          <p:cNvSpPr>
            <a:spLocks noGrp="1"/>
          </p:cNvSpPr>
          <p:nvPr>
            <p:ph idx="1"/>
          </p:nvPr>
        </p:nvSpPr>
        <p:spPr/>
        <p:txBody>
          <a:bodyPr/>
          <a:lstStyle/>
          <a:p>
            <a:r>
              <a:rPr lang="en-US" dirty="0">
                <a:hlinkClick r:id="rId2"/>
              </a:rPr>
              <a:t>http://</a:t>
            </a:r>
            <a:r>
              <a:rPr lang="en-US" dirty="0" smtClean="0">
                <a:hlinkClick r:id="rId2"/>
              </a:rPr>
              <a:t>www.sercc.com/education_files/wxmap/wxmap.html</a:t>
            </a:r>
            <a:endParaRPr lang="en-US" dirty="0" smtClean="0"/>
          </a:p>
          <a:p>
            <a:r>
              <a:rPr lang="en-US" dirty="0" smtClean="0"/>
              <a:t>This activity will test your knowledge of what type of weather occurs around areas of high and low pressure as well as around weather fronts!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343400"/>
            <a:ext cx="2818091" cy="219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966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hlinkClick r:id="rId2"/>
              </a:rPr>
              <a:t>https://nisd.schoolnet.com/Outreach</a:t>
            </a:r>
            <a:endParaRPr lang="en-US" dirty="0" smtClean="0"/>
          </a:p>
          <a:p>
            <a:r>
              <a:rPr lang="en-US" dirty="0" smtClean="0">
                <a:hlinkClick r:id="rId3"/>
              </a:rPr>
              <a:t>http://earth.rice.edu/mtpe/atmo/atmosphere/atmosphere_why.html</a:t>
            </a:r>
            <a:endParaRPr lang="en-US" dirty="0" smtClean="0"/>
          </a:p>
          <a:p>
            <a:r>
              <a:rPr lang="en-US" dirty="0" smtClean="0"/>
              <a:t>jpostema.napsk12.org/blob/download/1376‎</a:t>
            </a:r>
          </a:p>
          <a:p>
            <a:r>
              <a:rPr lang="en-US" dirty="0" smtClean="0">
                <a:hlinkClick r:id="rId4"/>
              </a:rPr>
              <a:t>https://fp.auburn.edu/fire/atmosphere.htm</a:t>
            </a:r>
            <a:endParaRPr lang="en-US" dirty="0" smtClean="0"/>
          </a:p>
          <a:p>
            <a:r>
              <a:rPr lang="en-US" dirty="0">
                <a:hlinkClick r:id="rId5"/>
              </a:rPr>
              <a:t>http://</a:t>
            </a:r>
            <a:r>
              <a:rPr lang="en-US" dirty="0" smtClean="0">
                <a:hlinkClick r:id="rId5"/>
              </a:rPr>
              <a:t>www.learner.org/interactives/weather/atmosphere.html</a:t>
            </a:r>
            <a:endParaRPr lang="en-US" dirty="0" smtClean="0"/>
          </a:p>
          <a:p>
            <a:r>
              <a:rPr lang="en-US" dirty="0">
                <a:hlinkClick r:id="rId6"/>
              </a:rPr>
              <a:t>http://www.indiana.edu/~</a:t>
            </a:r>
            <a:r>
              <a:rPr lang="en-US" dirty="0" smtClean="0">
                <a:hlinkClick r:id="rId6"/>
              </a:rPr>
              <a:t>geol105/1425chap4.htm</a:t>
            </a:r>
            <a:endParaRPr lang="en-US" dirty="0" smtClean="0"/>
          </a:p>
          <a:p>
            <a:r>
              <a:rPr lang="en-US" dirty="0">
                <a:hlinkClick r:id="rId7"/>
              </a:rPr>
              <a:t>http://</a:t>
            </a:r>
            <a:r>
              <a:rPr lang="en-US" dirty="0" smtClean="0">
                <a:hlinkClick r:id="rId7"/>
              </a:rPr>
              <a:t>usatoday30.usatoday.com/weather/tg/whighlow/whighlow.htm</a:t>
            </a:r>
            <a:endParaRPr lang="en-US" dirty="0" smtClean="0"/>
          </a:p>
          <a:p>
            <a:r>
              <a:rPr lang="en-US" dirty="0">
                <a:hlinkClick r:id="rId8"/>
              </a:rPr>
              <a:t>http://</a:t>
            </a:r>
            <a:r>
              <a:rPr lang="en-US" dirty="0" smtClean="0">
                <a:hlinkClick r:id="rId8"/>
              </a:rPr>
              <a:t>usatoday30.usatoday.com/weather/wbarocx.htm</a:t>
            </a:r>
            <a:endParaRPr lang="en-US" dirty="0" smtClean="0"/>
          </a:p>
          <a:p>
            <a:r>
              <a:rPr lang="en-US" dirty="0">
                <a:hlinkClick r:id="rId9"/>
              </a:rPr>
              <a:t>http://</a:t>
            </a:r>
            <a:r>
              <a:rPr lang="en-US" dirty="0" smtClean="0">
                <a:hlinkClick r:id="rId9"/>
              </a:rPr>
              <a:t>en.wikipedia.org/wiki/Wind#Global_climatology</a:t>
            </a:r>
            <a:endParaRPr lang="en-US" dirty="0" smtClean="0"/>
          </a:p>
          <a:p>
            <a:r>
              <a:rPr lang="en-US" dirty="0">
                <a:hlinkClick r:id="rId10"/>
              </a:rPr>
              <a:t>http://</a:t>
            </a:r>
            <a:r>
              <a:rPr lang="en-US" dirty="0" smtClean="0">
                <a:hlinkClick r:id="rId10"/>
              </a:rPr>
              <a:t>www.weatherwizkids.com</a:t>
            </a:r>
            <a:endParaRPr lang="en-US" dirty="0"/>
          </a:p>
        </p:txBody>
      </p:sp>
    </p:spTree>
    <p:extLst>
      <p:ext uri="{BB962C8B-B14F-4D97-AF65-F5344CB8AC3E}">
        <p14:creationId xmlns:p14="http://schemas.microsoft.com/office/powerpoint/2010/main" val="3045135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The Atmospheres’ Layers</a:t>
            </a:r>
            <a:endParaRPr lang="en-US" dirty="0">
              <a:latin typeface="Arial Black" panose="020B0A04020102020204" pitchFamily="34" charset="0"/>
            </a:endParaRPr>
          </a:p>
        </p:txBody>
      </p:sp>
      <p:sp>
        <p:nvSpPr>
          <p:cNvPr id="3" name="Content Placeholder 2"/>
          <p:cNvSpPr>
            <a:spLocks noGrp="1"/>
          </p:cNvSpPr>
          <p:nvPr>
            <p:ph idx="1"/>
          </p:nvPr>
        </p:nvSpPr>
        <p:spPr>
          <a:xfrm>
            <a:off x="304800" y="1295400"/>
            <a:ext cx="6096000" cy="4525963"/>
          </a:xfrm>
        </p:spPr>
        <p:txBody>
          <a:bodyPr>
            <a:normAutofit lnSpcReduction="10000"/>
          </a:bodyPr>
          <a:lstStyle/>
          <a:p>
            <a:r>
              <a:rPr lang="en-US" sz="2800" dirty="0" smtClean="0"/>
              <a:t>The </a:t>
            </a:r>
            <a:r>
              <a:rPr lang="en-US" sz="2800" dirty="0"/>
              <a:t>Earth’s atmosphere is made up of </a:t>
            </a:r>
            <a:r>
              <a:rPr lang="en-US" sz="2800" dirty="0" smtClean="0"/>
              <a:t>several </a:t>
            </a:r>
            <a:r>
              <a:rPr lang="en-US" sz="2800" dirty="0"/>
              <a:t>layers: </a:t>
            </a:r>
            <a:r>
              <a:rPr lang="en-US" sz="2800" dirty="0" smtClean="0"/>
              <a:t>	</a:t>
            </a:r>
          </a:p>
          <a:p>
            <a:pPr marL="1028700" lvl="1" indent="-279400"/>
            <a:r>
              <a:rPr lang="en-US" sz="2400" dirty="0" smtClean="0"/>
              <a:t>Troposphere</a:t>
            </a:r>
          </a:p>
          <a:p>
            <a:pPr marL="1028700" lvl="1" indent="-279400"/>
            <a:r>
              <a:rPr lang="en-US" sz="2400" dirty="0" smtClean="0"/>
              <a:t>Stratosphere</a:t>
            </a:r>
          </a:p>
          <a:p>
            <a:pPr marL="1028700" lvl="1" indent="-279400"/>
            <a:r>
              <a:rPr lang="en-US" sz="2400" dirty="0" smtClean="0"/>
              <a:t>Mesosphere</a:t>
            </a:r>
          </a:p>
          <a:p>
            <a:pPr marL="1028700" lvl="1" indent="-279400">
              <a:lnSpc>
                <a:spcPct val="120000"/>
              </a:lnSpc>
              <a:spcBef>
                <a:spcPts val="0"/>
              </a:spcBef>
              <a:spcAft>
                <a:spcPts val="600"/>
              </a:spcAft>
            </a:pPr>
            <a:r>
              <a:rPr lang="en-US" sz="2400" dirty="0" smtClean="0"/>
              <a:t>Thermosphere</a:t>
            </a:r>
          </a:p>
          <a:p>
            <a:pPr marL="1028700" lvl="1" indent="-279400">
              <a:lnSpc>
                <a:spcPct val="120000"/>
              </a:lnSpc>
              <a:spcBef>
                <a:spcPts val="0"/>
              </a:spcBef>
              <a:spcAft>
                <a:spcPts val="600"/>
              </a:spcAft>
            </a:pPr>
            <a:r>
              <a:rPr lang="en-US" sz="2400" dirty="0" smtClean="0"/>
              <a:t>Exosphere</a:t>
            </a:r>
            <a:endParaRPr lang="en-US" sz="2400" dirty="0" smtClean="0"/>
          </a:p>
          <a:p>
            <a:r>
              <a:rPr lang="en-US" sz="2800" dirty="0" smtClean="0"/>
              <a:t> </a:t>
            </a:r>
            <a:r>
              <a:rPr lang="en-US" sz="2800" dirty="0"/>
              <a:t>Closest to Earth is the </a:t>
            </a:r>
            <a:r>
              <a:rPr lang="en-US" sz="2800" b="1" dirty="0"/>
              <a:t>troposphere</a:t>
            </a:r>
            <a:r>
              <a:rPr lang="en-US" sz="2800" dirty="0" smtClean="0"/>
              <a:t>.</a:t>
            </a:r>
          </a:p>
          <a:p>
            <a:r>
              <a:rPr lang="en-US" sz="2800" dirty="0" smtClean="0"/>
              <a:t>The </a:t>
            </a:r>
            <a:r>
              <a:rPr lang="en-US" sz="2800" b="1" dirty="0" smtClean="0"/>
              <a:t>troposphere</a:t>
            </a:r>
            <a:r>
              <a:rPr lang="en-US" sz="2800" dirty="0" smtClean="0"/>
              <a:t> is where all weather occurs.</a:t>
            </a:r>
            <a:endParaRPr lang="en-US" sz="2800" dirty="0"/>
          </a:p>
        </p:txBody>
      </p:sp>
      <p:sp>
        <p:nvSpPr>
          <p:cNvPr id="4" name="Right Arrow 3"/>
          <p:cNvSpPr/>
          <p:nvPr/>
        </p:nvSpPr>
        <p:spPr>
          <a:xfrm>
            <a:off x="6019799" y="4276271"/>
            <a:ext cx="870857" cy="533400"/>
          </a:xfrm>
          <a:prstGeom prst="rightArrow">
            <a:avLst>
              <a:gd name="adj1" fmla="val 35715"/>
              <a:gd name="adj2" fmla="val 64286"/>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5748223"/>
            <a:ext cx="8077200" cy="892552"/>
          </a:xfrm>
          <a:prstGeom prst="rect">
            <a:avLst/>
          </a:prstGeom>
          <a:noFill/>
        </p:spPr>
        <p:txBody>
          <a:bodyPr wrap="square" rtlCol="0">
            <a:spAutoFit/>
          </a:bodyPr>
          <a:lstStyle/>
          <a:p>
            <a:r>
              <a:rPr lang="en-US" sz="2800" dirty="0" smtClean="0"/>
              <a:t>Come up with a mnemonic to remember the layers!</a:t>
            </a:r>
          </a:p>
          <a:p>
            <a:r>
              <a:rPr lang="en-US" sz="2400" dirty="0" smtClean="0"/>
              <a:t>	‘</a:t>
            </a:r>
            <a:r>
              <a:rPr lang="en-US" sz="2400" dirty="0" smtClean="0"/>
              <a:t>Tepid </a:t>
            </a:r>
            <a:r>
              <a:rPr lang="en-US" sz="2400" dirty="0" smtClean="0"/>
              <a:t>sasquatch makes </a:t>
            </a:r>
            <a:r>
              <a:rPr lang="en-US" sz="2400" dirty="0" smtClean="0"/>
              <a:t>tractors everyday’</a:t>
            </a:r>
            <a:endParaRPr lang="en-US" sz="2400" dirty="0"/>
          </a:p>
        </p:txBody>
      </p:sp>
      <p:grpSp>
        <p:nvGrpSpPr>
          <p:cNvPr id="7" name="Group 6"/>
          <p:cNvGrpSpPr/>
          <p:nvPr/>
        </p:nvGrpSpPr>
        <p:grpSpPr>
          <a:xfrm>
            <a:off x="6604029" y="1371600"/>
            <a:ext cx="2532714" cy="3766600"/>
            <a:chOff x="6604029" y="1371600"/>
            <a:chExt cx="2532714" cy="37666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29" y="1371600"/>
              <a:ext cx="2532714" cy="376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315200" y="1371600"/>
              <a:ext cx="1524000" cy="353943"/>
            </a:xfrm>
            <a:prstGeom prst="rect">
              <a:avLst/>
            </a:prstGeom>
            <a:noFill/>
          </p:spPr>
          <p:txBody>
            <a:bodyPr wrap="square" rtlCol="0">
              <a:spAutoFit/>
            </a:bodyPr>
            <a:lstStyle/>
            <a:p>
              <a:r>
                <a:rPr lang="en-US" sz="1700" b="1" dirty="0" smtClean="0">
                  <a:solidFill>
                    <a:srgbClr val="FFC000"/>
                  </a:solidFill>
                </a:rPr>
                <a:t>Exosphere</a:t>
              </a:r>
              <a:endParaRPr lang="en-US" sz="1700" b="1" dirty="0">
                <a:solidFill>
                  <a:srgbClr val="FFC000"/>
                </a:solidFill>
              </a:endParaRPr>
            </a:p>
          </p:txBody>
        </p:sp>
      </p:grpSp>
    </p:spTree>
    <p:extLst>
      <p:ext uri="{BB962C8B-B14F-4D97-AF65-F5344CB8AC3E}">
        <p14:creationId xmlns:p14="http://schemas.microsoft.com/office/powerpoint/2010/main" val="253350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anim calcmode="lin" valueType="num">
                                      <p:cBhvr>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638" y="304800"/>
            <a:ext cx="5867400" cy="1143000"/>
          </a:xfrm>
        </p:spPr>
        <p:txBody>
          <a:bodyPr>
            <a:normAutofit fontScale="90000"/>
          </a:bodyPr>
          <a:lstStyle/>
          <a:p>
            <a:r>
              <a:rPr lang="en-US" dirty="0" smtClean="0">
                <a:latin typeface="Arial Black" panose="020B0A04020102020204" pitchFamily="34" charset="0"/>
              </a:rPr>
              <a:t>What does the atmosphere do?</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t>The atmosphere acts like a giant blanket, keeping the Earth warm.</a:t>
            </a:r>
          </a:p>
          <a:p>
            <a:r>
              <a:rPr lang="en-US" dirty="0" smtClean="0"/>
              <a:t>Things like hurricanes, lightning and thunderstorms, hail, flooding, and tornadoes are caused by changes in the atmosphere.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572000"/>
            <a:ext cx="1454888" cy="18400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4572000"/>
            <a:ext cx="3129643" cy="175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491157"/>
            <a:ext cx="2390476" cy="1914286"/>
          </a:xfrm>
          <a:prstGeom prst="rect">
            <a:avLst/>
          </a:prstGeom>
          <a:ln>
            <a:noFill/>
          </a:ln>
          <a:effectLst>
            <a:softEdge rad="112500"/>
          </a:effectLst>
        </p:spPr>
      </p:pic>
    </p:spTree>
    <p:extLst>
      <p:ext uri="{BB962C8B-B14F-4D97-AF65-F5344CB8AC3E}">
        <p14:creationId xmlns:p14="http://schemas.microsoft.com/office/powerpoint/2010/main" val="34092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par>
                                <p:cTn id="21" presetID="31"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p:cTn id="23" dur="1000" fill="hold"/>
                                        <p:tgtEl>
                                          <p:spTgt spid="2051"/>
                                        </p:tgtEl>
                                        <p:attrNameLst>
                                          <p:attrName>ppt_w</p:attrName>
                                        </p:attrNameLst>
                                      </p:cBhvr>
                                      <p:tavLst>
                                        <p:tav tm="0">
                                          <p:val>
                                            <p:fltVal val="0"/>
                                          </p:val>
                                        </p:tav>
                                        <p:tav tm="100000">
                                          <p:val>
                                            <p:strVal val="#ppt_w"/>
                                          </p:val>
                                        </p:tav>
                                      </p:tavLst>
                                    </p:anim>
                                    <p:anim calcmode="lin" valueType="num">
                                      <p:cBhvr>
                                        <p:cTn id="24" dur="1000" fill="hold"/>
                                        <p:tgtEl>
                                          <p:spTgt spid="2051"/>
                                        </p:tgtEl>
                                        <p:attrNameLst>
                                          <p:attrName>ppt_h</p:attrName>
                                        </p:attrNameLst>
                                      </p:cBhvr>
                                      <p:tavLst>
                                        <p:tav tm="0">
                                          <p:val>
                                            <p:fltVal val="0"/>
                                          </p:val>
                                        </p:tav>
                                        <p:tav tm="100000">
                                          <p:val>
                                            <p:strVal val="#ppt_h"/>
                                          </p:val>
                                        </p:tav>
                                      </p:tavLst>
                                    </p:anim>
                                    <p:anim calcmode="lin" valueType="num">
                                      <p:cBhvr>
                                        <p:cTn id="25" dur="1000" fill="hold"/>
                                        <p:tgtEl>
                                          <p:spTgt spid="2051"/>
                                        </p:tgtEl>
                                        <p:attrNameLst>
                                          <p:attrName>style.rotation</p:attrName>
                                        </p:attrNameLst>
                                      </p:cBhvr>
                                      <p:tavLst>
                                        <p:tav tm="0">
                                          <p:val>
                                            <p:fltVal val="90"/>
                                          </p:val>
                                        </p:tav>
                                        <p:tav tm="100000">
                                          <p:val>
                                            <p:fltVal val="0"/>
                                          </p:val>
                                        </p:tav>
                                      </p:tavLst>
                                    </p:anim>
                                    <p:animEffect transition="in" filter="fade">
                                      <p:cBhvr>
                                        <p:cTn id="26" dur="1000"/>
                                        <p:tgtEl>
                                          <p:spTgt spid="2051"/>
                                        </p:tgtEl>
                                      </p:cBhvr>
                                    </p:animEffect>
                                  </p:childTnLst>
                                </p:cTn>
                              </p:par>
                              <p:par>
                                <p:cTn id="27" presetID="31" presetClass="entr" presetSubtype="0" fill="hold" nodeType="withEffect">
                                  <p:stCondLst>
                                    <p:cond delay="0"/>
                                  </p:stCondLst>
                                  <p:childTnLst>
                                    <p:set>
                                      <p:cBhvr>
                                        <p:cTn id="28" dur="1" fill="hold">
                                          <p:stCondLst>
                                            <p:cond delay="0"/>
                                          </p:stCondLst>
                                        </p:cTn>
                                        <p:tgtEl>
                                          <p:spTgt spid="3075"/>
                                        </p:tgtEl>
                                        <p:attrNameLst>
                                          <p:attrName>style.visibility</p:attrName>
                                        </p:attrNameLst>
                                      </p:cBhvr>
                                      <p:to>
                                        <p:strVal val="visible"/>
                                      </p:to>
                                    </p:set>
                                    <p:anim calcmode="lin" valueType="num">
                                      <p:cBhvr>
                                        <p:cTn id="29" dur="1000" fill="hold"/>
                                        <p:tgtEl>
                                          <p:spTgt spid="3075"/>
                                        </p:tgtEl>
                                        <p:attrNameLst>
                                          <p:attrName>ppt_w</p:attrName>
                                        </p:attrNameLst>
                                      </p:cBhvr>
                                      <p:tavLst>
                                        <p:tav tm="0">
                                          <p:val>
                                            <p:fltVal val="0"/>
                                          </p:val>
                                        </p:tav>
                                        <p:tav tm="100000">
                                          <p:val>
                                            <p:strVal val="#ppt_w"/>
                                          </p:val>
                                        </p:tav>
                                      </p:tavLst>
                                    </p:anim>
                                    <p:anim calcmode="lin" valueType="num">
                                      <p:cBhvr>
                                        <p:cTn id="30" dur="1000" fill="hold"/>
                                        <p:tgtEl>
                                          <p:spTgt spid="3075"/>
                                        </p:tgtEl>
                                        <p:attrNameLst>
                                          <p:attrName>ppt_h</p:attrName>
                                        </p:attrNameLst>
                                      </p:cBhvr>
                                      <p:tavLst>
                                        <p:tav tm="0">
                                          <p:val>
                                            <p:fltVal val="0"/>
                                          </p:val>
                                        </p:tav>
                                        <p:tav tm="100000">
                                          <p:val>
                                            <p:strVal val="#ppt_h"/>
                                          </p:val>
                                        </p:tav>
                                      </p:tavLst>
                                    </p:anim>
                                    <p:anim calcmode="lin" valueType="num">
                                      <p:cBhvr>
                                        <p:cTn id="31" dur="1000" fill="hold"/>
                                        <p:tgtEl>
                                          <p:spTgt spid="3075"/>
                                        </p:tgtEl>
                                        <p:attrNameLst>
                                          <p:attrName>style.rotation</p:attrName>
                                        </p:attrNameLst>
                                      </p:cBhvr>
                                      <p:tavLst>
                                        <p:tav tm="0">
                                          <p:val>
                                            <p:fltVal val="90"/>
                                          </p:val>
                                        </p:tav>
                                        <p:tav tm="100000">
                                          <p:val>
                                            <p:fltVal val="0"/>
                                          </p:val>
                                        </p:tav>
                                      </p:tavLst>
                                    </p:anim>
                                    <p:animEffect transition="in" filter="fade">
                                      <p:cBhvr>
                                        <p:cTn id="32"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Black" panose="020B0A04020102020204" pitchFamily="34" charset="0"/>
              </a:rPr>
              <a:t>Quick Check!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t>What is one of the gases that makes up Earth’s atmosphere?</a:t>
            </a:r>
          </a:p>
          <a:p>
            <a:pPr lvl="1"/>
            <a:r>
              <a:rPr lang="en-US" dirty="0" smtClean="0">
                <a:solidFill>
                  <a:srgbClr val="FF0000"/>
                </a:solidFill>
              </a:rPr>
              <a:t>Nitrogen or Oxygen</a:t>
            </a:r>
            <a:endParaRPr lang="en-US" dirty="0">
              <a:solidFill>
                <a:srgbClr val="FF0000"/>
              </a:solidFill>
            </a:endParaRPr>
          </a:p>
          <a:p>
            <a:r>
              <a:rPr lang="en-US" dirty="0" smtClean="0"/>
              <a:t>What layer of the atmosphere does weather occur in?</a:t>
            </a:r>
          </a:p>
          <a:p>
            <a:pPr lvl="1"/>
            <a:r>
              <a:rPr lang="en-US" dirty="0" smtClean="0">
                <a:solidFill>
                  <a:srgbClr val="FF0000"/>
                </a:solidFill>
              </a:rPr>
              <a:t>Troposphere</a:t>
            </a:r>
          </a:p>
          <a:p>
            <a:r>
              <a:rPr lang="en-US" dirty="0" smtClean="0"/>
              <a:t>Name one example of weather that occurs because of atmospheric movement.</a:t>
            </a:r>
          </a:p>
          <a:p>
            <a:pPr lvl="1"/>
            <a:r>
              <a:rPr lang="en-US" dirty="0" smtClean="0">
                <a:solidFill>
                  <a:srgbClr val="FF0000"/>
                </a:solidFill>
              </a:rPr>
              <a:t>Hurricane, thunderstorm, hail, etc.</a:t>
            </a:r>
          </a:p>
        </p:txBody>
      </p:sp>
      <p:sp>
        <p:nvSpPr>
          <p:cNvPr id="4" name="Rectangle 3"/>
          <p:cNvSpPr/>
          <p:nvPr/>
        </p:nvSpPr>
        <p:spPr>
          <a:xfrm>
            <a:off x="1600200" y="381000"/>
            <a:ext cx="5867400" cy="9906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7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ljlab\AppData\Local\Microsoft\Windows\Temporary Internet Files\Content.IE5\8RDLC9JX\MC900439223[1].png" id="1026" name="Picture 2"/>
          <p:cNvPicPr>
            <a:picLocks noChangeArrowheads="1" noChangeAspect="1"/>
          </p:cNvPicPr>
          <p:nvPr/>
        </p:nvPicPr>
        <p:blipFill>
          <a:blip cstate="print" r:embed="rId2">
            <a:extLst>
              <a:ext uri="{BEBA8EAE-BF5A-486C-A8C5-ECC9F3942E4B}">
                <a14:imgProps xmlns:a14="http://schemas.microsoft.com/office/drawing/2010/main">
                  <a14:imgLayer r:embed="rId3">
                    <a14:imgEffect>
                      <a14:brightnessContrast bright="8000" contrast="-18000"/>
                    </a14:imgEffect>
                  </a14:imgLayer>
                </a14:imgProps>
              </a:ext>
              <a:ext uri="{28A0092B-C50C-407E-A947-70E740481C1C}">
                <a14:useLocalDpi xmlns:a14="http://schemas.microsoft.com/office/drawing/2010/main" val="0"/>
              </a:ext>
            </a:extLst>
          </a:blip>
          <a:srcRect/>
          <a:stretch>
            <a:fillRect/>
          </a:stretch>
        </p:blipFill>
        <p:spPr bwMode="auto">
          <a:xfrm rot="20937544">
            <a:off x="6837427" y="152401"/>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dirty="0" lang="en-US" smtClean="0" sz="3200">
                <a:latin charset="0" panose="020B0A04020102020204" pitchFamily="34" typeface="Arial Black"/>
              </a:rPr>
              <a:t>What’s so special about the sun?</a:t>
            </a:r>
            <a:endParaRPr dirty="0" lang="en-US" sz="3200">
              <a:latin charset="0" panose="020B0A04020102020204" pitchFamily="34" typeface="Arial Black"/>
            </a:endParaRPr>
          </a:p>
        </p:txBody>
      </p:sp>
      <p:sp>
        <p:nvSpPr>
          <p:cNvPr id="3" name="Content Placeholder 2"/>
          <p:cNvSpPr>
            <a:spLocks noGrp="1"/>
          </p:cNvSpPr>
          <p:nvPr>
            <p:ph idx="1"/>
          </p:nvPr>
        </p:nvSpPr>
        <p:spPr/>
        <p:txBody>
          <a:bodyPr>
            <a:normAutofit lnSpcReduction="10000"/>
          </a:bodyPr>
          <a:lstStyle/>
          <a:p>
            <a:r>
              <a:rPr dirty="0" lang="en-US" smtClean="0"/>
              <a:t>The sun heats the earth at different levels of intensity.</a:t>
            </a:r>
          </a:p>
          <a:p>
            <a:r>
              <a:rPr dirty="0" lang="en-US" smtClean="0"/>
              <a:t>The sun is always shining perpendicular to the equator, but at different angles to the rest of the Earth.</a:t>
            </a:r>
          </a:p>
          <a:p>
            <a:pPr>
              <a:spcBef>
                <a:spcPts val="0"/>
              </a:spcBef>
            </a:pPr>
            <a:r>
              <a:rPr dirty="0" lang="en-US" smtClean="0"/>
              <a:t>The intensity of the suns’ rays vary from the Northern Hemisphere to the Southern Hemisphere over a year</a:t>
            </a:r>
          </a:p>
          <a:p>
            <a:pPr indent="0" marL="0">
              <a:spcBef>
                <a:spcPts val="0"/>
              </a:spcBef>
              <a:buNone/>
            </a:pPr>
            <a:r>
              <a:rPr dirty="0" lang="en-US"/>
              <a:t> </a:t>
            </a:r>
            <a:r>
              <a:rPr dirty="0" lang="en-US" smtClean="0"/>
              <a:t>   causing seasons.</a:t>
            </a:r>
          </a:p>
          <a:p>
            <a:endParaRPr dirty="0" lang="en-US"/>
          </a:p>
        </p:txBody>
      </p:sp>
      <p:pic>
        <p:nvPicPr>
          <p:cNvPr id="1027" name="Picture 3"/>
          <p:cNvPicPr>
            <a:picLocks noChangeArrowheads="1" noChangeAspect="1"/>
          </p:cNvPicPr>
          <p:nvPr/>
        </p:nvPicPr>
        <p:blipFill rotWithShape="1">
          <a:blip r:embed="rId4">
            <a:extLst>
              <a:ext uri="{28A0092B-C50C-407E-A947-70E740481C1C}">
                <a14:useLocalDpi xmlns:a14="http://schemas.microsoft.com/office/drawing/2010/main" val="0"/>
              </a:ext>
            </a:extLst>
          </a:blip>
          <a:stretch/>
        </p:blipFill>
        <p:spPr bwMode="auto">
          <a:xfrm>
            <a:off x="5457954" y="4881102"/>
            <a:ext cx="3048000" cy="197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404680084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1" id="5" nodeType="clickEffect" presetClass="entr" presetID="1"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1" id="9" nodeType="clickEffect" presetClass="entr" presetID="1" presetSubtype="0">
                                  <p:stCondLst>
                                    <p:cond delay="0"/>
                                  </p:stCondLst>
                                  <p:childTnLst>
                                    <p:set>
                                      <p:cBhvr>
                                        <p:cTn dur="1" fill="hold" id="10">
                                          <p:stCondLst>
                                            <p:cond delay="0"/>
                                          </p:stCondLst>
                                        </p:cTn>
                                        <p:tgtEl>
                                          <p:spTgt spid="3">
                                            <p:txEl>
                                              <p:pRg end="1" st="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1" id="13" nodeType="clickEffect" presetClass="entr" presetID="1" presetSubtype="0">
                                  <p:stCondLst>
                                    <p:cond delay="0"/>
                                  </p:stCondLst>
                                  <p:childTnLst>
                                    <p:set>
                                      <p:cBhvr>
                                        <p:cTn dur="1" fill="hold" id="14">
                                          <p:stCondLst>
                                            <p:cond delay="0"/>
                                          </p:stCondLst>
                                        </p:cTn>
                                        <p:tgtEl>
                                          <p:spTgt spid="3">
                                            <p:txEl>
                                              <p:pRg end="2" st="2"/>
                                            </p:txEl>
                                          </p:spTgt>
                                        </p:tgtEl>
                                        <p:attrNameLst>
                                          <p:attrName>style.visibility</p:attrName>
                                        </p:attrNameLst>
                                      </p:cBhvr>
                                      <p:to>
                                        <p:strVal val="visible"/>
                                      </p:to>
                                    </p:set>
                                  </p:childTnLst>
                                </p:cTn>
                              </p:par>
                              <p:par>
                                <p:cTn fill="hold" grpId="1" id="15" nodeType="withEffect" presetClass="entr" presetID="1" presetSubtype="0">
                                  <p:stCondLst>
                                    <p:cond delay="0"/>
                                  </p:stCondLst>
                                  <p:childTnLst>
                                    <p:set>
                                      <p:cBhvr>
                                        <p:cTn dur="1" fill="hold" id="16">
                                          <p:stCondLst>
                                            <p:cond delay="0"/>
                                          </p:stCondLst>
                                        </p:cTn>
                                        <p:tgtEl>
                                          <p:spTgt spid="3">
                                            <p:txEl>
                                              <p:pRg end="3" st="3"/>
                                            </p:txEl>
                                          </p:spTgt>
                                        </p:tgtEl>
                                        <p:attrNameLst>
                                          <p:attrName>style.visibility</p:attrName>
                                        </p:attrNameLst>
                                      </p:cBhvr>
                                      <p:to>
                                        <p:strVal val="visible"/>
                                      </p:to>
                                    </p:se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31" presetSubtype="0">
                                  <p:stCondLst>
                                    <p:cond delay="0"/>
                                  </p:stCondLst>
                                  <p:childTnLst>
                                    <p:set>
                                      <p:cBhvr>
                                        <p:cTn dur="1" fill="hold" id="20">
                                          <p:stCondLst>
                                            <p:cond delay="0"/>
                                          </p:stCondLst>
                                        </p:cTn>
                                        <p:tgtEl>
                                          <p:spTgt spid="1027"/>
                                        </p:tgtEl>
                                        <p:attrNameLst>
                                          <p:attrName>style.visibility</p:attrName>
                                        </p:attrNameLst>
                                      </p:cBhvr>
                                      <p:to>
                                        <p:strVal val="visible"/>
                                      </p:to>
                                    </p:set>
                                    <p:anim calcmode="lin" valueType="num">
                                      <p:cBhvr>
                                        <p:cTn dur="1000" fill="hold" id="21"/>
                                        <p:tgtEl>
                                          <p:spTgt spid="1027"/>
                                        </p:tgtEl>
                                        <p:attrNameLst>
                                          <p:attrName>ppt_w</p:attrName>
                                        </p:attrNameLst>
                                      </p:cBhvr>
                                      <p:tavLst>
                                        <p:tav tm="0">
                                          <p:val>
                                            <p:fltVal val="0"/>
                                          </p:val>
                                        </p:tav>
                                        <p:tav tm="100000">
                                          <p:val>
                                            <p:strVal val="#ppt_w"/>
                                          </p:val>
                                        </p:tav>
                                      </p:tavLst>
                                    </p:anim>
                                    <p:anim calcmode="lin" valueType="num">
                                      <p:cBhvr>
                                        <p:cTn dur="1000" fill="hold" id="22"/>
                                        <p:tgtEl>
                                          <p:spTgt spid="1027"/>
                                        </p:tgtEl>
                                        <p:attrNameLst>
                                          <p:attrName>ppt_h</p:attrName>
                                        </p:attrNameLst>
                                      </p:cBhvr>
                                      <p:tavLst>
                                        <p:tav tm="0">
                                          <p:val>
                                            <p:fltVal val="0"/>
                                          </p:val>
                                        </p:tav>
                                        <p:tav tm="100000">
                                          <p:val>
                                            <p:strVal val="#ppt_h"/>
                                          </p:val>
                                        </p:tav>
                                      </p:tavLst>
                                    </p:anim>
                                    <p:anim calcmode="lin" valueType="num">
                                      <p:cBhvr>
                                        <p:cTn dur="1000" fill="hold" id="23"/>
                                        <p:tgtEl>
                                          <p:spTgt spid="1027"/>
                                        </p:tgtEl>
                                        <p:attrNameLst>
                                          <p:attrName>style.rotation</p:attrName>
                                        </p:attrNameLst>
                                      </p:cBhvr>
                                      <p:tavLst>
                                        <p:tav tm="0">
                                          <p:val>
                                            <p:fltVal val="90"/>
                                          </p:val>
                                        </p:tav>
                                        <p:tav tm="100000">
                                          <p:val>
                                            <p:fltVal val="0"/>
                                          </p:val>
                                        </p:tav>
                                      </p:tavLst>
                                    </p:anim>
                                    <p:animEffect filter="fade" transition="in">
                                      <p:cBhvr>
                                        <p:cTn dur="1000" id="24"/>
                                        <p:tgtEl>
                                          <p:spTgt spid="10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1" spid="3" uiExpan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a:normAutofit/>
          </a:bodyPr>
          <a:lstStyle/>
          <a:p>
            <a:r>
              <a:rPr lang="en-US" dirty="0" smtClean="0">
                <a:latin typeface="Arial Black" panose="020B0A04020102020204" pitchFamily="34" charset="0"/>
              </a:rPr>
              <a:t>Earth’s Seasons</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828800"/>
            <a:ext cx="6788944" cy="4525963"/>
          </a:xfrm>
        </p:spPr>
      </p:pic>
    </p:spTree>
    <p:extLst>
      <p:ext uri="{BB962C8B-B14F-4D97-AF65-F5344CB8AC3E}">
        <p14:creationId xmlns:p14="http://schemas.microsoft.com/office/powerpoint/2010/main" val="1532371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a:normAutofit/>
          </a:bodyPr>
          <a:lstStyle/>
          <a:p>
            <a:r>
              <a:rPr lang="en-US" dirty="0" smtClean="0">
                <a:latin typeface="Arial Black" panose="020B0A04020102020204" pitchFamily="34" charset="0"/>
              </a:rPr>
              <a:t>Earth’s Tilt Causes Seasons</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5825" y="1996281"/>
            <a:ext cx="7372350" cy="3733800"/>
          </a:xfrm>
        </p:spPr>
      </p:pic>
    </p:spTree>
    <p:extLst>
      <p:ext uri="{BB962C8B-B14F-4D97-AF65-F5344CB8AC3E}">
        <p14:creationId xmlns:p14="http://schemas.microsoft.com/office/powerpoint/2010/main" val="3891157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4788</TotalTime>
  <Words>1489</Words>
  <Application>Microsoft Office PowerPoint</Application>
  <PresentationFormat>On-screen Show (4:3)</PresentationFormat>
  <Paragraphs>157</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Atmospheric Movement</vt:lpstr>
      <vt:lpstr>Teacher Demonstration</vt:lpstr>
      <vt:lpstr>What is the Atmosphere?</vt:lpstr>
      <vt:lpstr>The Atmospheres’ Layers</vt:lpstr>
      <vt:lpstr>What does the atmosphere do?</vt:lpstr>
      <vt:lpstr>Quick Check!</vt:lpstr>
      <vt:lpstr>What’s so special about the sun?</vt:lpstr>
      <vt:lpstr>Earth’s Seasons</vt:lpstr>
      <vt:lpstr>Earth’s Tilt Causes Seasons</vt:lpstr>
      <vt:lpstr>Air Movement</vt:lpstr>
      <vt:lpstr>What’s so special about the sun?</vt:lpstr>
      <vt:lpstr>Convection Currents Demonstration</vt:lpstr>
      <vt:lpstr>PowerPoint Presentation</vt:lpstr>
      <vt:lpstr>Convection Currents</vt:lpstr>
      <vt:lpstr>Convection Currents</vt:lpstr>
      <vt:lpstr>Wind</vt:lpstr>
      <vt:lpstr>Westerly Winds</vt:lpstr>
      <vt:lpstr>Atmospheric Pressure</vt:lpstr>
      <vt:lpstr>Air Pressure</vt:lpstr>
      <vt:lpstr>PowerPoint Presentation</vt:lpstr>
      <vt:lpstr>PowerPoint Presentation</vt:lpstr>
      <vt:lpstr>What is a high pressure system?</vt:lpstr>
      <vt:lpstr>What is a low pressure system?</vt:lpstr>
      <vt:lpstr>High vs. Low </vt:lpstr>
      <vt:lpstr>Quick Check!</vt:lpstr>
      <vt:lpstr>What is a front?</vt:lpstr>
      <vt:lpstr>Cold Front</vt:lpstr>
      <vt:lpstr>Warm Front</vt:lpstr>
      <vt:lpstr>Weather</vt:lpstr>
      <vt:lpstr>Weather</vt:lpstr>
      <vt:lpstr>Closing Questions</vt:lpstr>
      <vt:lpstr>References</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Movement</dc:title>
  <dc:creator>Lab, L Johnson's</dc:creator>
  <cp:lastModifiedBy>Lab, L Johnson's</cp:lastModifiedBy>
  <cp:revision>71</cp:revision>
  <dcterms:created xsi:type="dcterms:W3CDTF">2013-10-15T13:56:11Z</dcterms:created>
  <dcterms:modified xsi:type="dcterms:W3CDTF">2014-02-25T15:32:07Z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6043970</vt:lpwstr>
  </property>
  <property fmtid="{D5CDD505-2E9C-101B-9397-08002B2CF9AE}" name="NXPowerLiteSettings" pid="3">
    <vt:lpwstr>F6000400038000</vt:lpwstr>
  </property>
  <property fmtid="{D5CDD505-2E9C-101B-9397-08002B2CF9AE}" name="NXPowerLiteVersion" pid="4">
    <vt:lpwstr>D4.3.1</vt:lpwstr>
  </property>
</Properties>
</file>