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wmf" Extension="w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73" r:id="rId6"/>
    <p:sldId id="259" r:id="rId7"/>
    <p:sldId id="274" r:id="rId8"/>
    <p:sldId id="265" r:id="rId9"/>
    <p:sldId id="261" r:id="rId10"/>
    <p:sldId id="262" r:id="rId11"/>
    <p:sldId id="263" r:id="rId12"/>
    <p:sldId id="280" r:id="rId13"/>
    <p:sldId id="281" r:id="rId14"/>
    <p:sldId id="272" r:id="rId15"/>
    <p:sldId id="264" r:id="rId16"/>
    <p:sldId id="266" r:id="rId17"/>
    <p:sldId id="275" r:id="rId18"/>
    <p:sldId id="276" r:id="rId19"/>
    <p:sldId id="267" r:id="rId20"/>
    <p:sldId id="268" r:id="rId21"/>
    <p:sldId id="269" r:id="rId22"/>
    <p:sldId id="270" r:id="rId23"/>
    <p:sldId id="277" r:id="rId24"/>
    <p:sldId id="278" r:id="rId25"/>
    <p:sldId id="271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6" autoAdjust="0"/>
    <p:restoredTop sz="94055" autoAdjust="0"/>
  </p:normalViewPr>
  <p:slideViewPr>
    <p:cSldViewPr>
      <p:cViewPr>
        <p:scale>
          <a:sx n="113" d="100"/>
          <a:sy n="113" d="100"/>
        </p:scale>
        <p:origin x="-32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9D4E4-2BA8-4FEB-8CD7-7CA2712EB612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85CA6-8825-4334-AA3D-E467D9740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0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Solids: book, frozen</a:t>
            </a:r>
            <a:r>
              <a:rPr lang="en-US" baseline="0" dirty="0" smtClean="0"/>
              <a:t> ice cream, crown, duck</a:t>
            </a:r>
          </a:p>
          <a:p>
            <a:r>
              <a:rPr lang="en-US" baseline="0" dirty="0" smtClean="0"/>
              <a:t>Liquids: tea, water</a:t>
            </a:r>
          </a:p>
          <a:p>
            <a:r>
              <a:rPr lang="en-US" baseline="0" dirty="0" smtClean="0"/>
              <a:t>Gas: cloud, air in a balloon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85CA6-8825-4334-AA3D-E467D97401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3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CFC9-C32D-4C1F-BE3D-14D965B80FE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26BF37-FF0F-4BE5-8815-36D769FDD2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CFC9-C32D-4C1F-BE3D-14D965B80FE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BF37-FF0F-4BE5-8815-36D769FDD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CFC9-C32D-4C1F-BE3D-14D965B80FE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BF37-FF0F-4BE5-8815-36D769FDD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CFC9-C32D-4C1F-BE3D-14D965B80FE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BF37-FF0F-4BE5-8815-36D769FDD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CFC9-C32D-4C1F-BE3D-14D965B80FE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BF37-FF0F-4BE5-8815-36D769FDD2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CFC9-C32D-4C1F-BE3D-14D965B80FE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BF37-FF0F-4BE5-8815-36D769FDD2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CFC9-C32D-4C1F-BE3D-14D965B80FE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BF37-FF0F-4BE5-8815-36D769FDD2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CFC9-C32D-4C1F-BE3D-14D965B80FE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BF37-FF0F-4BE5-8815-36D769FDD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CFC9-C32D-4C1F-BE3D-14D965B80FE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BF37-FF0F-4BE5-8815-36D769FDD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CFC9-C32D-4C1F-BE3D-14D965B80FE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BF37-FF0F-4BE5-8815-36D769FDD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CFC9-C32D-4C1F-BE3D-14D965B80FE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BF37-FF0F-4BE5-8815-36D769FDD2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736CFC9-C32D-4C1F-BE3D-14D965B80FEE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C26BF37-FF0F-4BE5-8815-36D769FDD2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Building blocks of life</a:t>
            </a:r>
            <a:endParaRPr lang="en-US" dirty="0"/>
          </a:p>
        </p:txBody>
      </p:sp>
      <p:pic>
        <p:nvPicPr>
          <p:cNvPr id="1026" name="Picture 2" descr="C:\Users\ljlab\AppData\Local\Microsoft\Windows\Temporary Internet Files\Content.IE5\ID58T3RB\MC9002410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"/>
            <a:ext cx="3048000" cy="235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pPr algn="l"/>
            <a:r>
              <a:rPr lang="en-US" dirty="0" smtClean="0"/>
              <a:t>The periodic table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596053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2914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343400" y="5867400"/>
            <a:ext cx="2667000" cy="400110"/>
            <a:chOff x="4343400" y="5867400"/>
            <a:chExt cx="2667000" cy="400110"/>
          </a:xfrm>
        </p:grpSpPr>
        <p:sp>
          <p:nvSpPr>
            <p:cNvPr id="3" name="TextBox 2"/>
            <p:cNvSpPr txBox="1"/>
            <p:nvPr/>
          </p:nvSpPr>
          <p:spPr>
            <a:xfrm>
              <a:off x="4343400" y="58674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Atomic mass</a:t>
              </a:r>
              <a:endParaRPr lang="en-US" sz="20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867400" y="6067455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114800" y="4191001"/>
            <a:ext cx="3276600" cy="552509"/>
            <a:chOff x="4114800" y="4191001"/>
            <a:chExt cx="3276600" cy="552509"/>
          </a:xfrm>
        </p:grpSpPr>
        <p:sp>
          <p:nvSpPr>
            <p:cNvPr id="4" name="TextBox 3"/>
            <p:cNvSpPr txBox="1"/>
            <p:nvPr/>
          </p:nvSpPr>
          <p:spPr>
            <a:xfrm>
              <a:off x="4114800" y="4343400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Atomic number</a:t>
              </a:r>
              <a:endParaRPr lang="en-US" sz="2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943600" y="4191001"/>
              <a:ext cx="1447800" cy="3524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52400" y="3733800"/>
            <a:ext cx="3352800" cy="3124200"/>
            <a:chOff x="152400" y="3733800"/>
            <a:chExt cx="3352800" cy="3124200"/>
          </a:xfrm>
        </p:grpSpPr>
        <p:sp>
          <p:nvSpPr>
            <p:cNvPr id="19" name="10-Point Star 18"/>
            <p:cNvSpPr/>
            <p:nvPr/>
          </p:nvSpPr>
          <p:spPr>
            <a:xfrm>
              <a:off x="152400" y="3733800"/>
              <a:ext cx="3352800" cy="3124200"/>
            </a:xfrm>
            <a:prstGeom prst="star10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5066" y="4343400"/>
              <a:ext cx="245533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The atomic number tells us Carbon has </a:t>
              </a:r>
              <a:r>
                <a:rPr lang="en-US" sz="2400" b="1" dirty="0" smtClean="0"/>
                <a:t>6 protons </a:t>
              </a:r>
              <a:r>
                <a:rPr lang="en-US" sz="2400" dirty="0" smtClean="0"/>
                <a:t>and </a:t>
              </a:r>
              <a:r>
                <a:rPr lang="en-US" sz="2400" b="1" dirty="0" smtClean="0"/>
                <a:t>6 electrons. </a:t>
              </a:r>
              <a:endParaRPr lang="en-US" sz="2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91200" y="533400"/>
            <a:ext cx="3352800" cy="2971800"/>
            <a:chOff x="5791200" y="533400"/>
            <a:chExt cx="3352800" cy="2971800"/>
          </a:xfrm>
        </p:grpSpPr>
        <p:sp>
          <p:nvSpPr>
            <p:cNvPr id="21" name="10-Point Star 20"/>
            <p:cNvSpPr/>
            <p:nvPr/>
          </p:nvSpPr>
          <p:spPr>
            <a:xfrm>
              <a:off x="5791200" y="533400"/>
              <a:ext cx="3352800" cy="2971800"/>
            </a:xfrm>
            <a:prstGeom prst="star10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43600" y="1002739"/>
              <a:ext cx="298860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We know carbon has 6 protons. Atomic mass is protons + neutrons, so there are </a:t>
              </a:r>
              <a:r>
                <a:rPr lang="en-US" sz="2400" b="1" dirty="0" smtClean="0"/>
                <a:t>6 neutrons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948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Molecules vs. Compounds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Molecules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Compounds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Molecules are made by combining atoms of the </a:t>
            </a:r>
            <a:r>
              <a:rPr lang="en-US" u="sng" dirty="0" smtClean="0">
                <a:solidFill>
                  <a:schemeClr val="tx1"/>
                </a:solidFill>
              </a:rPr>
              <a:t>same element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Combining two Hydrogens together makes an H2 molecule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compound is made by combining molecules from </a:t>
            </a:r>
            <a:r>
              <a:rPr lang="en-US" u="sng" dirty="0">
                <a:solidFill>
                  <a:schemeClr val="tx1"/>
                </a:solidFill>
              </a:rPr>
              <a:t>different elements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Combining H2 and Oxygen makes H2O or a “water” compound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Check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The center of an atom is </a:t>
            </a:r>
            <a:r>
              <a:rPr lang="en-US" sz="2800" smtClean="0">
                <a:solidFill>
                  <a:schemeClr val="tx1"/>
                </a:solidFill>
              </a:rPr>
              <a:t>composed of?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Protons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Neutrons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Electrons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Litebulb"/>
          <p:cNvSpPr>
            <a:spLocks noEditPoints="1" noChangeArrowheads="1"/>
          </p:cNvSpPr>
          <p:nvPr/>
        </p:nvSpPr>
        <p:spPr bwMode="auto">
          <a:xfrm>
            <a:off x="1143000" y="304800"/>
            <a:ext cx="838200" cy="12192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314325"/>
            <a:ext cx="8905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5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If an element has 6 neutrons, 4 protons, and 4 electrons… What is the </a:t>
            </a:r>
            <a:r>
              <a:rPr lang="en-US" sz="2800" u="sng" dirty="0" smtClean="0">
                <a:solidFill>
                  <a:schemeClr val="tx1"/>
                </a:solidFill>
              </a:rPr>
              <a:t>Atomic Mass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Atomic Mass= neutrons + protons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6+4= 10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 Atomic Mass is 10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8905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799"/>
            <a:ext cx="8905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9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1"/>
            <a:ext cx="4787153" cy="634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2-Point Star 3"/>
          <p:cNvSpPr/>
          <p:nvPr/>
        </p:nvSpPr>
        <p:spPr>
          <a:xfrm>
            <a:off x="0" y="914400"/>
            <a:ext cx="3886200" cy="4191000"/>
          </a:xfrm>
          <a:prstGeom prst="star1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828800"/>
            <a:ext cx="243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Atoms combine to make matter!!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56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/>
              <a:t>Matter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/>
          </a:bodyPr>
          <a:lstStyle/>
          <a:p>
            <a:r>
              <a:rPr b="1" dirty="0" lang="en-US" smtClean="0" sz="2800">
                <a:solidFill>
                  <a:schemeClr val="tx1"/>
                </a:solidFill>
              </a:rPr>
              <a:t>Matter</a:t>
            </a:r>
            <a:r>
              <a:rPr dirty="0" lang="en-US" smtClean="0" sz="2800">
                <a:solidFill>
                  <a:schemeClr val="tx1"/>
                </a:solidFill>
              </a:rPr>
              <a:t> is anything that has mass (weight) and takes up space</a:t>
            </a:r>
          </a:p>
          <a:p>
            <a:r>
              <a:rPr dirty="0" lang="en-US" smtClean="0" sz="2800">
                <a:solidFill>
                  <a:schemeClr val="tx1"/>
                </a:solidFill>
              </a:rPr>
              <a:t>Everything is made up of matter; your desk, your pencil, and your water are all made of matter.</a:t>
            </a:r>
          </a:p>
          <a:p>
            <a:r>
              <a:rPr dirty="0" lang="en-US" smtClean="0" sz="2800">
                <a:solidFill>
                  <a:schemeClr val="tx1"/>
                </a:solidFill>
              </a:rPr>
              <a:t>3 common states of matter:</a:t>
            </a:r>
          </a:p>
          <a:p>
            <a:pPr lvl="1"/>
            <a:r>
              <a:rPr dirty="0" lang="en-US" smtClean="0" sz="2400">
                <a:solidFill>
                  <a:schemeClr val="tx1"/>
                </a:solidFill>
              </a:rPr>
              <a:t>Solid </a:t>
            </a:r>
          </a:p>
          <a:p>
            <a:pPr lvl="1"/>
            <a:r>
              <a:rPr dirty="0" lang="en-US" smtClean="0" sz="2400">
                <a:solidFill>
                  <a:schemeClr val="tx1"/>
                </a:solidFill>
              </a:rPr>
              <a:t>Liquid</a:t>
            </a:r>
          </a:p>
          <a:p>
            <a:pPr lvl="1"/>
            <a:r>
              <a:rPr dirty="0" lang="en-US" smtClean="0" sz="2400">
                <a:solidFill>
                  <a:schemeClr val="tx1"/>
                </a:solidFill>
              </a:rPr>
              <a:t>Gas</a:t>
            </a:r>
            <a:endParaRPr dirty="0" lang="en-US" sz="240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499892" y="4724400"/>
            <a:ext cx="439309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86039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Solid, liquid, or gas?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5105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If something is a </a:t>
            </a:r>
            <a:r>
              <a:rPr lang="en-US" sz="3200" b="1" dirty="0" smtClean="0">
                <a:solidFill>
                  <a:schemeClr val="tx1"/>
                </a:solidFill>
              </a:rPr>
              <a:t>solid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 molecules are packed tightly together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Think of ice cubes. It has a shape.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4800"/>
            <a:ext cx="4191000" cy="232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9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Solid, liquid, or gas?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If something is a </a:t>
            </a:r>
            <a:r>
              <a:rPr lang="en-US" sz="3200" b="1" dirty="0">
                <a:solidFill>
                  <a:schemeClr val="tx1"/>
                </a:solidFill>
              </a:rPr>
              <a:t>liquid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molecules can flow easily and take the shape of the container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Think of water. It has no shape.</a:t>
            </a:r>
          </a:p>
          <a:p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6067425" cy="30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2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Solid, liquid, or gas?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If something is a </a:t>
            </a:r>
            <a:r>
              <a:rPr lang="en-US" sz="3200" b="1" dirty="0">
                <a:solidFill>
                  <a:prstClr val="black"/>
                </a:solidFill>
              </a:rPr>
              <a:t>gas</a:t>
            </a:r>
            <a:r>
              <a:rPr lang="en-US" sz="3200" dirty="0">
                <a:solidFill>
                  <a:prstClr val="black"/>
                </a:solidFill>
              </a:rPr>
              <a:t>: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The molecules can’t be contained and fly around everywhere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Think of the air we breathe. Can you grab it? NO, because the molecules are spread out and flying quickly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3686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2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If you tried to put these molecules in a jar…</a:t>
            </a:r>
            <a:endParaRPr lang="en-US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83606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3810000"/>
            <a:ext cx="1905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Gas</a:t>
            </a:r>
          </a:p>
          <a:p>
            <a:pPr algn="ctr"/>
            <a:r>
              <a:rPr lang="en-US" sz="1400" dirty="0" smtClean="0"/>
              <a:t>Shape of container</a:t>
            </a:r>
          </a:p>
          <a:p>
            <a:pPr algn="ctr"/>
            <a:r>
              <a:rPr lang="en-US" sz="1400" dirty="0" smtClean="0"/>
              <a:t>Volume of container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18033" y="3810000"/>
            <a:ext cx="2286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Liquid</a:t>
            </a:r>
          </a:p>
          <a:p>
            <a:pPr algn="ctr"/>
            <a:r>
              <a:rPr lang="en-US" sz="1400" dirty="0" smtClean="0"/>
              <a:t>Shape of container</a:t>
            </a:r>
          </a:p>
          <a:p>
            <a:pPr algn="ctr"/>
            <a:r>
              <a:rPr lang="en-US" sz="1400" dirty="0" smtClean="0"/>
              <a:t>Free surface </a:t>
            </a:r>
          </a:p>
          <a:p>
            <a:pPr algn="ctr"/>
            <a:r>
              <a:rPr lang="en-US" sz="1400" dirty="0" smtClean="0"/>
              <a:t>Fixed volume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833336"/>
            <a:ext cx="17526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Solid</a:t>
            </a:r>
          </a:p>
          <a:p>
            <a:pPr algn="ctr"/>
            <a:r>
              <a:rPr lang="en-US" sz="1400" dirty="0" smtClean="0"/>
              <a:t>Holds shape</a:t>
            </a:r>
          </a:p>
          <a:p>
            <a:pPr algn="ctr"/>
            <a:r>
              <a:rPr lang="en-US" sz="1400" dirty="0" smtClean="0"/>
              <a:t>Fixed volume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77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Atoms?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Atoms</a:t>
            </a:r>
            <a:r>
              <a:rPr lang="en-US" sz="3600" dirty="0" smtClean="0">
                <a:solidFill>
                  <a:schemeClr val="tx1"/>
                </a:solidFill>
              </a:rPr>
              <a:t> are the building blocks of matter made up of Protons, Neutrons &amp; Electrons.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2976563" cy="29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vs. Liquid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SOLID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LIQUID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Has a shape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Molecules are packed tightly together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8200" y="2057400"/>
            <a:ext cx="4066032" cy="406863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Has no shape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Takes the shape of the container it is in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Molecules not packed tightly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Gas is different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It </a:t>
            </a:r>
            <a:r>
              <a:rPr lang="en-US" sz="2800" dirty="0" smtClean="0">
                <a:solidFill>
                  <a:schemeClr val="tx1"/>
                </a:solidFill>
              </a:rPr>
              <a:t>takes the shape of the container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 molecules are spread very far apart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Example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When you blow up a balloon, all the air takes the shape of the </a:t>
            </a:r>
            <a:r>
              <a:rPr lang="en-US" sz="2400" dirty="0" smtClean="0">
                <a:solidFill>
                  <a:schemeClr val="tx1"/>
                </a:solidFill>
              </a:rPr>
              <a:t>balloon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figure out what is a </a:t>
            </a:r>
            <a:r>
              <a:rPr lang="en-US" dirty="0" smtClean="0"/>
              <a:t>solid?</a:t>
            </a:r>
            <a:endParaRPr lang="en-US" dirty="0"/>
          </a:p>
        </p:txBody>
      </p:sp>
      <p:pic>
        <p:nvPicPr>
          <p:cNvPr id="1026" name="Picture 2" descr="C:\Users\ljlab\AppData\Local\Microsoft\Windows\Temporary Internet Files\Content.IE5\85D4G0WL\MC9004326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jlab\AppData\Local\Microsoft\Windows\Temporary Internet Files\Content.IE5\ID58T3RB\MC9004119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92" y="1600200"/>
            <a:ext cx="1831064" cy="217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jlab\AppData\Local\Microsoft\Windows\Temporary Internet Files\Content.IE5\85D4G0WL\MC90043259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0" y="32766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jlab\AppData\Local\Microsoft\Windows\Temporary Internet Files\Content.IE5\MQKG6MUZ\MC90035206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9055">
            <a:off x="2281051" y="4350195"/>
            <a:ext cx="1295400" cy="23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jlab\AppData\Local\Microsoft\Windows\Temporary Internet Files\Content.IE5\NGZO74Z3\MC900432659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56" y="1355849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jlab\AppData\Local\Microsoft\Windows\Temporary Internet Files\Content.IE5\5N27JZN6\MC90015119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67" y="3459082"/>
            <a:ext cx="2740492" cy="146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jlab\AppData\Local\Microsoft\Windows\Temporary Internet Files\Content.IE5\JI1SDTM6\MC90038381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207" y="1730899"/>
            <a:ext cx="1219200" cy="17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ljlab\AppData\Local\Microsoft\Windows\Temporary Internet Files\Content.IE5\85D4G0WL\MC900436167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98" y="3753620"/>
            <a:ext cx="1845218" cy="20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24670" y="5715000"/>
            <a:ext cx="236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Air in a balloon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848600" y="3200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water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922691"/>
            <a:ext cx="174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duck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2895600"/>
            <a:ext cx="144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crown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57648" y="3505200"/>
            <a:ext cx="87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75651" y="6138535"/>
            <a:ext cx="2977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Frozen ice cream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4799728"/>
            <a:ext cx="136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cloud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2895600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book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152400" y="1355849"/>
            <a:ext cx="1828800" cy="173025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733800" y="3431232"/>
            <a:ext cx="2813459" cy="172229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06767" y="1600200"/>
            <a:ext cx="2740492" cy="1676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4343400"/>
            <a:ext cx="1905000" cy="2362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figure out what is liquid?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219200"/>
            <a:ext cx="8248650" cy="546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3124200"/>
            <a:ext cx="11652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562600"/>
            <a:ext cx="24685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286000" y="1447800"/>
            <a:ext cx="1828800" cy="23225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81800" y="1524000"/>
            <a:ext cx="2057400" cy="19232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figure out what is a gas?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371600"/>
            <a:ext cx="8802687" cy="54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04800" y="3429000"/>
            <a:ext cx="2209800" cy="1828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6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382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51816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Atoms make up everything we see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Atoms have protons, neutrons, and electrons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You change what an atom is by adding protons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The periodic table is a list of all the atoms in the </a:t>
            </a:r>
            <a:r>
              <a:rPr lang="en-US" sz="3000" dirty="0" smtClean="0">
                <a:solidFill>
                  <a:schemeClr val="tx1"/>
                </a:solidFill>
              </a:rPr>
              <a:t>world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When you combine the same atoms you make molecules. When you combine different molecules you make compounds.</a:t>
            </a:r>
          </a:p>
          <a:p>
            <a:r>
              <a:rPr lang="en-US" sz="3000" dirty="0">
                <a:solidFill>
                  <a:schemeClr val="tx1"/>
                </a:solidFill>
              </a:rPr>
              <a:t>Matter is anything that takes up space.</a:t>
            </a:r>
          </a:p>
          <a:p>
            <a:r>
              <a:rPr lang="en-US" sz="3000" dirty="0">
                <a:solidFill>
                  <a:schemeClr val="tx1"/>
                </a:solidFill>
              </a:rPr>
              <a:t>Matter can be solid, liquid, or gas.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 </a:t>
            </a:r>
            <a:r>
              <a:rPr lang="en-US" sz="2800" b="1" dirty="0" smtClean="0">
                <a:solidFill>
                  <a:schemeClr val="tx1"/>
                </a:solidFill>
              </a:rPr>
              <a:t>proton</a:t>
            </a:r>
            <a:r>
              <a:rPr lang="en-US" sz="2800" dirty="0" smtClean="0">
                <a:solidFill>
                  <a:schemeClr val="tx1"/>
                </a:solidFill>
              </a:rPr>
              <a:t> is a positively charged (+) particle in the center of the atom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An </a:t>
            </a:r>
            <a:r>
              <a:rPr lang="en-US" sz="2800" b="1" dirty="0">
                <a:solidFill>
                  <a:schemeClr val="tx1"/>
                </a:solidFill>
              </a:rPr>
              <a:t>e</a:t>
            </a:r>
            <a:r>
              <a:rPr lang="en-US" sz="2800" b="1" dirty="0" smtClean="0">
                <a:solidFill>
                  <a:schemeClr val="tx1"/>
                </a:solidFill>
              </a:rPr>
              <a:t>lectron</a:t>
            </a:r>
            <a:r>
              <a:rPr lang="en-US" sz="2800" dirty="0" smtClean="0">
                <a:solidFill>
                  <a:schemeClr val="tx1"/>
                </a:solidFill>
              </a:rPr>
              <a:t> is a negatively charged (-) particle on the outside of the atom and are the smallest.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 </a:t>
            </a:r>
            <a:r>
              <a:rPr lang="en-US" sz="2800" b="1" dirty="0" smtClean="0">
                <a:solidFill>
                  <a:schemeClr val="tx1"/>
                </a:solidFill>
              </a:rPr>
              <a:t>neutron</a:t>
            </a:r>
            <a:r>
              <a:rPr lang="en-US" sz="2800" dirty="0" smtClean="0">
                <a:solidFill>
                  <a:schemeClr val="tx1"/>
                </a:solidFill>
              </a:rPr>
              <a:t> is “neutral” and has no charge. It is found in the center of the atom with the protons.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67512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3505200"/>
            <a:ext cx="2667000" cy="1757065"/>
            <a:chOff x="304800" y="3505200"/>
            <a:chExt cx="2667000" cy="1757065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1295400" y="3505200"/>
              <a:ext cx="1676400" cy="133350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04800" y="4800600"/>
              <a:ext cx="1676400" cy="46166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PROTON</a:t>
              </a:r>
              <a:endParaRPr lang="en-US" sz="24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21480" y="2209800"/>
            <a:ext cx="3596640" cy="685800"/>
            <a:chOff x="4221480" y="2209800"/>
            <a:chExt cx="3596640" cy="685800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221480" y="2438400"/>
              <a:ext cx="1752600" cy="4572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019800" y="2209800"/>
              <a:ext cx="1798320" cy="46166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NEUTRON</a:t>
              </a:r>
              <a:endParaRPr lang="en-US" sz="24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914400"/>
            <a:ext cx="2057400" cy="1066800"/>
            <a:chOff x="457200" y="914400"/>
            <a:chExt cx="2057400" cy="106680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524000" y="1371600"/>
              <a:ext cx="990600" cy="60960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57200" y="914400"/>
              <a:ext cx="1981200" cy="461665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ELECTRON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0090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All matter is made of atoms. They cannot be destroyed.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Compounds are made by combining two or more atoms.</a:t>
            </a:r>
          </a:p>
          <a:p>
            <a:r>
              <a:rPr lang="en-US" sz="2800" dirty="0">
                <a:solidFill>
                  <a:schemeClr val="tx1"/>
                </a:solidFill>
              </a:rPr>
              <a:t>A chemical reaction is a rearrangement of atoms.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98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 make up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An </a:t>
            </a:r>
            <a:r>
              <a:rPr lang="en-US" sz="2800" b="1" dirty="0" smtClean="0">
                <a:solidFill>
                  <a:schemeClr val="tx1"/>
                </a:solidFill>
              </a:rPr>
              <a:t>element</a:t>
            </a:r>
            <a:r>
              <a:rPr lang="en-US" sz="2800" dirty="0" smtClean="0">
                <a:solidFill>
                  <a:schemeClr val="tx1"/>
                </a:solidFill>
              </a:rPr>
              <a:t> is a substance made up of one type of atom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 number of protons in an atom decide which element that atom will be.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If you change the number of protons then you change the element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Hydrogen has 1 proton </a:t>
            </a:r>
            <a:r>
              <a:rPr lang="en-US" sz="2800" dirty="0" smtClean="0">
                <a:solidFill>
                  <a:schemeClr val="tx1"/>
                </a:solidFill>
              </a:rPr>
              <a:t>but…. </a:t>
            </a:r>
            <a:r>
              <a:rPr lang="en-US" sz="2800" dirty="0">
                <a:solidFill>
                  <a:schemeClr val="tx1"/>
                </a:solidFill>
              </a:rPr>
              <a:t>if you </a:t>
            </a:r>
            <a:r>
              <a:rPr lang="en-US" sz="2800" dirty="0" smtClean="0">
                <a:solidFill>
                  <a:schemeClr val="tx1"/>
                </a:solidFill>
              </a:rPr>
              <a:t>ADD 5 </a:t>
            </a:r>
            <a:r>
              <a:rPr lang="en-US" sz="2800" dirty="0">
                <a:solidFill>
                  <a:schemeClr val="tx1"/>
                </a:solidFill>
              </a:rPr>
              <a:t>more protons then you make </a:t>
            </a:r>
            <a:r>
              <a:rPr lang="en-US" sz="2800" dirty="0" smtClean="0">
                <a:solidFill>
                  <a:schemeClr val="tx1"/>
                </a:solidFill>
              </a:rPr>
              <a:t>Carbon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16287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276600" y="4014787"/>
            <a:ext cx="18288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61" y="3047999"/>
            <a:ext cx="257404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35019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+ 5 protons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447800" y="3352799"/>
            <a:ext cx="381000" cy="333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463006" cy="41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1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periodic table is a chart that has information about all </a:t>
            </a:r>
            <a:r>
              <a:rPr lang="en-US" sz="2800" dirty="0" smtClean="0">
                <a:solidFill>
                  <a:schemeClr val="tx1"/>
                </a:solidFill>
              </a:rPr>
              <a:t>atoms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It’s </a:t>
            </a:r>
            <a:r>
              <a:rPr lang="en-US" sz="2800" dirty="0" smtClean="0">
                <a:solidFill>
                  <a:schemeClr val="tx1"/>
                </a:solidFill>
              </a:rPr>
              <a:t>like the alphabet. When you combine different atoms or “letters”, you make different substances or “words”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</a:rPr>
              <a:t>atomic number </a:t>
            </a:r>
            <a:r>
              <a:rPr lang="en-US" sz="2800" dirty="0" smtClean="0">
                <a:solidFill>
                  <a:schemeClr val="tx1"/>
                </a:solidFill>
              </a:rPr>
              <a:t>tells us how many </a:t>
            </a:r>
            <a:r>
              <a:rPr lang="en-US" sz="2800" u="sng" dirty="0" smtClean="0">
                <a:solidFill>
                  <a:schemeClr val="tx1"/>
                </a:solidFill>
              </a:rPr>
              <a:t>protons </a:t>
            </a:r>
            <a:r>
              <a:rPr lang="en-US" sz="2800" dirty="0" smtClean="0">
                <a:solidFill>
                  <a:schemeClr val="tx1"/>
                </a:solidFill>
              </a:rPr>
              <a:t>are in the atom.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 smtClean="0">
                <a:solidFill>
                  <a:schemeClr val="tx1"/>
                </a:solidFill>
              </a:rPr>
              <a:t># </a:t>
            </a:r>
            <a:r>
              <a:rPr lang="en-US" sz="2800" dirty="0" smtClean="0">
                <a:solidFill>
                  <a:schemeClr val="tx1"/>
                </a:solidFill>
              </a:rPr>
              <a:t>of protons </a:t>
            </a:r>
            <a:r>
              <a:rPr lang="en-US" sz="2800" dirty="0" smtClean="0">
                <a:solidFill>
                  <a:schemeClr val="tx1"/>
                </a:solidFill>
              </a:rPr>
              <a:t>= the # </a:t>
            </a:r>
            <a:r>
              <a:rPr lang="en-US" sz="2800" dirty="0" smtClean="0">
                <a:solidFill>
                  <a:schemeClr val="tx1"/>
                </a:solidFill>
              </a:rPr>
              <a:t>of electrons.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</a:rPr>
              <a:t>atomic mass </a:t>
            </a:r>
            <a:r>
              <a:rPr lang="en-US" sz="2800" dirty="0" smtClean="0">
                <a:solidFill>
                  <a:schemeClr val="tx1"/>
                </a:solidFill>
              </a:rPr>
              <a:t>tells us how many </a:t>
            </a:r>
            <a:r>
              <a:rPr lang="en-US" sz="2800" u="sng" dirty="0" smtClean="0">
                <a:solidFill>
                  <a:schemeClr val="tx1"/>
                </a:solidFill>
              </a:rPr>
              <a:t>protons</a:t>
            </a:r>
            <a:r>
              <a:rPr lang="en-US" sz="2800" dirty="0" smtClean="0">
                <a:solidFill>
                  <a:schemeClr val="tx1"/>
                </a:solidFill>
              </a:rPr>
              <a:t> AND </a:t>
            </a:r>
            <a:r>
              <a:rPr lang="en-US" sz="2800" u="sng" dirty="0" smtClean="0">
                <a:solidFill>
                  <a:schemeClr val="tx1"/>
                </a:solidFill>
              </a:rPr>
              <a:t>neutrons</a:t>
            </a:r>
            <a:r>
              <a:rPr lang="en-US" sz="2800" dirty="0" smtClean="0">
                <a:solidFill>
                  <a:schemeClr val="tx1"/>
                </a:solidFill>
              </a:rPr>
              <a:t> are in the atom.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Atomic mass= Protons + Neutrons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7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440</TotalTime>
  <Words>801</Words>
  <Application>Microsoft Office PowerPoint</Application>
  <PresentationFormat>On-screen Show (4:3)</PresentationFormat>
  <Paragraphs>124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Executive</vt:lpstr>
      <vt:lpstr>ATOMS</vt:lpstr>
      <vt:lpstr>What are Atoms?</vt:lpstr>
      <vt:lpstr>Inside the Atom</vt:lpstr>
      <vt:lpstr>PowerPoint Presentation</vt:lpstr>
      <vt:lpstr>Atomic Theory</vt:lpstr>
      <vt:lpstr>Atoms make up elements</vt:lpstr>
      <vt:lpstr>Example:</vt:lpstr>
      <vt:lpstr>The periodic table</vt:lpstr>
      <vt:lpstr>The periodic table</vt:lpstr>
      <vt:lpstr>The periodic table</vt:lpstr>
      <vt:lpstr>Molecules vs. Compounds</vt:lpstr>
      <vt:lpstr>Memory Check </vt:lpstr>
      <vt:lpstr>Memory Check</vt:lpstr>
      <vt:lpstr>PowerPoint Presentation</vt:lpstr>
      <vt:lpstr>Matter</vt:lpstr>
      <vt:lpstr>Solid, liquid, or gas?</vt:lpstr>
      <vt:lpstr>Solid, liquid, or gas?</vt:lpstr>
      <vt:lpstr>Solid, liquid, or gas?</vt:lpstr>
      <vt:lpstr>If you tried to put these molecules in a jar…</vt:lpstr>
      <vt:lpstr>Solid vs. Liquid</vt:lpstr>
      <vt:lpstr>Gas</vt:lpstr>
      <vt:lpstr>Can you figure out what is a solid?</vt:lpstr>
      <vt:lpstr>Can you figure out what is liquid?</vt:lpstr>
      <vt:lpstr>Can you figure out what is a gas?</vt:lpstr>
      <vt:lpstr>REVIEW</vt:lpstr>
      <vt:lpstr>REVIEW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</dc:title>
  <dc:creator>Lab, L Johnson's</dc:creator>
  <cp:lastModifiedBy>Tech</cp:lastModifiedBy>
  <cp:revision>34</cp:revision>
  <dcterms:created xsi:type="dcterms:W3CDTF">2014-10-14T14:35:51Z</dcterms:created>
  <dcterms:modified xsi:type="dcterms:W3CDTF">2015-01-20T22:12:10Z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1090601</vt:lpwstr>
  </property>
  <property fmtid="{D5CDD505-2E9C-101B-9397-08002B2CF9AE}" name="NXPowerLiteVersion" pid="3">
    <vt:lpwstr>D5.1.6</vt:lpwstr>
  </property>
</Properties>
</file>