
<file path=[Content_Types].xml><?xml version="1.0" encoding="utf-8"?>
<Types xmlns="http://schemas.openxmlformats.org/package/2006/content-types">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Layout+xml" PartName="/ppt/slideLayouts/slideLayout7.xml"/>
  <Override ContentType="application/vnd.openxmlformats-officedocument.presentationml.slideLayout+xml" PartName="/ppt/slideLayouts/slideLayout8.xml"/>
  <Default ContentType="image/png" Extension="png"/>
  <Override ContentType="application/vnd.openxmlformats-officedocument.presentationml.slideMaster+xml" PartName="/ppt/slideMasters/slideMaster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presProps+xml" PartName="/ppt/presProps.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theme+xml" PartName="/ppt/theme/theme1.xml"/>
  <Default ContentType="image/jpeg" Extension="jpeg"/>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0.xml"/>
  <Default ContentType="image/gif" Extension="gif"/>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57" r:id="rId4"/>
    <p:sldId id="258" r:id="rId5"/>
    <p:sldId id="259" r:id="rId6"/>
    <p:sldId id="260"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varScale="1">
        <p:scale>
          <a:sx n="100" d="100"/>
          <a:sy n="100" d="100"/>
        </p:scale>
        <p:origin x="-20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FB334DA-B551-449B-91E3-C02BA88C805D}" type="datetimeFigureOut">
              <a:rPr lang="en-US" smtClean="0"/>
              <a:pPr/>
              <a:t>5/18/2011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BCDAC8-CC53-4AA2-9F32-F7D607EDA50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B334DA-B551-449B-91E3-C02BA88C805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B334DA-B551-449B-91E3-C02BA88C805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B334DA-B551-449B-91E3-C02BA88C805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B334DA-B551-449B-91E3-C02BA88C805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BCDAC8-CC53-4AA2-9F32-F7D607EDA50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B334DA-B551-449B-91E3-C02BA88C805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FB334DA-B551-449B-91E3-C02BA88C805D}"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B334DA-B551-449B-91E3-C02BA88C805D}"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334DA-B551-449B-91E3-C02BA88C805D}"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B334DA-B551-449B-91E3-C02BA88C805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BCDAC8-CC53-4AA2-9F32-F7D607EDA5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B334DA-B551-449B-91E3-C02BA88C805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3BCDAC8-CC53-4AA2-9F32-F7D607EDA50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FB334DA-B551-449B-91E3-C02BA88C805D}" type="datetimeFigureOut">
              <a:rPr lang="en-US" smtClean="0"/>
              <a:pPr/>
              <a:t>5/18/2011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BCDAC8-CC53-4AA2-9F32-F7D607EDA50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3.jpeg" Type="http://schemas.openxmlformats.org/officeDocument/2006/relationships/image"/><Relationship Id="rId2" Target="../media/image2.jpeg" Type="http://schemas.openxmlformats.org/officeDocument/2006/relationships/image"/><Relationship Id="rId1" Target="../slideLayouts/slideLayout1.xml" Type="http://schemas.openxmlformats.org/officeDocument/2006/relationships/slideLayout"/><Relationship Id="rId4" Target="../media/image4.jpeg" Type="http://schemas.openxmlformats.org/officeDocument/2006/relationships/image"/></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8.jpeg" Type="http://schemas.openxmlformats.org/officeDocument/2006/relationships/image"/><Relationship Id="rId2" Target="../media/image7.jpeg" Type="http://schemas.openxmlformats.org/officeDocument/2006/relationships/image"/><Relationship Id="rId1" Target="../slideLayouts/slideLayout2.xml" Type="http://schemas.openxmlformats.org/officeDocument/2006/relationships/slideLayout"/><Relationship Id="rId4" Target="../media/image9.jpeg" Type="http://schemas.openxmlformats.org/officeDocument/2006/relationships/image"/></Relationships>
</file>

<file path=ppt/slides/_rels/slide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Solving Energy Inefficiencies in the Home</a:t>
            </a:r>
            <a:endParaRPr lang="en-US" dirty="0"/>
          </a:p>
        </p:txBody>
      </p:sp>
      <p:sp>
        <p:nvSpPr>
          <p:cNvPr id="4" name="Rectangle 3"/>
          <p:cNvSpPr/>
          <p:nvPr/>
        </p:nvSpPr>
        <p:spPr>
          <a:xfrm>
            <a:off x="3429000" y="2353270"/>
            <a:ext cx="4984698"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dirty="0" smtClean="0">
                <a:ln/>
                <a:solidFill>
                  <a:schemeClr val="accent3"/>
                </a:solidFill>
              </a:rPr>
              <a:t>Be The Change</a:t>
            </a:r>
            <a:endParaRPr lang="en-US" sz="5400" b="1" dirty="0">
              <a:ln/>
              <a:solidFill>
                <a:schemeClr val="accent3"/>
              </a:solidFill>
            </a:endParaRPr>
          </a:p>
        </p:txBody>
      </p:sp>
      <p:pic>
        <p:nvPicPr>
          <p:cNvPr id="16386" name="Picture 2" descr="http://www.savewaveenergy.com/cms_pages_fck_files/alternative_energy.jpg"/>
          <p:cNvPicPr>
            <a:picLocks noChangeAspect="1" noChangeArrowheads="1"/>
          </p:cNvPicPr>
          <p:nvPr/>
        </p:nvPicPr>
        <p:blipFill>
          <a:blip r:embed="rId2" cstate="print"/>
          <a:srcRect/>
          <a:stretch>
            <a:fillRect/>
          </a:stretch>
        </p:blipFill>
        <p:spPr bwMode="auto">
          <a:xfrm>
            <a:off x="609601" y="4495800"/>
            <a:ext cx="2362199" cy="2362200"/>
          </a:xfrm>
          <a:prstGeom prst="rect">
            <a:avLst/>
          </a:prstGeom>
          <a:noFill/>
        </p:spPr>
      </p:pic>
      <p:pic>
        <p:nvPicPr>
          <p:cNvPr id="16388" name="Picture 4" descr="http://alum.mit.edu/pages/sliceofmit/files/2010/03/renewable-energy-in-tourism.jpg?w=300"/>
          <p:cNvPicPr>
            <a:picLocks noChangeAspect="1" noChangeArrowheads="1"/>
          </p:cNvPicPr>
          <p:nvPr/>
        </p:nvPicPr>
        <p:blipFill>
          <a:blip r:embed="rId3" cstate="print"/>
          <a:srcRect/>
          <a:stretch>
            <a:fillRect/>
          </a:stretch>
        </p:blipFill>
        <p:spPr bwMode="auto">
          <a:xfrm>
            <a:off x="2971800" y="4495800"/>
            <a:ext cx="2362200" cy="2362200"/>
          </a:xfrm>
          <a:prstGeom prst="rect">
            <a:avLst/>
          </a:prstGeom>
          <a:noFill/>
        </p:spPr>
      </p:pic>
      <p:pic>
        <p:nvPicPr>
          <p:cNvPr id="16390" name="Picture 6" descr="http://www.free-green-magazine.com/green-pics/energy-saving-tips.JPG"/>
          <p:cNvPicPr>
            <a:picLocks noChangeAspect="1" noChangeArrowheads="1"/>
          </p:cNvPicPr>
          <p:nvPr/>
        </p:nvPicPr>
        <p:blipFill>
          <a:blip r:embed="rId4" cstate="print"/>
          <a:srcRect/>
          <a:stretch>
            <a:fillRect/>
          </a:stretch>
        </p:blipFill>
        <p:spPr bwMode="auto">
          <a:xfrm>
            <a:off x="5308600" y="4495800"/>
            <a:ext cx="3149600" cy="2362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lstStyle/>
          <a:p>
            <a:r>
              <a:rPr lang="en-US" b="1" dirty="0" smtClean="0"/>
              <a:t>The Typical House </a:t>
            </a:r>
            <a:endParaRPr lang="en-US" b="1" dirty="0"/>
          </a:p>
        </p:txBody>
      </p:sp>
      <p:sp>
        <p:nvSpPr>
          <p:cNvPr id="3" name="Content Placeholder 2"/>
          <p:cNvSpPr>
            <a:spLocks noGrp="1"/>
          </p:cNvSpPr>
          <p:nvPr>
            <p:ph idx="1"/>
          </p:nvPr>
        </p:nvSpPr>
        <p:spPr>
          <a:xfrm>
            <a:off x="381000" y="1600200"/>
            <a:ext cx="3886200" cy="4343400"/>
          </a:xfrm>
        </p:spPr>
        <p:txBody>
          <a:bodyPr>
            <a:normAutofit fontScale="62500" lnSpcReduction="20000"/>
          </a:bodyPr>
          <a:lstStyle/>
          <a:p>
            <a:endParaRPr lang="en-US" dirty="0" smtClean="0"/>
          </a:p>
          <a:p>
            <a:r>
              <a:rPr lang="en-US" sz="2900" dirty="0" smtClean="0"/>
              <a:t>Energy inside your home is used for all sorts of things, your TV, computers, and refrigerator, to name a few. Using this nonrenewable energy is the cheapest way to get energy to your home, but when coal is burned it creates air pollution. When you save energy, you reduce pollution and save money on your energy bill too!</a:t>
            </a:r>
          </a:p>
          <a:p>
            <a:endParaRPr lang="en-US" dirty="0" smtClean="0"/>
          </a:p>
          <a:p>
            <a:r>
              <a:rPr lang="en-US" sz="2900" dirty="0" smtClean="0"/>
              <a:t>The diagram to the right represents where the most energy is spent in the typical home. </a:t>
            </a:r>
            <a:endParaRPr lang="en-US" sz="2900" dirty="0"/>
          </a:p>
        </p:txBody>
      </p:sp>
      <p:pic>
        <p:nvPicPr>
          <p:cNvPr id="18434" name="Picture 2" descr="http://cdn.darwinsfinance.com/wp-content/uploads/2009/11/energy-use-chart-500x312.jpg"/>
          <p:cNvPicPr>
            <a:picLocks noChangeAspect="1" noChangeArrowheads="1"/>
          </p:cNvPicPr>
          <p:nvPr/>
        </p:nvPicPr>
        <p:blipFill>
          <a:blip r:embed="rId2" cstate="print"/>
          <a:srcRect/>
          <a:stretch>
            <a:fillRect/>
          </a:stretch>
        </p:blipFill>
        <p:spPr bwMode="auto">
          <a:xfrm>
            <a:off x="4152900" y="2057400"/>
            <a:ext cx="4762500" cy="297180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u="sng" dirty="0" smtClean="0"/>
              <a:t>Ways to Save!</a:t>
            </a:r>
            <a:endParaRPr lang="en-US" b="1" u="sng" dirty="0"/>
          </a:p>
        </p:txBody>
      </p:sp>
      <p:sp>
        <p:nvSpPr>
          <p:cNvPr id="3" name="Content Placeholder 2"/>
          <p:cNvSpPr>
            <a:spLocks noGrp="1"/>
          </p:cNvSpPr>
          <p:nvPr>
            <p:ph idx="1"/>
          </p:nvPr>
        </p:nvSpPr>
        <p:spPr>
          <a:xfrm>
            <a:off x="457200" y="1935480"/>
            <a:ext cx="3581400" cy="4465320"/>
          </a:xfrm>
        </p:spPr>
        <p:txBody>
          <a:bodyPr>
            <a:normAutofit/>
          </a:bodyPr>
          <a:lstStyle/>
          <a:p>
            <a:pPr marL="514350" indent="-514350">
              <a:buFont typeface="+mj-lt"/>
              <a:buAutoNum type="arabicPeriod"/>
            </a:pPr>
            <a:r>
              <a:rPr lang="en-US" dirty="0" smtClean="0"/>
              <a:t>Effective Insulation</a:t>
            </a:r>
          </a:p>
          <a:p>
            <a:pPr marL="514350" indent="-514350">
              <a:buFont typeface="+mj-lt"/>
              <a:buAutoNum type="arabicPeriod"/>
            </a:pPr>
            <a:r>
              <a:rPr lang="en-US" dirty="0" smtClean="0"/>
              <a:t>High-Performance Windows</a:t>
            </a:r>
          </a:p>
          <a:p>
            <a:pPr marL="514350" indent="-514350">
              <a:buFont typeface="+mj-lt"/>
              <a:buAutoNum type="arabicPeriod"/>
            </a:pPr>
            <a:r>
              <a:rPr lang="en-US" dirty="0" smtClean="0"/>
              <a:t>Tight Construction and Ducts</a:t>
            </a:r>
          </a:p>
          <a:p>
            <a:pPr marL="514350" indent="-514350">
              <a:buFont typeface="+mj-lt"/>
              <a:buAutoNum type="arabicPeriod"/>
            </a:pPr>
            <a:r>
              <a:rPr lang="en-US" dirty="0" smtClean="0"/>
              <a:t>Efficient Heating and Cooling Equipment</a:t>
            </a:r>
          </a:p>
          <a:p>
            <a:pPr marL="514350" indent="-514350">
              <a:buFont typeface="+mj-lt"/>
              <a:buAutoNum type="arabicPeriod"/>
            </a:pPr>
            <a:r>
              <a:rPr lang="en-US" dirty="0" smtClean="0"/>
              <a:t>Lighting and Appliances</a:t>
            </a:r>
          </a:p>
          <a:p>
            <a:pPr marL="514350" indent="-514350">
              <a:buNone/>
            </a:pPr>
            <a:endParaRPr lang="en-US" dirty="0" smtClean="0"/>
          </a:p>
          <a:p>
            <a:pPr marL="514350" indent="-514350">
              <a:buFont typeface="+mj-lt"/>
              <a:buAutoNum type="arabicPeriod"/>
            </a:pPr>
            <a:endParaRPr lang="en-US" dirty="0"/>
          </a:p>
        </p:txBody>
      </p:sp>
      <p:pic>
        <p:nvPicPr>
          <p:cNvPr id="15362" name="Picture 2" descr="http://www.energystar.gov/ia/partners/bldrs_lenders_raters/ESNWRedEnvelope.jpg"/>
          <p:cNvPicPr>
            <a:picLocks noChangeAspect="1" noChangeArrowheads="1"/>
          </p:cNvPicPr>
          <p:nvPr/>
        </p:nvPicPr>
        <p:blipFill>
          <a:blip r:embed="rId2" cstate="print"/>
          <a:srcRect/>
          <a:stretch>
            <a:fillRect/>
          </a:stretch>
        </p:blipFill>
        <p:spPr bwMode="auto">
          <a:xfrm>
            <a:off x="4648200" y="2057400"/>
            <a:ext cx="3695700" cy="420078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Why?</a:t>
            </a:r>
            <a:endParaRPr lang="en-US" b="1" dirty="0"/>
          </a:p>
        </p:txBody>
      </p:sp>
      <p:sp>
        <p:nvSpPr>
          <p:cNvPr id="3" name="Content Placeholder 2"/>
          <p:cNvSpPr>
            <a:spLocks noGrp="1"/>
          </p:cNvSpPr>
          <p:nvPr>
            <p:ph idx="1"/>
          </p:nvPr>
        </p:nvSpPr>
        <p:spPr>
          <a:xfrm>
            <a:off x="457200" y="1097280"/>
            <a:ext cx="8229600" cy="4008120"/>
          </a:xfrm>
        </p:spPr>
        <p:txBody>
          <a:bodyPr>
            <a:normAutofit fontScale="77500" lnSpcReduction="20000"/>
          </a:bodyPr>
          <a:lstStyle/>
          <a:p>
            <a:pPr marL="514350" indent="-514350">
              <a:buFont typeface="+mj-lt"/>
              <a:buAutoNum type="arabicPeriod"/>
            </a:pPr>
            <a:r>
              <a:rPr lang="en-US" b="1" dirty="0" smtClean="0"/>
              <a:t>Effective Insulation- </a:t>
            </a:r>
            <a:r>
              <a:rPr lang="en-US" dirty="0" smtClean="0"/>
              <a:t>Properly installed, climate-appropriate insulation in floors, walls, and attics ensures even temperatures throughout the house, less energy consumption, and increased comfort.</a:t>
            </a:r>
          </a:p>
          <a:p>
            <a:pPr marL="514350" indent="-514350">
              <a:buFont typeface="+mj-lt"/>
              <a:buAutoNum type="arabicPeriod"/>
            </a:pPr>
            <a:endParaRPr lang="en-US" dirty="0" smtClean="0"/>
          </a:p>
          <a:p>
            <a:pPr marL="514350" indent="-514350">
              <a:buFont typeface="+mj-lt"/>
              <a:buAutoNum type="arabicPeriod"/>
            </a:pPr>
            <a:r>
              <a:rPr lang="en-US" b="1" dirty="0" smtClean="0"/>
              <a:t>High-Performance Windows- </a:t>
            </a:r>
            <a:r>
              <a:rPr lang="en-US" dirty="0" smtClean="0"/>
              <a:t>Energy-efficient windows employ advanced technologies, such as protective coatings and improved frame assemblies, to help keep heat in during winter and out during summer</a:t>
            </a:r>
          </a:p>
          <a:p>
            <a:pPr marL="514350" indent="-514350">
              <a:buFont typeface="+mj-lt"/>
              <a:buAutoNum type="arabicPeriod"/>
            </a:pPr>
            <a:endParaRPr lang="en-US" dirty="0" smtClean="0"/>
          </a:p>
          <a:p>
            <a:pPr marL="514350" indent="-514350">
              <a:buFont typeface="+mj-lt"/>
              <a:buAutoNum type="arabicPeriod"/>
            </a:pPr>
            <a:r>
              <a:rPr lang="en-US" b="1" dirty="0" smtClean="0"/>
              <a:t>Tight Construction and Ducts- </a:t>
            </a:r>
            <a:r>
              <a:rPr lang="en-US" dirty="0" smtClean="0"/>
              <a:t>Sealing holes and cracks in the home’s “envelope” and in duct systems helps reduce drafts, moisture, dust, pollen, and noise. A tightly sealed home improves comfort and indoor air quality while reducing utility bills.</a:t>
            </a:r>
          </a:p>
          <a:p>
            <a:pPr marL="514350" indent="-514350">
              <a:buFont typeface="+mj-lt"/>
              <a:buAutoNum type="arabicPeriod"/>
            </a:pPr>
            <a:endParaRPr lang="en-US" dirty="0"/>
          </a:p>
        </p:txBody>
      </p:sp>
      <p:pic>
        <p:nvPicPr>
          <p:cNvPr id="14338" name="Picture 2" descr="http://farm1.static.flickr.com/83/249314786_dfc74f7b64.jpg"/>
          <p:cNvPicPr>
            <a:picLocks noChangeAspect="1" noChangeArrowheads="1"/>
          </p:cNvPicPr>
          <p:nvPr/>
        </p:nvPicPr>
        <p:blipFill>
          <a:blip r:embed="rId2" cstate="print"/>
          <a:srcRect/>
          <a:stretch>
            <a:fillRect/>
          </a:stretch>
        </p:blipFill>
        <p:spPr bwMode="auto">
          <a:xfrm>
            <a:off x="533400" y="4954828"/>
            <a:ext cx="2057400" cy="1826972"/>
          </a:xfrm>
          <a:prstGeom prst="rect">
            <a:avLst/>
          </a:prstGeom>
          <a:noFill/>
        </p:spPr>
      </p:pic>
      <p:pic>
        <p:nvPicPr>
          <p:cNvPr id="14340" name="Picture 4" descr="http://www.americanjewelwindows.com/images/advantage/thermal_gate/thermal_gate_diagram.jpg"/>
          <p:cNvPicPr>
            <a:picLocks noChangeAspect="1" noChangeArrowheads="1"/>
          </p:cNvPicPr>
          <p:nvPr/>
        </p:nvPicPr>
        <p:blipFill>
          <a:blip r:embed="rId3" cstate="print"/>
          <a:srcRect/>
          <a:stretch>
            <a:fillRect/>
          </a:stretch>
        </p:blipFill>
        <p:spPr bwMode="auto">
          <a:xfrm>
            <a:off x="6248400" y="4572000"/>
            <a:ext cx="2209800" cy="2209800"/>
          </a:xfrm>
          <a:prstGeom prst="rect">
            <a:avLst/>
          </a:prstGeom>
          <a:noFill/>
        </p:spPr>
      </p:pic>
      <p:pic>
        <p:nvPicPr>
          <p:cNvPr id="14342" name="Picture 6" descr="http://www.todayshomesllc.com/images/Cut-Open-Golden-West.png"/>
          <p:cNvPicPr>
            <a:picLocks noChangeAspect="1" noChangeArrowheads="1"/>
          </p:cNvPicPr>
          <p:nvPr/>
        </p:nvPicPr>
        <p:blipFill>
          <a:blip r:embed="rId4" cstate="print"/>
          <a:srcRect/>
          <a:stretch>
            <a:fillRect/>
          </a:stretch>
        </p:blipFill>
        <p:spPr bwMode="auto">
          <a:xfrm>
            <a:off x="2971800" y="4800600"/>
            <a:ext cx="2819400" cy="200710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Why? Continued…</a:t>
            </a:r>
            <a:endParaRPr lang="en-US" b="1" dirty="0"/>
          </a:p>
        </p:txBody>
      </p:sp>
      <p:sp>
        <p:nvSpPr>
          <p:cNvPr id="3" name="Content Placeholder 2"/>
          <p:cNvSpPr>
            <a:spLocks noGrp="1"/>
          </p:cNvSpPr>
          <p:nvPr>
            <p:ph idx="1"/>
          </p:nvPr>
        </p:nvSpPr>
        <p:spPr>
          <a:xfrm>
            <a:off x="457200" y="1219200"/>
            <a:ext cx="8229600" cy="3962400"/>
          </a:xfrm>
        </p:spPr>
        <p:txBody>
          <a:bodyPr>
            <a:normAutofit fontScale="92500" lnSpcReduction="10000"/>
          </a:bodyPr>
          <a:lstStyle/>
          <a:p>
            <a:pPr marL="514350" indent="-514350">
              <a:buFont typeface="+mj-lt"/>
              <a:buAutoNum type="arabicPeriod" startAt="4"/>
            </a:pPr>
            <a:r>
              <a:rPr lang="en-US" b="1" dirty="0" smtClean="0"/>
              <a:t>Efficient Heating and Cooling Equipment- </a:t>
            </a:r>
            <a:r>
              <a:rPr lang="en-US" dirty="0" smtClean="0"/>
              <a:t>Less energy to operate, quieter, reduce indoor humidity, and improve the overall comfort of the home. Typically, more durable and requires less maintenance than standard models.</a:t>
            </a:r>
          </a:p>
          <a:p>
            <a:pPr marL="514350" indent="-514350">
              <a:buFont typeface="+mj-lt"/>
              <a:buAutoNum type="arabicPeriod" startAt="4"/>
            </a:pPr>
            <a:r>
              <a:rPr lang="en-US" b="1" dirty="0" smtClean="0"/>
              <a:t>Lighting and Appliances- </a:t>
            </a:r>
            <a:r>
              <a:rPr lang="en-US" dirty="0" smtClean="0"/>
              <a:t>lighting fixtures, compact fluorescent bulbs, ventilation fans, and appliances, such as refrigerators, dish washers, and washing machines are all appliances that are produced in energy efficient models. Check the product information and make sure your parents only buy energy smart!</a:t>
            </a:r>
          </a:p>
          <a:p>
            <a:endParaRPr lang="en-US" dirty="0" smtClean="0"/>
          </a:p>
          <a:p>
            <a:endParaRPr lang="en-US" dirty="0"/>
          </a:p>
        </p:txBody>
      </p:sp>
      <p:pic>
        <p:nvPicPr>
          <p:cNvPr id="13314" name="Picture 2" descr="http://pocketchange.become.com/wp-content/uploads/2010/01/EnergyStarLogo.jpg"/>
          <p:cNvPicPr>
            <a:picLocks noChangeAspect="1" noChangeArrowheads="1"/>
          </p:cNvPicPr>
          <p:nvPr/>
        </p:nvPicPr>
        <p:blipFill>
          <a:blip r:embed="rId2" cstate="print"/>
          <a:srcRect/>
          <a:stretch>
            <a:fillRect/>
          </a:stretch>
        </p:blipFill>
        <p:spPr bwMode="auto">
          <a:xfrm>
            <a:off x="2286000" y="4953000"/>
            <a:ext cx="1792313" cy="1834134"/>
          </a:xfrm>
          <a:prstGeom prst="rect">
            <a:avLst/>
          </a:prstGeom>
          <a:noFill/>
        </p:spPr>
      </p:pic>
      <p:pic>
        <p:nvPicPr>
          <p:cNvPr id="13316" name="Picture 4" descr="http://www.energysavingguidelines.com/wp-content/uploads/2010/11/save-energy-1.gif"/>
          <p:cNvPicPr>
            <a:picLocks noChangeAspect="1" noChangeArrowheads="1"/>
          </p:cNvPicPr>
          <p:nvPr/>
        </p:nvPicPr>
        <p:blipFill>
          <a:blip r:embed="rId3" cstate="print"/>
          <a:srcRect/>
          <a:stretch>
            <a:fillRect/>
          </a:stretch>
        </p:blipFill>
        <p:spPr bwMode="auto">
          <a:xfrm>
            <a:off x="4724400" y="4989723"/>
            <a:ext cx="1676400" cy="179758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smtClean="0"/>
              <a:t>Look for the Energy Star Guide</a:t>
            </a:r>
            <a:endParaRPr lang="en-US" b="1" dirty="0"/>
          </a:p>
        </p:txBody>
      </p:sp>
      <p:sp>
        <p:nvSpPr>
          <p:cNvPr id="3" name="Content Placeholder 2"/>
          <p:cNvSpPr>
            <a:spLocks noGrp="1"/>
          </p:cNvSpPr>
          <p:nvPr>
            <p:ph idx="1"/>
          </p:nvPr>
        </p:nvSpPr>
        <p:spPr>
          <a:xfrm>
            <a:off x="381000" y="2209800"/>
            <a:ext cx="2971800" cy="4724400"/>
          </a:xfrm>
        </p:spPr>
        <p:txBody>
          <a:bodyPr>
            <a:normAutofit fontScale="62500" lnSpcReduction="20000"/>
          </a:bodyPr>
          <a:lstStyle/>
          <a:p>
            <a:r>
              <a:rPr lang="en-US" dirty="0" smtClean="0"/>
              <a:t>Energy Star is a joint program of the U.S. Environmental Protection Agency and the U.S. Department of Energy helping us all save money and protect the environment through energy efficient products and practices.</a:t>
            </a:r>
            <a:br>
              <a:rPr lang="en-US" dirty="0" smtClean="0"/>
            </a:br>
            <a:r>
              <a:rPr lang="en-US" dirty="0" smtClean="0"/>
              <a:t>Results are already adding up. Americans, with the help of Energy Star, saved enough energy in 2006 alone to avoid greenhouse gas emissions equivalent to those from 25 million cars all the while saving $14 billion on their utility bills.</a:t>
            </a:r>
            <a:br>
              <a:rPr lang="en-US" dirty="0" smtClean="0"/>
            </a:br>
            <a:r>
              <a:rPr lang="en-US" dirty="0" smtClean="0"/>
              <a:t/>
            </a:r>
            <a:br>
              <a:rPr lang="en-US" dirty="0" smtClean="0"/>
            </a:br>
            <a:endParaRPr lang="en-US" dirty="0"/>
          </a:p>
        </p:txBody>
      </p:sp>
      <p:pic>
        <p:nvPicPr>
          <p:cNvPr id="19458" name="Picture 2" descr="http://cutexpenses.com/uploaded_files/tinymce/images/energy_saver_explain1.jpg"/>
          <p:cNvPicPr>
            <a:picLocks noChangeAspect="1" noChangeArrowheads="1"/>
          </p:cNvPicPr>
          <p:nvPr/>
        </p:nvPicPr>
        <p:blipFill>
          <a:blip r:embed="rId2" cstate="print"/>
          <a:srcRect/>
          <a:stretch>
            <a:fillRect/>
          </a:stretch>
        </p:blipFill>
        <p:spPr bwMode="auto">
          <a:xfrm>
            <a:off x="3388146" y="2209800"/>
            <a:ext cx="5451054" cy="36195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en-US" b="1" dirty="0" smtClean="0"/>
              <a:t>Outside Your House</a:t>
            </a:r>
            <a:endParaRPr lang="en-US" b="1" dirty="0"/>
          </a:p>
        </p:txBody>
      </p:sp>
      <p:sp>
        <p:nvSpPr>
          <p:cNvPr id="3" name="Content Placeholder 2"/>
          <p:cNvSpPr>
            <a:spLocks noGrp="1"/>
          </p:cNvSpPr>
          <p:nvPr>
            <p:ph idx="1"/>
          </p:nvPr>
        </p:nvSpPr>
        <p:spPr>
          <a:xfrm>
            <a:off x="457200" y="1066800"/>
            <a:ext cx="8382000" cy="3886200"/>
          </a:xfrm>
        </p:spPr>
        <p:txBody>
          <a:bodyPr>
            <a:normAutofit lnSpcReduction="10000"/>
          </a:bodyPr>
          <a:lstStyle/>
          <a:p>
            <a:r>
              <a:rPr lang="en-US" dirty="0" smtClean="0"/>
              <a:t>Plant a tree!</a:t>
            </a:r>
          </a:p>
          <a:p>
            <a:pPr lvl="1"/>
            <a:r>
              <a:rPr lang="en-US" dirty="0" smtClean="0"/>
              <a:t>Mature shade trees look beautiful, and can save energy in the summer by shielding your house from the sun and cutting cooling energy needed. Plant them on the southern and western sides of your home for extra efficiency. </a:t>
            </a:r>
          </a:p>
          <a:p>
            <a:pPr lvl="1"/>
            <a:r>
              <a:rPr lang="en-US" dirty="0" smtClean="0"/>
              <a:t>Seal all windows, gaps, and cracks on your house to decrease energy wasted.</a:t>
            </a:r>
          </a:p>
          <a:p>
            <a:pPr lvl="1"/>
            <a:r>
              <a:rPr lang="en-US" dirty="0" smtClean="0"/>
              <a:t>Use an electric lawn mower!</a:t>
            </a:r>
          </a:p>
          <a:p>
            <a:pPr lvl="1"/>
            <a:r>
              <a:rPr lang="en-US" dirty="0" smtClean="0"/>
              <a:t>Install motion detector outside lights or solar lights. </a:t>
            </a:r>
          </a:p>
          <a:p>
            <a:pPr lvl="1"/>
            <a:endParaRPr lang="en-US" dirty="0"/>
          </a:p>
        </p:txBody>
      </p:sp>
      <p:pic>
        <p:nvPicPr>
          <p:cNvPr id="3074" name="Picture 2" descr="http://www.renewalbyandersennow.com/Portals/73278/images/Energy%20Efficient%20Window%20Cash%20for%20Caulkers.jpg"/>
          <p:cNvPicPr>
            <a:picLocks noChangeAspect="1" noChangeArrowheads="1"/>
          </p:cNvPicPr>
          <p:nvPr/>
        </p:nvPicPr>
        <p:blipFill>
          <a:blip r:embed="rId2" cstate="print"/>
          <a:srcRect/>
          <a:stretch>
            <a:fillRect/>
          </a:stretch>
        </p:blipFill>
        <p:spPr bwMode="auto">
          <a:xfrm>
            <a:off x="0" y="5334000"/>
            <a:ext cx="2295179" cy="1524000"/>
          </a:xfrm>
          <a:prstGeom prst="rect">
            <a:avLst/>
          </a:prstGeom>
          <a:noFill/>
        </p:spPr>
      </p:pic>
      <p:pic>
        <p:nvPicPr>
          <p:cNvPr id="3076" name="Picture 4" descr="http://www.smud.org/en/residential/trees/PublishingImages/shaded-house.jpg"/>
          <p:cNvPicPr>
            <a:picLocks noChangeAspect="1" noChangeArrowheads="1"/>
          </p:cNvPicPr>
          <p:nvPr/>
        </p:nvPicPr>
        <p:blipFill>
          <a:blip r:embed="rId3" cstate="print"/>
          <a:srcRect/>
          <a:stretch>
            <a:fillRect/>
          </a:stretch>
        </p:blipFill>
        <p:spPr bwMode="auto">
          <a:xfrm>
            <a:off x="2286000" y="5306928"/>
            <a:ext cx="2667000" cy="1551072"/>
          </a:xfrm>
          <a:prstGeom prst="rect">
            <a:avLst/>
          </a:prstGeom>
          <a:noFill/>
        </p:spPr>
      </p:pic>
      <p:pic>
        <p:nvPicPr>
          <p:cNvPr id="3078" name="Picture 6" descr="http://www.begreenminded.com/wp-content/uploads/2009/07/motion-detector1.jpg"/>
          <p:cNvPicPr>
            <a:picLocks noChangeAspect="1" noChangeArrowheads="1"/>
          </p:cNvPicPr>
          <p:nvPr/>
        </p:nvPicPr>
        <p:blipFill>
          <a:blip r:embed="rId4" cstate="print"/>
          <a:srcRect/>
          <a:stretch>
            <a:fillRect/>
          </a:stretch>
        </p:blipFill>
        <p:spPr bwMode="auto">
          <a:xfrm>
            <a:off x="4953000" y="5314950"/>
            <a:ext cx="2057400" cy="1543050"/>
          </a:xfrm>
          <a:prstGeom prst="rect">
            <a:avLst/>
          </a:prstGeom>
          <a:noFill/>
        </p:spPr>
      </p:pic>
      <p:pic>
        <p:nvPicPr>
          <p:cNvPr id="3080" name="Picture 8" descr="http://www.chinatraderonline.com/Files/Household/DIY-Tools/Garden-Tools/Electric-Lawn-Mower-21100531126.jpg"/>
          <p:cNvPicPr>
            <a:picLocks noChangeAspect="1" noChangeArrowheads="1"/>
          </p:cNvPicPr>
          <p:nvPr/>
        </p:nvPicPr>
        <p:blipFill>
          <a:blip r:embed="rId5" cstate="print"/>
          <a:srcRect/>
          <a:stretch>
            <a:fillRect/>
          </a:stretch>
        </p:blipFill>
        <p:spPr bwMode="auto">
          <a:xfrm>
            <a:off x="7010400" y="4765095"/>
            <a:ext cx="2133600" cy="209290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Inside Your House</a:t>
            </a:r>
            <a:endParaRPr lang="en-US" b="1" dirty="0"/>
          </a:p>
        </p:txBody>
      </p:sp>
      <p:sp>
        <p:nvSpPr>
          <p:cNvPr id="3" name="Content Placeholder 2"/>
          <p:cNvSpPr>
            <a:spLocks noGrp="1"/>
          </p:cNvSpPr>
          <p:nvPr>
            <p:ph idx="1"/>
          </p:nvPr>
        </p:nvSpPr>
        <p:spPr>
          <a:xfrm>
            <a:off x="457200" y="1295400"/>
            <a:ext cx="8229600" cy="3886200"/>
          </a:xfrm>
        </p:spPr>
        <p:txBody>
          <a:bodyPr>
            <a:normAutofit fontScale="92500"/>
          </a:bodyPr>
          <a:lstStyle/>
          <a:p>
            <a:r>
              <a:rPr lang="en-US" dirty="0" smtClean="0"/>
              <a:t>Change your light bulbs– Switch to compact fluorescents, they use 75% less energy than incandescent bulbs. </a:t>
            </a:r>
          </a:p>
          <a:p>
            <a:r>
              <a:rPr lang="en-US" dirty="0" smtClean="0"/>
              <a:t>Electronics- When you are not using it, unplug it! They use electricity even if turned off. </a:t>
            </a:r>
          </a:p>
          <a:p>
            <a:r>
              <a:rPr lang="en-US" dirty="0" smtClean="0"/>
              <a:t>Use a high tech thermostat that is programmable. It can run cooler in the day and warmer at night.</a:t>
            </a:r>
          </a:p>
          <a:p>
            <a:r>
              <a:rPr lang="en-US" dirty="0" smtClean="0"/>
              <a:t> Install low flow shower heads and reduce your water use.</a:t>
            </a:r>
          </a:p>
          <a:p>
            <a:r>
              <a:rPr lang="en-US" dirty="0" smtClean="0"/>
              <a:t>Put glass doors on your fireplace to reduce heat loss from the house.</a:t>
            </a:r>
          </a:p>
          <a:p>
            <a:endParaRPr lang="en-US" dirty="0" smtClean="0"/>
          </a:p>
          <a:p>
            <a:endParaRPr lang="en-US" dirty="0"/>
          </a:p>
        </p:txBody>
      </p:sp>
      <p:pic>
        <p:nvPicPr>
          <p:cNvPr id="2053" name="Picture 5" descr="Energy Efficient Home Improvement "/>
          <p:cNvPicPr>
            <a:picLocks noChangeAspect="1" noChangeArrowheads="1"/>
          </p:cNvPicPr>
          <p:nvPr/>
        </p:nvPicPr>
        <p:blipFill>
          <a:blip r:embed="rId2" cstate="print"/>
          <a:srcRect/>
          <a:stretch>
            <a:fillRect/>
          </a:stretch>
        </p:blipFill>
        <p:spPr bwMode="auto">
          <a:xfrm>
            <a:off x="0" y="5029200"/>
            <a:ext cx="2438400" cy="1825912"/>
          </a:xfrm>
          <a:prstGeom prst="rect">
            <a:avLst/>
          </a:prstGeom>
          <a:noFill/>
        </p:spPr>
      </p:pic>
      <p:pic>
        <p:nvPicPr>
          <p:cNvPr id="2055" name="Picture 7" descr="Energy Efficient Home Improvement "/>
          <p:cNvPicPr>
            <a:picLocks noChangeAspect="1" noChangeArrowheads="1"/>
          </p:cNvPicPr>
          <p:nvPr/>
        </p:nvPicPr>
        <p:blipFill>
          <a:blip r:embed="rId3" cstate="print"/>
          <a:srcRect/>
          <a:stretch>
            <a:fillRect/>
          </a:stretch>
        </p:blipFill>
        <p:spPr bwMode="auto">
          <a:xfrm>
            <a:off x="2438400" y="5035117"/>
            <a:ext cx="2438400" cy="1822883"/>
          </a:xfrm>
          <a:prstGeom prst="rect">
            <a:avLst/>
          </a:prstGeom>
          <a:noFill/>
        </p:spPr>
      </p:pic>
      <p:pic>
        <p:nvPicPr>
          <p:cNvPr id="2057" name="Picture 9" descr="Energy Efficient Home Improvement "/>
          <p:cNvPicPr>
            <a:picLocks noChangeAspect="1" noChangeArrowheads="1"/>
          </p:cNvPicPr>
          <p:nvPr/>
        </p:nvPicPr>
        <p:blipFill>
          <a:blip r:embed="rId4" cstate="print"/>
          <a:srcRect/>
          <a:stretch>
            <a:fillRect/>
          </a:stretch>
        </p:blipFill>
        <p:spPr bwMode="auto">
          <a:xfrm>
            <a:off x="6854972" y="5029200"/>
            <a:ext cx="2289028" cy="1828800"/>
          </a:xfrm>
          <a:prstGeom prst="rect">
            <a:avLst/>
          </a:prstGeom>
          <a:noFill/>
        </p:spPr>
      </p:pic>
      <p:pic>
        <p:nvPicPr>
          <p:cNvPr id="2059" name="Picture 11" descr="http://doors-sliding.com/wp-content/uploads/2011/03/Fireplace-Doors.jpg"/>
          <p:cNvPicPr>
            <a:picLocks noChangeAspect="1" noChangeArrowheads="1"/>
          </p:cNvPicPr>
          <p:nvPr/>
        </p:nvPicPr>
        <p:blipFill>
          <a:blip r:embed="rId5" cstate="print"/>
          <a:srcRect/>
          <a:stretch>
            <a:fillRect/>
          </a:stretch>
        </p:blipFill>
        <p:spPr bwMode="auto">
          <a:xfrm>
            <a:off x="4876800" y="5029200"/>
            <a:ext cx="2480929" cy="1828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Now it’s your turn!</a:t>
            </a:r>
            <a:endParaRPr lang="en-US" b="1" dirty="0"/>
          </a:p>
        </p:txBody>
      </p:sp>
      <p:sp>
        <p:nvSpPr>
          <p:cNvPr id="3" name="Content Placeholder 2"/>
          <p:cNvSpPr>
            <a:spLocks noGrp="1"/>
          </p:cNvSpPr>
          <p:nvPr>
            <p:ph idx="1"/>
          </p:nvPr>
        </p:nvSpPr>
        <p:spPr>
          <a:xfrm>
            <a:off x="457200" y="1524000"/>
            <a:ext cx="8229600" cy="2560320"/>
          </a:xfrm>
        </p:spPr>
        <p:txBody>
          <a:bodyPr/>
          <a:lstStyle/>
          <a:p>
            <a:r>
              <a:rPr lang="en-US" dirty="0" smtClean="0"/>
              <a:t>Your teacher will put you into groups. You and your group </a:t>
            </a:r>
            <a:r>
              <a:rPr lang="en-US" dirty="0" smtClean="0"/>
              <a:t>get </a:t>
            </a:r>
            <a:r>
              <a:rPr lang="en-US" dirty="0" smtClean="0"/>
              <a:t>to </a:t>
            </a:r>
            <a:r>
              <a:rPr lang="en-US" dirty="0" smtClean="0"/>
              <a:t>design </a:t>
            </a:r>
            <a:r>
              <a:rPr lang="en-US" dirty="0" smtClean="0"/>
              <a:t>an </a:t>
            </a:r>
            <a:r>
              <a:rPr lang="en-US" dirty="0" smtClean="0"/>
              <a:t>energy efficient </a:t>
            </a:r>
            <a:r>
              <a:rPr lang="en-US" dirty="0" smtClean="0"/>
              <a:t>home on graph paper! </a:t>
            </a:r>
            <a:r>
              <a:rPr lang="en-US" dirty="0" smtClean="0"/>
              <a:t>Be sure to explain all parts of the home that make it energy efficient. This is a contest; the home that has the most energy efficient qualities will win the “Energy Star” Award! </a:t>
            </a:r>
          </a:p>
        </p:txBody>
      </p:sp>
      <p:pic>
        <p:nvPicPr>
          <p:cNvPr id="1028" name="Picture 4" descr="http://energyauditorusa.com/images/energy_star.jpg"/>
          <p:cNvPicPr>
            <a:picLocks noChangeAspect="1" noChangeArrowheads="1"/>
          </p:cNvPicPr>
          <p:nvPr/>
        </p:nvPicPr>
        <p:blipFill>
          <a:blip r:embed="rId2" cstate="print"/>
          <a:srcRect/>
          <a:stretch>
            <a:fillRect/>
          </a:stretch>
        </p:blipFill>
        <p:spPr bwMode="auto">
          <a:xfrm>
            <a:off x="3179037" y="4114800"/>
            <a:ext cx="2530656" cy="25908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TotalTime>
  <Words>589</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Slide 1</vt:lpstr>
      <vt:lpstr>The Typical House </vt:lpstr>
      <vt:lpstr>Ways to Save!</vt:lpstr>
      <vt:lpstr>Why?</vt:lpstr>
      <vt:lpstr>Why? Continued…</vt:lpstr>
      <vt:lpstr>Look for the Energy Star Guide</vt:lpstr>
      <vt:lpstr>Outside Your House</vt:lpstr>
      <vt:lpstr>Inside Your House</vt:lpstr>
      <vt:lpstr>Now it’s your turn!</vt:lpstr>
    </vt:vector>
  </TitlesOfParts>
  <Company>Texas A&amp;M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LJLab</dc:creator>
  <cp:lastModifiedBy>LJLab</cp:lastModifiedBy>
  <cp:revision>27</cp:revision>
  <dcterms:created xsi:type="dcterms:W3CDTF">2011-05-16T14:32:35Z</dcterms:created>
  <dcterms:modified xsi:type="dcterms:W3CDTF">2011-05-18T14:44:09Z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317313</vt:lpwstr>
  </property>
  <property fmtid="{D5CDD505-2E9C-101B-9397-08002B2CF9AE}" name="NXPowerLiteSettings" pid="3">
    <vt:lpwstr>F6000400038000</vt:lpwstr>
  </property>
  <property fmtid="{D5CDD505-2E9C-101B-9397-08002B2CF9AE}" name="NXPowerLiteVersion" pid="4">
    <vt:lpwstr>D4.3.1</vt:lpwstr>
  </property>
</Properties>
</file>