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64" r:id="rId5"/>
    <p:sldId id="262" r:id="rId6"/>
    <p:sldId id="267" r:id="rId7"/>
    <p:sldId id="268" r:id="rId8"/>
    <p:sldId id="273" r:id="rId9"/>
    <p:sldId id="271" r:id="rId10"/>
    <p:sldId id="266" r:id="rId11"/>
    <p:sldId id="270" r:id="rId12"/>
    <p:sldId id="263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RFEV-hiP2gQ?version=3&amp;feature=player_detailpag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63075" y="3947572"/>
            <a:ext cx="5985159" cy="1606102"/>
          </a:xfrm>
        </p:spPr>
        <p:txBody>
          <a:bodyPr>
            <a:norm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422">
            <a:off x="6636225" y="234313"/>
            <a:ext cx="143441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9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and Microhabitats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12958"/>
            <a:ext cx="5181600" cy="698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ahoma"/>
                <a:ea typeface="Times New Roman"/>
                <a:cs typeface="Times New Roman"/>
              </a:rPr>
              <a:t>SO, a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 </a:t>
            </a:r>
            <a:r>
              <a:rPr lang="en-US" sz="3600" b="1" dirty="0" smtClean="0">
                <a:solidFill>
                  <a:schemeClr val="tx2"/>
                </a:solidFill>
                <a:latin typeface="Tahoma"/>
                <a:ea typeface="Times New Roman"/>
                <a:cs typeface="Times New Roman"/>
              </a:rPr>
              <a:t>BIOME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 is a large geographical area that has a specific climate and contains some very particular plants and animals. </a:t>
            </a: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ahom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ahoma"/>
                <a:ea typeface="Times New Roman"/>
                <a:cs typeface="Times New Roman"/>
              </a:rPr>
              <a:t>Biomes 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themselves are very large habitats. </a:t>
            </a:r>
            <a:r>
              <a:rPr lang="en-US" b="1" dirty="0" smtClean="0">
                <a:latin typeface="Tahoma"/>
                <a:ea typeface="Times New Roman"/>
                <a:cs typeface="Times New Roman"/>
              </a:rPr>
              <a:t>However, inside 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of each </a:t>
            </a:r>
            <a:r>
              <a:rPr lang="en-US" b="1" dirty="0" smtClean="0">
                <a:latin typeface="Tahoma"/>
                <a:ea typeface="Times New Roman"/>
                <a:cs typeface="Times New Roman"/>
              </a:rPr>
              <a:t>habitat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 there </a:t>
            </a:r>
            <a:r>
              <a:rPr lang="en-US" b="1" dirty="0" smtClean="0">
                <a:latin typeface="Tahoma"/>
                <a:ea typeface="Times New Roman"/>
                <a:cs typeface="Times New Roman"/>
              </a:rPr>
              <a:t>are even 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smaller </a:t>
            </a:r>
            <a:r>
              <a:rPr lang="en-US" b="1" dirty="0" smtClean="0">
                <a:latin typeface="Tahoma"/>
                <a:ea typeface="Times New Roman"/>
                <a:cs typeface="Times New Roman"/>
              </a:rPr>
              <a:t>  	</a:t>
            </a:r>
            <a:r>
              <a:rPr lang="en-US" sz="3600" b="1" dirty="0" smtClean="0">
                <a:solidFill>
                  <a:schemeClr val="tx2"/>
                </a:solidFill>
                <a:latin typeface="Tahoma"/>
                <a:ea typeface="Times New Roman"/>
                <a:cs typeface="Times New Roman"/>
              </a:rPr>
              <a:t>microhabitats</a:t>
            </a:r>
            <a:r>
              <a:rPr lang="en-US" b="1" dirty="0">
                <a:latin typeface="Tahoma"/>
                <a:ea typeface="Times New Roman"/>
                <a:cs typeface="Times New Roman"/>
              </a:rPr>
              <a:t>.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439185"/>
            <a:ext cx="3118104" cy="22525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6" y="2605092"/>
            <a:ext cx="2823972" cy="192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6591069" y="1768833"/>
            <a:ext cx="2216517" cy="1569846"/>
          </a:xfrm>
          <a:prstGeom prst="borderCallout1">
            <a:avLst>
              <a:gd name="adj1" fmla="val 50607"/>
              <a:gd name="adj2" fmla="val 443"/>
              <a:gd name="adj3" fmla="val 102798"/>
              <a:gd name="adj4" fmla="val -491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88" y="1856749"/>
            <a:ext cx="1987210" cy="13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3612" y="2057154"/>
            <a:ext cx="228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Rainforest Biome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18" y="1489477"/>
            <a:ext cx="215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Rainforest Biome Habitat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008678" y="3733800"/>
            <a:ext cx="1867703" cy="1142653"/>
          </a:xfrm>
          <a:prstGeom prst="borderCallout1">
            <a:avLst>
              <a:gd name="adj1" fmla="val -1256"/>
              <a:gd name="adj2" fmla="val 49805"/>
              <a:gd name="adj3" fmla="val -53384"/>
              <a:gd name="adj4" fmla="val 305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86770"/>
            <a:ext cx="1557898" cy="10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3118" y="4876453"/>
            <a:ext cx="236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Rainforest Biome Microhabitat: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m</a:t>
            </a:r>
            <a:r>
              <a:rPr lang="en-US" sz="1200" dirty="0" smtClean="0">
                <a:solidFill>
                  <a:schemeClr val="accent1"/>
                </a:solidFill>
              </a:rPr>
              <a:t>oss on a tree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Microhabitat </a:t>
            </a:r>
            <a:endParaRPr lang="en-US" dirty="0"/>
          </a:p>
        </p:txBody>
      </p:sp>
      <p:pic>
        <p:nvPicPr>
          <p:cNvPr id="3075" name="Picture 3" descr="C:\Users\Ljlab\AppData\Local\Microsoft\Windows\Temporary Internet Files\Content.IE5\X90VGEFU\MC9000573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08816"/>
            <a:ext cx="470238" cy="9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800599" cy="5077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sz="5400" dirty="0" smtClean="0">
                <a:solidFill>
                  <a:schemeClr val="accent1"/>
                </a:solidFill>
                <a:effectLst/>
              </a:rPr>
              <a:t>microhabitat</a:t>
            </a:r>
            <a:r>
              <a:rPr lang="en-US" dirty="0" smtClean="0">
                <a:effectLst/>
              </a:rPr>
              <a:t> is the </a:t>
            </a:r>
            <a:r>
              <a:rPr lang="en-US" dirty="0">
                <a:effectLst/>
              </a:rPr>
              <a:t>smallest part of the environment that supports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distinct </a:t>
            </a:r>
            <a:r>
              <a:rPr lang="en-US" dirty="0">
                <a:solidFill>
                  <a:srgbClr val="00B050"/>
                </a:solidFill>
                <a:effectLst/>
              </a:rPr>
              <a:t>flora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/>
              </a:rPr>
              <a:t>fauna</a:t>
            </a:r>
            <a:r>
              <a:rPr lang="en-US" dirty="0">
                <a:effectLst/>
              </a:rPr>
              <a:t>;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the </a:t>
            </a:r>
            <a:r>
              <a:rPr lang="en-US" u="sng" dirty="0">
                <a:effectLst/>
              </a:rPr>
              <a:t>microenvironment</a:t>
            </a:r>
            <a:r>
              <a:rPr lang="en-US" dirty="0">
                <a:effectLst/>
              </a:rPr>
              <a:t> in which an organism </a:t>
            </a:r>
            <a:r>
              <a:rPr lang="en-US" dirty="0" smtClean="0">
                <a:effectLst/>
              </a:rPr>
              <a:t>lives.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  <a:effectLst/>
              </a:rPr>
              <a:t>“A log rotting in the forest creates a microhabitat for insects.”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C:\Users\Ljlab\AppData\Local\Microsoft\Windows\Temporary Internet Files\Content.IE5\CJPFH5E6\MC90043688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2705092"/>
            <a:ext cx="790579" cy="7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7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Microhabitats NEAR YOU!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7851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59" y="26670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" b="282"/>
          <a:stretch/>
        </p:blipFill>
        <p:spPr bwMode="auto">
          <a:xfrm>
            <a:off x="4062484" y="147851"/>
            <a:ext cx="1703412" cy="14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36529" y="1264000"/>
            <a:ext cx="4658735" cy="507762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log rotting in a forest</a:t>
            </a:r>
          </a:p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chemeClr val="tx2"/>
                </a:solidFill>
              </a:rPr>
              <a:t>decomposing animal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clump of </a:t>
            </a:r>
            <a:r>
              <a:rPr lang="en-US" dirty="0" smtClean="0">
                <a:solidFill>
                  <a:schemeClr val="tx2"/>
                </a:solidFill>
              </a:rPr>
              <a:t>seaweed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 space between rocks</a:t>
            </a:r>
          </a:p>
          <a:p>
            <a:r>
              <a:rPr lang="en-US" dirty="0">
                <a:solidFill>
                  <a:schemeClr val="tx2"/>
                </a:solidFill>
              </a:rPr>
              <a:t>A fallen tree or </a:t>
            </a:r>
            <a:r>
              <a:rPr lang="en-US" dirty="0" smtClean="0">
                <a:solidFill>
                  <a:schemeClr val="tx2"/>
                </a:solidFill>
              </a:rPr>
              <a:t>branches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 flower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8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Schoolyard microhabitats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it’s YOUR turn!!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Get outside and identify microhabitats in your very  own school yard!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4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225" y="4495800"/>
            <a:ext cx="4267200" cy="22020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Different environments </a:t>
            </a:r>
            <a:r>
              <a:rPr lang="en-US" sz="1800" dirty="0" smtClean="0">
                <a:sym typeface="Wingdings" pitchFamily="2" charset="2"/>
              </a:rPr>
              <a:t>allow for 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Different species of plants and animals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chemeClr val="accent4"/>
                </a:solidFill>
                <a:sym typeface="Wingdings" pitchFamily="2" charset="2"/>
              </a:rPr>
              <a:t>(biodiversity) </a:t>
            </a:r>
            <a:r>
              <a:rPr lang="en-US" sz="1800" dirty="0" smtClean="0">
                <a:sym typeface="Wingdings" pitchFamily="2" charset="2"/>
              </a:rPr>
              <a:t>which are ALL needed together to contribute to the 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Sustainability</a:t>
            </a:r>
            <a:r>
              <a:rPr lang="en-US" sz="1800" dirty="0" smtClean="0">
                <a:sym typeface="Wingdings" pitchFamily="2" charset="2"/>
              </a:rPr>
              <a:t> of the ecosystem </a:t>
            </a:r>
            <a:br>
              <a:rPr lang="en-US" sz="18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(even the ants!!)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07848"/>
            <a:ext cx="6781800" cy="34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0"/>
            <a:ext cx="4267201" cy="7050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Breaking it down!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495800"/>
            <a:ext cx="2362200" cy="215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1100" y="1676400"/>
            <a:ext cx="1409700" cy="2714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371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9" y="1676400"/>
            <a:ext cx="13843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676400"/>
            <a:ext cx="14319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676400"/>
            <a:ext cx="13239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0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1524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white"/>
                </a:solidFill>
              </a:rPr>
              <a:t>TERRESTRIAL BIOMES!! </a:t>
            </a:r>
            <a:r>
              <a:rPr lang="en-US" sz="2400" dirty="0">
                <a:solidFill>
                  <a:prstClr val="white"/>
                </a:solidFill>
              </a:rPr>
              <a:t>(to name a few)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8200" y="4686402"/>
            <a:ext cx="232012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4686402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Rainforest </a:t>
            </a:r>
          </a:p>
          <a:p>
            <a:r>
              <a:rPr lang="en-US" sz="1600" dirty="0" smtClean="0"/>
              <a:t>Temperate Deciduous Forest</a:t>
            </a:r>
          </a:p>
          <a:p>
            <a:r>
              <a:rPr lang="en-US" sz="1600" dirty="0" smtClean="0"/>
              <a:t>Taiga Forest</a:t>
            </a:r>
          </a:p>
          <a:p>
            <a:r>
              <a:rPr lang="en-US" sz="1600" dirty="0" smtClean="0"/>
              <a:t>Chaparra</a:t>
            </a:r>
            <a:r>
              <a:rPr lang="en-US" sz="1600" dirty="0"/>
              <a:t>l</a:t>
            </a:r>
            <a:endParaRPr lang="en-US" sz="1600" dirty="0" smtClean="0"/>
          </a:p>
          <a:p>
            <a:r>
              <a:rPr lang="en-US" sz="1600" dirty="0" smtClean="0"/>
              <a:t>Grasslands</a:t>
            </a:r>
          </a:p>
          <a:p>
            <a:r>
              <a:rPr lang="en-US" sz="1600" dirty="0" smtClean="0"/>
              <a:t>Savanna</a:t>
            </a:r>
          </a:p>
          <a:p>
            <a:r>
              <a:rPr lang="en-US" sz="1600" dirty="0" smtClean="0"/>
              <a:t>Desert</a:t>
            </a:r>
          </a:p>
          <a:p>
            <a:r>
              <a:rPr lang="en-US" sz="1600" dirty="0" smtClean="0"/>
              <a:t>Tundra</a:t>
            </a:r>
            <a:endParaRPr lang="en-US" sz="1600" dirty="0"/>
          </a:p>
        </p:txBody>
      </p: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 rot="-4500000">
            <a:off x="-293548" y="3288325"/>
            <a:ext cx="35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BIOME MAP</a:t>
            </a:r>
            <a:endParaRPr lang="en-US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8" y="1095375"/>
            <a:ext cx="61388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3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484" y="228600"/>
            <a:ext cx="628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Biome </a:t>
            </a:r>
            <a:r>
              <a:rPr lang="en-US" sz="3200" smtClean="0"/>
              <a:t>Biodiversity</a:t>
            </a:r>
            <a:endParaRPr lang="en-US" sz="3200" dirty="0"/>
          </a:p>
        </p:txBody>
      </p:sp>
      <p:pic>
        <p:nvPicPr>
          <p:cNvPr id="5" name="RFEV-hiP2gQ?version=3&amp;feature=player_detailpag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7484" y="1447800"/>
            <a:ext cx="6289032" cy="471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lick to play!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0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597152" y="1404376"/>
            <a:ext cx="2849227" cy="1423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Terrestrial Biomes!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41825" y="5046424"/>
            <a:ext cx="2581167" cy="1638776"/>
            <a:chOff x="4000125" y="355370"/>
            <a:chExt cx="2581167" cy="1638776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125" y="355370"/>
              <a:ext cx="2514600" cy="1638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77832" y="1367747"/>
              <a:ext cx="1803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RAINFOREST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9638" y="2322035"/>
            <a:ext cx="2466975" cy="1847850"/>
            <a:chOff x="3567753" y="297057"/>
            <a:chExt cx="2466975" cy="18478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753" y="297057"/>
              <a:ext cx="2466975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81918" y="1707046"/>
              <a:ext cx="1962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DECIDUOUS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93593" y="243415"/>
            <a:ext cx="2609850" cy="1752601"/>
            <a:chOff x="6316639" y="533399"/>
            <a:chExt cx="2609850" cy="1752601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639" y="533400"/>
              <a:ext cx="26098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882176" y="991748"/>
              <a:ext cx="1286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TAIGA 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08" y="4960144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9650"/>
            <a:ext cx="2060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43" y="243416"/>
            <a:ext cx="22685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041953" y="751919"/>
            <a:ext cx="1281039" cy="5630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4883">
            <a:off x="2080268" y="4524840"/>
            <a:ext cx="1311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71" y="5554663"/>
            <a:ext cx="1311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7" y="2181168"/>
            <a:ext cx="4267200" cy="2401435"/>
          </a:xfrm>
          <a:prstGeom prst="rect">
            <a:avLst/>
          </a:prstGeom>
          <a:noFill/>
          <a:ln w="9525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endCxn id="4" idx="0"/>
          </p:cNvCxnSpPr>
          <p:nvPr/>
        </p:nvCxnSpPr>
        <p:spPr>
          <a:xfrm flipH="1">
            <a:off x="5421262" y="3916690"/>
            <a:ext cx="141338" cy="2142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13987" y="3245960"/>
            <a:ext cx="2003086" cy="67073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86811" y="1314955"/>
            <a:ext cx="1689990" cy="1504445"/>
          </a:xfrm>
          <a:prstGeom prst="straightConnector1">
            <a:avLst/>
          </a:prstGeom>
          <a:ln w="38100">
            <a:solidFill>
              <a:srgbClr val="36F3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81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379591" y="2280533"/>
            <a:ext cx="4287530" cy="1695631"/>
          </a:xfrm>
        </p:spPr>
        <p:txBody>
          <a:bodyPr/>
          <a:lstStyle/>
          <a:p>
            <a:r>
              <a:rPr lang="en-US" dirty="0" smtClean="0"/>
              <a:t>Terrestrial Biomes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3" y="152399"/>
            <a:ext cx="26273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25" y="298851"/>
            <a:ext cx="2584928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3303"/>
            <a:ext cx="27860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18595"/>
            <a:ext cx="24749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0860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64" y="711720"/>
            <a:ext cx="1317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8375" y="5489907"/>
            <a:ext cx="1317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41295"/>
            <a:ext cx="4267200" cy="2401887"/>
          </a:xfrm>
          <a:prstGeom prst="rect">
            <a:avLst/>
          </a:prstGeom>
          <a:noFill/>
          <a:ln w="9525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352800" y="1018380"/>
            <a:ext cx="609600" cy="21058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53664" y="3124200"/>
            <a:ext cx="1575736" cy="32766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5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51356" y="1352888"/>
            <a:ext cx="3055312" cy="1846061"/>
          </a:xfrm>
        </p:spPr>
        <p:txBody>
          <a:bodyPr/>
          <a:lstStyle/>
          <a:p>
            <a:r>
              <a:rPr lang="en-US" dirty="0" smtClean="0"/>
              <a:t>Terrestrial Biomes!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2" y="4857699"/>
            <a:ext cx="265747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13" y="4668736"/>
            <a:ext cx="2095987" cy="21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79" y="2514600"/>
            <a:ext cx="2130907" cy="17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9" y="4771003"/>
            <a:ext cx="2395537" cy="190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96" y="107283"/>
            <a:ext cx="26892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64" y="161965"/>
            <a:ext cx="2447025" cy="176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986234">
            <a:off x="-182809" y="17042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more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1364" y="5540234"/>
            <a:ext cx="1317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4737">
            <a:off x="2144342" y="4459852"/>
            <a:ext cx="1317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68" y="819160"/>
            <a:ext cx="1317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64" y="2130466"/>
            <a:ext cx="4267200" cy="2401887"/>
          </a:xfrm>
          <a:prstGeom prst="rect">
            <a:avLst/>
          </a:prstGeom>
          <a:noFill/>
          <a:ln w="9525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733800" y="1556808"/>
            <a:ext cx="1409700" cy="107904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77586" y="3331409"/>
            <a:ext cx="3496226" cy="63099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48989" y="3962400"/>
            <a:ext cx="0" cy="1143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6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14400"/>
            <a:ext cx="2514600" cy="5029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Biodiversity of the Biomes: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All the different environments support different varieties of organisms.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tx2"/>
                </a:solidFill>
              </a:rPr>
              <a:t>climate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2"/>
                </a:solidFill>
              </a:rPr>
              <a:t>location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chemeClr val="tx2"/>
                </a:solidFill>
              </a:rPr>
              <a:t>soil</a:t>
            </a:r>
            <a:r>
              <a:rPr lang="en-US" sz="1800" dirty="0" smtClean="0"/>
              <a:t> are examples of biome-specific characteristics that support the unique </a:t>
            </a:r>
            <a:r>
              <a:rPr lang="en-US" sz="1800" dirty="0" smtClean="0">
                <a:solidFill>
                  <a:schemeClr val="tx2"/>
                </a:solidFill>
              </a:rPr>
              <a:t>plants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tx2"/>
                </a:solidFill>
              </a:rPr>
              <a:t>animals</a:t>
            </a:r>
            <a:r>
              <a:rPr lang="en-US" sz="1800" dirty="0" smtClean="0"/>
              <a:t> of the area!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-152400"/>
            <a:ext cx="5720267" cy="57634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African Savanna is no place for a moose!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You won’t find a giraffe in the Taiga!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038600" cy="27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01" y="4038600"/>
            <a:ext cx="398839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1828800"/>
            <a:ext cx="1828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4467225"/>
            <a:ext cx="14001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7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63" y="0"/>
            <a:ext cx="7458873" cy="7526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out some FOOD WEBS!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705941"/>
            <a:ext cx="4419600" cy="838200"/>
          </a:xfrm>
        </p:spPr>
        <p:txBody>
          <a:bodyPr>
            <a:normAutofit fontScale="92500"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See how </a:t>
            </a:r>
            <a:r>
              <a:rPr lang="en-US" sz="1600" u="sng" dirty="0" smtClean="0">
                <a:solidFill>
                  <a:schemeClr val="tx2"/>
                </a:solidFill>
              </a:rPr>
              <a:t>biodiversity</a:t>
            </a:r>
            <a:r>
              <a:rPr lang="en-US" sz="1600" dirty="0" smtClean="0">
                <a:solidFill>
                  <a:schemeClr val="tx2"/>
                </a:solidFill>
              </a:rPr>
              <a:t> of the animal and plant species is necessary to </a:t>
            </a:r>
            <a:r>
              <a:rPr lang="en-US" sz="1600" u="sng" dirty="0" smtClean="0">
                <a:solidFill>
                  <a:schemeClr val="tx2"/>
                </a:solidFill>
              </a:rPr>
              <a:t>sustain</a:t>
            </a:r>
            <a:r>
              <a:rPr lang="en-US" sz="1600" dirty="0" smtClean="0">
                <a:solidFill>
                  <a:schemeClr val="tx2"/>
                </a:solidFill>
              </a:rPr>
              <a:t> the very unique environments of each biome!”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86000"/>
            <a:ext cx="4066796" cy="40116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4141"/>
            <a:ext cx="4021836" cy="512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4141"/>
            <a:ext cx="4335780" cy="512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2057400" cy="37548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food web </a:t>
            </a:r>
            <a:r>
              <a:rPr lang="en-US" sz="1400" dirty="0" smtClean="0"/>
              <a:t>shows the </a:t>
            </a:r>
            <a:r>
              <a:rPr lang="en-US" sz="1400" dirty="0"/>
              <a:t>succession of organisms in an </a:t>
            </a:r>
            <a:r>
              <a:rPr lang="en-US" sz="1400" dirty="0" smtClean="0"/>
              <a:t>environment </a:t>
            </a:r>
            <a:r>
              <a:rPr lang="en-US" sz="1400" dirty="0" smtClean="0">
                <a:solidFill>
                  <a:schemeClr val="tx2"/>
                </a:solidFill>
              </a:rPr>
              <a:t>that contributes to the  continuation </a:t>
            </a:r>
            <a:r>
              <a:rPr lang="en-US" sz="1400" dirty="0">
                <a:solidFill>
                  <a:schemeClr val="tx2"/>
                </a:solidFill>
              </a:rPr>
              <a:t>of food energy from one organism to another</a:t>
            </a:r>
            <a:r>
              <a:rPr lang="en-US" sz="1400" dirty="0"/>
              <a:t> as each consumes a lower member and in turn is preyed upon by a higher </a:t>
            </a:r>
            <a:r>
              <a:rPr lang="en-US" sz="1400" dirty="0" smtClean="0"/>
              <a:t>member. </a:t>
            </a:r>
            <a:r>
              <a:rPr lang="en-US" sz="1400" dirty="0" smtClean="0">
                <a:solidFill>
                  <a:schemeClr val="tx2"/>
                </a:solidFill>
              </a:rPr>
              <a:t>A balanced , bio diverse food web assures the sustainability of the environment.  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936</TotalTime>
  <Words>290</Words>
  <Application>Microsoft Office PowerPoint</Application>
  <PresentationFormat>On-screen Show (4:3)</PresentationFormat>
  <Paragraphs>70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BIODIVERSITY</vt:lpstr>
      <vt:lpstr>Breaking it down!</vt:lpstr>
      <vt:lpstr>BIOME MAP</vt:lpstr>
      <vt:lpstr>PowerPoint Presentation</vt:lpstr>
      <vt:lpstr>Terrestrial Biomes!</vt:lpstr>
      <vt:lpstr>Terrestrial Biomes</vt:lpstr>
      <vt:lpstr>Terrestrial Biomes!</vt:lpstr>
      <vt:lpstr>Biodiversity of the Biomes:  All the different environments support different varieties of organisms.  The climate, location, and soil are examples of biome-specific characteristics that support the unique plants and animals of the area!</vt:lpstr>
      <vt:lpstr>Check out some FOOD WEBS!</vt:lpstr>
      <vt:lpstr>Biomes and Microhabitats</vt:lpstr>
      <vt:lpstr> Microhabitat </vt:lpstr>
      <vt:lpstr>Microhabitats NEAR YOU!</vt:lpstr>
      <vt:lpstr>Schoolyard microhabitats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Lab, L Johnson's</dc:creator>
  <cp:lastModifiedBy>Tech</cp:lastModifiedBy>
  <cp:revision>61</cp:revision>
  <dcterms:created xsi:type="dcterms:W3CDTF">2006-08-16T00:00:00Z</dcterms:created>
  <dcterms:modified xsi:type="dcterms:W3CDTF">2012-07-30T21:41:21Z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2436393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