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Default ContentType="image/vnd.ms-photo" Extension="wdp"/>
  <Default ContentType="image/jpeg" Extension="jpg"/>
  <Default ContentType="video/x-ms-wmv" Extension="wmv"/>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257" r:id="rId3"/>
    <p:sldId id="270" r:id="rId4"/>
    <p:sldId id="258" r:id="rId5"/>
    <p:sldId id="266" r:id="rId6"/>
    <p:sldId id="265" r:id="rId7"/>
    <p:sldId id="264" r:id="rId8"/>
    <p:sldId id="260" r:id="rId9"/>
    <p:sldId id="271" r:id="rId10"/>
    <p:sldId id="272" r:id="rId11"/>
    <p:sldId id="273" r:id="rId12"/>
    <p:sldId id="259" r:id="rId13"/>
    <p:sldId id="267" r:id="rId14"/>
    <p:sldId id="268" r:id="rId15"/>
    <p:sldId id="269" r:id="rId16"/>
    <p:sldId id="281" r:id="rId17"/>
    <p:sldId id="279" r:id="rId18"/>
    <p:sldId id="262" r:id="rId19"/>
    <p:sldId id="274" r:id="rId20"/>
    <p:sldId id="276" r:id="rId21"/>
    <p:sldId id="277" r:id="rId22"/>
    <p:sldId id="275" r:id="rId23"/>
    <p:sldId id="27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17" autoAdjust="0"/>
  </p:normalViewPr>
  <p:slideViewPr>
    <p:cSldViewPr>
      <p:cViewPr>
        <p:scale>
          <a:sx n="94" d="100"/>
          <a:sy n="94" d="100"/>
        </p:scale>
        <p:origin x="-14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A2894-8B0F-4196-B666-8B774F31F24F}" type="datetimeFigureOut">
              <a:rPr lang="en-US" smtClean="0"/>
              <a:t>7/23/2013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8418E-673D-43A7-85B3-5585AC93F790}" type="slidenum">
              <a:rPr lang="en-US" smtClean="0"/>
              <a:t>‹#›</a:t>
            </a:fld>
            <a:endParaRPr lang="en-US"/>
          </a:p>
        </p:txBody>
      </p:sp>
    </p:spTree>
    <p:extLst>
      <p:ext uri="{BB962C8B-B14F-4D97-AF65-F5344CB8AC3E}">
        <p14:creationId xmlns:p14="http://schemas.microsoft.com/office/powerpoint/2010/main" val="380067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ouropia.com/most-famous-bridges-in-the-worl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some of the photos – grainy </a:t>
            </a:r>
          </a:p>
          <a:p>
            <a:r>
              <a:rPr lang="en-US" dirty="0" smtClean="0"/>
              <a:t>Add some animation to make information seem less cluttered and</a:t>
            </a:r>
            <a:r>
              <a:rPr lang="en-US" baseline="0" dirty="0" smtClean="0"/>
              <a:t> all at once</a:t>
            </a:r>
          </a:p>
          <a:p>
            <a:r>
              <a:rPr lang="en-US" baseline="0" dirty="0" smtClean="0"/>
              <a:t>More examples of history </a:t>
            </a:r>
            <a:r>
              <a:rPr lang="en-US" baseline="0" smtClean="0"/>
              <a:t>of bridges --- </a:t>
            </a:r>
            <a:endParaRPr lang="en-US"/>
          </a:p>
        </p:txBody>
      </p:sp>
      <p:sp>
        <p:nvSpPr>
          <p:cNvPr id="4" name="Slide Number Placeholder 3"/>
          <p:cNvSpPr>
            <a:spLocks noGrp="1"/>
          </p:cNvSpPr>
          <p:nvPr>
            <p:ph type="sldNum" sz="quarter" idx="10"/>
          </p:nvPr>
        </p:nvSpPr>
        <p:spPr/>
        <p:txBody>
          <a:bodyPr/>
          <a:lstStyle/>
          <a:p>
            <a:fld id="{B398418E-673D-43A7-85B3-5585AC93F790}" type="slidenum">
              <a:rPr lang="en-US" smtClean="0"/>
              <a:t>1</a:t>
            </a:fld>
            <a:endParaRPr lang="en-US"/>
          </a:p>
        </p:txBody>
      </p:sp>
    </p:spTree>
    <p:extLst>
      <p:ext uri="{BB962C8B-B14F-4D97-AF65-F5344CB8AC3E}">
        <p14:creationId xmlns:p14="http://schemas.microsoft.com/office/powerpoint/2010/main" val="384920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Top link takes you to a list of famous bridges</a:t>
            </a:r>
            <a:r>
              <a:rPr lang="en-US" baseline="0" dirty="0" smtClean="0"/>
              <a:t> all over the world. Click on the thumbnail photos next to the description to see a larger picture. Point out the differing architecture styles of the various bridges. Even though bridges all have the same function they look drastically different from each other depending on which country they are in.</a:t>
            </a:r>
          </a:p>
          <a:p>
            <a:endParaRPr lang="en-US" baseline="0" dirty="0" smtClean="0"/>
          </a:p>
          <a:p>
            <a:r>
              <a:rPr lang="en-US" baseline="0" dirty="0" smtClean="0"/>
              <a:t>Here’s a link to a second, shorter list of famous bridges. </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hlinkClick r:id="rId3"/>
              </a:rPr>
              <a:t>http://www.touropia.com/most-famous-bridges-in-the-world/</a:t>
            </a:r>
            <a:endParaRPr lang="en-US" dirty="0" smtClean="0"/>
          </a:p>
          <a:p>
            <a:endParaRPr lang="en-US" dirty="0"/>
          </a:p>
        </p:txBody>
      </p:sp>
      <p:sp>
        <p:nvSpPr>
          <p:cNvPr id="4" name="Slide Number Placeholder 3"/>
          <p:cNvSpPr>
            <a:spLocks noGrp="1"/>
          </p:cNvSpPr>
          <p:nvPr>
            <p:ph type="sldNum" sz="quarter" idx="10"/>
          </p:nvPr>
        </p:nvSpPr>
        <p:spPr/>
        <p:txBody>
          <a:bodyPr/>
          <a:lstStyle/>
          <a:p>
            <a:fld id="{B398418E-673D-43A7-85B3-5585AC93F790}" type="slidenum">
              <a:rPr lang="en-US" smtClean="0"/>
              <a:t>3</a:t>
            </a:fld>
            <a:endParaRPr lang="en-US"/>
          </a:p>
        </p:txBody>
      </p:sp>
    </p:spTree>
    <p:extLst>
      <p:ext uri="{BB962C8B-B14F-4D97-AF65-F5344CB8AC3E}">
        <p14:creationId xmlns:p14="http://schemas.microsoft.com/office/powerpoint/2010/main" val="4231744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7/23/2013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7/23/2013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7/23/2013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7/23/2013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7/23/2013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7/23/2013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7/23/2013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5.jpeg" Type="http://schemas.openxmlformats.org/officeDocument/2006/relationships/image"/><Relationship Id="rId2" Target="http://en.wikipedia.org/wiki/Truss" TargetMode="External" Type="http://schemas.openxmlformats.org/officeDocument/2006/relationships/hyperlink"/><Relationship Id="rId1" Target="../slideLayouts/slideLayout2.xml" Type="http://schemas.openxmlformats.org/officeDocument/2006/relationships/slideLayout"/><Relationship Id="rId4" Target="../media/image13.jpeg" Type="http://schemas.openxmlformats.org/officeDocument/2006/relationships/image"/></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arget="../media/image22.jpeg" Type="http://schemas.openxmlformats.org/officeDocument/2006/relationships/image"/><Relationship Id="rId2" Target="../media/image21.jpeg" Type="http://schemas.openxmlformats.org/officeDocument/2006/relationships/image"/><Relationship Id="rId1" Target="../slideLayouts/slideLayout2.xml" Type="http://schemas.openxmlformats.org/officeDocument/2006/relationships/slideLayout"/><Relationship Id="rId4" Target="../media/image23.jpe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slideLayouts/slideLayout2.xml" Type="http://schemas.openxmlformats.org/officeDocument/2006/relationships/slideLayout"/><Relationship Id="rId7" Target="../media/image28.jpeg" Type="http://schemas.openxmlformats.org/officeDocument/2006/relationships/image"/><Relationship Id="rId2" Target="../media/media1.wmv" Type="http://schemas.microsoft.com/office/2007/relationships/media"/><Relationship Id="rId1" Target="NULL" TargetMode="External" Type="http://schemas.openxmlformats.org/officeDocument/2006/relationships/video"/><Relationship Id="rId6" Target="../media/image27.jpeg" Type="http://schemas.openxmlformats.org/officeDocument/2006/relationships/image"/><Relationship Id="rId5" Target="../media/hdphoto1.wdp" Type="http://schemas.microsoft.com/office/2007/relationships/hdphoto"/><Relationship Id="rId4" Target="../media/image26.png" Type="http://schemas.openxmlformats.org/officeDocument/2006/relationships/image"/></Relationships>
</file>

<file path=ppt/slides/_rels/slide17.xml.rels><?xml version="1.0" encoding="UTF-8" standalone="yes" ?><Relationships xmlns="http://schemas.openxmlformats.org/package/2006/relationships"><Relationship Id="rId2" Target="../media/image29.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arget="../media/image34.png" Type="http://schemas.openxmlformats.org/officeDocument/2006/relationships/image"/><Relationship Id="rId2" Target="../media/image33.png" Type="http://schemas.openxmlformats.org/officeDocument/2006/relationships/image"/><Relationship Id="rId1" Target="../slideLayouts/slideLayout2.xml" Type="http://schemas.openxmlformats.org/officeDocument/2006/relationships/slideLayout"/><Relationship Id="rId6" Target="../media/image37.jpeg" Type="http://schemas.openxmlformats.org/officeDocument/2006/relationships/image"/><Relationship Id="rId5" Target="../media/image36.png" Type="http://schemas.openxmlformats.org/officeDocument/2006/relationships/image"/><Relationship Id="rId4" Target="../media/image35.png" Type="http://schemas.openxmlformats.org/officeDocument/2006/relationships/image"/></Relationships>
</file>

<file path=ppt/slides/_rels/slide2.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 Id="rId4" Target="../media/image4.jpeg" Type="http://schemas.openxmlformats.org/officeDocument/2006/relationships/image"/></Relationships>
</file>

<file path=ppt/slides/_rels/slide20.xml.rels><?xml version="1.0" encoding="UTF-8" standalone="yes" ?><Relationships xmlns="http://schemas.openxmlformats.org/package/2006/relationships"><Relationship Id="rId3" Target="../media/image39.png" Type="http://schemas.openxmlformats.org/officeDocument/2006/relationships/image"/><Relationship Id="rId2" Target="../media/image38.png" Type="http://schemas.openxmlformats.org/officeDocument/2006/relationships/image"/><Relationship Id="rId1" Target="../slideLayouts/slideLayout2.xml" Type="http://schemas.openxmlformats.org/officeDocument/2006/relationships/slideLayout"/><Relationship Id="rId6" Target="../media/image42.png" Type="http://schemas.openxmlformats.org/officeDocument/2006/relationships/image"/><Relationship Id="rId5" Target="../media/image41.jpeg" Type="http://schemas.openxmlformats.org/officeDocument/2006/relationships/image"/><Relationship Id="rId4" Target="../media/image40.png" Type="http://schemas.openxmlformats.org/officeDocument/2006/relationships/image"/></Relationships>
</file>

<file path=ppt/slides/_rels/slide21.xml.rels><?xml version="1.0" encoding="UTF-8" standalone="yes" ?><Relationships xmlns="http://schemas.openxmlformats.org/package/2006/relationships"><Relationship Id="rId3" Target="../media/image44.png" Type="http://schemas.openxmlformats.org/officeDocument/2006/relationships/image"/><Relationship Id="rId2" Target="../media/image43.png" Type="http://schemas.openxmlformats.org/officeDocument/2006/relationships/image"/><Relationship Id="rId1" Target="../slideLayouts/slideLayout2.xml" Type="http://schemas.openxmlformats.org/officeDocument/2006/relationships/slideLayout"/><Relationship Id="rId4" Target="../media/image45.jpeg" Type="http://schemas.openxmlformats.org/officeDocument/2006/relationships/image"/></Relationships>
</file>

<file path=ppt/slides/_rels/slide22.xml.rels><?xml version="1.0" encoding="UTF-8" standalone="yes" ?><Relationships xmlns="http://schemas.openxmlformats.org/package/2006/relationships"><Relationship Id="rId3" Target="../media/image47.png" Type="http://schemas.openxmlformats.org/officeDocument/2006/relationships/image"/><Relationship Id="rId2" Target="../media/image46.png" Type="http://schemas.openxmlformats.org/officeDocument/2006/relationships/image"/><Relationship Id="rId1" Target="../slideLayouts/slideLayout2.xml" Type="http://schemas.openxmlformats.org/officeDocument/2006/relationships/slideLayout"/><Relationship Id="rId4" Target="../media/image48.jpeg" Type="http://schemas.openxmlformats.org/officeDocument/2006/relationships/image"/></Relationships>
</file>

<file path=ppt/slides/_rels/slide23.xml.rels><?xml version="1.0" encoding="UTF-8" standalone="yes" ?><Relationships xmlns="http://schemas.openxmlformats.org/package/2006/relationships"><Relationship Id="rId3" Target="../media/image50.png" Type="http://schemas.openxmlformats.org/officeDocument/2006/relationships/image"/><Relationship Id="rId2" Target="../media/image49.png" Type="http://schemas.openxmlformats.org/officeDocument/2006/relationships/image"/><Relationship Id="rId1" Target="../slideLayouts/slideLayout2.xml" Type="http://schemas.openxmlformats.org/officeDocument/2006/relationships/slideLayout"/><Relationship Id="rId4" Target="../media/image51.jpeg" Type="http://schemas.openxmlformats.org/officeDocument/2006/relationships/image"/></Relationships>
</file>

<file path=ppt/slides/_rels/slide24.xml.rels><?xml version="1.0" encoding="UTF-8" standalone="yes" ?><Relationships xmlns="http://schemas.openxmlformats.org/package/2006/relationships"><Relationship Id="rId8" Target="../media/image56.png" Type="http://schemas.openxmlformats.org/officeDocument/2006/relationships/image"/><Relationship Id="rId3" Target="../media/image7.jpeg" Type="http://schemas.openxmlformats.org/officeDocument/2006/relationships/image"/><Relationship Id="rId7" Target="../media/hdphoto5.wdp" Type="http://schemas.microsoft.com/office/2007/relationships/hdphoto"/><Relationship Id="rId2" Target="../media/image52.jpeg" Type="http://schemas.openxmlformats.org/officeDocument/2006/relationships/image"/><Relationship Id="rId1" Target="../slideLayouts/slideLayout2.xml" Type="http://schemas.openxmlformats.org/officeDocument/2006/relationships/slideLayout"/><Relationship Id="rId6" Target="../media/image55.png" Type="http://schemas.openxmlformats.org/officeDocument/2006/relationships/image"/><Relationship Id="rId11" Target="../media/hdphoto7.wdp" Type="http://schemas.microsoft.com/office/2007/relationships/hdphoto"/><Relationship Id="rId5" Target="../media/image54.jpeg" Type="http://schemas.openxmlformats.org/officeDocument/2006/relationships/image"/><Relationship Id="rId10" Target="../media/image57.png" Type="http://schemas.openxmlformats.org/officeDocument/2006/relationships/image"/><Relationship Id="rId4" Target="../media/image53.jpeg" Type="http://schemas.openxmlformats.org/officeDocument/2006/relationships/image"/><Relationship Id="rId9" Target="../media/hdphoto6.wdp" Type="http://schemas.microsoft.com/office/2007/relationships/hdphoto"/></Relationships>
</file>

<file path=ppt/slides/_rels/slide3.xml.rels><?xml version="1.0" encoding="UTF-8" standalone="yes"?>
<Relationships xmlns="http://schemas.openxmlformats.org/package/2006/relationships"><Relationship Id="rId3" Type="http://schemas.openxmlformats.org/officeDocument/2006/relationships/hyperlink" Target="http://www.travellerspoint.com/guide/Famous_Bridg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 Id="rId4" Target="../media/image7.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arget="../media/image6.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 Id="rId4" Target="../media/image13.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Building Bridges</a:t>
            </a:r>
            <a:endParaRPr lang="en-US" dirty="0"/>
          </a:p>
        </p:txBody>
      </p:sp>
      <p:sp>
        <p:nvSpPr>
          <p:cNvPr id="3" name="Subtitle 2"/>
          <p:cNvSpPr>
            <a:spLocks noGrp="1"/>
          </p:cNvSpPr>
          <p:nvPr>
            <p:ph type="subTitle" idx="1"/>
          </p:nvPr>
        </p:nvSpPr>
        <p:spPr/>
        <p:txBody>
          <a:bodyPr/>
          <a:lstStyle/>
          <a:p>
            <a:r>
              <a:rPr lang="en-US" dirty="0" smtClean="0"/>
              <a:t>Bridge designs, Vectors, and Forces!</a:t>
            </a:r>
            <a:endParaRPr lang="en-US" dirty="0"/>
          </a:p>
        </p:txBody>
      </p:sp>
    </p:spTree>
    <p:extLst>
      <p:ext uri="{BB962C8B-B14F-4D97-AF65-F5344CB8AC3E}">
        <p14:creationId xmlns:p14="http://schemas.microsoft.com/office/powerpoint/2010/main" val="292725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BRIDGE HISTORY</a:t>
            </a:r>
            <a:endParaRPr lang="en-US" dirty="0"/>
          </a:p>
        </p:txBody>
      </p:sp>
      <p:sp>
        <p:nvSpPr>
          <p:cNvPr id="3" name="Content Placeholder 2"/>
          <p:cNvSpPr>
            <a:spLocks noGrp="1"/>
          </p:cNvSpPr>
          <p:nvPr>
            <p:ph idx="1"/>
          </p:nvPr>
        </p:nvSpPr>
        <p:spPr>
          <a:xfrm>
            <a:off x="457200" y="1609416"/>
            <a:ext cx="4191000" cy="4846320"/>
          </a:xfrm>
        </p:spPr>
        <p:txBody>
          <a:bodyPr/>
          <a:lstStyle/>
          <a:p>
            <a:r>
              <a:rPr lang="en-US" sz="2400" dirty="0">
                <a:solidFill>
                  <a:schemeClr val="accent3">
                    <a:lumMod val="50000"/>
                  </a:schemeClr>
                </a:solidFill>
              </a:rPr>
              <a:t>Truss bridges are one of the oldest types of </a:t>
            </a:r>
            <a:r>
              <a:rPr lang="en-US" sz="2400" i="1" dirty="0">
                <a:solidFill>
                  <a:schemeClr val="accent3">
                    <a:lumMod val="50000"/>
                  </a:schemeClr>
                </a:solidFill>
              </a:rPr>
              <a:t>modern bridges</a:t>
            </a:r>
            <a:r>
              <a:rPr lang="en-US" sz="2400" dirty="0">
                <a:solidFill>
                  <a:schemeClr val="accent3">
                    <a:lumMod val="50000"/>
                  </a:schemeClr>
                </a:solidFill>
              </a:rPr>
              <a:t>. </a:t>
            </a:r>
            <a:endParaRPr lang="en-US" sz="2400" dirty="0" smtClean="0">
              <a:solidFill>
                <a:schemeClr val="accent3">
                  <a:lumMod val="50000"/>
                </a:schemeClr>
              </a:solidFill>
            </a:endParaRPr>
          </a:p>
          <a:p>
            <a:pPr marL="0" indent="0">
              <a:buNone/>
            </a:pPr>
            <a:endParaRPr lang="en-US" sz="2400" dirty="0" smtClean="0">
              <a:solidFill>
                <a:schemeClr val="accent4">
                  <a:lumMod val="50000"/>
                </a:schemeClr>
              </a:solidFill>
            </a:endParaRPr>
          </a:p>
          <a:p>
            <a:r>
              <a:rPr lang="en-US" sz="2400" dirty="0" smtClean="0">
                <a:solidFill>
                  <a:schemeClr val="accent3">
                    <a:lumMod val="50000"/>
                  </a:schemeClr>
                </a:solidFill>
              </a:rPr>
              <a:t>The </a:t>
            </a:r>
            <a:r>
              <a:rPr lang="en-US" sz="2400" dirty="0">
                <a:solidFill>
                  <a:schemeClr val="accent3">
                    <a:lumMod val="50000"/>
                  </a:schemeClr>
                </a:solidFill>
              </a:rPr>
              <a:t>basic types of </a:t>
            </a:r>
            <a:r>
              <a:rPr lang="en-US" sz="2400" b="1" u="sng" dirty="0">
                <a:hlinkClick r:id="rId2" tooltip="Truss"/>
              </a:rPr>
              <a:t>truss</a:t>
            </a:r>
            <a:r>
              <a:rPr lang="en-US" sz="2400" dirty="0"/>
              <a:t> </a:t>
            </a:r>
            <a:r>
              <a:rPr lang="en-US" sz="2400" dirty="0">
                <a:solidFill>
                  <a:schemeClr val="accent3">
                    <a:lumMod val="50000"/>
                  </a:schemeClr>
                </a:solidFill>
              </a:rPr>
              <a:t>bridges have simple designs which could be easily analyzed by nineteenth and early twentieth century engineers. </a:t>
            </a:r>
          </a:p>
          <a:p>
            <a:endParaRPr lang="en-US" dirty="0"/>
          </a:p>
        </p:txBody>
      </p:sp>
      <p:pic>
        <p:nvPicPr>
          <p:cNvPr id="3074" name="Picture 2" descr="http://t3.gstatic.com/images?q=tbn:ANd9GcT3p4aFGJqk8tGwLbXZ8KqMKAj9djSEDwG4qznkNsyDXnBgdWQ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3352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049" y="4572000"/>
            <a:ext cx="2877502" cy="142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66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bridge fun facts! </a:t>
            </a:r>
            <a:endParaRPr lang="en-US" dirty="0"/>
          </a:p>
        </p:txBody>
      </p:sp>
      <p:sp>
        <p:nvSpPr>
          <p:cNvPr id="3" name="Content Placeholder 2"/>
          <p:cNvSpPr>
            <a:spLocks noGrp="1"/>
          </p:cNvSpPr>
          <p:nvPr>
            <p:ph idx="1"/>
          </p:nvPr>
        </p:nvSpPr>
        <p:spPr>
          <a:xfrm>
            <a:off x="457200" y="1609416"/>
            <a:ext cx="3048000" cy="4846320"/>
          </a:xfrm>
        </p:spPr>
        <p:txBody>
          <a:bodyPr/>
          <a:lstStyle/>
          <a:p>
            <a:r>
              <a:rPr lang="en-US" sz="2400" dirty="0">
                <a:solidFill>
                  <a:schemeClr val="accent3">
                    <a:lumMod val="50000"/>
                  </a:schemeClr>
                </a:solidFill>
              </a:rPr>
              <a:t>A truss bridge is economical to construct owing to its efficient use of materials.</a:t>
            </a:r>
          </a:p>
          <a:p>
            <a:endParaRPr lang="en-US" dirty="0" smtClean="0"/>
          </a:p>
          <a:p>
            <a:endParaRPr lang="en-US" dirty="0"/>
          </a:p>
        </p:txBody>
      </p:sp>
      <p:pic>
        <p:nvPicPr>
          <p:cNvPr id="4" name="Picture 3" descr="http://photos.travellerspoint.com/68444/China2007_053.jpg"/>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8800"/>
            <a:ext cx="2938780" cy="1733550"/>
          </a:xfrm>
          <a:prstGeom prst="rect">
            <a:avLst/>
          </a:prstGeom>
          <a:noFill/>
          <a:ln>
            <a:noFill/>
          </a:ln>
        </p:spPr>
      </p:pic>
    </p:spTree>
    <p:extLst>
      <p:ext uri="{BB962C8B-B14F-4D97-AF65-F5344CB8AC3E}">
        <p14:creationId xmlns:p14="http://schemas.microsoft.com/office/powerpoint/2010/main" val="1007023036"/>
      </p:ext>
    </p:extLst>
  </p:cSld>
  <p:clrMapOvr>
    <a:masterClrMapping/>
  </p:clrMapOvr>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uspension bridge"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57200"/>
            <a:ext cx="2895600" cy="1844040"/>
          </a:xfrm>
          <a:prstGeom prst="rect">
            <a:avLst/>
          </a:prstGeom>
          <a:noFill/>
          <a:ln>
            <a:noFill/>
          </a:ln>
        </p:spPr>
      </p:pic>
      <p:pic>
        <p:nvPicPr>
          <p:cNvPr descr="http://t1.gstatic.com/images?q=tbn:ANd9GcRCIXk4I7QemlkmdFpLP1P2xldI7JJab7RRoLKaKjNNhQapDz7_"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10986" y="4876800"/>
            <a:ext cx="3886200" cy="1429512"/>
          </a:xfrm>
          <a:prstGeom prst="rect">
            <a:avLst/>
          </a:prstGeom>
          <a:noFill/>
          <a:ln>
            <a:noFill/>
          </a:ln>
        </p:spPr>
      </p:pic>
      <p:sp>
        <p:nvSpPr>
          <p:cNvPr id="2" name="Title 1"/>
          <p:cNvSpPr>
            <a:spLocks noGrp="1"/>
          </p:cNvSpPr>
          <p:nvPr>
            <p:ph type="title"/>
          </p:nvPr>
        </p:nvSpPr>
        <p:spPr>
          <a:xfrm>
            <a:off x="457200" y="320040"/>
            <a:ext cx="3390900" cy="2194560"/>
          </a:xfrm>
        </p:spPr>
        <p:txBody>
          <a:bodyPr>
            <a:normAutofit/>
          </a:bodyPr>
          <a:lstStyle/>
          <a:p>
            <a:r>
              <a:rPr dirty="0" lang="en-US" smtClean="0" sz="4400"/>
              <a:t>SUSPENSION BRIDGES Overview</a:t>
            </a:r>
            <a:endParaRPr dirty="0" lang="en-US" sz="4400"/>
          </a:p>
        </p:txBody>
      </p:sp>
      <p:pic>
        <p:nvPicPr>
          <p:cNvPr descr="http://www.filmfashion.nl/stills/thumbnails/shrek6.jpg" id="5" name="Picture 4"/>
          <p:cNvPicPr/>
          <p:nvPr/>
        </p:nvPicPr>
        <p:blipFill rotWithShape="1">
          <a:blip r:embed="rId4">
            <a:extLst>
              <a:ext uri="{28A0092B-C50C-407E-A947-70E740481C1C}">
                <a14:useLocalDpi xmlns:a14="http://schemas.microsoft.com/office/drawing/2010/main" val="0"/>
              </a:ext>
            </a:extLst>
          </a:blip>
          <a:srcRect b="68"/>
          <a:stretch/>
        </p:blipFill>
        <p:spPr bwMode="auto">
          <a:xfrm>
            <a:off x="5791200" y="5286756"/>
            <a:ext cx="1992086" cy="1256237"/>
          </a:xfrm>
          <a:prstGeom prst="rect">
            <a:avLst/>
          </a:prstGeom>
          <a:noFill/>
          <a:ln>
            <a:noFill/>
          </a:ln>
        </p:spPr>
      </p:pic>
      <p:pic>
        <p:nvPicPr>
          <p:cNvPr descr="http://t2.gstatic.com/images?q=tbn:ANd9GcSMCnivO90M-Wp0v82xNBGO4Hgquuh10xWNNrTFXwms36KY5G59"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586842"/>
            <a:ext cx="1479550" cy="1105396"/>
          </a:xfrm>
          <a:prstGeom prst="rect">
            <a:avLst/>
          </a:prstGeom>
          <a:noFill/>
          <a:ln>
            <a:noFill/>
          </a:ln>
        </p:spPr>
      </p:pic>
      <p:pic>
        <p:nvPicPr>
          <p:cNvPr descr="http://t0.gstatic.com/images?q=tbn:ANd9GcSqrCaI0lp0nYrmvxaFD_545ukwz_vugmihgY5B6Gnass0WbXd_Eg"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6197374" y="4037615"/>
            <a:ext cx="1565212" cy="1068769"/>
          </a:xfrm>
          <a:prstGeom prst="rect">
            <a:avLst/>
          </a:prstGeom>
          <a:noFill/>
          <a:ln>
            <a:noFill/>
          </a:ln>
        </p:spPr>
      </p:pic>
      <p:sp>
        <p:nvSpPr>
          <p:cNvPr id="10" name="Content Placeholder 2"/>
          <p:cNvSpPr>
            <a:spLocks noGrp="1"/>
          </p:cNvSpPr>
          <p:nvPr>
            <p:ph idx="1"/>
          </p:nvPr>
        </p:nvSpPr>
        <p:spPr>
          <a:xfrm>
            <a:off x="27709" y="2819400"/>
            <a:ext cx="6360226" cy="1971984"/>
          </a:xfrm>
        </p:spPr>
        <p:txBody>
          <a:bodyPr numCol="1">
            <a:noAutofit/>
          </a:bodyPr>
          <a:lstStyle/>
          <a:p>
            <a:pPr indent="0" marL="0">
              <a:buNone/>
            </a:pPr>
            <a:r>
              <a:rPr b="1" dirty="0" lang="en-US" smtClean="0" sz="3200">
                <a:solidFill>
                  <a:schemeClr val="accent3">
                    <a:lumMod val="50000"/>
                  </a:schemeClr>
                </a:solidFill>
              </a:rPr>
              <a:t>1. Suspension bridge structure</a:t>
            </a:r>
          </a:p>
          <a:p>
            <a:pPr indent="0" marL="0">
              <a:buNone/>
            </a:pPr>
            <a:r>
              <a:rPr b="1" dirty="0" lang="en-US" smtClean="0" sz="3200">
                <a:solidFill>
                  <a:schemeClr val="accent3">
                    <a:lumMod val="50000"/>
                  </a:schemeClr>
                </a:solidFill>
              </a:rPr>
              <a:t>2. Suspension bridge history</a:t>
            </a:r>
          </a:p>
          <a:p>
            <a:pPr indent="0" marL="0">
              <a:buNone/>
            </a:pPr>
            <a:r>
              <a:rPr b="1" dirty="0" lang="en-US" smtClean="0" sz="3200">
                <a:solidFill>
                  <a:schemeClr val="accent3">
                    <a:lumMod val="50000"/>
                  </a:schemeClr>
                </a:solidFill>
              </a:rPr>
              <a:t>3. Suspension bridge fun facts</a:t>
            </a:r>
            <a:endParaRPr b="1" dirty="0" lang="en-US" sz="3200">
              <a:solidFill>
                <a:schemeClr val="accent3">
                  <a:lumMod val="50000"/>
                </a:schemeClr>
              </a:solidFill>
            </a:endParaRPr>
          </a:p>
        </p:txBody>
      </p:sp>
    </p:spTree>
    <p:extLst>
      <p:ext uri="{BB962C8B-B14F-4D97-AF65-F5344CB8AC3E}">
        <p14:creationId xmlns:p14="http://schemas.microsoft.com/office/powerpoint/2010/main" val="4141454030"/>
      </p:ext>
    </p:extLst>
  </p:cSld>
  <p:clrMapOvr>
    <a:masterClrMapping/>
  </p:clrMapOvr>
  <p:timing>
    <p:tnLst>
      <p:par>
        <p:cTn dur="indefinite" id="1" nodeType="tmRoot" restart="never"/>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BRIDGES</a:t>
            </a:r>
            <a:endParaRPr lang="en-US" dirty="0"/>
          </a:p>
        </p:txBody>
      </p:sp>
      <p:sp>
        <p:nvSpPr>
          <p:cNvPr id="3" name="Content Placeholder 2"/>
          <p:cNvSpPr>
            <a:spLocks noGrp="1"/>
          </p:cNvSpPr>
          <p:nvPr>
            <p:ph idx="1"/>
          </p:nvPr>
        </p:nvSpPr>
        <p:spPr>
          <a:xfrm>
            <a:off x="457200" y="1609416"/>
            <a:ext cx="3352800" cy="4846320"/>
          </a:xfrm>
        </p:spPr>
        <p:txBody>
          <a:bodyPr>
            <a:normAutofit/>
          </a:bodyPr>
          <a:lstStyle/>
          <a:p>
            <a:r>
              <a:rPr lang="en-US" sz="2000" dirty="0">
                <a:solidFill>
                  <a:schemeClr val="accent3">
                    <a:lumMod val="50000"/>
                  </a:schemeClr>
                </a:solidFill>
              </a:rPr>
              <a:t>Suspension Bridges are suspended from </a:t>
            </a:r>
            <a:r>
              <a:rPr lang="en-US" sz="2000" dirty="0">
                <a:solidFill>
                  <a:srgbClr val="FF6600"/>
                </a:solidFill>
              </a:rPr>
              <a:t>cables</a:t>
            </a:r>
            <a:r>
              <a:rPr lang="en-US" sz="2000" dirty="0" smtClean="0"/>
              <a:t>.</a:t>
            </a:r>
          </a:p>
          <a:p>
            <a:pPr marL="0" indent="0">
              <a:buNone/>
            </a:pPr>
            <a:r>
              <a:rPr lang="en-US" sz="2000" dirty="0" smtClean="0"/>
              <a:t> </a:t>
            </a:r>
          </a:p>
          <a:p>
            <a:r>
              <a:rPr lang="en-US" sz="2000" dirty="0">
                <a:solidFill>
                  <a:schemeClr val="accent3">
                    <a:lumMod val="50000"/>
                  </a:schemeClr>
                </a:solidFill>
              </a:rPr>
              <a:t>This type of bridge has cables suspended between </a:t>
            </a:r>
            <a:r>
              <a:rPr lang="en-US" sz="2000" dirty="0" smtClean="0">
                <a:solidFill>
                  <a:srgbClr val="FF6600"/>
                </a:solidFill>
              </a:rPr>
              <a:t>towers</a:t>
            </a:r>
            <a:r>
              <a:rPr lang="en-US" sz="2000" dirty="0" smtClean="0">
                <a:solidFill>
                  <a:schemeClr val="accent3">
                    <a:lumMod val="50000"/>
                  </a:schemeClr>
                </a:solidFill>
              </a:rPr>
              <a:t>, </a:t>
            </a:r>
            <a:r>
              <a:rPr lang="en-US" sz="2000" dirty="0">
                <a:solidFill>
                  <a:schemeClr val="accent3">
                    <a:lumMod val="50000"/>
                  </a:schemeClr>
                </a:solidFill>
              </a:rPr>
              <a:t>plus vertical </a:t>
            </a:r>
            <a:r>
              <a:rPr lang="en-US" sz="2000" i="1" dirty="0">
                <a:solidFill>
                  <a:schemeClr val="accent3">
                    <a:lumMod val="50000"/>
                  </a:schemeClr>
                </a:solidFill>
              </a:rPr>
              <a:t>suspender cables</a:t>
            </a:r>
            <a:r>
              <a:rPr lang="en-US" sz="2000" dirty="0">
                <a:solidFill>
                  <a:schemeClr val="accent3">
                    <a:lumMod val="50000"/>
                  </a:schemeClr>
                </a:solidFill>
              </a:rPr>
              <a:t> that carry the weight of the deck </a:t>
            </a:r>
            <a:r>
              <a:rPr lang="en-US" sz="2000" dirty="0" smtClean="0">
                <a:solidFill>
                  <a:schemeClr val="accent3">
                    <a:lumMod val="50000"/>
                  </a:schemeClr>
                </a:solidFill>
              </a:rPr>
              <a:t>below.</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189" y="4281851"/>
            <a:ext cx="3124200" cy="207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0" y="5987534"/>
            <a:ext cx="2018501" cy="369332"/>
          </a:xfrm>
          <a:prstGeom prst="rect">
            <a:avLst/>
          </a:prstGeom>
          <a:noFill/>
        </p:spPr>
        <p:txBody>
          <a:bodyPr wrap="none" rtlCol="0">
            <a:spAutoFit/>
          </a:bodyPr>
          <a:lstStyle/>
          <a:p>
            <a:r>
              <a:rPr lang="en-US" dirty="0" smtClean="0">
                <a:solidFill>
                  <a:schemeClr val="bg1"/>
                </a:solidFill>
              </a:rPr>
              <a:t>Shrek and Donkey</a:t>
            </a:r>
            <a:endParaRPr lang="en-US" dirty="0">
              <a:solidFill>
                <a:schemeClr val="bg1"/>
              </a:solidFill>
            </a:endParaRPr>
          </a:p>
        </p:txBody>
      </p:sp>
      <p:pic>
        <p:nvPicPr>
          <p:cNvPr id="3076" name="Picture 4" descr="https://encrypted-tbn1.google.com/images?q=tbn:ANd9GcRnVSXhSbAVJbNwcRMTOtl6oVEmEFAGUK0yIomDKpwIoQ7BXmdbEA"/>
          <p:cNvPicPr>
            <a:picLocks noChangeAspect="1" noChangeArrowheads="1"/>
          </p:cNvPicPr>
          <p:nvPr/>
        </p:nvPicPr>
        <p:blipFill rotWithShape="1">
          <a:blip r:embed="rId3">
            <a:extLst>
              <a:ext uri="{28A0092B-C50C-407E-A947-70E740481C1C}">
                <a14:useLocalDpi xmlns:a14="http://schemas.microsoft.com/office/drawing/2010/main" val="0"/>
              </a:ext>
            </a:extLst>
          </a:blip>
          <a:srcRect r="3570" b="9879"/>
          <a:stretch/>
        </p:blipFill>
        <p:spPr bwMode="auto">
          <a:xfrm>
            <a:off x="4594262" y="1648692"/>
            <a:ext cx="2424055" cy="110638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889" y="2971800"/>
            <a:ext cx="25908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805906"/>
      </p:ext>
    </p:extLst>
  </p:cSld>
  <p:clrMapOvr>
    <a:masterClrMapping/>
  </p:clrMapOvr>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r>
              <a:rPr dirty="0" lang="en-US" smtClean="0"/>
              <a:t>SUSPENSION BRIDGE HISTORY</a:t>
            </a:r>
            <a:endParaRPr dirty="0" lang="en-US"/>
          </a:p>
        </p:txBody>
      </p:sp>
      <p:pic>
        <p:nvPicPr>
          <p:cNvPr descr="http://t2.gstatic.com/images?q=tbn:ANd9GcSMCnivO90M-Wp0v82xNBGO4Hgquuh10xWNNrTFXwms36KY5G59" id="5" name="Picture 4"/>
          <p:cNvPicPr/>
          <p:nvPr/>
        </p:nvPicPr>
        <p:blipFill rotWithShape="1">
          <a:blip r:embed="rId2">
            <a:extLst>
              <a:ext uri="{28A0092B-C50C-407E-A947-70E740481C1C}">
                <a14:useLocalDpi xmlns:a14="http://schemas.microsoft.com/office/drawing/2010/main" val="0"/>
              </a:ext>
            </a:extLst>
          </a:blip>
          <a:srcRect l="7232" r="5650" t="2722"/>
          <a:stretch/>
        </p:blipFill>
        <p:spPr bwMode="auto">
          <a:xfrm>
            <a:off x="4267200" y="3591498"/>
            <a:ext cx="3106757" cy="3083621"/>
          </a:xfrm>
          <a:prstGeom prst="rect">
            <a:avLst/>
          </a:prstGeom>
          <a:noFill/>
          <a:ln>
            <a:noFill/>
          </a:ln>
        </p:spPr>
      </p:pic>
      <p:sp>
        <p:nvSpPr>
          <p:cNvPr id="3" name="Content Placeholder 2"/>
          <p:cNvSpPr>
            <a:spLocks noGrp="1"/>
          </p:cNvSpPr>
          <p:nvPr>
            <p:ph idx="1"/>
          </p:nvPr>
        </p:nvSpPr>
        <p:spPr>
          <a:xfrm>
            <a:off x="266700" y="1371600"/>
            <a:ext cx="3886200" cy="4846320"/>
          </a:xfrm>
        </p:spPr>
        <p:txBody>
          <a:bodyPr>
            <a:normAutofit fontScale="77500" lnSpcReduction="20000"/>
          </a:bodyPr>
          <a:lstStyle/>
          <a:p>
            <a:endParaRPr dirty="0" lang="en-US" smtClean="0" sz="2800">
              <a:solidFill>
                <a:srgbClr val="FF6600"/>
              </a:solidFill>
            </a:endParaRPr>
          </a:p>
          <a:p>
            <a:endParaRPr dirty="0" lang="en-US" sz="2800">
              <a:solidFill>
                <a:schemeClr val="accent3">
                  <a:lumMod val="50000"/>
                </a:schemeClr>
              </a:solidFill>
            </a:endParaRPr>
          </a:p>
          <a:p>
            <a:r>
              <a:rPr dirty="0" lang="en-US" smtClean="0" sz="2800">
                <a:solidFill>
                  <a:schemeClr val="accent3">
                    <a:lumMod val="50000"/>
                  </a:schemeClr>
                </a:solidFill>
              </a:rPr>
              <a:t>The </a:t>
            </a:r>
            <a:r>
              <a:rPr dirty="0" lang="en-US" sz="2800">
                <a:solidFill>
                  <a:schemeClr val="accent3">
                    <a:lumMod val="50000"/>
                  </a:schemeClr>
                </a:solidFill>
              </a:rPr>
              <a:t>earliest suspension bridges were made of </a:t>
            </a:r>
            <a:r>
              <a:rPr dirty="0" i="1" lang="en-US" sz="2800">
                <a:solidFill>
                  <a:schemeClr val="accent3">
                    <a:lumMod val="50000"/>
                  </a:schemeClr>
                </a:solidFill>
              </a:rPr>
              <a:t>ropes</a:t>
            </a:r>
            <a:r>
              <a:rPr dirty="0" lang="en-US" sz="2800">
                <a:solidFill>
                  <a:schemeClr val="accent3">
                    <a:lumMod val="50000"/>
                  </a:schemeClr>
                </a:solidFill>
              </a:rPr>
              <a:t> or </a:t>
            </a:r>
            <a:r>
              <a:rPr dirty="0" i="1" lang="en-US" sz="2800">
                <a:solidFill>
                  <a:schemeClr val="accent3">
                    <a:lumMod val="50000"/>
                  </a:schemeClr>
                </a:solidFill>
              </a:rPr>
              <a:t>vines</a:t>
            </a:r>
            <a:r>
              <a:rPr dirty="0" lang="en-US" sz="2800">
                <a:solidFill>
                  <a:schemeClr val="accent3">
                    <a:lumMod val="50000"/>
                  </a:schemeClr>
                </a:solidFill>
              </a:rPr>
              <a:t> covered with pieces of bamboo. </a:t>
            </a:r>
            <a:endParaRPr dirty="0" lang="en-US" smtClean="0" sz="2800">
              <a:solidFill>
                <a:schemeClr val="accent3">
                  <a:lumMod val="50000"/>
                </a:schemeClr>
              </a:solidFill>
            </a:endParaRPr>
          </a:p>
          <a:p>
            <a:pPr indent="0" marL="0">
              <a:buNone/>
            </a:pPr>
            <a:endParaRPr dirty="0" lang="en-US" sz="2800">
              <a:solidFill>
                <a:schemeClr val="accent4">
                  <a:lumMod val="50000"/>
                </a:schemeClr>
              </a:solidFill>
            </a:endParaRPr>
          </a:p>
          <a:p>
            <a:endParaRPr dirty="0" lang="en-US" smtClean="0" sz="2800">
              <a:solidFill>
                <a:schemeClr val="accent4">
                  <a:lumMod val="50000"/>
                </a:schemeClr>
              </a:solidFill>
            </a:endParaRPr>
          </a:p>
          <a:p>
            <a:endParaRPr dirty="0" lang="en-US" sz="2800">
              <a:solidFill>
                <a:schemeClr val="accent4">
                  <a:lumMod val="50000"/>
                </a:schemeClr>
              </a:solidFill>
            </a:endParaRPr>
          </a:p>
          <a:p>
            <a:r>
              <a:rPr dirty="0" lang="en-US" smtClean="0" sz="2800">
                <a:solidFill>
                  <a:schemeClr val="accent4">
                    <a:lumMod val="50000"/>
                  </a:schemeClr>
                </a:solidFill>
              </a:rPr>
              <a:t>In </a:t>
            </a:r>
            <a:r>
              <a:rPr dirty="0" lang="en-US" sz="2800">
                <a:solidFill>
                  <a:schemeClr val="accent4">
                    <a:lumMod val="50000"/>
                  </a:schemeClr>
                </a:solidFill>
              </a:rPr>
              <a:t>modern bridges, the cables hang from towers that are attached to </a:t>
            </a:r>
            <a:r>
              <a:rPr dirty="0" lang="en-US" sz="2800">
                <a:solidFill>
                  <a:srgbClr val="FF6600"/>
                </a:solidFill>
              </a:rPr>
              <a:t>caissons</a:t>
            </a:r>
            <a:r>
              <a:rPr dirty="0" lang="en-US" sz="2800"/>
              <a:t> </a:t>
            </a:r>
            <a:r>
              <a:rPr dirty="0" lang="en-US" sz="2800">
                <a:solidFill>
                  <a:schemeClr val="accent4">
                    <a:lumMod val="50000"/>
                  </a:schemeClr>
                </a:solidFill>
              </a:rPr>
              <a:t>or</a:t>
            </a:r>
            <a:r>
              <a:rPr dirty="0" lang="en-US" sz="2800"/>
              <a:t> </a:t>
            </a:r>
            <a:r>
              <a:rPr dirty="0" lang="en-US" sz="2800">
                <a:solidFill>
                  <a:srgbClr val="FF6600"/>
                </a:solidFill>
              </a:rPr>
              <a:t>cofferdams</a:t>
            </a:r>
            <a:r>
              <a:rPr dirty="0" lang="en-US" sz="2800">
                <a:solidFill>
                  <a:schemeClr val="accent4">
                    <a:lumMod val="50000"/>
                  </a:schemeClr>
                </a:solidFill>
              </a:rPr>
              <a:t>. The caissons or cofferdams are implanted deep into the floor of a lake or river. </a:t>
            </a:r>
          </a:p>
          <a:p>
            <a:endParaRPr dirty="0" lang="en-US"/>
          </a:p>
        </p:txBody>
      </p:sp>
      <p:pic>
        <p:nvPicPr>
          <p:cNvPr descr="http://www.metrolic.com/wp-content/uploads/2010/10/201009-w-bridges-iya-valley.jpg" id="2052"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tretch/>
        </p:blipFill>
        <p:spPr bwMode="auto">
          <a:xfrm>
            <a:off x="3944038" y="1524000"/>
            <a:ext cx="3523561" cy="189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41553"/>
      </p:ext>
    </p:extLst>
  </p:cSld>
  <p:clrMapOvr>
    <a:masterClrMapping/>
  </p:clrMapOvr>
  <p:timing>
    <p:tnLst>
      <p:par>
        <p:cTn dur="indefinite" id="1" nodeType="tmRoot" restart="never"/>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SUSPENSION bridge fun facts!</a:t>
            </a:r>
            <a:endParaRPr lang="en-US" dirty="0"/>
          </a:p>
        </p:txBody>
      </p:sp>
      <p:sp>
        <p:nvSpPr>
          <p:cNvPr id="3" name="Content Placeholder 2"/>
          <p:cNvSpPr>
            <a:spLocks noGrp="1"/>
          </p:cNvSpPr>
          <p:nvPr>
            <p:ph idx="1"/>
          </p:nvPr>
        </p:nvSpPr>
        <p:spPr>
          <a:xfrm>
            <a:off x="457200" y="1600200"/>
            <a:ext cx="3657600" cy="4693920"/>
          </a:xfrm>
        </p:spPr>
        <p:txBody>
          <a:bodyPr>
            <a:normAutofit lnSpcReduction="10000"/>
          </a:bodyPr>
          <a:lstStyle/>
          <a:p>
            <a:r>
              <a:rPr lang="en-US" sz="2000" dirty="0" smtClean="0">
                <a:solidFill>
                  <a:schemeClr val="accent3">
                    <a:lumMod val="50000"/>
                  </a:schemeClr>
                </a:solidFill>
              </a:rPr>
              <a:t>Light and </a:t>
            </a:r>
            <a:r>
              <a:rPr lang="en-US" sz="2000" dirty="0">
                <a:solidFill>
                  <a:schemeClr val="accent3">
                    <a:lumMod val="50000"/>
                  </a:schemeClr>
                </a:solidFill>
              </a:rPr>
              <a:t>strong, suspension bridges can span distances from 2,000 to 7,000 feet far longer than any other kind of </a:t>
            </a:r>
            <a:r>
              <a:rPr lang="en-US" sz="2000" dirty="0" smtClean="0">
                <a:solidFill>
                  <a:schemeClr val="accent3">
                    <a:lumMod val="50000"/>
                  </a:schemeClr>
                </a:solidFill>
              </a:rPr>
              <a:t>bridge.</a:t>
            </a:r>
          </a:p>
          <a:p>
            <a:endParaRPr lang="en-US" sz="2000" dirty="0" smtClean="0">
              <a:solidFill>
                <a:schemeClr val="accent3">
                  <a:lumMod val="50000"/>
                </a:schemeClr>
              </a:solidFill>
            </a:endParaRPr>
          </a:p>
          <a:p>
            <a:r>
              <a:rPr lang="en-US" sz="2000" dirty="0" smtClean="0">
                <a:solidFill>
                  <a:schemeClr val="accent3">
                    <a:lumMod val="50000"/>
                  </a:schemeClr>
                </a:solidFill>
              </a:rPr>
              <a:t>They </a:t>
            </a:r>
            <a:r>
              <a:rPr lang="en-US" sz="2000" dirty="0">
                <a:solidFill>
                  <a:schemeClr val="accent3">
                    <a:lumMod val="50000"/>
                  </a:schemeClr>
                </a:solidFill>
              </a:rPr>
              <a:t>are ideal for covering busy </a:t>
            </a:r>
            <a:r>
              <a:rPr lang="en-US" sz="2000" dirty="0" smtClean="0">
                <a:solidFill>
                  <a:schemeClr val="accent3">
                    <a:lumMod val="50000"/>
                  </a:schemeClr>
                </a:solidFill>
              </a:rPr>
              <a:t>waterways.</a:t>
            </a:r>
          </a:p>
          <a:p>
            <a:endParaRPr lang="en-US" sz="2000" dirty="0" smtClean="0">
              <a:solidFill>
                <a:schemeClr val="accent3">
                  <a:lumMod val="50000"/>
                </a:schemeClr>
              </a:solidFill>
            </a:endParaRPr>
          </a:p>
          <a:p>
            <a:r>
              <a:rPr lang="en-US" sz="2000" dirty="0" smtClean="0">
                <a:solidFill>
                  <a:schemeClr val="accent3">
                    <a:lumMod val="50000"/>
                  </a:schemeClr>
                </a:solidFill>
              </a:rPr>
              <a:t>The </a:t>
            </a:r>
            <a:r>
              <a:rPr lang="en-US" sz="2000" dirty="0">
                <a:solidFill>
                  <a:schemeClr val="accent3">
                    <a:lumMod val="50000"/>
                  </a:schemeClr>
                </a:solidFill>
              </a:rPr>
              <a:t>1,991 meters (6,532 feet</a:t>
            </a:r>
            <a:r>
              <a:rPr lang="en-US" sz="2000" dirty="0" smtClean="0">
                <a:solidFill>
                  <a:schemeClr val="accent3">
                    <a:lumMod val="50000"/>
                  </a:schemeClr>
                </a:solidFill>
              </a:rPr>
              <a:t>) </a:t>
            </a:r>
            <a:r>
              <a:rPr lang="en-US" sz="2000" u="sng" dirty="0" smtClean="0">
                <a:solidFill>
                  <a:schemeClr val="accent3">
                    <a:lumMod val="50000"/>
                  </a:schemeClr>
                </a:solidFill>
              </a:rPr>
              <a:t>Akashi </a:t>
            </a:r>
            <a:r>
              <a:rPr lang="en-US" sz="2000" u="sng" dirty="0" err="1">
                <a:solidFill>
                  <a:schemeClr val="accent3">
                    <a:lumMod val="50000"/>
                  </a:schemeClr>
                </a:solidFill>
              </a:rPr>
              <a:t>Kaikya</a:t>
            </a:r>
            <a:r>
              <a:rPr lang="en-US" sz="2000" u="sng" dirty="0">
                <a:solidFill>
                  <a:schemeClr val="accent3">
                    <a:lumMod val="50000"/>
                  </a:schemeClr>
                </a:solidFill>
              </a:rPr>
              <a:t> Bridge</a:t>
            </a:r>
            <a:r>
              <a:rPr lang="en-US" sz="2000" dirty="0">
                <a:solidFill>
                  <a:schemeClr val="accent3">
                    <a:lumMod val="50000"/>
                  </a:schemeClr>
                </a:solidFill>
              </a:rPr>
              <a:t> in </a:t>
            </a:r>
            <a:r>
              <a:rPr lang="en-US" sz="2000" dirty="0" smtClean="0">
                <a:solidFill>
                  <a:schemeClr val="accent3">
                    <a:lumMod val="50000"/>
                  </a:schemeClr>
                </a:solidFill>
              </a:rPr>
              <a:t>Japan, also known as the </a:t>
            </a:r>
            <a:r>
              <a:rPr lang="en-US" sz="2000" i="1" dirty="0" smtClean="0">
                <a:solidFill>
                  <a:schemeClr val="accent3">
                    <a:lumMod val="50000"/>
                  </a:schemeClr>
                </a:solidFill>
              </a:rPr>
              <a:t>Pearl Bridge</a:t>
            </a:r>
            <a:r>
              <a:rPr lang="en-US" sz="2000" dirty="0" smtClean="0">
                <a:solidFill>
                  <a:schemeClr val="accent3">
                    <a:lumMod val="50000"/>
                  </a:schemeClr>
                </a:solidFill>
              </a:rPr>
              <a:t>, is he longest suspension bridge in the world.</a:t>
            </a:r>
            <a:endParaRPr lang="en-US" sz="2000" dirty="0">
              <a:solidFill>
                <a:schemeClr val="accent3">
                  <a:lumMod val="50000"/>
                </a:schemeClr>
              </a:solidFill>
            </a:endParaRPr>
          </a:p>
          <a:p>
            <a:endParaRPr lang="en-US" dirty="0"/>
          </a:p>
        </p:txBody>
      </p:sp>
      <p:pic>
        <p:nvPicPr>
          <p:cNvPr id="4098" name="Picture 2" descr="https://encrypted-tbn0.google.com/images?q=tbn:ANd9GcR_I3YC0-wYUD5nWDF9qIpo-GpgC-1tC_nd_f7IKWKWeecHPsW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038600"/>
            <a:ext cx="3581400" cy="2609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6294120"/>
            <a:ext cx="1587294" cy="369332"/>
          </a:xfrm>
          <a:prstGeom prst="rect">
            <a:avLst/>
          </a:prstGeom>
          <a:noFill/>
        </p:spPr>
        <p:txBody>
          <a:bodyPr wrap="none" rtlCol="0">
            <a:spAutoFit/>
          </a:bodyPr>
          <a:lstStyle/>
          <a:p>
            <a:r>
              <a:rPr lang="en-US" dirty="0" smtClean="0">
                <a:solidFill>
                  <a:schemeClr val="bg1"/>
                </a:solidFill>
              </a:rPr>
              <a:t>Akashi </a:t>
            </a:r>
            <a:r>
              <a:rPr lang="en-US" dirty="0" err="1" smtClean="0">
                <a:solidFill>
                  <a:schemeClr val="bg1"/>
                </a:solidFill>
              </a:rPr>
              <a:t>Kaikya</a:t>
            </a:r>
            <a:endParaRPr lang="en-US" dirty="0">
              <a:solidFill>
                <a:schemeClr val="bg1"/>
              </a:solidFill>
            </a:endParaRPr>
          </a:p>
        </p:txBody>
      </p:sp>
      <p:pic>
        <p:nvPicPr>
          <p:cNvPr id="7" name="Picture 6" descr="http://t1.gstatic.com/images?q=tbn:ANd9GcRCIXk4I7QemlkmdFpLP1P2xldI7JJab7RRoLKaKjNNhQapDz7_"/>
          <p:cNvPicPr/>
          <p:nvPr/>
        </p:nvPicPr>
        <p:blipFill>
          <a:blip r:embed="rId3">
            <a:extLst>
              <a:ext uri="{28A0092B-C50C-407E-A947-70E740481C1C}">
                <a14:useLocalDpi xmlns:a14="http://schemas.microsoft.com/office/drawing/2010/main" val="0"/>
              </a:ext>
            </a:extLst>
          </a:blip>
          <a:srcRect/>
          <a:stretch>
            <a:fillRect/>
          </a:stretch>
        </p:blipFill>
        <p:spPr bwMode="auto">
          <a:xfrm>
            <a:off x="4105275" y="1965960"/>
            <a:ext cx="3981450" cy="1828800"/>
          </a:xfrm>
          <a:prstGeom prst="rect">
            <a:avLst/>
          </a:prstGeom>
          <a:noFill/>
          <a:ln>
            <a:noFill/>
          </a:ln>
        </p:spPr>
      </p:pic>
    </p:spTree>
    <p:extLst>
      <p:ext uri="{BB962C8B-B14F-4D97-AF65-F5344CB8AC3E}">
        <p14:creationId xmlns:p14="http://schemas.microsoft.com/office/powerpoint/2010/main" val="2737853995"/>
      </p:ext>
    </p:extLst>
  </p:cSld>
  <p:clrMapOvr>
    <a:masterClrMapping/>
  </p:clrMapOvr>
  <p:timing>
    <p:tnLst>
      <p:par>
        <p:cTn id="1" dur="indefinite" restart="never" nodeType="tmRoot"/>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US" smtClean="0"/>
              <a:t>VECTORS</a:t>
            </a:r>
            <a:endParaRPr dirty="0" lang="en-US"/>
          </a:p>
        </p:txBody>
      </p:sp>
      <p:pic>
        <p:nvPicPr>
          <p:cNvPr id="2050" name="Picture 2"/>
          <p:cNvPicPr>
            <a:picLocks noChangeArrowheads="1" noChangeAspect="1"/>
          </p:cNvPicPr>
          <p:nvPr/>
        </p:nvPicPr>
        <p:blipFill rotWithShape="1">
          <a:blip r:embed="rId4">
            <a:extLst>
              <a:ext uri="{BEBA8EAE-BF5A-486C-A8C5-ECC9F3942E4B}">
                <a14:imgProps xmlns:a14="http://schemas.microsoft.com/office/drawing/2010/main">
                  <a14:imgLayer r:embed="rId5">
                    <a14:imgEffect>
                      <a14:backgroundRemoval b="100000" l="31169" r="84578" t="0">
                        <a14:backgroundMark x1="42857" x2="53247" y1="91429" y2="63492"/>
                        <a14:backgroundMark x1="60065" x2="55519" y1="12063" y2="317"/>
                      </a14:backgroundRemoval>
                    </a14:imgEffect>
                  </a14:imgLayer>
                </a14:imgProps>
              </a:ext>
              <a:ext uri="{28A0092B-C50C-407E-A947-70E740481C1C}">
                <a14:useLocalDpi xmlns:a14="http://schemas.microsoft.com/office/drawing/2010/main" val="0"/>
              </a:ext>
            </a:extLst>
          </a:blip>
          <a:stretch/>
        </p:blipFill>
        <p:spPr bwMode="auto">
          <a:xfrm>
            <a:off x="5079694" y="4459370"/>
            <a:ext cx="2652816"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3" name="Content Placeholder 2"/>
          <p:cNvSpPr>
            <a:spLocks noGrp="1"/>
          </p:cNvSpPr>
          <p:nvPr>
            <p:ph idx="1"/>
          </p:nvPr>
        </p:nvSpPr>
        <p:spPr>
          <a:xfrm>
            <a:off x="381000" y="1447800"/>
            <a:ext cx="3743325" cy="4846320"/>
          </a:xfrm>
        </p:spPr>
        <p:txBody>
          <a:bodyPr/>
          <a:lstStyle/>
          <a:p>
            <a:endParaRPr dirty="0" lang="en-US" smtClean="0" sz="2200"/>
          </a:p>
          <a:p>
            <a:r>
              <a:rPr dirty="0" lang="en-US" smtClean="0" sz="2200"/>
              <a:t>A </a:t>
            </a:r>
            <a:r>
              <a:rPr dirty="0" lang="en-US" smtClean="0" sz="2200">
                <a:solidFill>
                  <a:srgbClr val="FF6600"/>
                </a:solidFill>
              </a:rPr>
              <a:t>VECTOR</a:t>
            </a:r>
            <a:r>
              <a:rPr dirty="0" lang="en-US" smtClean="0" sz="2200"/>
              <a:t> is not just a number! A vector is a quantity represented by an arrow with </a:t>
            </a:r>
            <a:r>
              <a:rPr dirty="0" i="1" lang="en-US" smtClean="0" sz="2200">
                <a:solidFill>
                  <a:srgbClr val="FF6600"/>
                </a:solidFill>
              </a:rPr>
              <a:t>magnitude</a:t>
            </a:r>
            <a:r>
              <a:rPr dirty="0" lang="en-US" smtClean="0" sz="2200"/>
              <a:t> and </a:t>
            </a:r>
            <a:r>
              <a:rPr dirty="0" i="1" lang="en-US" smtClean="0" sz="2200">
                <a:solidFill>
                  <a:srgbClr val="FF6600"/>
                </a:solidFill>
              </a:rPr>
              <a:t>direction.</a:t>
            </a:r>
          </a:p>
          <a:p>
            <a:pPr indent="0" marL="0">
              <a:buNone/>
            </a:pPr>
            <a:endParaRPr dirty="0" i="1" lang="en-US" smtClean="0" sz="2200">
              <a:solidFill>
                <a:srgbClr val="FF6600"/>
              </a:solidFill>
            </a:endParaRPr>
          </a:p>
          <a:p>
            <a:r>
              <a:rPr dirty="0" lang="en-US" sz="2200"/>
              <a:t>The symbol for a vector is a capitol letter with a </a:t>
            </a:r>
            <a:r>
              <a:rPr dirty="0" i="1" lang="en-US" smtClean="0" sz="2200">
                <a:solidFill>
                  <a:srgbClr val="FF6600"/>
                </a:solidFill>
              </a:rPr>
              <a:t>ray</a:t>
            </a:r>
            <a:r>
              <a:rPr dirty="0" lang="en-US" sz="2200"/>
              <a:t> above it.</a:t>
            </a:r>
          </a:p>
          <a:p>
            <a:endParaRPr dirty="0" i="1" lang="en-US">
              <a:solidFill>
                <a:srgbClr val="FF6600"/>
              </a:solidFill>
            </a:endParaRPr>
          </a:p>
        </p:txBody>
      </p:sp>
      <p:sp>
        <p:nvSpPr>
          <p:cNvPr id="7" name="TextBox 6"/>
          <p:cNvSpPr txBox="1"/>
          <p:nvPr/>
        </p:nvSpPr>
        <p:spPr>
          <a:xfrm>
            <a:off x="6248400" y="4459370"/>
            <a:ext cx="2133600" cy="307777"/>
          </a:xfrm>
          <a:prstGeom prst="rect">
            <a:avLst/>
          </a:prstGeom>
          <a:noFill/>
        </p:spPr>
        <p:txBody>
          <a:bodyPr rtlCol="0" wrap="square">
            <a:spAutoFit/>
          </a:bodyPr>
          <a:lstStyle/>
          <a:p>
            <a:r>
              <a:rPr dirty="0" lang="en-US" smtClean="0" sz="1400">
                <a:solidFill>
                  <a:srgbClr val="FF0000"/>
                </a:solidFill>
              </a:rPr>
              <a:t>Despicable Me: Vector</a:t>
            </a:r>
            <a:endParaRPr dirty="0" lang="en-US" sz="1400">
              <a:solidFill>
                <a:srgbClr val="FF0000"/>
              </a:solidFill>
            </a:endParaRPr>
          </a:p>
        </p:txBody>
      </p:sp>
      <p:pic>
        <p:nvPicPr>
          <p:cNvPr descr="http://t0.gstatic.com/images?q=tbn:ANd9GcRNnXUAbnKY6jOKBGYbetE0vBi-YXhQg4ATXo103xLOvqYbOzk8rg" id="5" name="Picture 2"/>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105400"/>
            <a:ext cx="16573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4" name="Despicable Me - introdusing -Vector-.wmv">
            <a:hlinkClick action="ppaction://media" r:id=""/>
          </p:cNvPr>
          <p:cNvPicPr>
            <a:picLocks noChangeAspect="1"/>
          </p:cNvPicPr>
          <p:nvPr>
            <a:videoFile r:link="rId1"/>
            <p:extLst>
              <p:ext uri="{DAA4B4D4-6D71-4841-9C94-3DE7FCFB9230}">
                <p14:media xmlns:p14="http://schemas.microsoft.com/office/powerpoint/2010/main" r:embed="rId2">
                  <p14:trim end="18155.8288"/>
                </p14:media>
              </p:ext>
            </p:extLst>
          </p:nvPr>
        </p:nvPicPr>
        <p:blipFill>
          <a:blip r:embed="rId7"/>
          <a:stretch>
            <a:fillRect/>
          </a:stretch>
        </p:blipFill>
        <p:spPr>
          <a:xfrm>
            <a:off x="4102945" y="2133600"/>
            <a:ext cx="3928534" cy="2209800"/>
          </a:xfrm>
          <a:prstGeom prst="rect">
            <a:avLst/>
          </a:prstGeom>
        </p:spPr>
      </p:pic>
    </p:spTree>
    <p:extLst>
      <p:ext uri="{BB962C8B-B14F-4D97-AF65-F5344CB8AC3E}">
        <p14:creationId xmlns:p14="http://schemas.microsoft.com/office/powerpoint/2010/main" val="540837420"/>
      </p:ext>
    </p:extLst>
  </p:cSld>
  <p:clrMapOvr>
    <a:masterClrMapping/>
  </p:clrMapOvr>
  <p:timing>
    <p:tnLst>
      <p:par>
        <p:cTn dur="indefinite" id="1" nodeType="tmRoot" restart="never">
          <p:childTnLst>
            <p:seq concurrent="1" nextAc="seek">
              <p:cTn evtFilter="cancelBubble" fill="hold" id="2" nodeType="interactiveSeq" restart="whenNotActive">
                <p:stCondLst>
                  <p:cond delay="0" evt="onClick">
                    <p:tgtEl>
                      <p:spTgt spid="4"/>
                    </p:tgtEl>
                  </p:cond>
                </p:stCondLst>
                <p:endSync delay="0" evt="end">
                  <p:rtn val="all"/>
                </p:endSync>
                <p:childTnLst>
                  <p:par>
                    <p:cTn fill="hold" id="3">
                      <p:stCondLst>
                        <p:cond delay="0"/>
                      </p:stCondLst>
                      <p:childTnLst>
                        <p:par>
                          <p:cTn fill="hold" id="4">
                            <p:stCondLst>
                              <p:cond delay="0"/>
                            </p:stCondLst>
                            <p:childTnLst>
                              <p:par>
                                <p:cTn fill="hold" id="5" nodeType="clickEffect" presetClass="mediacall" presetID="2" presetSubtype="0">
                                  <p:stCondLst>
                                    <p:cond delay="0"/>
                                  </p:stCondLst>
                                  <p:childTnLst>
                                    <p:cmd cmd="togglePause" type="call">
                                      <p:cBhvr>
                                        <p:cTn dur="1" fill="hold" id="6"/>
                                        <p:tgtEl>
                                          <p:spTgt spid="4"/>
                                        </p:tgtEl>
                                      </p:cBhvr>
                                    </p:cmd>
                                  </p:childTnLst>
                                </p:cTn>
                              </p:par>
                            </p:childTnLst>
                          </p:cTn>
                        </p:par>
                      </p:childTnLst>
                    </p:cTn>
                  </p:par>
                </p:childTnLst>
              </p:cTn>
              <p:nextCondLst>
                <p:cond delay="0" evt="onClick">
                  <p:tgtEl>
                    <p:spTgt spid="4"/>
                  </p:tgtEl>
                </p:cond>
              </p:nextCondLst>
            </p:seq>
            <p:video>
              <p:cMediaNode vol="80000">
                <p:cTn display="0" fill="hold" id="7">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a:t>
            </a:r>
            <a:endParaRPr lang="en-US" dirty="0"/>
          </a:p>
        </p:txBody>
      </p:sp>
      <p:sp>
        <p:nvSpPr>
          <p:cNvPr id="3" name="Content Placeholder 2"/>
          <p:cNvSpPr>
            <a:spLocks noGrp="1"/>
          </p:cNvSpPr>
          <p:nvPr>
            <p:ph idx="1"/>
          </p:nvPr>
        </p:nvSpPr>
        <p:spPr>
          <a:xfrm>
            <a:off x="457200" y="1609416"/>
            <a:ext cx="4114800" cy="4846320"/>
          </a:xfrm>
        </p:spPr>
        <p:txBody>
          <a:bodyPr>
            <a:normAutofit fontScale="92500" lnSpcReduction="20000"/>
          </a:bodyPr>
          <a:lstStyle/>
          <a:p>
            <a:endParaRPr lang="en-US" dirty="0" smtClean="0"/>
          </a:p>
          <a:p>
            <a:r>
              <a:rPr lang="en-US" dirty="0" smtClean="0"/>
              <a:t>Bridges experience many forces from many different directions. Architects and engineers must take these forces into account during bridge design and construction.</a:t>
            </a:r>
          </a:p>
          <a:p>
            <a:endParaRPr lang="en-US" dirty="0" smtClean="0"/>
          </a:p>
          <a:p>
            <a:r>
              <a:rPr lang="en-US" dirty="0"/>
              <a:t>T</a:t>
            </a:r>
            <a:r>
              <a:rPr lang="en-US" dirty="0" smtClean="0"/>
              <a:t>he forces that work on bridges will be represented by </a:t>
            </a:r>
            <a:r>
              <a:rPr lang="en-US" dirty="0" smtClean="0">
                <a:solidFill>
                  <a:srgbClr val="FF0000"/>
                </a:solidFill>
              </a:rPr>
              <a:t>RED</a:t>
            </a:r>
            <a:r>
              <a:rPr lang="en-US" dirty="0" smtClean="0"/>
              <a:t> and </a:t>
            </a:r>
            <a:r>
              <a:rPr lang="en-US" dirty="0" smtClean="0">
                <a:solidFill>
                  <a:srgbClr val="0000FF"/>
                </a:solidFill>
              </a:rPr>
              <a:t>BLUE</a:t>
            </a:r>
            <a:r>
              <a:rPr lang="en-US" dirty="0" smtClean="0"/>
              <a:t> vector arrows in the following slides!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28829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4724400" y="3048000"/>
            <a:ext cx="2438400" cy="91440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5" name="Left Arrow 4"/>
          <p:cNvSpPr/>
          <p:nvPr/>
        </p:nvSpPr>
        <p:spPr>
          <a:xfrm>
            <a:off x="4724400" y="4419600"/>
            <a:ext cx="2438400" cy="990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797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4416"/>
            <a:ext cx="5255023" cy="1280984"/>
          </a:xfrm>
        </p:spPr>
        <p:txBody>
          <a:bodyPr>
            <a:normAutofit/>
          </a:bodyPr>
          <a:lstStyle/>
          <a:p>
            <a:r>
              <a:rPr lang="en-US" dirty="0" smtClean="0"/>
              <a:t>Vectors &amp; FORCES working on bridges:</a:t>
            </a:r>
            <a:endParaRPr lang="en-US" dirty="0"/>
          </a:p>
        </p:txBody>
      </p:sp>
      <p:sp>
        <p:nvSpPr>
          <p:cNvPr id="3" name="Content Placeholder 2"/>
          <p:cNvSpPr>
            <a:spLocks noGrp="1"/>
          </p:cNvSpPr>
          <p:nvPr>
            <p:ph idx="1"/>
          </p:nvPr>
        </p:nvSpPr>
        <p:spPr>
          <a:xfrm>
            <a:off x="304800" y="1600200"/>
            <a:ext cx="4038600" cy="4724400"/>
          </a:xfrm>
        </p:spPr>
        <p:txBody>
          <a:bodyPr>
            <a:noAutofit/>
          </a:bodyPr>
          <a:lstStyle/>
          <a:p>
            <a:pPr marL="0" indent="0">
              <a:buNone/>
            </a:pPr>
            <a:r>
              <a:rPr lang="en-US" sz="3200" b="1" dirty="0" smtClean="0">
                <a:solidFill>
                  <a:schemeClr val="accent3">
                    <a:lumMod val="50000"/>
                  </a:schemeClr>
                </a:solidFill>
              </a:rPr>
              <a:t>BEAM</a:t>
            </a:r>
            <a:r>
              <a:rPr lang="en-US" sz="1300" dirty="0"/>
              <a:t/>
            </a:r>
            <a:br>
              <a:rPr lang="en-US" sz="1300" dirty="0"/>
            </a:br>
            <a:r>
              <a:rPr lang="en-US" sz="1400" dirty="0"/>
              <a:t>When something pushes down on </a:t>
            </a:r>
            <a:r>
              <a:rPr lang="en-US" sz="1400" dirty="0" smtClean="0"/>
              <a:t>the beam, </a:t>
            </a:r>
            <a:r>
              <a:rPr lang="en-US" sz="1400" dirty="0"/>
              <a:t>the </a:t>
            </a:r>
            <a:r>
              <a:rPr lang="en-US" sz="1400" dirty="0" smtClean="0"/>
              <a:t>beam</a:t>
            </a:r>
            <a:r>
              <a:rPr lang="en-US" sz="1400" dirty="0"/>
              <a:t> </a:t>
            </a:r>
            <a:r>
              <a:rPr lang="en-US" sz="1400" dirty="0" smtClean="0">
                <a:solidFill>
                  <a:srgbClr val="FF6600"/>
                </a:solidFill>
              </a:rPr>
              <a:t>bends</a:t>
            </a:r>
            <a:r>
              <a:rPr lang="en-US" sz="1400" dirty="0" smtClean="0"/>
              <a:t>. It’s </a:t>
            </a:r>
            <a:r>
              <a:rPr lang="en-US" sz="1400" dirty="0"/>
              <a:t>top edge is pushed together, and its bottom edge is pulled </a:t>
            </a:r>
            <a:r>
              <a:rPr lang="en-US" sz="1400" dirty="0" smtClean="0"/>
              <a:t>apart.</a:t>
            </a:r>
          </a:p>
          <a:p>
            <a:pPr marL="0" indent="0">
              <a:buNone/>
            </a:pPr>
            <a:endParaRPr lang="en-US" sz="1300" dirty="0" smtClean="0"/>
          </a:p>
          <a:p>
            <a:pPr marL="0" indent="0">
              <a:buNone/>
            </a:pPr>
            <a:r>
              <a:rPr lang="en-US" sz="3200" b="1" dirty="0" smtClean="0">
                <a:solidFill>
                  <a:schemeClr val="accent3">
                    <a:lumMod val="50000"/>
                  </a:schemeClr>
                </a:solidFill>
              </a:rPr>
              <a:t>TRUSS</a:t>
            </a:r>
            <a:r>
              <a:rPr lang="en-US" sz="1300" dirty="0"/>
              <a:t/>
            </a:r>
            <a:br>
              <a:rPr lang="en-US" sz="1300" dirty="0"/>
            </a:br>
            <a:r>
              <a:rPr lang="en-US" sz="1400" dirty="0"/>
              <a:t>Every bar in </a:t>
            </a:r>
            <a:r>
              <a:rPr lang="en-US" sz="1400" dirty="0" smtClean="0"/>
              <a:t>this</a:t>
            </a:r>
            <a:r>
              <a:rPr lang="en-US" sz="1400" dirty="0"/>
              <a:t> bridge experiences either a pushing or </a:t>
            </a:r>
            <a:r>
              <a:rPr lang="en-US" sz="1400" dirty="0" smtClean="0"/>
              <a:t>pulling</a:t>
            </a:r>
            <a:r>
              <a:rPr lang="en-US" sz="1400" dirty="0"/>
              <a:t> </a:t>
            </a:r>
            <a:r>
              <a:rPr lang="en-US" sz="1400" dirty="0" smtClean="0"/>
              <a:t>force. </a:t>
            </a:r>
            <a:r>
              <a:rPr lang="en-US" sz="1400" dirty="0"/>
              <a:t>The bars </a:t>
            </a:r>
            <a:r>
              <a:rPr lang="en-US" sz="1400" dirty="0" smtClean="0">
                <a:solidFill>
                  <a:srgbClr val="FF6600"/>
                </a:solidFill>
              </a:rPr>
              <a:t>rarely</a:t>
            </a:r>
            <a:r>
              <a:rPr lang="en-US" sz="1400" dirty="0">
                <a:solidFill>
                  <a:srgbClr val="FF6600"/>
                </a:solidFill>
              </a:rPr>
              <a:t> </a:t>
            </a:r>
            <a:r>
              <a:rPr lang="en-US" sz="1400" dirty="0" smtClean="0">
                <a:solidFill>
                  <a:srgbClr val="FF6600"/>
                </a:solidFill>
              </a:rPr>
              <a:t>bend</a:t>
            </a:r>
            <a:r>
              <a:rPr lang="en-US" sz="1400" dirty="0" smtClean="0"/>
              <a:t>. </a:t>
            </a:r>
            <a:r>
              <a:rPr lang="en-US" sz="1400" dirty="0"/>
              <a:t>This is why </a:t>
            </a:r>
            <a:r>
              <a:rPr lang="en-US" sz="1400" dirty="0" smtClean="0"/>
              <a:t>truss </a:t>
            </a:r>
            <a:r>
              <a:rPr lang="en-US" sz="1400" dirty="0"/>
              <a:t>bridges </a:t>
            </a:r>
            <a:r>
              <a:rPr lang="en-US" sz="1400" dirty="0" smtClean="0"/>
              <a:t>can</a:t>
            </a:r>
            <a:r>
              <a:rPr lang="en-US" sz="1400" dirty="0"/>
              <a:t> </a:t>
            </a:r>
            <a:r>
              <a:rPr lang="en-US" sz="1400" dirty="0" smtClean="0"/>
              <a:t>span</a:t>
            </a:r>
            <a:r>
              <a:rPr lang="en-US" sz="1400" dirty="0"/>
              <a:t> farther </a:t>
            </a:r>
            <a:r>
              <a:rPr lang="en-US" sz="1400" dirty="0" smtClean="0"/>
              <a:t>than</a:t>
            </a:r>
            <a:r>
              <a:rPr lang="en-US" sz="1400" dirty="0"/>
              <a:t> </a:t>
            </a:r>
            <a:r>
              <a:rPr lang="en-US" sz="1400" dirty="0" smtClean="0"/>
              <a:t>beam bridges.</a:t>
            </a:r>
          </a:p>
          <a:p>
            <a:pPr marL="0" indent="0">
              <a:buNone/>
            </a:pPr>
            <a:endParaRPr lang="en-US" sz="1300" dirty="0"/>
          </a:p>
          <a:p>
            <a:pPr marL="0" indent="0">
              <a:buNone/>
            </a:pPr>
            <a:r>
              <a:rPr lang="en-US" sz="3200" b="1" dirty="0">
                <a:solidFill>
                  <a:schemeClr val="accent3">
                    <a:lumMod val="50000"/>
                  </a:schemeClr>
                </a:solidFill>
              </a:rPr>
              <a:t>SUSPENSION</a:t>
            </a:r>
          </a:p>
          <a:p>
            <a:pPr marL="0" indent="0">
              <a:buNone/>
            </a:pPr>
            <a:r>
              <a:rPr lang="en-US" sz="1300" dirty="0"/>
              <a:t>The cars push down on the roadway, but because the roadway is suspended, the cables transfer the load into comprehension in the two towers. The two towers support most of the bridge's weight.</a:t>
            </a:r>
            <a:endParaRPr lang="en-US" sz="1300" b="1" dirty="0">
              <a:solidFill>
                <a:schemeClr val="accent3">
                  <a:lumMod val="50000"/>
                </a:schemeClr>
              </a:solidFill>
            </a:endParaRPr>
          </a:p>
          <a:p>
            <a:endParaRPr lang="en-US" sz="1300" dirty="0"/>
          </a:p>
        </p:txBody>
      </p:sp>
      <p:grpSp>
        <p:nvGrpSpPr>
          <p:cNvPr id="4" name="Group 3"/>
          <p:cNvGrpSpPr/>
          <p:nvPr/>
        </p:nvGrpSpPr>
        <p:grpSpPr>
          <a:xfrm>
            <a:off x="4264025" y="1603375"/>
            <a:ext cx="3737372" cy="5026025"/>
            <a:chOff x="4264025" y="1524000"/>
            <a:chExt cx="3737372" cy="5026025"/>
          </a:xfrm>
        </p:grpSpPr>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7" b="100000" l="9877" r="89877"/>
                      </a14:imgEffect>
                    </a14:imgLayer>
                  </a14:imgProps>
                </a:ext>
                <a:ext uri="{28A0092B-C50C-407E-A947-70E740481C1C}">
                  <a14:useLocalDpi xmlns:a14="http://schemas.microsoft.com/office/drawing/2010/main" val="0"/>
                </a:ext>
              </a:extLst>
            </a:blip>
            <a:srcRect/>
            <a:stretch>
              <a:fillRect/>
            </a:stretch>
          </p:blipFill>
          <p:spPr bwMode="auto">
            <a:xfrm>
              <a:off x="4800600" y="1524000"/>
              <a:ext cx="246856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89" b="100000" l="9864" r="94388"/>
                      </a14:imgEffect>
                    </a14:imgLayer>
                  </a14:imgProps>
                </a:ext>
                <a:ext uri="{28A0092B-C50C-407E-A947-70E740481C1C}">
                  <a14:useLocalDpi xmlns:a14="http://schemas.microsoft.com/office/drawing/2010/main" val="0"/>
                </a:ext>
              </a:extLst>
            </a:blip>
            <a:srcRect/>
            <a:stretch>
              <a:fillRect/>
            </a:stretch>
          </p:blipFill>
          <p:spPr bwMode="auto">
            <a:xfrm>
              <a:off x="4264025" y="3279775"/>
              <a:ext cx="35845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36" b="97756" l="4932" r="97449"/>
                      </a14:imgEffect>
                    </a14:imgLayer>
                  </a14:imgProps>
                </a:ext>
                <a:ext uri="{28A0092B-C50C-407E-A947-70E740481C1C}">
                  <a14:useLocalDpi xmlns:a14="http://schemas.microsoft.com/office/drawing/2010/main" val="0"/>
                </a:ext>
              </a:extLst>
            </a:blip>
            <a:srcRect/>
            <a:stretch>
              <a:fillRect/>
            </a:stretch>
          </p:blipFill>
          <p:spPr bwMode="auto">
            <a:xfrm>
              <a:off x="4416822" y="4648200"/>
              <a:ext cx="35845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53040953"/>
      </p:ext>
    </p:extLst>
  </p:cSld>
  <p:clrMapOvr>
    <a:masterClrMapping/>
  </p:clrMapOvr>
  <p:timing>
    <p:tnLst>
      <p:par>
        <p:cTn id="1" dur="indefinite" restart="never" nodeType="tmRoot"/>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8" y="1676400"/>
            <a:ext cx="3447023" cy="3581400"/>
          </a:xfrm>
          <a:solidFill>
            <a:schemeClr val="bg1"/>
          </a:solidFill>
          <a:ln>
            <a:solidFill>
              <a:schemeClr val="bg1"/>
            </a:solidFill>
          </a:ln>
        </p:spPr>
        <p:txBody>
          <a:bodyPr>
            <a:normAutofit/>
          </a:bodyPr>
          <a:lstStyle/>
          <a:p>
            <a:r>
              <a:rPr dirty="0" lang="en-US" smtClean="0" sz="2000"/>
              <a:t>is the </a:t>
            </a:r>
            <a:r>
              <a:rPr dirty="0" lang="en-US" smtClean="0" sz="2000">
                <a:solidFill>
                  <a:srgbClr val="FFC000"/>
                </a:solidFill>
              </a:rPr>
              <a:t>PUSHING </a:t>
            </a:r>
            <a:r>
              <a:rPr dirty="0" lang="en-US" smtClean="0" sz="2000"/>
              <a:t>force.</a:t>
            </a:r>
          </a:p>
          <a:p>
            <a:endParaRPr dirty="0" lang="en-US" smtClean="0" sz="2000"/>
          </a:p>
          <a:p>
            <a:r>
              <a:rPr dirty="0" lang="en-US" smtClean="0" sz="2000"/>
              <a:t>A shorter piece of wood can withstand more compression force than a longer piece of wood.</a:t>
            </a:r>
          </a:p>
          <a:p>
            <a:endParaRPr dirty="0" lang="en-US" smtClean="0" sz="2000"/>
          </a:p>
          <a:p>
            <a:r>
              <a:rPr dirty="0" lang="en-US" smtClean="0" sz="2000"/>
              <a:t>A longer piece of wood may “buckle” and break from compression.</a:t>
            </a:r>
          </a:p>
          <a:p>
            <a:endParaRPr dirty="0" lang="en-US"/>
          </a:p>
        </p:txBody>
      </p:sp>
      <p:sp>
        <p:nvSpPr>
          <p:cNvPr id="7" name="Right Arrow 6"/>
          <p:cNvSpPr/>
          <p:nvPr/>
        </p:nvSpPr>
        <p:spPr>
          <a:xfrm>
            <a:off x="515216" y="1080055"/>
            <a:ext cx="838200" cy="15931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FF0000"/>
              </a:solidFill>
            </a:endParaRPr>
          </a:p>
        </p:txBody>
      </p:sp>
      <p:pic>
        <p:nvPicPr>
          <p:cNvPr id="1033" name="Picture 9"/>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6489" y="228582"/>
            <a:ext cx="2045207" cy="206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27" name="Picture 3"/>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429000" y="1013690"/>
            <a:ext cx="8969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30" name="Picture 6"/>
          <p:cNvPicPr>
            <a:picLocks noChangeArrowheads="1" noChangeAspect="1"/>
          </p:cNvPicPr>
          <p:nvPr/>
        </p:nvPicPr>
        <p:blipFill rotWithShape="1">
          <a:blip r:embed="rId4">
            <a:extLst>
              <a:ext uri="{28A0092B-C50C-407E-A947-70E740481C1C}">
                <a14:useLocalDpi xmlns:a14="http://schemas.microsoft.com/office/drawing/2010/main" val="0"/>
              </a:ext>
            </a:extLst>
          </a:blip>
          <a:stretch/>
        </p:blipFill>
        <p:spPr bwMode="auto">
          <a:xfrm>
            <a:off x="4758800" y="762000"/>
            <a:ext cx="2408237" cy="14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31" name="Picture 7"/>
          <p:cNvPicPr>
            <a:picLocks noChangeArrowheads="1" noChangeAspect="1"/>
          </p:cNvPicPr>
          <p:nvPr/>
        </p:nvPicPr>
        <p:blipFill rotWithShape="1">
          <a:blip r:embed="rId5">
            <a:extLst>
              <a:ext uri="{28A0092B-C50C-407E-A947-70E740481C1C}">
                <a14:useLocalDpi xmlns:a14="http://schemas.microsoft.com/office/drawing/2010/main" val="0"/>
              </a:ext>
            </a:extLst>
          </a:blip>
          <a:stretch/>
        </p:blipFill>
        <p:spPr bwMode="auto">
          <a:xfrm>
            <a:off x="4758801" y="2709746"/>
            <a:ext cx="2436813" cy="148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32" name="Picture 8"/>
          <p:cNvPicPr>
            <a:picLocks noChangeArrowheads="1" noChangeAspect="1"/>
          </p:cNvPicPr>
          <p:nvPr/>
        </p:nvPicPr>
        <p:blipFill rotWithShape="1">
          <a:blip r:embed="rId6">
            <a:extLst>
              <a:ext uri="{28A0092B-C50C-407E-A947-70E740481C1C}">
                <a14:useLocalDpi xmlns:a14="http://schemas.microsoft.com/office/drawing/2010/main" val="0"/>
              </a:ext>
            </a:extLst>
          </a:blip>
          <a:stretch/>
        </p:blipFill>
        <p:spPr bwMode="auto">
          <a:xfrm>
            <a:off x="4787377" y="4704304"/>
            <a:ext cx="2408237" cy="146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1" name="TextBox 10"/>
          <p:cNvSpPr txBox="1"/>
          <p:nvPr/>
        </p:nvSpPr>
        <p:spPr>
          <a:xfrm>
            <a:off x="5486400" y="2297668"/>
            <a:ext cx="838200" cy="369332"/>
          </a:xfrm>
          <a:prstGeom prst="rect">
            <a:avLst/>
          </a:prstGeom>
          <a:noFill/>
        </p:spPr>
        <p:txBody>
          <a:bodyPr rtlCol="0" wrap="square">
            <a:spAutoFit/>
          </a:bodyPr>
          <a:lstStyle/>
          <a:p>
            <a:r>
              <a:rPr dirty="0" lang="en-US" smtClean="0"/>
              <a:t>Push!!</a:t>
            </a:r>
            <a:endParaRPr dirty="0" lang="en-US"/>
          </a:p>
        </p:txBody>
      </p:sp>
    </p:spTree>
    <p:extLst>
      <p:ext uri="{BB962C8B-B14F-4D97-AF65-F5344CB8AC3E}">
        <p14:creationId xmlns:p14="http://schemas.microsoft.com/office/powerpoint/2010/main" val="4235679341"/>
      </p:ext>
    </p:extLst>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4114800" cy="1280160"/>
          </a:xfrm>
        </p:spPr>
        <p:txBody>
          <a:bodyPr>
            <a:normAutofit/>
          </a:bodyPr>
          <a:lstStyle/>
          <a:p>
            <a:r>
              <a:rPr lang="en-US" sz="4000" dirty="0" smtClean="0"/>
              <a:t>Definition of </a:t>
            </a:r>
            <a:br>
              <a:rPr lang="en-US" sz="4000" dirty="0" smtClean="0"/>
            </a:br>
            <a:r>
              <a:rPr lang="en-US" sz="4000" dirty="0" smtClean="0"/>
              <a:t>a BRIDGE</a:t>
            </a:r>
            <a:endParaRPr lang="en-US" sz="4000" dirty="0"/>
          </a:p>
        </p:txBody>
      </p:sp>
      <p:sp>
        <p:nvSpPr>
          <p:cNvPr id="3" name="Content Placeholder 2"/>
          <p:cNvSpPr>
            <a:spLocks noGrp="1"/>
          </p:cNvSpPr>
          <p:nvPr>
            <p:ph idx="1"/>
          </p:nvPr>
        </p:nvSpPr>
        <p:spPr>
          <a:xfrm>
            <a:off x="457200" y="1828800"/>
            <a:ext cx="7239000" cy="4846320"/>
          </a:xfrm>
        </p:spPr>
        <p:txBody>
          <a:bodyPr>
            <a:normAutofit fontScale="92500" lnSpcReduction="10000"/>
          </a:bodyPr>
          <a:lstStyle/>
          <a:p>
            <a:r>
              <a:rPr lang="en-US" dirty="0"/>
              <a:t>A </a:t>
            </a:r>
            <a:r>
              <a:rPr lang="en-US" b="1" dirty="0" smtClean="0">
                <a:solidFill>
                  <a:srgbClr val="FF6600"/>
                </a:solidFill>
              </a:rPr>
              <a:t>BRIDGE</a:t>
            </a:r>
            <a:r>
              <a:rPr lang="en-US" dirty="0"/>
              <a:t> is a </a:t>
            </a:r>
            <a:r>
              <a:rPr lang="en-US" dirty="0" smtClean="0"/>
              <a:t>structure</a:t>
            </a:r>
            <a:r>
              <a:rPr lang="en-US" dirty="0"/>
              <a:t> </a:t>
            </a:r>
            <a:endParaRPr lang="en-US" dirty="0" smtClean="0"/>
          </a:p>
          <a:p>
            <a:pPr marL="0" indent="0">
              <a:buNone/>
            </a:pPr>
            <a:r>
              <a:rPr lang="en-US" dirty="0" smtClean="0"/>
              <a:t>built </a:t>
            </a:r>
            <a:r>
              <a:rPr lang="en-US" dirty="0"/>
              <a:t>to </a:t>
            </a:r>
            <a:r>
              <a:rPr lang="en-US" dirty="0" smtClean="0"/>
              <a:t>span</a:t>
            </a:r>
            <a:r>
              <a:rPr lang="en-US" dirty="0"/>
              <a:t> physical </a:t>
            </a:r>
            <a:endParaRPr lang="en-US" dirty="0" smtClean="0"/>
          </a:p>
          <a:p>
            <a:pPr marL="0" indent="0">
              <a:buNone/>
            </a:pPr>
            <a:r>
              <a:rPr lang="en-US" dirty="0" smtClean="0"/>
              <a:t>obstacles </a:t>
            </a:r>
            <a:r>
              <a:rPr lang="en-US" dirty="0"/>
              <a:t>such as a </a:t>
            </a:r>
            <a:endParaRPr lang="en-US" dirty="0" smtClean="0"/>
          </a:p>
          <a:p>
            <a:pPr lvl="1"/>
            <a:r>
              <a:rPr lang="en-US" dirty="0">
                <a:solidFill>
                  <a:schemeClr val="bg1">
                    <a:lumMod val="50000"/>
                  </a:schemeClr>
                </a:solidFill>
              </a:rPr>
              <a:t>body of </a:t>
            </a:r>
            <a:r>
              <a:rPr lang="en-US" dirty="0" smtClean="0">
                <a:solidFill>
                  <a:schemeClr val="bg1">
                    <a:lumMod val="50000"/>
                  </a:schemeClr>
                </a:solidFill>
              </a:rPr>
              <a:t>water</a:t>
            </a:r>
            <a:r>
              <a:rPr lang="en-US" dirty="0">
                <a:solidFill>
                  <a:schemeClr val="bg1">
                    <a:lumMod val="50000"/>
                  </a:schemeClr>
                </a:solidFill>
              </a:rPr>
              <a:t> </a:t>
            </a:r>
          </a:p>
          <a:p>
            <a:pPr lvl="1"/>
            <a:r>
              <a:rPr lang="en-US" dirty="0">
                <a:solidFill>
                  <a:schemeClr val="bg1">
                    <a:lumMod val="50000"/>
                  </a:schemeClr>
                </a:solidFill>
              </a:rPr>
              <a:t>valley</a:t>
            </a:r>
          </a:p>
          <a:p>
            <a:pPr lvl="1"/>
            <a:r>
              <a:rPr lang="en-US" dirty="0">
                <a:solidFill>
                  <a:schemeClr val="bg1">
                    <a:lumMod val="50000"/>
                  </a:schemeClr>
                </a:solidFill>
              </a:rPr>
              <a:t>road </a:t>
            </a:r>
            <a:endParaRPr lang="en-US" dirty="0" smtClean="0">
              <a:solidFill>
                <a:schemeClr val="bg1">
                  <a:lumMod val="50000"/>
                </a:schemeClr>
              </a:solidFill>
            </a:endParaRPr>
          </a:p>
          <a:p>
            <a:pPr marL="274320" lvl="1" indent="-274320">
              <a:spcBef>
                <a:spcPts val="600"/>
              </a:spcBef>
              <a:buClr>
                <a:schemeClr val="tx2"/>
              </a:buClr>
              <a:buSzPct val="73000"/>
              <a:buFont typeface="Wingdings 2"/>
              <a:buChar char=""/>
            </a:pPr>
            <a:r>
              <a:rPr lang="en-US" dirty="0">
                <a:solidFill>
                  <a:schemeClr val="tx1"/>
                </a:solidFill>
              </a:rPr>
              <a:t>Designs of bridges vary depending </a:t>
            </a:r>
            <a:endParaRPr lang="en-US" dirty="0" smtClean="0">
              <a:solidFill>
                <a:schemeClr val="tx1"/>
              </a:solidFill>
            </a:endParaRPr>
          </a:p>
          <a:p>
            <a:pPr marL="0" lvl="1" indent="0">
              <a:spcBef>
                <a:spcPts val="600"/>
              </a:spcBef>
              <a:buClr>
                <a:schemeClr val="tx2"/>
              </a:buClr>
              <a:buSzPct val="73000"/>
              <a:buNone/>
            </a:pPr>
            <a:r>
              <a:rPr lang="en-US" dirty="0" smtClean="0">
                <a:solidFill>
                  <a:schemeClr val="tx1"/>
                </a:solidFill>
              </a:rPr>
              <a:t>   on </a:t>
            </a:r>
            <a:r>
              <a:rPr lang="en-US" dirty="0">
                <a:solidFill>
                  <a:schemeClr val="tx1"/>
                </a:solidFill>
              </a:rPr>
              <a:t>the </a:t>
            </a:r>
            <a:endParaRPr lang="en-US" dirty="0" smtClean="0">
              <a:solidFill>
                <a:schemeClr val="tx1"/>
              </a:solidFill>
            </a:endParaRPr>
          </a:p>
          <a:p>
            <a:pPr lvl="1"/>
            <a:r>
              <a:rPr lang="en-US" dirty="0">
                <a:solidFill>
                  <a:schemeClr val="bg1">
                    <a:lumMod val="50000"/>
                  </a:schemeClr>
                </a:solidFill>
              </a:rPr>
              <a:t>function of the bridge</a:t>
            </a:r>
          </a:p>
          <a:p>
            <a:pPr lvl="1"/>
            <a:r>
              <a:rPr lang="en-US" dirty="0">
                <a:solidFill>
                  <a:schemeClr val="bg1">
                    <a:lumMod val="50000"/>
                  </a:schemeClr>
                </a:solidFill>
              </a:rPr>
              <a:t>nature of the terrain where the bridge is constructed, the </a:t>
            </a:r>
          </a:p>
          <a:p>
            <a:pPr lvl="1"/>
            <a:r>
              <a:rPr lang="en-US" dirty="0">
                <a:solidFill>
                  <a:schemeClr val="bg1">
                    <a:lumMod val="50000"/>
                  </a:schemeClr>
                </a:solidFill>
              </a:rPr>
              <a:t>material used to make it and the funds available to build it. </a:t>
            </a:r>
          </a:p>
          <a:p>
            <a:pPr marL="274320" lvl="1" indent="-274320">
              <a:spcBef>
                <a:spcPts val="600"/>
              </a:spcBef>
              <a:buClr>
                <a:schemeClr val="tx2"/>
              </a:buClr>
              <a:buSzPct val="73000"/>
              <a:buFont typeface="Wingdings 2"/>
              <a:buChar char=""/>
            </a:pPr>
            <a:endParaRPr lang="en-US" dirty="0" smtClean="0">
              <a:solidFill>
                <a:schemeClr val="tx1"/>
              </a:solidFill>
            </a:endParaRP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19"/>
            <a:ext cx="224893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90800"/>
            <a:ext cx="28194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458" y="1001863"/>
            <a:ext cx="1834365" cy="18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33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831" y="1676400"/>
            <a:ext cx="3886200" cy="3447098"/>
          </a:xfrm>
          <a:prstGeom prst="rect">
            <a:avLst/>
          </a:prstGeom>
          <a:noFill/>
        </p:spPr>
        <p:txBody>
          <a:bodyPr wrap="square" rtlCol="0">
            <a:spAutoFit/>
          </a:bodyPr>
          <a:lstStyle/>
          <a:p>
            <a:pPr marL="285750" indent="-285750">
              <a:buFont typeface="Arial" pitchFamily="34" charset="0"/>
              <a:buChar char="•"/>
            </a:pPr>
            <a:r>
              <a:rPr lang="en-US" sz="2000" dirty="0" smtClean="0"/>
              <a:t>is the </a:t>
            </a:r>
            <a:r>
              <a:rPr lang="en-US" sz="2000" dirty="0" smtClean="0">
                <a:solidFill>
                  <a:srgbClr val="FFC000"/>
                </a:solidFill>
              </a:rPr>
              <a:t>PULLING</a:t>
            </a:r>
            <a:r>
              <a:rPr lang="en-US" sz="2000" dirty="0" smtClean="0"/>
              <a:t> force!</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The ability for wood to withstand tension does not depend on the length of the wood.</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Wood has the ability to resist a lot of tension.</a:t>
            </a:r>
          </a:p>
          <a:p>
            <a:endParaRPr lang="en-US"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43077"/>
            <a:ext cx="2054530" cy="28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08766"/>
            <a:ext cx="2408237" cy="144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911" y="2971800"/>
            <a:ext cx="2436813" cy="144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7342" y="4764630"/>
            <a:ext cx="23939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76453" y="2602468"/>
            <a:ext cx="823118" cy="369332"/>
          </a:xfrm>
          <a:prstGeom prst="rect">
            <a:avLst/>
          </a:prstGeom>
          <a:noFill/>
        </p:spPr>
        <p:txBody>
          <a:bodyPr wrap="square" rtlCol="0">
            <a:spAutoFit/>
          </a:bodyPr>
          <a:lstStyle/>
          <a:p>
            <a:r>
              <a:rPr lang="en-US" dirty="0" smtClean="0"/>
              <a:t>Pull!!</a:t>
            </a:r>
            <a:endParaRPr lang="en-US" dirty="0"/>
          </a:p>
        </p:txBody>
      </p:sp>
      <p:sp>
        <p:nvSpPr>
          <p:cNvPr id="6" name="TextBox 5"/>
          <p:cNvSpPr txBox="1"/>
          <p:nvPr/>
        </p:nvSpPr>
        <p:spPr>
          <a:xfrm>
            <a:off x="4267200" y="6274713"/>
            <a:ext cx="3482182" cy="430887"/>
          </a:xfrm>
          <a:prstGeom prst="rect">
            <a:avLst/>
          </a:prstGeom>
          <a:noFill/>
        </p:spPr>
        <p:txBody>
          <a:bodyPr wrap="square" rtlCol="0">
            <a:spAutoFit/>
          </a:bodyPr>
          <a:lstStyle/>
          <a:p>
            <a:pPr algn="ctr"/>
            <a:r>
              <a:rPr lang="en-US" sz="1100" dirty="0" smtClean="0">
                <a:solidFill>
                  <a:srgbClr val="0000FF"/>
                </a:solidFill>
              </a:rPr>
              <a:t>The vertical cables of a suspension bridge are in tension from the weight of the cars pushing down!</a:t>
            </a:r>
            <a:endParaRPr lang="en-US" sz="1100" dirty="0">
              <a:solidFill>
                <a:srgbClr val="0000FF"/>
              </a:solidFill>
            </a:endParaRPr>
          </a:p>
        </p:txBody>
      </p:sp>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19" y="381000"/>
            <a:ext cx="7010400" cy="87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13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435"/>
            <a:ext cx="5104606" cy="1349533"/>
          </a:xfrm>
        </p:spPr>
        <p:txBody>
          <a:bodyPr>
            <a:noAutofit/>
          </a:bodyPr>
          <a:lstStyle/>
          <a:p>
            <a:r>
              <a:rPr lang="en-US" sz="8800" dirty="0" smtClean="0"/>
              <a:t>Bending</a:t>
            </a:r>
            <a:endParaRPr lang="en-US" sz="8800" dirty="0"/>
          </a:p>
        </p:txBody>
      </p:sp>
      <p:sp>
        <p:nvSpPr>
          <p:cNvPr id="3" name="Content Placeholder 2"/>
          <p:cNvSpPr>
            <a:spLocks noGrp="1"/>
          </p:cNvSpPr>
          <p:nvPr>
            <p:ph idx="1"/>
          </p:nvPr>
        </p:nvSpPr>
        <p:spPr>
          <a:xfrm>
            <a:off x="762000" y="2590800"/>
            <a:ext cx="3352800" cy="3273846"/>
          </a:xfrm>
        </p:spPr>
        <p:txBody>
          <a:bodyPr>
            <a:normAutofit/>
          </a:bodyPr>
          <a:lstStyle/>
          <a:p>
            <a:r>
              <a:rPr lang="en-US" sz="2000" dirty="0"/>
              <a:t>f</a:t>
            </a:r>
            <a:r>
              <a:rPr lang="en-US" sz="2000" dirty="0" smtClean="0"/>
              <a:t>orces cause materials to curve!</a:t>
            </a:r>
          </a:p>
          <a:p>
            <a:pPr marL="0" indent="0">
              <a:buNone/>
            </a:pPr>
            <a:endParaRPr lang="en-US" sz="2000" dirty="0" smtClean="0"/>
          </a:p>
          <a:p>
            <a:r>
              <a:rPr lang="en-US" sz="2000" dirty="0" smtClean="0"/>
              <a:t>One end squeezes together while the other side stretches apart!</a:t>
            </a:r>
          </a:p>
          <a:p>
            <a:endParaRPr lang="en-US" sz="2000" dirty="0"/>
          </a:p>
          <a:p>
            <a:r>
              <a:rPr lang="en-US" sz="2000" dirty="0" smtClean="0"/>
              <a:t>It is a combination of opposite forces.</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1295400"/>
            <a:ext cx="2436813" cy="144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87675"/>
            <a:ext cx="243681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99" y="4783137"/>
            <a:ext cx="23733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081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23" y="609600"/>
            <a:ext cx="4648200" cy="1143000"/>
          </a:xfrm>
        </p:spPr>
        <p:txBody>
          <a:bodyPr>
            <a:noAutofit/>
          </a:bodyPr>
          <a:lstStyle/>
          <a:p>
            <a:r>
              <a:rPr lang="en-US" sz="8800" dirty="0" smtClean="0"/>
              <a:t>TORSION</a:t>
            </a:r>
            <a:endParaRPr lang="en-US" sz="8800" dirty="0"/>
          </a:p>
        </p:txBody>
      </p:sp>
      <p:sp>
        <p:nvSpPr>
          <p:cNvPr id="3" name="Content Placeholder 2"/>
          <p:cNvSpPr>
            <a:spLocks noGrp="1"/>
          </p:cNvSpPr>
          <p:nvPr>
            <p:ph idx="1"/>
          </p:nvPr>
        </p:nvSpPr>
        <p:spPr>
          <a:xfrm>
            <a:off x="609600" y="2042803"/>
            <a:ext cx="3962400" cy="4181784"/>
          </a:xfrm>
        </p:spPr>
        <p:txBody>
          <a:bodyPr>
            <a:normAutofit/>
          </a:bodyPr>
          <a:lstStyle/>
          <a:p>
            <a:r>
              <a:rPr lang="en-US" dirty="0" smtClean="0"/>
              <a:t>is the </a:t>
            </a:r>
            <a:r>
              <a:rPr lang="en-US" dirty="0" smtClean="0">
                <a:solidFill>
                  <a:srgbClr val="FFC000"/>
                </a:solidFill>
              </a:rPr>
              <a:t>TWISTING</a:t>
            </a:r>
            <a:r>
              <a:rPr lang="en-US" dirty="0" smtClean="0"/>
              <a:t> force! </a:t>
            </a:r>
            <a:endParaRPr lang="en-US" dirty="0"/>
          </a:p>
          <a:p>
            <a:r>
              <a:rPr lang="en-US" dirty="0" smtClean="0"/>
              <a:t>Think about it:</a:t>
            </a:r>
          </a:p>
          <a:p>
            <a:pPr lvl="1"/>
            <a:r>
              <a:rPr lang="en-US" sz="1600" dirty="0" smtClean="0"/>
              <a:t>HOLD ONE END OF A PRETZEL STILL AND TWIST THE OTHER</a:t>
            </a:r>
            <a:r>
              <a:rPr lang="en-US" sz="1600" dirty="0" smtClean="0">
                <a:sym typeface="Wingdings" pitchFamily="2" charset="2"/>
              </a:rPr>
              <a:t> IT WILL BREAK EASILY</a:t>
            </a:r>
          </a:p>
          <a:p>
            <a:pPr lvl="1"/>
            <a:r>
              <a:rPr lang="en-US" sz="1600" dirty="0" smtClean="0">
                <a:sym typeface="Wingdings" pitchFamily="2" charset="2"/>
              </a:rPr>
              <a:t>HOLD ONE END OF A BASEBALL BAT AND TWIST THE OTHER IT WILL NOT BREAK EASILY</a:t>
            </a:r>
          </a:p>
          <a:p>
            <a:pPr lvl="1"/>
            <a:r>
              <a:rPr lang="en-US" sz="1600" dirty="0" smtClean="0">
                <a:sym typeface="Wingdings" pitchFamily="2" charset="2"/>
              </a:rPr>
              <a:t>HOLD ONE END OF A TWIZZLER AND TWIST THE OTHER IS WILL SPIN AND THEN BREAK EVENTUALLY</a:t>
            </a:r>
          </a:p>
          <a:p>
            <a:pPr lvl="1"/>
            <a:r>
              <a:rPr lang="en-US" sz="1600" dirty="0" smtClean="0">
                <a:sym typeface="Wingdings" pitchFamily="2" charset="2"/>
              </a:rPr>
              <a:t>These are all examples of the TORSION force.</a:t>
            </a:r>
            <a:endParaRPr lang="en-US" sz="1600"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71600"/>
            <a:ext cx="242252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132" y="3048000"/>
            <a:ext cx="240188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724400"/>
            <a:ext cx="243681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155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657600" cy="1143000"/>
          </a:xfrm>
        </p:spPr>
        <p:txBody>
          <a:bodyPr>
            <a:noAutofit/>
          </a:bodyPr>
          <a:lstStyle/>
          <a:p>
            <a:r>
              <a:rPr lang="en-US" sz="8800" dirty="0" smtClean="0"/>
              <a:t>SHEAR</a:t>
            </a:r>
            <a:endParaRPr lang="en-US" sz="8800" dirty="0"/>
          </a:p>
        </p:txBody>
      </p:sp>
      <p:sp>
        <p:nvSpPr>
          <p:cNvPr id="3" name="Content Placeholder 2"/>
          <p:cNvSpPr>
            <a:spLocks noGrp="1"/>
          </p:cNvSpPr>
          <p:nvPr>
            <p:ph idx="1"/>
          </p:nvPr>
        </p:nvSpPr>
        <p:spPr>
          <a:xfrm>
            <a:off x="457200" y="1609416"/>
            <a:ext cx="3810000" cy="3953184"/>
          </a:xfrm>
        </p:spPr>
        <p:txBody>
          <a:bodyPr>
            <a:normAutofit/>
          </a:bodyPr>
          <a:lstStyle/>
          <a:p>
            <a:r>
              <a:rPr lang="en-US" sz="2000" dirty="0" smtClean="0"/>
              <a:t>is </a:t>
            </a:r>
            <a:r>
              <a:rPr lang="en-US" sz="2000" dirty="0"/>
              <a:t>the </a:t>
            </a:r>
            <a:r>
              <a:rPr lang="en-US" sz="2000" dirty="0">
                <a:solidFill>
                  <a:srgbClr val="FFC000"/>
                </a:solidFill>
              </a:rPr>
              <a:t>SLIDING</a:t>
            </a:r>
            <a:r>
              <a:rPr lang="en-US" sz="2000" dirty="0"/>
              <a:t> force</a:t>
            </a:r>
            <a:r>
              <a:rPr lang="en-US" sz="2000" dirty="0" smtClean="0"/>
              <a:t>!</a:t>
            </a:r>
          </a:p>
          <a:p>
            <a:endParaRPr lang="en-US" sz="2000" dirty="0" smtClean="0"/>
          </a:p>
          <a:p>
            <a:r>
              <a:rPr lang="en-US" sz="2000" dirty="0" smtClean="0"/>
              <a:t>Shear usually occurs horizontally, not vertically.</a:t>
            </a:r>
          </a:p>
          <a:p>
            <a:pPr lvl="1"/>
            <a:r>
              <a:rPr lang="en-US" sz="2000" dirty="0" smtClean="0"/>
              <a:t>Think “earthquake!”</a:t>
            </a:r>
          </a:p>
          <a:p>
            <a:endParaRPr lang="en-US" sz="2000" dirty="0" smtClean="0"/>
          </a:p>
          <a:p>
            <a:r>
              <a:rPr lang="en-US" sz="2000" dirty="0" smtClean="0"/>
              <a:t>Two pieces of wood may slide against each other in opposite directions.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40037"/>
            <a:ext cx="2451100"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71800"/>
            <a:ext cx="2436813"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044570"/>
            <a:ext cx="2430463"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306979"/>
      </p:ext>
    </p:extLst>
  </p:cSld>
  <p:clrMapOvr>
    <a:masterClrMapping/>
  </p:clrMapOvr>
  <p:timing>
    <p:tnLst>
      <p:par>
        <p:cTn id="1" dur="indefinite" restart="never" nodeType="tmRoot"/>
      </p:par>
    </p:tn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101" name="Picture 5"/>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818" y="2895600"/>
            <a:ext cx="2390582"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Title 1"/>
          <p:cNvSpPr>
            <a:spLocks noGrp="1"/>
          </p:cNvSpPr>
          <p:nvPr>
            <p:ph type="title"/>
          </p:nvPr>
        </p:nvSpPr>
        <p:spPr>
          <a:xfrm>
            <a:off x="457200" y="320040"/>
            <a:ext cx="6858000" cy="1143000"/>
          </a:xfrm>
        </p:spPr>
        <p:txBody>
          <a:bodyPr/>
          <a:lstStyle/>
          <a:p>
            <a:r>
              <a:rPr dirty="0" lang="en-US" smtClean="0"/>
              <a:t>BUILDING BRIDGES Summary! </a:t>
            </a:r>
            <a:endParaRPr dirty="0" lang="en-US"/>
          </a:p>
        </p:txBody>
      </p:sp>
      <p:sp>
        <p:nvSpPr>
          <p:cNvPr id="3" name="Content Placeholder 2"/>
          <p:cNvSpPr>
            <a:spLocks noGrp="1"/>
          </p:cNvSpPr>
          <p:nvPr>
            <p:ph idx="1"/>
          </p:nvPr>
        </p:nvSpPr>
        <p:spPr/>
        <p:txBody>
          <a:bodyPr>
            <a:normAutofit fontScale="85000" lnSpcReduction="20000"/>
          </a:bodyPr>
          <a:lstStyle/>
          <a:p>
            <a:r>
              <a:rPr dirty="0" lang="en-US" smtClean="0"/>
              <a:t>The three types of bridges we covered are </a:t>
            </a:r>
          </a:p>
          <a:p>
            <a:pPr lvl="1"/>
            <a:r>
              <a:rPr dirty="0" lang="en-US" smtClean="0"/>
              <a:t>Beam</a:t>
            </a:r>
          </a:p>
          <a:p>
            <a:pPr lvl="1"/>
            <a:r>
              <a:rPr dirty="0" lang="en-US" smtClean="0"/>
              <a:t>Truss &amp;</a:t>
            </a:r>
          </a:p>
          <a:p>
            <a:pPr lvl="1"/>
            <a:r>
              <a:rPr dirty="0" lang="en-US" smtClean="0"/>
              <a:t>Suspension</a:t>
            </a:r>
          </a:p>
          <a:p>
            <a:pPr lvl="1"/>
            <a:endParaRPr dirty="0" lang="en-US" smtClean="0"/>
          </a:p>
          <a:p>
            <a:r>
              <a:rPr dirty="0" lang="en-US" smtClean="0">
                <a:solidFill>
                  <a:srgbClr val="FFC000"/>
                </a:solidFill>
              </a:rPr>
              <a:t>Vectors</a:t>
            </a:r>
            <a:r>
              <a:rPr dirty="0" lang="en-US" smtClean="0"/>
              <a:t> show the magnitude and direction </a:t>
            </a:r>
          </a:p>
          <a:p>
            <a:pPr indent="0" marL="0">
              <a:buNone/>
            </a:pPr>
            <a:r>
              <a:rPr dirty="0" lang="en-US"/>
              <a:t> </a:t>
            </a:r>
            <a:r>
              <a:rPr dirty="0" lang="en-US" smtClean="0"/>
              <a:t>   of a force on an object.</a:t>
            </a:r>
          </a:p>
          <a:p>
            <a:endParaRPr dirty="0" lang="en-US" smtClean="0"/>
          </a:p>
          <a:p>
            <a:r>
              <a:rPr dirty="0" lang="en-US" smtClean="0"/>
              <a:t>Forces acting on bridges are </a:t>
            </a:r>
          </a:p>
          <a:p>
            <a:pPr lvl="1"/>
            <a:r>
              <a:rPr dirty="0" lang="en-US" smtClean="0"/>
              <a:t>Compression 	(pushing)</a:t>
            </a:r>
          </a:p>
          <a:p>
            <a:pPr lvl="1"/>
            <a:r>
              <a:rPr dirty="0" lang="en-US" smtClean="0"/>
              <a:t>Tension		(pulling)</a:t>
            </a:r>
          </a:p>
          <a:p>
            <a:pPr lvl="1"/>
            <a:r>
              <a:rPr dirty="0" lang="en-US" smtClean="0"/>
              <a:t>Bending</a:t>
            </a:r>
          </a:p>
          <a:p>
            <a:pPr lvl="1"/>
            <a:r>
              <a:rPr dirty="0" lang="en-US" smtClean="0"/>
              <a:t>Torsion       	(twisting)</a:t>
            </a:r>
          </a:p>
          <a:p>
            <a:pPr lvl="1"/>
            <a:r>
              <a:rPr dirty="0" lang="en-US" smtClean="0"/>
              <a:t>Shear		(sliding)</a:t>
            </a:r>
            <a:endParaRPr dirty="0" lang="en-US"/>
          </a:p>
          <a:p>
            <a:pPr lvl="1"/>
            <a:endParaRPr dirty="0" lang="en-US"/>
          </a:p>
        </p:txBody>
      </p:sp>
      <p:pic>
        <p:nvPicPr>
          <p:cNvPr id="4098"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13581" t="13913"/>
          <a:stretch/>
        </p:blipFill>
        <p:spPr bwMode="auto">
          <a:xfrm>
            <a:off x="2862695" y="2232561"/>
            <a:ext cx="1695450" cy="48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4099" name="Picture 3"/>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4724400" y="2131302"/>
            <a:ext cx="147240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4100" name="Picture 4"/>
          <p:cNvPicPr>
            <a:picLocks noChangeArrowheads="1" noChangeAspect="1"/>
          </p:cNvPicPr>
          <p:nvPr/>
        </p:nvPicPr>
        <p:blipFill rotWithShape="1">
          <a:blip r:embed="rId5">
            <a:extLst>
              <a:ext uri="{28A0092B-C50C-407E-A947-70E740481C1C}">
                <a14:useLocalDpi xmlns:a14="http://schemas.microsoft.com/office/drawing/2010/main" val="0"/>
              </a:ext>
            </a:extLst>
          </a:blip>
          <a:srcRect b="229" r="35"/>
          <a:stretch/>
        </p:blipFill>
        <p:spPr bwMode="auto">
          <a:xfrm>
            <a:off x="6324600" y="2112449"/>
            <a:ext cx="1600200" cy="65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grpSp>
        <p:nvGrpSpPr>
          <p:cNvPr id="8" name="Group 7"/>
          <p:cNvGrpSpPr/>
          <p:nvPr/>
        </p:nvGrpSpPr>
        <p:grpSpPr>
          <a:xfrm>
            <a:off x="6196807" y="4408714"/>
            <a:ext cx="1966516" cy="2438400"/>
            <a:chOff x="4264025" y="1524000"/>
            <a:chExt cx="3737372" cy="5026025"/>
          </a:xfrm>
        </p:grpSpPr>
        <p:pic>
          <p:nvPicPr>
            <p:cNvPr id="9" name="Picture 3"/>
            <p:cNvPicPr>
              <a:picLocks noChangeArrowheads="1" noChangeAspect="1"/>
            </p:cNvPicPr>
            <p:nvPr/>
          </p:nvPicPr>
          <p:blipFill>
            <a:blip cstate="print" r:embed="rId6">
              <a:extLst>
                <a:ext uri="{BEBA8EAE-BF5A-486C-A8C5-ECC9F3942E4B}">
                  <a14:imgProps xmlns:a14="http://schemas.microsoft.com/office/drawing/2010/main">
                    <a14:imgLayer r:embed="rId7">
                      <a14:imgEffect>
                        <a14:backgroundRemoval b="100000" l="9877" r="89877" t="347"/>
                      </a14:imgEffect>
                    </a14:imgLayer>
                  </a14:imgProps>
                </a:ext>
                <a:ext uri="{28A0092B-C50C-407E-A947-70E740481C1C}">
                  <a14:useLocalDpi xmlns:a14="http://schemas.microsoft.com/office/drawing/2010/main" val="0"/>
                </a:ext>
              </a:extLst>
            </a:blip>
            <a:srcRect/>
            <a:stretch>
              <a:fillRect/>
            </a:stretch>
          </p:blipFill>
          <p:spPr bwMode="auto">
            <a:xfrm>
              <a:off x="4800600" y="1524000"/>
              <a:ext cx="246856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 name="Picture 2"/>
            <p:cNvPicPr>
              <a:picLocks noChangeArrowheads="1" noChangeAspect="1"/>
            </p:cNvPicPr>
            <p:nvPr/>
          </p:nvPicPr>
          <p:blipFill>
            <a:blip cstate="print" r:embed="rId8">
              <a:extLst>
                <a:ext uri="{BEBA8EAE-BF5A-486C-A8C5-ECC9F3942E4B}">
                  <a14:imgProps xmlns:a14="http://schemas.microsoft.com/office/drawing/2010/main">
                    <a14:imgLayer r:embed="rId9">
                      <a14:imgEffect>
                        <a14:backgroundRemoval b="100000" l="9864" r="94388" t="1389"/>
                      </a14:imgEffect>
                    </a14:imgLayer>
                  </a14:imgProps>
                </a:ext>
                <a:ext uri="{28A0092B-C50C-407E-A947-70E740481C1C}">
                  <a14:useLocalDpi xmlns:a14="http://schemas.microsoft.com/office/drawing/2010/main" val="0"/>
                </a:ext>
              </a:extLst>
            </a:blip>
            <a:srcRect/>
            <a:stretch>
              <a:fillRect/>
            </a:stretch>
          </p:blipFill>
          <p:spPr bwMode="auto">
            <a:xfrm>
              <a:off x="4264025" y="3279775"/>
              <a:ext cx="35845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1" name="Picture 5"/>
            <p:cNvPicPr>
              <a:picLocks noChangeArrowheads="1" noChangeAspect="1"/>
            </p:cNvPicPr>
            <p:nvPr/>
          </p:nvPicPr>
          <p:blipFill>
            <a:blip cstate="print" r:embed="rId10">
              <a:extLst>
                <a:ext uri="{BEBA8EAE-BF5A-486C-A8C5-ECC9F3942E4B}">
                  <a14:imgProps xmlns:a14="http://schemas.microsoft.com/office/drawing/2010/main">
                    <a14:imgLayer r:embed="rId11">
                      <a14:imgEffect>
                        <a14:backgroundRemoval b="97756" l="4932" r="97449" t="9936"/>
                      </a14:imgEffect>
                    </a14:imgLayer>
                  </a14:imgProps>
                </a:ext>
                <a:ext uri="{28A0092B-C50C-407E-A947-70E740481C1C}">
                  <a14:useLocalDpi xmlns:a14="http://schemas.microsoft.com/office/drawing/2010/main" val="0"/>
                </a:ext>
              </a:extLst>
            </a:blip>
            <a:srcRect/>
            <a:stretch>
              <a:fillRect/>
            </a:stretch>
          </p:blipFill>
          <p:spPr bwMode="auto">
            <a:xfrm>
              <a:off x="4416822" y="4648200"/>
              <a:ext cx="35845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grpSp>
    </p:spTree>
    <p:extLst>
      <p:ext uri="{BB962C8B-B14F-4D97-AF65-F5344CB8AC3E}">
        <p14:creationId xmlns:p14="http://schemas.microsoft.com/office/powerpoint/2010/main" val="707453436"/>
      </p:ext>
    </p:extLst>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BRIDGES</a:t>
            </a:r>
            <a:endParaRPr lang="en-US" dirty="0"/>
          </a:p>
        </p:txBody>
      </p:sp>
      <p:sp>
        <p:nvSpPr>
          <p:cNvPr id="3" name="Content Placeholder 2"/>
          <p:cNvSpPr>
            <a:spLocks noGrp="1"/>
          </p:cNvSpPr>
          <p:nvPr>
            <p:ph idx="1"/>
          </p:nvPr>
        </p:nvSpPr>
        <p:spPr>
          <a:xfrm>
            <a:off x="1143000" y="2590800"/>
            <a:ext cx="6553200" cy="3864936"/>
          </a:xfrm>
        </p:spPr>
        <p:txBody>
          <a:bodyPr/>
          <a:lstStyle/>
          <a:p>
            <a:r>
              <a:rPr lang="en-US" dirty="0" smtClean="0">
                <a:hlinkClick r:id="rId3"/>
              </a:rPr>
              <a:t>Famous Bridges Exploration</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68737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191000" cy="1828800"/>
          </a:xfrm>
        </p:spPr>
        <p:txBody>
          <a:bodyPr>
            <a:normAutofit/>
          </a:bodyPr>
          <a:lstStyle/>
          <a:p>
            <a:r>
              <a:rPr lang="en-US" sz="4800" dirty="0" smtClean="0"/>
              <a:t>BEAM BRIDGES</a:t>
            </a:r>
            <a:br>
              <a:rPr lang="en-US" sz="4800" dirty="0" smtClean="0"/>
            </a:br>
            <a:r>
              <a:rPr lang="en-US" sz="4800" dirty="0" smtClean="0"/>
              <a:t>OVERVIEW</a:t>
            </a:r>
            <a:endParaRPr lang="en-US" sz="4800" dirty="0"/>
          </a:p>
        </p:txBody>
      </p:sp>
      <p:sp>
        <p:nvSpPr>
          <p:cNvPr id="4" name="Content Placeholder 3"/>
          <p:cNvSpPr>
            <a:spLocks noGrp="1"/>
          </p:cNvSpPr>
          <p:nvPr>
            <p:ph idx="1"/>
          </p:nvPr>
        </p:nvSpPr>
        <p:spPr>
          <a:xfrm>
            <a:off x="0" y="2197925"/>
            <a:ext cx="7239000" cy="2246106"/>
          </a:xfrm>
        </p:spPr>
        <p:txBody>
          <a:bodyPr numCol="1">
            <a:normAutofit/>
          </a:bodyPr>
          <a:lstStyle/>
          <a:p>
            <a:pPr marL="0" indent="0">
              <a:buNone/>
            </a:pPr>
            <a:r>
              <a:rPr lang="en-US" sz="3600" b="1" dirty="0" smtClean="0">
                <a:solidFill>
                  <a:schemeClr val="accent3">
                    <a:lumMod val="50000"/>
                  </a:schemeClr>
                </a:solidFill>
              </a:rPr>
              <a:t>1. Beam bridge structure</a:t>
            </a:r>
          </a:p>
          <a:p>
            <a:pPr marL="0" indent="0">
              <a:buNone/>
            </a:pPr>
            <a:r>
              <a:rPr lang="en-US" sz="3600" b="1" dirty="0" smtClean="0">
                <a:solidFill>
                  <a:schemeClr val="accent3">
                    <a:lumMod val="50000"/>
                  </a:schemeClr>
                </a:solidFill>
              </a:rPr>
              <a:t>2. Beam bridge history </a:t>
            </a:r>
          </a:p>
          <a:p>
            <a:pPr marL="0" indent="0">
              <a:buNone/>
            </a:pPr>
            <a:r>
              <a:rPr lang="en-US" sz="3600" b="1" dirty="0" smtClean="0">
                <a:solidFill>
                  <a:schemeClr val="accent3">
                    <a:lumMod val="50000"/>
                  </a:schemeClr>
                </a:solidFill>
              </a:rPr>
              <a:t>3. Beam bridge fun facts</a:t>
            </a:r>
            <a:endParaRPr lang="en-US" sz="1800" dirty="0">
              <a:solidFill>
                <a:schemeClr val="accent3">
                  <a:lumMod val="50000"/>
                </a:schemeClr>
              </a:solidFill>
            </a:endParaRPr>
          </a:p>
        </p:txBody>
      </p:sp>
      <p:pic>
        <p:nvPicPr>
          <p:cNvPr id="7" name="Picture 6" descr="http://s3.hubimg.com/u/1719498_f520.jpg"/>
          <p:cNvPicPr/>
          <p:nvPr/>
        </p:nvPicPr>
        <p:blipFill>
          <a:blip r:embed="rId2">
            <a:extLst>
              <a:ext uri="{28A0092B-C50C-407E-A947-70E740481C1C}">
                <a14:useLocalDpi xmlns:a14="http://schemas.microsoft.com/office/drawing/2010/main" val="0"/>
              </a:ext>
            </a:extLst>
          </a:blip>
          <a:srcRect/>
          <a:stretch>
            <a:fillRect/>
          </a:stretch>
        </p:blipFill>
        <p:spPr bwMode="auto">
          <a:xfrm>
            <a:off x="593253" y="4748088"/>
            <a:ext cx="3626708" cy="1478788"/>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602" y="43434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031" y="685800"/>
            <a:ext cx="33909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177497"/>
      </p:ext>
    </p:extLst>
  </p:cSld>
  <p:clrMapOvr>
    <a:masterClrMapping/>
  </p:clrMapOvr>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US" smtClean="0"/>
              <a:t>BEAM BRIDGE Structure</a:t>
            </a:r>
            <a:endParaRPr dirty="0" lang="en-US"/>
          </a:p>
        </p:txBody>
      </p:sp>
      <p:sp>
        <p:nvSpPr>
          <p:cNvPr id="3" name="Content Placeholder 2"/>
          <p:cNvSpPr>
            <a:spLocks noGrp="1"/>
          </p:cNvSpPr>
          <p:nvPr>
            <p:ph idx="1"/>
          </p:nvPr>
        </p:nvSpPr>
        <p:spPr>
          <a:xfrm>
            <a:off x="457200" y="1609416"/>
            <a:ext cx="3810000" cy="4846320"/>
          </a:xfrm>
        </p:spPr>
        <p:txBody>
          <a:bodyPr>
            <a:normAutofit/>
          </a:bodyPr>
          <a:lstStyle/>
          <a:p>
            <a:r>
              <a:rPr b="1" dirty="0" lang="en-US" sz="2400">
                <a:solidFill>
                  <a:schemeClr val="accent3">
                    <a:lumMod val="50000"/>
                  </a:schemeClr>
                </a:solidFill>
              </a:rPr>
              <a:t>Beam bridges </a:t>
            </a:r>
            <a:r>
              <a:rPr dirty="0" lang="en-US" sz="2400">
                <a:solidFill>
                  <a:schemeClr val="accent3">
                    <a:lumMod val="50000"/>
                  </a:schemeClr>
                </a:solidFill>
              </a:rPr>
              <a:t>are horizontal beams supported at </a:t>
            </a:r>
            <a:r>
              <a:rPr dirty="0" lang="en-US" smtClean="0" sz="2400">
                <a:solidFill>
                  <a:schemeClr val="accent3">
                    <a:lumMod val="50000"/>
                  </a:schemeClr>
                </a:solidFill>
              </a:rPr>
              <a:t>each </a:t>
            </a:r>
            <a:r>
              <a:rPr dirty="0" lang="en-US" sz="2400">
                <a:solidFill>
                  <a:schemeClr val="accent3">
                    <a:lumMod val="50000"/>
                  </a:schemeClr>
                </a:solidFill>
              </a:rPr>
              <a:t>end by </a:t>
            </a:r>
            <a:r>
              <a:rPr dirty="0" lang="en-US" smtClean="0" sz="2400">
                <a:solidFill>
                  <a:srgbClr val="FF6600"/>
                </a:solidFill>
              </a:rPr>
              <a:t>abutments</a:t>
            </a:r>
            <a:r>
              <a:rPr dirty="0" lang="en-US" smtClean="0" sz="2400">
                <a:solidFill>
                  <a:schemeClr val="accent3">
                    <a:lumMod val="50000"/>
                  </a:schemeClr>
                </a:solidFill>
              </a:rPr>
              <a:t>;</a:t>
            </a:r>
            <a:r>
              <a:rPr dirty="0" lang="en-US" smtClean="0" sz="2400">
                <a:solidFill>
                  <a:srgbClr val="FF6600"/>
                </a:solidFill>
              </a:rPr>
              <a:t> </a:t>
            </a:r>
            <a:r>
              <a:rPr dirty="0" lang="en-US" sz="2400">
                <a:solidFill>
                  <a:schemeClr val="accent3">
                    <a:lumMod val="50000"/>
                  </a:schemeClr>
                </a:solidFill>
              </a:rPr>
              <a:t>hence their structural name </a:t>
            </a:r>
            <a:r>
              <a:rPr dirty="0" lang="en-US" smtClean="0" sz="2400">
                <a:solidFill>
                  <a:schemeClr val="accent3">
                    <a:lumMod val="50000"/>
                  </a:schemeClr>
                </a:solidFill>
              </a:rPr>
              <a:t>of</a:t>
            </a:r>
            <a:r>
              <a:rPr dirty="0" lang="en-US" sz="2400">
                <a:solidFill>
                  <a:schemeClr val="accent3">
                    <a:lumMod val="50000"/>
                  </a:schemeClr>
                </a:solidFill>
              </a:rPr>
              <a:t> </a:t>
            </a:r>
            <a:r>
              <a:rPr dirty="0" i="1" lang="en-US" sz="2400">
                <a:solidFill>
                  <a:schemeClr val="accent3">
                    <a:lumMod val="50000"/>
                  </a:schemeClr>
                </a:solidFill>
              </a:rPr>
              <a:t>simply supported</a:t>
            </a:r>
            <a:endParaRPr dirty="0" lang="en-US" smtClean="0" sz="2400">
              <a:solidFill>
                <a:schemeClr val="accent3">
                  <a:lumMod val="50000"/>
                </a:schemeClr>
              </a:solidFill>
            </a:endParaRPr>
          </a:p>
          <a:p>
            <a:pPr indent="0" marL="0">
              <a:buNone/>
            </a:pPr>
            <a:r>
              <a:rPr dirty="0" lang="en-US" smtClean="0" sz="2400"/>
              <a:t> </a:t>
            </a:r>
            <a:endParaRPr dirty="0" lang="en-US" sz="2400"/>
          </a:p>
          <a:p>
            <a:r>
              <a:rPr dirty="0" lang="en-US" sz="2400">
                <a:solidFill>
                  <a:schemeClr val="accent3">
                    <a:lumMod val="50000"/>
                  </a:schemeClr>
                </a:solidFill>
              </a:rPr>
              <a:t>When there is more than one span </a:t>
            </a:r>
            <a:r>
              <a:rPr dirty="0" lang="en-US" smtClean="0" sz="2400">
                <a:solidFill>
                  <a:schemeClr val="accent3">
                    <a:lumMod val="50000"/>
                  </a:schemeClr>
                </a:solidFill>
              </a:rPr>
              <a:t>the intermediate </a:t>
            </a:r>
            <a:r>
              <a:rPr dirty="0" lang="en-US" sz="2400">
                <a:solidFill>
                  <a:schemeClr val="accent3">
                    <a:lumMod val="50000"/>
                  </a:schemeClr>
                </a:solidFill>
              </a:rPr>
              <a:t>supports are known as </a:t>
            </a:r>
            <a:r>
              <a:rPr dirty="0" lang="en-US" sz="2400">
                <a:solidFill>
                  <a:srgbClr val="FF6600"/>
                </a:solidFill>
              </a:rPr>
              <a:t>piers</a:t>
            </a:r>
            <a:r>
              <a:rPr dirty="0" lang="en-US" sz="2400"/>
              <a:t> </a:t>
            </a:r>
            <a:r>
              <a:rPr dirty="0" lang="en-US" sz="2400">
                <a:solidFill>
                  <a:schemeClr val="accent3">
                    <a:lumMod val="50000"/>
                  </a:schemeClr>
                </a:solidFill>
              </a:rPr>
              <a:t>or</a:t>
            </a:r>
            <a:r>
              <a:rPr dirty="0" lang="en-US" sz="2400"/>
              <a:t> </a:t>
            </a:r>
            <a:r>
              <a:rPr dirty="0" lang="en-US" sz="2400">
                <a:solidFill>
                  <a:srgbClr val="FF6600"/>
                </a:solidFill>
              </a:rPr>
              <a:t>piles</a:t>
            </a:r>
            <a:r>
              <a:rPr dirty="0" lang="en-US" smtClean="0" sz="2400">
                <a:solidFill>
                  <a:schemeClr val="accent3">
                    <a:lumMod val="50000"/>
                  </a:schemeClr>
                </a:solidFill>
              </a:rPr>
              <a:t>.</a:t>
            </a:r>
          </a:p>
          <a:p>
            <a:pPr indent="0" marL="0">
              <a:buNone/>
            </a:pPr>
            <a:endParaRPr dirty="0" lang="en-US" sz="2800"/>
          </a:p>
          <a:p>
            <a:pPr indent="0" marL="0">
              <a:buNone/>
            </a:pPr>
            <a:endParaRPr dirty="0" lang="en-US" sz="2800"/>
          </a:p>
          <a:p>
            <a:endParaRPr dirty="0" lang="en-US"/>
          </a:p>
        </p:txBody>
      </p:sp>
      <p:grpSp>
        <p:nvGrpSpPr>
          <p:cNvPr id="6" name="Group 5"/>
          <p:cNvGrpSpPr/>
          <p:nvPr/>
        </p:nvGrpSpPr>
        <p:grpSpPr>
          <a:xfrm>
            <a:off x="4016829" y="3733800"/>
            <a:ext cx="3781427" cy="2754086"/>
            <a:chOff x="4038600" y="1676400"/>
            <a:chExt cx="3781427" cy="2754086"/>
          </a:xfrm>
        </p:grpSpPr>
        <p:pic>
          <p:nvPicPr>
            <p:cNvPr descr="http://t3.gstatic.com/images?q=tbn:ANd9GcSuCN3uEezhocJtayTnOOKnrmQO54hbwJq-oTCSlgkhUw5EU0bm"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76400"/>
              <a:ext cx="3781427" cy="2743200"/>
            </a:xfrm>
            <a:prstGeom prst="rect">
              <a:avLst/>
            </a:prstGeom>
            <a:noFill/>
            <a:ln>
              <a:noFill/>
            </a:ln>
          </p:spPr>
        </p:pic>
        <p:pic>
          <p:nvPicPr>
            <p:cNvPr descr="http://t3.gstatic.com/images?q=tbn:ANd9GcSuCN3uEezhocJtayTnOOKnrmQO54hbwJq-oTCSlgkhUw5EU0bm" id="5" name="Picture 4"/>
            <p:cNvPicPr/>
            <p:nvPr/>
          </p:nvPicPr>
          <p:blipFill rotWithShape="1">
            <a:blip r:embed="rId2">
              <a:extLst>
                <a:ext uri="{28A0092B-C50C-407E-A947-70E740481C1C}">
                  <a14:useLocalDpi xmlns:a14="http://schemas.microsoft.com/office/drawing/2010/main" val="0"/>
                </a:ext>
              </a:extLst>
            </a:blip>
            <a:srcRect b="8731" l="17849" r="54803" t="80158"/>
            <a:stretch/>
          </p:blipFill>
          <p:spPr bwMode="auto">
            <a:xfrm>
              <a:off x="4620988" y="4125686"/>
              <a:ext cx="1034142" cy="304800"/>
            </a:xfrm>
            <a:prstGeom prst="rect">
              <a:avLst/>
            </a:prstGeom>
            <a:noFill/>
            <a:ln>
              <a:noFill/>
            </a:ln>
          </p:spPr>
        </p:pic>
      </p:gr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61"/>
          <a:stretch/>
        </p:blipFill>
        <p:spPr>
          <a:xfrm>
            <a:off x="4412799" y="1828800"/>
            <a:ext cx="3385457" cy="1567544"/>
          </a:xfrm>
          <a:prstGeom prst="rect">
            <a:avLst/>
          </a:prstGeom>
        </p:spPr>
      </p:pic>
      <p:cxnSp>
        <p:nvCxnSpPr>
          <p:cNvPr id="11" name="Straight Arrow Connector 10"/>
          <p:cNvCxnSpPr/>
          <p:nvPr/>
        </p:nvCxnSpPr>
        <p:spPr>
          <a:xfrm flipV="1">
            <a:off x="4412799" y="4876800"/>
            <a:ext cx="703489" cy="1306286"/>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267200" y="4876800"/>
            <a:ext cx="145599" cy="1317172"/>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12799" y="4648200"/>
            <a:ext cx="2216601" cy="1534886"/>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12799" y="4495800"/>
            <a:ext cx="3207201" cy="1687286"/>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4107999" y="2471058"/>
            <a:ext cx="609600" cy="435428"/>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ight Arrow 8"/>
          <p:cNvSpPr/>
          <p:nvPr/>
        </p:nvSpPr>
        <p:spPr>
          <a:xfrm rot="10800000">
            <a:off x="7315200" y="2427515"/>
            <a:ext cx="609600" cy="435428"/>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1277092486"/>
      </p:ext>
    </p:extLst>
  </p:cSld>
  <p:clrMapOvr>
    <a:masterClrMapping/>
  </p:clrMapOvr>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BRIDGE HISTORY</a:t>
            </a:r>
            <a:endParaRPr lang="en-US" dirty="0"/>
          </a:p>
        </p:txBody>
      </p:sp>
      <p:sp>
        <p:nvSpPr>
          <p:cNvPr id="3" name="Content Placeholder 2"/>
          <p:cNvSpPr>
            <a:spLocks noGrp="1"/>
          </p:cNvSpPr>
          <p:nvPr>
            <p:ph idx="1"/>
          </p:nvPr>
        </p:nvSpPr>
        <p:spPr>
          <a:xfrm>
            <a:off x="457199" y="1609416"/>
            <a:ext cx="4038599" cy="4846320"/>
          </a:xfrm>
        </p:spPr>
        <p:txBody>
          <a:bodyPr>
            <a:normAutofit fontScale="92500" lnSpcReduction="20000"/>
          </a:bodyPr>
          <a:lstStyle/>
          <a:p>
            <a:r>
              <a:rPr lang="en-US" dirty="0">
                <a:solidFill>
                  <a:schemeClr val="accent3">
                    <a:lumMod val="50000"/>
                  </a:schemeClr>
                </a:solidFill>
              </a:rPr>
              <a:t>The earliest beam bridges were simple logs that sat across streams and similar simple </a:t>
            </a:r>
            <a:r>
              <a:rPr lang="en-US" dirty="0" smtClean="0">
                <a:solidFill>
                  <a:schemeClr val="accent3">
                    <a:lumMod val="50000"/>
                  </a:schemeClr>
                </a:solidFill>
              </a:rPr>
              <a:t>structures</a:t>
            </a:r>
          </a:p>
          <a:p>
            <a:pPr marL="0" indent="0">
              <a:buNone/>
            </a:pPr>
            <a:endParaRPr lang="en-US" dirty="0" smtClean="0">
              <a:solidFill>
                <a:schemeClr val="accent3">
                  <a:lumMod val="50000"/>
                </a:schemeClr>
              </a:solidFill>
            </a:endParaRPr>
          </a:p>
          <a:p>
            <a:r>
              <a:rPr lang="en-US" dirty="0" smtClean="0">
                <a:solidFill>
                  <a:schemeClr val="accent3">
                    <a:lumMod val="50000"/>
                  </a:schemeClr>
                </a:solidFill>
              </a:rPr>
              <a:t>In </a:t>
            </a:r>
            <a:r>
              <a:rPr lang="en-US" dirty="0">
                <a:solidFill>
                  <a:schemeClr val="accent3">
                    <a:lumMod val="50000"/>
                  </a:schemeClr>
                </a:solidFill>
              </a:rPr>
              <a:t>modern times, beam bridges are large box steel girder bridges. </a:t>
            </a:r>
            <a:endParaRPr lang="en-US" dirty="0" smtClean="0">
              <a:solidFill>
                <a:schemeClr val="accent3">
                  <a:lumMod val="50000"/>
                </a:schemeClr>
              </a:solidFill>
            </a:endParaRPr>
          </a:p>
          <a:p>
            <a:pPr marL="0" indent="0">
              <a:buNone/>
            </a:pPr>
            <a:endParaRPr lang="en-US" dirty="0" smtClean="0">
              <a:solidFill>
                <a:schemeClr val="accent3">
                  <a:lumMod val="50000"/>
                </a:schemeClr>
              </a:solidFill>
            </a:endParaRPr>
          </a:p>
          <a:p>
            <a:r>
              <a:rPr lang="en-US" dirty="0" smtClean="0">
                <a:solidFill>
                  <a:schemeClr val="accent3">
                    <a:lumMod val="50000"/>
                  </a:schemeClr>
                </a:solidFill>
              </a:rPr>
              <a:t>Weight </a:t>
            </a:r>
            <a:r>
              <a:rPr lang="en-US" dirty="0">
                <a:solidFill>
                  <a:schemeClr val="accent3">
                    <a:lumMod val="50000"/>
                  </a:schemeClr>
                </a:solidFill>
              </a:rPr>
              <a:t>on top of the beam pushes straight down on the abutments at either end of the bridge.</a:t>
            </a:r>
          </a:p>
        </p:txBody>
      </p:sp>
      <p:pic>
        <p:nvPicPr>
          <p:cNvPr id="5" name="Picture 4" descr="http://s3.hubimg.com/u/1719498_f520.jpg"/>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3626708" cy="2590800"/>
          </a:xfrm>
          <a:prstGeom prst="rect">
            <a:avLst/>
          </a:prstGeom>
          <a:noFill/>
          <a:ln>
            <a:noFill/>
          </a:ln>
        </p:spPr>
      </p:pic>
      <p:pic>
        <p:nvPicPr>
          <p:cNvPr id="1026" name="Picture 2" descr="https://encrypted-tbn1.google.com/images?q=tbn:ANd9GcR41Wo2VI7fdrfgiGhF6Bo2g_n1zP9rnTXuCjhozXTYFZ9mI1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890954"/>
            <a:ext cx="2307909" cy="18428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5799" y="1895699"/>
            <a:ext cx="768159" cy="369332"/>
          </a:xfrm>
          <a:prstGeom prst="rect">
            <a:avLst/>
          </a:prstGeom>
          <a:noFill/>
        </p:spPr>
        <p:txBody>
          <a:bodyPr wrap="none" rtlCol="0">
            <a:spAutoFit/>
          </a:bodyPr>
          <a:lstStyle/>
          <a:p>
            <a:r>
              <a:rPr lang="en-US" b="1" dirty="0" smtClean="0">
                <a:solidFill>
                  <a:srgbClr val="FF6600"/>
                </a:solidFill>
              </a:rPr>
              <a:t>THEN</a:t>
            </a:r>
            <a:endParaRPr lang="en-US" b="1" dirty="0">
              <a:solidFill>
                <a:srgbClr val="FF6600"/>
              </a:solidFill>
            </a:endParaRPr>
          </a:p>
        </p:txBody>
      </p:sp>
      <p:sp>
        <p:nvSpPr>
          <p:cNvPr id="8" name="TextBox 7"/>
          <p:cNvSpPr txBox="1"/>
          <p:nvPr/>
        </p:nvSpPr>
        <p:spPr>
          <a:xfrm>
            <a:off x="6498989" y="5955268"/>
            <a:ext cx="704039" cy="369332"/>
          </a:xfrm>
          <a:prstGeom prst="rect">
            <a:avLst/>
          </a:prstGeom>
          <a:noFill/>
        </p:spPr>
        <p:txBody>
          <a:bodyPr wrap="none" rtlCol="0">
            <a:spAutoFit/>
          </a:bodyPr>
          <a:lstStyle/>
          <a:p>
            <a:r>
              <a:rPr lang="en-US" b="1" dirty="0" smtClean="0">
                <a:solidFill>
                  <a:srgbClr val="FF6600"/>
                </a:solidFill>
              </a:rPr>
              <a:t>NOW</a:t>
            </a:r>
            <a:endParaRPr lang="en-US" b="1" dirty="0">
              <a:solidFill>
                <a:srgbClr val="FF6600"/>
              </a:solidFill>
            </a:endParaRPr>
          </a:p>
        </p:txBody>
      </p:sp>
    </p:spTree>
    <p:extLst>
      <p:ext uri="{BB962C8B-B14F-4D97-AF65-F5344CB8AC3E}">
        <p14:creationId xmlns:p14="http://schemas.microsoft.com/office/powerpoint/2010/main" val="3765645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BRIDGE FUN FACTS!</a:t>
            </a:r>
            <a:endParaRPr lang="en-US" dirty="0"/>
          </a:p>
        </p:txBody>
      </p:sp>
      <p:sp>
        <p:nvSpPr>
          <p:cNvPr id="3" name="Content Placeholder 2"/>
          <p:cNvSpPr>
            <a:spLocks noGrp="1"/>
          </p:cNvSpPr>
          <p:nvPr>
            <p:ph idx="1"/>
          </p:nvPr>
        </p:nvSpPr>
        <p:spPr>
          <a:xfrm>
            <a:off x="685800" y="1600200"/>
            <a:ext cx="3657600" cy="4715184"/>
          </a:xfrm>
        </p:spPr>
        <p:txBody>
          <a:bodyPr>
            <a:normAutofit fontScale="25000" lnSpcReduction="20000"/>
          </a:bodyPr>
          <a:lstStyle/>
          <a:p>
            <a:r>
              <a:rPr lang="en-US" sz="7200" dirty="0">
                <a:solidFill>
                  <a:schemeClr val="accent3">
                    <a:lumMod val="50000"/>
                  </a:schemeClr>
                </a:solidFill>
              </a:rPr>
              <a:t>Beam bridge spans typically do not exceed 250 feet </a:t>
            </a:r>
            <a:r>
              <a:rPr lang="en-US" sz="7200" dirty="0" smtClean="0">
                <a:solidFill>
                  <a:schemeClr val="accent3">
                    <a:lumMod val="50000"/>
                  </a:schemeClr>
                </a:solidFill>
              </a:rPr>
              <a:t>(</a:t>
            </a:r>
            <a:r>
              <a:rPr lang="en-US" sz="7200" dirty="0">
                <a:solidFill>
                  <a:schemeClr val="accent3">
                    <a:lumMod val="50000"/>
                  </a:schemeClr>
                </a:solidFill>
              </a:rPr>
              <a:t>76 m) long, as </a:t>
            </a:r>
            <a:r>
              <a:rPr lang="en-US" sz="7200" i="1" dirty="0">
                <a:solidFill>
                  <a:srgbClr val="FF6600"/>
                </a:solidFill>
              </a:rPr>
              <a:t>the strength of a span decreases with </a:t>
            </a:r>
            <a:r>
              <a:rPr lang="en-US" sz="7200" i="1" dirty="0" smtClean="0">
                <a:solidFill>
                  <a:srgbClr val="FF6600"/>
                </a:solidFill>
              </a:rPr>
              <a:t>increased </a:t>
            </a:r>
            <a:r>
              <a:rPr lang="en-US" sz="7200" i="1" dirty="0">
                <a:solidFill>
                  <a:srgbClr val="FF6600"/>
                </a:solidFill>
              </a:rPr>
              <a:t>length. </a:t>
            </a:r>
            <a:endParaRPr lang="en-US" sz="7200" i="1" dirty="0" smtClean="0">
              <a:solidFill>
                <a:srgbClr val="FF6600"/>
              </a:solidFill>
            </a:endParaRPr>
          </a:p>
          <a:p>
            <a:pPr marL="0" indent="0">
              <a:buNone/>
            </a:pPr>
            <a:endParaRPr lang="en-US" sz="7200" dirty="0"/>
          </a:p>
          <a:p>
            <a:r>
              <a:rPr lang="en-US" sz="7200" dirty="0">
                <a:solidFill>
                  <a:schemeClr val="accent3">
                    <a:lumMod val="50000"/>
                  </a:schemeClr>
                </a:solidFill>
              </a:rPr>
              <a:t>However, the main span of the Rio-Niteroi Bridge, a </a:t>
            </a:r>
            <a:r>
              <a:rPr lang="en-US" sz="7200" dirty="0" smtClean="0">
                <a:solidFill>
                  <a:schemeClr val="accent3">
                    <a:lumMod val="50000"/>
                  </a:schemeClr>
                </a:solidFill>
              </a:rPr>
              <a:t>box </a:t>
            </a:r>
            <a:r>
              <a:rPr lang="en-US" sz="7200" dirty="0">
                <a:solidFill>
                  <a:schemeClr val="accent3">
                    <a:lumMod val="50000"/>
                  </a:schemeClr>
                </a:solidFill>
              </a:rPr>
              <a:t>girder bridge, is 300 </a:t>
            </a:r>
            <a:r>
              <a:rPr lang="en-US" sz="7200" dirty="0" smtClean="0">
                <a:solidFill>
                  <a:schemeClr val="accent3">
                    <a:lumMod val="50000"/>
                  </a:schemeClr>
                </a:solidFill>
              </a:rPr>
              <a:t>meters </a:t>
            </a:r>
            <a:r>
              <a:rPr lang="en-US" sz="7200" dirty="0">
                <a:solidFill>
                  <a:schemeClr val="accent3">
                    <a:lumMod val="50000"/>
                  </a:schemeClr>
                </a:solidFill>
              </a:rPr>
              <a:t>(980 </a:t>
            </a:r>
            <a:r>
              <a:rPr lang="en-US" sz="7200" dirty="0" smtClean="0">
                <a:solidFill>
                  <a:schemeClr val="accent3">
                    <a:lumMod val="50000"/>
                  </a:schemeClr>
                </a:solidFill>
              </a:rPr>
              <a:t>ft.). </a:t>
            </a:r>
          </a:p>
          <a:p>
            <a:pPr marL="0" indent="0">
              <a:buNone/>
            </a:pPr>
            <a:endParaRPr lang="en-US" sz="7200" dirty="0">
              <a:solidFill>
                <a:schemeClr val="accent3">
                  <a:lumMod val="50000"/>
                </a:schemeClr>
              </a:solidFill>
            </a:endParaRPr>
          </a:p>
          <a:p>
            <a:r>
              <a:rPr lang="en-US" sz="7200" dirty="0">
                <a:solidFill>
                  <a:schemeClr val="accent3">
                    <a:lumMod val="50000"/>
                  </a:schemeClr>
                </a:solidFill>
              </a:rPr>
              <a:t>The world's longest beam bridge is Lake Pontcharatrain Causeway </a:t>
            </a:r>
            <a:r>
              <a:rPr lang="en-US" sz="7200" dirty="0" smtClean="0">
                <a:solidFill>
                  <a:schemeClr val="accent3">
                    <a:lumMod val="50000"/>
                  </a:schemeClr>
                </a:solidFill>
              </a:rPr>
              <a:t>in </a:t>
            </a:r>
            <a:r>
              <a:rPr lang="en-US" sz="7200" dirty="0">
                <a:solidFill>
                  <a:schemeClr val="accent3">
                    <a:lumMod val="50000"/>
                  </a:schemeClr>
                </a:solidFill>
              </a:rPr>
              <a:t>southern Louisiana in the United States, at 23.83 miles (38.35 km), </a:t>
            </a:r>
            <a:r>
              <a:rPr lang="en-US" sz="7200" dirty="0" smtClean="0">
                <a:solidFill>
                  <a:schemeClr val="accent3">
                    <a:lumMod val="50000"/>
                  </a:schemeClr>
                </a:solidFill>
              </a:rPr>
              <a:t>with </a:t>
            </a:r>
            <a:r>
              <a:rPr lang="en-US" sz="7200" dirty="0">
                <a:solidFill>
                  <a:schemeClr val="accent3">
                    <a:lumMod val="50000"/>
                  </a:schemeClr>
                </a:solidFill>
              </a:rPr>
              <a:t>individual spans of 56 feet (17 m).</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720" y="2662830"/>
            <a:ext cx="3105619"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92680" y="5555452"/>
            <a:ext cx="2747419" cy="307777"/>
          </a:xfrm>
          <a:prstGeom prst="rect">
            <a:avLst/>
          </a:prstGeom>
          <a:solidFill>
            <a:schemeClr val="bg1"/>
          </a:solidFill>
        </p:spPr>
        <p:txBody>
          <a:bodyPr wrap="none" rtlCol="0">
            <a:spAutoFit/>
          </a:bodyPr>
          <a:lstStyle/>
          <a:p>
            <a:r>
              <a:rPr lang="en-US" sz="1400" b="1" dirty="0">
                <a:solidFill>
                  <a:srgbClr val="FF6600"/>
                </a:solidFill>
              </a:rPr>
              <a:t>Lake Pontcharatrain Causeway</a:t>
            </a:r>
          </a:p>
        </p:txBody>
      </p:sp>
    </p:spTree>
    <p:extLst>
      <p:ext uri="{BB962C8B-B14F-4D97-AF65-F5344CB8AC3E}">
        <p14:creationId xmlns:p14="http://schemas.microsoft.com/office/powerpoint/2010/main" val="4102574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194649" cy="1584960"/>
          </a:xfrm>
        </p:spPr>
        <p:txBody>
          <a:bodyPr>
            <a:noAutofit/>
          </a:bodyPr>
          <a:lstStyle/>
          <a:p>
            <a:r>
              <a:rPr lang="en-US" sz="4400" dirty="0" smtClean="0"/>
              <a:t>TRUSS BRIDGES overview </a:t>
            </a:r>
            <a:endParaRPr lang="en-US" sz="4400" dirty="0"/>
          </a:p>
        </p:txBody>
      </p:sp>
      <p:pic>
        <p:nvPicPr>
          <p:cNvPr id="4" name="Picture 3" descr="http://www.acrowusa.com/uploads/images/bridgetypes/truss.jpg"/>
          <p:cNvPicPr/>
          <p:nvPr/>
        </p:nvPicPr>
        <p:blipFill>
          <a:blip r:embed="rId2">
            <a:extLst>
              <a:ext uri="{28A0092B-C50C-407E-A947-70E740481C1C}">
                <a14:useLocalDpi xmlns:a14="http://schemas.microsoft.com/office/drawing/2010/main" val="0"/>
              </a:ext>
            </a:extLst>
          </a:blip>
          <a:srcRect/>
          <a:stretch>
            <a:fillRect/>
          </a:stretch>
        </p:blipFill>
        <p:spPr bwMode="auto">
          <a:xfrm>
            <a:off x="4651849" y="457200"/>
            <a:ext cx="2945130" cy="1365885"/>
          </a:xfrm>
          <a:prstGeom prst="rect">
            <a:avLst/>
          </a:prstGeom>
          <a:noFill/>
          <a:ln>
            <a:noFill/>
          </a:ln>
        </p:spPr>
      </p:pic>
      <p:pic>
        <p:nvPicPr>
          <p:cNvPr id="5" name="Picture 4" descr="http://photos.travellerspoint.com/68444/China2007_053.jpg"/>
          <p:cNvPicPr/>
          <p:nvPr/>
        </p:nvPicPr>
        <p:blipFill>
          <a:blip r:embed="rId3">
            <a:extLst>
              <a:ext uri="{28A0092B-C50C-407E-A947-70E740481C1C}">
                <a14:useLocalDpi xmlns:a14="http://schemas.microsoft.com/office/drawing/2010/main" val="0"/>
              </a:ext>
            </a:extLst>
          </a:blip>
          <a:srcRect/>
          <a:stretch>
            <a:fillRect/>
          </a:stretch>
        </p:blipFill>
        <p:spPr bwMode="auto">
          <a:xfrm>
            <a:off x="578922" y="4516276"/>
            <a:ext cx="2938780" cy="1733550"/>
          </a:xfrm>
          <a:prstGeom prst="rect">
            <a:avLst/>
          </a:prstGeom>
          <a:noFill/>
          <a:ln>
            <a:noFill/>
          </a:ln>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877502" cy="142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159592" y="1828800"/>
            <a:ext cx="7239000" cy="2108372"/>
          </a:xfrm>
        </p:spPr>
        <p:txBody>
          <a:bodyPr>
            <a:noAutofit/>
          </a:bodyPr>
          <a:lstStyle/>
          <a:p>
            <a:pPr marL="0" indent="0">
              <a:buNone/>
            </a:pPr>
            <a:r>
              <a:rPr lang="en-US" sz="4400" b="1" dirty="0" smtClean="0">
                <a:solidFill>
                  <a:schemeClr val="accent3">
                    <a:lumMod val="50000"/>
                  </a:schemeClr>
                </a:solidFill>
              </a:rPr>
              <a:t>1. Truss bridge structure</a:t>
            </a:r>
          </a:p>
          <a:p>
            <a:pPr marL="0" indent="0">
              <a:buNone/>
            </a:pPr>
            <a:r>
              <a:rPr lang="en-US" sz="4400" b="1" dirty="0" smtClean="0">
                <a:solidFill>
                  <a:schemeClr val="accent3">
                    <a:lumMod val="50000"/>
                  </a:schemeClr>
                </a:solidFill>
              </a:rPr>
              <a:t>2. Truss bridge history</a:t>
            </a:r>
          </a:p>
          <a:p>
            <a:pPr marL="0" indent="0">
              <a:buNone/>
            </a:pPr>
            <a:r>
              <a:rPr lang="en-US" sz="4400" b="1" dirty="0" smtClean="0">
                <a:solidFill>
                  <a:schemeClr val="accent3">
                    <a:lumMod val="50000"/>
                  </a:schemeClr>
                </a:solidFill>
              </a:rPr>
              <a:t>3. Truss bridge fun facts! </a:t>
            </a:r>
            <a:endParaRPr lang="en-US" sz="4400" b="1" dirty="0">
              <a:solidFill>
                <a:schemeClr val="accent3">
                  <a:lumMod val="50000"/>
                </a:schemeClr>
              </a:solidFill>
            </a:endParaRPr>
          </a:p>
        </p:txBody>
      </p:sp>
    </p:spTree>
    <p:extLst>
      <p:ext uri="{BB962C8B-B14F-4D97-AF65-F5344CB8AC3E}">
        <p14:creationId xmlns:p14="http://schemas.microsoft.com/office/powerpoint/2010/main" val="2511416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701040"/>
          </a:xfrm>
        </p:spPr>
        <p:txBody>
          <a:bodyPr/>
          <a:lstStyle/>
          <a:p>
            <a:r>
              <a:rPr lang="en-US" dirty="0" smtClean="0"/>
              <a:t>TRUSS BRIDGE Structure</a:t>
            </a:r>
            <a:endParaRPr lang="en-US" dirty="0"/>
          </a:p>
        </p:txBody>
      </p:sp>
      <p:sp>
        <p:nvSpPr>
          <p:cNvPr id="3" name="Content Placeholder 2"/>
          <p:cNvSpPr>
            <a:spLocks noGrp="1"/>
          </p:cNvSpPr>
          <p:nvPr>
            <p:ph idx="1"/>
          </p:nvPr>
        </p:nvSpPr>
        <p:spPr>
          <a:xfrm>
            <a:off x="457200" y="1783080"/>
            <a:ext cx="4572000" cy="4846320"/>
          </a:xfrm>
        </p:spPr>
        <p:txBody>
          <a:bodyPr>
            <a:normAutofit lnSpcReduction="10000"/>
          </a:bodyPr>
          <a:lstStyle/>
          <a:p>
            <a:r>
              <a:rPr lang="en-US" sz="2800" dirty="0">
                <a:solidFill>
                  <a:schemeClr val="accent3">
                    <a:lumMod val="50000"/>
                  </a:schemeClr>
                </a:solidFill>
              </a:rPr>
              <a:t>A </a:t>
            </a:r>
            <a:r>
              <a:rPr lang="en-US" sz="2800" b="1" dirty="0">
                <a:solidFill>
                  <a:schemeClr val="accent3">
                    <a:lumMod val="50000"/>
                  </a:schemeClr>
                </a:solidFill>
              </a:rPr>
              <a:t>truss bridge</a:t>
            </a:r>
            <a:r>
              <a:rPr lang="en-US" sz="2800" dirty="0"/>
              <a:t> </a:t>
            </a:r>
            <a:r>
              <a:rPr lang="en-US" sz="2800" dirty="0">
                <a:solidFill>
                  <a:schemeClr val="accent3">
                    <a:lumMod val="50000"/>
                  </a:schemeClr>
                </a:solidFill>
              </a:rPr>
              <a:t>is a bridge composed of connected </a:t>
            </a:r>
            <a:r>
              <a:rPr lang="en-US" sz="2800" dirty="0" smtClean="0">
                <a:solidFill>
                  <a:schemeClr val="accent3">
                    <a:lumMod val="50000"/>
                  </a:schemeClr>
                </a:solidFill>
              </a:rPr>
              <a:t>elements (</a:t>
            </a:r>
            <a:r>
              <a:rPr lang="en-US" sz="2800" dirty="0">
                <a:solidFill>
                  <a:schemeClr val="accent3">
                    <a:lumMod val="50000"/>
                  </a:schemeClr>
                </a:solidFill>
              </a:rPr>
              <a:t>typically straight</a:t>
            </a:r>
            <a:r>
              <a:rPr lang="en-US" sz="2800" dirty="0" smtClean="0">
                <a:solidFill>
                  <a:schemeClr val="accent3">
                    <a:lumMod val="50000"/>
                  </a:schemeClr>
                </a:solidFill>
              </a:rPr>
              <a:t>). </a:t>
            </a:r>
          </a:p>
          <a:p>
            <a:endParaRPr lang="en-US" sz="2800" dirty="0" smtClean="0">
              <a:solidFill>
                <a:schemeClr val="accent3">
                  <a:lumMod val="50000"/>
                </a:schemeClr>
              </a:solidFill>
            </a:endParaRPr>
          </a:p>
          <a:p>
            <a:r>
              <a:rPr lang="en-US" sz="2800" dirty="0" smtClean="0">
                <a:solidFill>
                  <a:schemeClr val="accent3">
                    <a:lumMod val="50000"/>
                  </a:schemeClr>
                </a:solidFill>
              </a:rPr>
              <a:t>These elements may </a:t>
            </a:r>
            <a:r>
              <a:rPr lang="en-US" sz="2800" dirty="0">
                <a:solidFill>
                  <a:schemeClr val="accent3">
                    <a:lumMod val="50000"/>
                  </a:schemeClr>
                </a:solidFill>
              </a:rPr>
              <a:t>be stressed from </a:t>
            </a:r>
            <a:r>
              <a:rPr lang="en-US" sz="2800" dirty="0">
                <a:solidFill>
                  <a:srgbClr val="FF6600"/>
                </a:solidFill>
              </a:rPr>
              <a:t>tension</a:t>
            </a:r>
            <a:r>
              <a:rPr lang="en-US" sz="2800" dirty="0">
                <a:solidFill>
                  <a:schemeClr val="accent3">
                    <a:lumMod val="50000"/>
                  </a:schemeClr>
                </a:solidFill>
              </a:rPr>
              <a:t>,</a:t>
            </a:r>
            <a:r>
              <a:rPr lang="en-US" sz="2800" dirty="0"/>
              <a:t> </a:t>
            </a:r>
            <a:r>
              <a:rPr lang="en-US" sz="2800" dirty="0">
                <a:solidFill>
                  <a:srgbClr val="FF6600"/>
                </a:solidFill>
              </a:rPr>
              <a:t>compression</a:t>
            </a:r>
            <a:r>
              <a:rPr lang="en-US" sz="2800" dirty="0">
                <a:solidFill>
                  <a:schemeClr val="accent3">
                    <a:lumMod val="50000"/>
                  </a:schemeClr>
                </a:solidFill>
              </a:rPr>
              <a:t>, or</a:t>
            </a:r>
            <a:r>
              <a:rPr lang="en-US" sz="2800" dirty="0"/>
              <a:t> </a:t>
            </a:r>
            <a:r>
              <a:rPr lang="en-US" sz="2800" dirty="0">
                <a:solidFill>
                  <a:schemeClr val="accent3">
                    <a:lumMod val="50000"/>
                  </a:schemeClr>
                </a:solidFill>
              </a:rPr>
              <a:t>sometimes</a:t>
            </a:r>
            <a:r>
              <a:rPr lang="en-US" sz="2800" dirty="0"/>
              <a:t> </a:t>
            </a:r>
            <a:r>
              <a:rPr lang="en-US" sz="2800" dirty="0">
                <a:solidFill>
                  <a:srgbClr val="FF6600"/>
                </a:solidFill>
              </a:rPr>
              <a:t>both </a:t>
            </a:r>
            <a:r>
              <a:rPr lang="en-US" sz="2800" dirty="0">
                <a:solidFill>
                  <a:schemeClr val="accent3">
                    <a:lumMod val="50000"/>
                  </a:schemeClr>
                </a:solidFill>
              </a:rPr>
              <a:t>in response to dynamic loads</a:t>
            </a:r>
            <a:r>
              <a:rPr lang="en-US" sz="1800" dirty="0">
                <a:solidFill>
                  <a:schemeClr val="accent3">
                    <a:lumMod val="50000"/>
                  </a:schemeClr>
                </a:solidFill>
              </a:rPr>
              <a:t>. </a:t>
            </a:r>
          </a:p>
          <a:p>
            <a:endParaRPr lang="en-US" dirty="0"/>
          </a:p>
        </p:txBody>
      </p:sp>
      <p:pic>
        <p:nvPicPr>
          <p:cNvPr id="4" name="Picture 3" descr="http://www.acrowusa.com/uploads/images/bridgetypes/truss.jpg"/>
          <p:cNvPicPr/>
          <p:nvPr/>
        </p:nvPicPr>
        <p:blipFill>
          <a:blip r:embed="rId2">
            <a:extLst>
              <a:ext uri="{28A0092B-C50C-407E-A947-70E740481C1C}">
                <a14:useLocalDpi xmlns:a14="http://schemas.microsoft.com/office/drawing/2010/main" val="0"/>
              </a:ext>
            </a:extLst>
          </a:blip>
          <a:srcRect/>
          <a:stretch>
            <a:fillRect/>
          </a:stretch>
        </p:blipFill>
        <p:spPr bwMode="auto">
          <a:xfrm>
            <a:off x="4861560" y="1371600"/>
            <a:ext cx="3124200" cy="1676400"/>
          </a:xfrm>
          <a:prstGeom prst="rect">
            <a:avLst/>
          </a:prstGeom>
          <a:noFill/>
          <a:ln>
            <a:noFill/>
          </a:ln>
        </p:spPr>
      </p:pic>
      <p:pic>
        <p:nvPicPr>
          <p:cNvPr id="2050" name="Picture 2" descr="http://t0.gstatic.com/images?q=tbn:ANd9GcRydECYkRJK1vDdUbb-_u1pywTtBUIoY02KlLcoeUk_emPxnWge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0"/>
            <a:ext cx="295656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31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686</TotalTime>
  <Words>789</Words>
  <Application>Microsoft Office PowerPoint</Application>
  <PresentationFormat>On-screen Show (4:3)</PresentationFormat>
  <Paragraphs>154</Paragraphs>
  <Slides>24</Slides>
  <Notes>2</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Opulent</vt:lpstr>
      <vt:lpstr>Building Bridges</vt:lpstr>
      <vt:lpstr>Definition of  a BRIDGE</vt:lpstr>
      <vt:lpstr>FAMOUS BRIDGES</vt:lpstr>
      <vt:lpstr>BEAM BRIDGES OVERVIEW</vt:lpstr>
      <vt:lpstr>BEAM BRIDGE Structure</vt:lpstr>
      <vt:lpstr>BEAM BRIDGE HISTORY</vt:lpstr>
      <vt:lpstr>BEAM BRIDGE FUN FACTS!</vt:lpstr>
      <vt:lpstr>TRUSS BRIDGES overview </vt:lpstr>
      <vt:lpstr>TRUSS BRIDGE Structure</vt:lpstr>
      <vt:lpstr>TRUSS BRIDGE HISTORY</vt:lpstr>
      <vt:lpstr>Truss bridge fun facts! </vt:lpstr>
      <vt:lpstr>SUSPENSION BRIDGES Overview</vt:lpstr>
      <vt:lpstr>SUSPENSION BRIDGES</vt:lpstr>
      <vt:lpstr>SUSPENSION BRIDGE HISTORY</vt:lpstr>
      <vt:lpstr>SUSPENSION bridge fun facts!</vt:lpstr>
      <vt:lpstr>VECTORS</vt:lpstr>
      <vt:lpstr>vectors</vt:lpstr>
      <vt:lpstr>Vectors &amp; FORCES working on bridges:</vt:lpstr>
      <vt:lpstr>PowerPoint Presentation</vt:lpstr>
      <vt:lpstr>PowerPoint Presentation</vt:lpstr>
      <vt:lpstr>Bending</vt:lpstr>
      <vt:lpstr>TORSION</vt:lpstr>
      <vt:lpstr>SHEAR</vt:lpstr>
      <vt:lpstr>BUILDING BRIDGES 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Bridges</dc:title>
  <dc:creator>Lab, L Johnson's</dc:creator>
  <cp:lastModifiedBy>Lab, L Johnson's</cp:lastModifiedBy>
  <cp:revision>68</cp:revision>
  <dcterms:created xsi:type="dcterms:W3CDTF">2006-08-16T00:00:00Z</dcterms:created>
  <dcterms:modified xsi:type="dcterms:W3CDTF">2013-07-23T19:56:32Z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7653363</vt:lpwstr>
  </property>
  <property fmtid="{D5CDD505-2E9C-101B-9397-08002B2CF9AE}" name="NXPowerLiteSettings" pid="3">
    <vt:lpwstr>F6000400038000</vt:lpwstr>
  </property>
  <property fmtid="{D5CDD505-2E9C-101B-9397-08002B2CF9AE}" name="NXPowerLiteVersion" pid="4">
    <vt:lpwstr>D4.3.1</vt:lpwstr>
  </property>
</Properties>
</file>