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79.jpg" ContentType="image/png"/>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304" r:id="rId2"/>
    <p:sldId id="306" r:id="rId3"/>
    <p:sldId id="305" r:id="rId4"/>
    <p:sldId id="269" r:id="rId5"/>
    <p:sldId id="309" r:id="rId6"/>
    <p:sldId id="265" r:id="rId7"/>
    <p:sldId id="311" r:id="rId8"/>
    <p:sldId id="308" r:id="rId9"/>
    <p:sldId id="318" r:id="rId10"/>
    <p:sldId id="266" r:id="rId11"/>
    <p:sldId id="267" r:id="rId12"/>
    <p:sldId id="258" r:id="rId13"/>
    <p:sldId id="262" r:id="rId14"/>
    <p:sldId id="270" r:id="rId15"/>
    <p:sldId id="299" r:id="rId16"/>
    <p:sldId id="289" r:id="rId17"/>
    <p:sldId id="320" r:id="rId18"/>
    <p:sldId id="293" r:id="rId19"/>
    <p:sldId id="314" r:id="rId20"/>
    <p:sldId id="301" r:id="rId21"/>
    <p:sldId id="321" r:id="rId22"/>
    <p:sldId id="322" r:id="rId23"/>
    <p:sldId id="294" r:id="rId24"/>
    <p:sldId id="315" r:id="rId25"/>
    <p:sldId id="302" r:id="rId26"/>
    <p:sldId id="276" r:id="rId27"/>
    <p:sldId id="325" r:id="rId28"/>
    <p:sldId id="297" r:id="rId29"/>
    <p:sldId id="313" r:id="rId30"/>
    <p:sldId id="298" r:id="rId31"/>
    <p:sldId id="319" r:id="rId32"/>
    <p:sldId id="303" r:id="rId33"/>
    <p:sldId id="316" r:id="rId34"/>
    <p:sldId id="295" r:id="rId35"/>
    <p:sldId id="317" r:id="rId36"/>
    <p:sldId id="292" r:id="rId37"/>
    <p:sldId id="279" r:id="rId38"/>
    <p:sldId id="323" r:id="rId39"/>
    <p:sldId id="324" r:id="rId40"/>
    <p:sldId id="284" r:id="rId41"/>
    <p:sldId id="31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835B"/>
    <a:srgbClr val="0303FE"/>
    <a:srgbClr val="FF6600"/>
    <a:srgbClr val="FF0000"/>
    <a:srgbClr val="B49BAE"/>
    <a:srgbClr val="DBD5C7"/>
    <a:srgbClr val="AB93A5"/>
    <a:srgbClr val="00B050"/>
    <a:srgbClr val="00B0F0"/>
    <a:srgbClr val="1CA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94" autoAdjust="0"/>
    <p:restoredTop sz="78758" autoAdjust="0"/>
  </p:normalViewPr>
  <p:slideViewPr>
    <p:cSldViewPr>
      <p:cViewPr>
        <p:scale>
          <a:sx n="63" d="100"/>
          <a:sy n="63" d="100"/>
        </p:scale>
        <p:origin x="-1776" y="-6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9D1EE5-E192-4E46-B44E-D915DCABD07A}" type="doc">
      <dgm:prSet loTypeId="urn:microsoft.com/office/officeart/2005/8/layout/process1" loCatId="process" qsTypeId="urn:microsoft.com/office/officeart/2005/8/quickstyle/simple5" qsCatId="simple" csTypeId="urn:microsoft.com/office/officeart/2005/8/colors/colorful2" csCatId="colorful" phldr="1"/>
      <dgm:spPr/>
    </dgm:pt>
    <dgm:pt modelId="{A72801E5-A053-4409-9142-2EA5999A32FE}">
      <dgm:prSet phldrT="[Text]"/>
      <dgm:spPr>
        <a:gradFill flip="none"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lin ang="5400000" scaled="1"/>
          <a:tileRect/>
        </a:gradFill>
      </dgm:spPr>
      <dgm:t>
        <a:bodyPr/>
        <a:lstStyle/>
        <a:p>
          <a:r>
            <a:rPr lang="en-US" dirty="0" smtClean="0"/>
            <a:t>Human influences </a:t>
          </a:r>
          <a:endParaRPr lang="en-US" dirty="0"/>
        </a:p>
      </dgm:t>
    </dgm:pt>
    <dgm:pt modelId="{A2FED604-29AA-44FC-BA60-63AD8B673D8C}" type="parTrans" cxnId="{1059F15E-1DFD-4582-87EC-D764242CE3FB}">
      <dgm:prSet/>
      <dgm:spPr/>
      <dgm:t>
        <a:bodyPr/>
        <a:lstStyle/>
        <a:p>
          <a:endParaRPr lang="en-US"/>
        </a:p>
      </dgm:t>
    </dgm:pt>
    <dgm:pt modelId="{216F4FE4-B00A-4541-9BF6-F3422CEF5D41}" type="sibTrans" cxnId="{1059F15E-1DFD-4582-87EC-D764242CE3FB}">
      <dgm:prSet/>
      <dgm:spPr/>
      <dgm:t>
        <a:bodyPr/>
        <a:lstStyle/>
        <a:p>
          <a:endParaRPr lang="en-US"/>
        </a:p>
      </dgm:t>
    </dgm:pt>
    <dgm:pt modelId="{780E9801-9AA4-4FE5-ABF4-164445488F9A}">
      <dgm:prSet phldrT="[Text]"/>
      <dgm:spPr>
        <a:gradFill flip="none" rotWithShape="0">
          <a:gsLst>
            <a:gs pos="0">
              <a:schemeClr val="accent2">
                <a:hueOff val="-661686"/>
                <a:satOff val="746"/>
                <a:lumOff val="1765"/>
                <a:alphaOff val="0"/>
                <a:tint val="100000"/>
                <a:shade val="85000"/>
                <a:satMod val="100000"/>
                <a:lumMod val="100000"/>
              </a:schemeClr>
            </a:gs>
            <a:gs pos="100000">
              <a:schemeClr val="accent2">
                <a:hueOff val="-661686"/>
                <a:satOff val="746"/>
                <a:lumOff val="1765"/>
                <a:alphaOff val="0"/>
                <a:tint val="90000"/>
                <a:shade val="100000"/>
                <a:satMod val="150000"/>
                <a:lumMod val="100000"/>
              </a:schemeClr>
            </a:gs>
          </a:gsLst>
          <a:lin ang="5400000" scaled="1"/>
          <a:tileRect/>
        </a:gradFill>
      </dgm:spPr>
      <dgm:t>
        <a:bodyPr/>
        <a:lstStyle/>
        <a:p>
          <a:r>
            <a:rPr lang="en-US" dirty="0" smtClean="0"/>
            <a:t>Increase in CO</a:t>
          </a:r>
          <a:r>
            <a:rPr lang="en-US" baseline="-25000" dirty="0" smtClean="0"/>
            <a:t>2</a:t>
          </a:r>
          <a:r>
            <a:rPr lang="en-US" baseline="0" dirty="0" smtClean="0"/>
            <a:t> levels in the atmosphere</a:t>
          </a:r>
          <a:endParaRPr lang="en-US" baseline="0" dirty="0"/>
        </a:p>
      </dgm:t>
    </dgm:pt>
    <dgm:pt modelId="{D5922439-76E0-4CDD-9525-9EF1E21F15BF}" type="parTrans" cxnId="{9DA9F626-68C2-40FE-ABFB-B2EAB7F60410}">
      <dgm:prSet/>
      <dgm:spPr/>
      <dgm:t>
        <a:bodyPr/>
        <a:lstStyle/>
        <a:p>
          <a:endParaRPr lang="en-US"/>
        </a:p>
      </dgm:t>
    </dgm:pt>
    <dgm:pt modelId="{B2A5269D-419A-43D8-8101-647E3E3B98DB}" type="sibTrans" cxnId="{9DA9F626-68C2-40FE-ABFB-B2EAB7F60410}">
      <dgm:prSet/>
      <dgm:spPr/>
      <dgm:t>
        <a:bodyPr/>
        <a:lstStyle/>
        <a:p>
          <a:endParaRPr lang="en-US"/>
        </a:p>
      </dgm:t>
    </dgm:pt>
    <dgm:pt modelId="{BB16A0E0-49D9-452E-9ECD-C6E115B1F1DF}">
      <dgm:prSet phldrT="[Text]"/>
      <dgm:spPr>
        <a:gradFill flip="none" rotWithShape="0">
          <a:gsLst>
            <a:gs pos="0">
              <a:schemeClr val="accent2">
                <a:hueOff val="-1323373"/>
                <a:satOff val="1492"/>
                <a:lumOff val="3530"/>
                <a:alphaOff val="0"/>
                <a:tint val="100000"/>
                <a:shade val="85000"/>
                <a:satMod val="100000"/>
                <a:lumMod val="100000"/>
              </a:schemeClr>
            </a:gs>
            <a:gs pos="100000">
              <a:schemeClr val="accent2">
                <a:hueOff val="-1323373"/>
                <a:satOff val="1492"/>
                <a:lumOff val="3530"/>
                <a:alphaOff val="0"/>
                <a:tint val="90000"/>
                <a:shade val="100000"/>
                <a:satMod val="150000"/>
                <a:lumMod val="100000"/>
              </a:schemeClr>
            </a:gs>
          </a:gsLst>
          <a:lin ang="5400000" scaled="1"/>
          <a:tileRect/>
        </a:gradFill>
      </dgm:spPr>
      <dgm:t>
        <a:bodyPr/>
        <a:lstStyle/>
        <a:p>
          <a:r>
            <a:rPr lang="en-US" dirty="0" smtClean="0"/>
            <a:t>Rise in the global temperature (global warming)</a:t>
          </a:r>
          <a:endParaRPr lang="en-US" dirty="0"/>
        </a:p>
      </dgm:t>
    </dgm:pt>
    <dgm:pt modelId="{59594B69-B488-48FE-9240-16B1937FD097}" type="parTrans" cxnId="{C11C4A33-42A0-45D7-85DE-3BAEF978489F}">
      <dgm:prSet/>
      <dgm:spPr/>
      <dgm:t>
        <a:bodyPr/>
        <a:lstStyle/>
        <a:p>
          <a:endParaRPr lang="en-US"/>
        </a:p>
      </dgm:t>
    </dgm:pt>
    <dgm:pt modelId="{B5121281-EEDA-4F51-B816-D755F4035F18}" type="sibTrans" cxnId="{C11C4A33-42A0-45D7-85DE-3BAEF978489F}">
      <dgm:prSet/>
      <dgm:spPr/>
      <dgm:t>
        <a:bodyPr/>
        <a:lstStyle/>
        <a:p>
          <a:endParaRPr lang="en-US"/>
        </a:p>
      </dgm:t>
    </dgm:pt>
    <dgm:pt modelId="{638BB82C-1FF0-49A6-A7D3-C0E9AD283357}">
      <dgm:prSet phldrT="[Text]"/>
      <dgm:spPr>
        <a:gradFill flip="none"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lin ang="5400000" scaled="1"/>
          <a:tileRect/>
        </a:gradFill>
      </dgm:spPr>
      <dgm:t>
        <a:bodyPr/>
        <a:lstStyle/>
        <a:p>
          <a:r>
            <a:rPr lang="en-US" dirty="0" smtClean="0"/>
            <a:t>Deforestation</a:t>
          </a:r>
          <a:endParaRPr lang="en-US" dirty="0"/>
        </a:p>
      </dgm:t>
    </dgm:pt>
    <dgm:pt modelId="{0B78EC6B-CD2A-48E0-89EC-D9AE469789D8}" type="parTrans" cxnId="{A1C44E3D-84FC-4344-BC4E-0AF1A20C8791}">
      <dgm:prSet/>
      <dgm:spPr/>
      <dgm:t>
        <a:bodyPr/>
        <a:lstStyle/>
        <a:p>
          <a:endParaRPr lang="en-US"/>
        </a:p>
      </dgm:t>
    </dgm:pt>
    <dgm:pt modelId="{04295D17-7634-471A-A06E-7FF353916D15}" type="sibTrans" cxnId="{A1C44E3D-84FC-4344-BC4E-0AF1A20C8791}">
      <dgm:prSet/>
      <dgm:spPr/>
      <dgm:t>
        <a:bodyPr/>
        <a:lstStyle/>
        <a:p>
          <a:endParaRPr lang="en-US"/>
        </a:p>
      </dgm:t>
    </dgm:pt>
    <dgm:pt modelId="{B41EB73F-DCBB-4926-9CCC-5586FE98F0D8}">
      <dgm:prSet phldrT="[Text]"/>
      <dgm:spPr>
        <a:gradFill flip="none"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lin ang="5400000" scaled="1"/>
          <a:tileRect/>
        </a:gradFill>
      </dgm:spPr>
      <dgm:t>
        <a:bodyPr/>
        <a:lstStyle/>
        <a:p>
          <a:r>
            <a:rPr lang="en-US" dirty="0" smtClean="0"/>
            <a:t>Burning fossil fuels</a:t>
          </a:r>
          <a:endParaRPr lang="en-US" dirty="0"/>
        </a:p>
      </dgm:t>
    </dgm:pt>
    <dgm:pt modelId="{D6F3F5DC-B2DB-42D5-97F2-D687E50F0F57}" type="parTrans" cxnId="{A50202F2-9259-4491-9781-478CF603575E}">
      <dgm:prSet/>
      <dgm:spPr/>
      <dgm:t>
        <a:bodyPr/>
        <a:lstStyle/>
        <a:p>
          <a:endParaRPr lang="en-US"/>
        </a:p>
      </dgm:t>
    </dgm:pt>
    <dgm:pt modelId="{D0C05AE9-5F8E-487A-BF57-553104992048}" type="sibTrans" cxnId="{A50202F2-9259-4491-9781-478CF603575E}">
      <dgm:prSet/>
      <dgm:spPr/>
      <dgm:t>
        <a:bodyPr/>
        <a:lstStyle/>
        <a:p>
          <a:endParaRPr lang="en-US"/>
        </a:p>
      </dgm:t>
    </dgm:pt>
    <dgm:pt modelId="{BD0FEC57-53A1-43C0-A1BF-A3FEEADF9AE5}" type="pres">
      <dgm:prSet presAssocID="{B49D1EE5-E192-4E46-B44E-D915DCABD07A}" presName="Name0" presStyleCnt="0">
        <dgm:presLayoutVars>
          <dgm:dir/>
          <dgm:resizeHandles val="exact"/>
        </dgm:presLayoutVars>
      </dgm:prSet>
      <dgm:spPr/>
    </dgm:pt>
    <dgm:pt modelId="{289427D4-87F2-4154-B9C4-CBE5E27F81AA}" type="pres">
      <dgm:prSet presAssocID="{A72801E5-A053-4409-9142-2EA5999A32FE}" presName="node" presStyleLbl="node1" presStyleIdx="0" presStyleCnt="3">
        <dgm:presLayoutVars>
          <dgm:bulletEnabled val="1"/>
        </dgm:presLayoutVars>
      </dgm:prSet>
      <dgm:spPr/>
      <dgm:t>
        <a:bodyPr/>
        <a:lstStyle/>
        <a:p>
          <a:endParaRPr lang="en-US"/>
        </a:p>
      </dgm:t>
    </dgm:pt>
    <dgm:pt modelId="{3AC1B576-6139-49EB-80E1-2A83B3D234CB}" type="pres">
      <dgm:prSet presAssocID="{216F4FE4-B00A-4541-9BF6-F3422CEF5D41}" presName="sibTrans" presStyleLbl="sibTrans2D1" presStyleIdx="0" presStyleCnt="2"/>
      <dgm:spPr/>
      <dgm:t>
        <a:bodyPr/>
        <a:lstStyle/>
        <a:p>
          <a:endParaRPr lang="en-US"/>
        </a:p>
      </dgm:t>
    </dgm:pt>
    <dgm:pt modelId="{53177B41-F0D6-4C8F-BEB5-B3644D2292C7}" type="pres">
      <dgm:prSet presAssocID="{216F4FE4-B00A-4541-9BF6-F3422CEF5D41}" presName="connectorText" presStyleLbl="sibTrans2D1" presStyleIdx="0" presStyleCnt="2"/>
      <dgm:spPr/>
      <dgm:t>
        <a:bodyPr/>
        <a:lstStyle/>
        <a:p>
          <a:endParaRPr lang="en-US"/>
        </a:p>
      </dgm:t>
    </dgm:pt>
    <dgm:pt modelId="{02B41C22-2A8A-4A2D-969A-80BC2DCE9031}" type="pres">
      <dgm:prSet presAssocID="{780E9801-9AA4-4FE5-ABF4-164445488F9A}" presName="node" presStyleLbl="node1" presStyleIdx="1" presStyleCnt="3">
        <dgm:presLayoutVars>
          <dgm:bulletEnabled val="1"/>
        </dgm:presLayoutVars>
      </dgm:prSet>
      <dgm:spPr/>
      <dgm:t>
        <a:bodyPr/>
        <a:lstStyle/>
        <a:p>
          <a:endParaRPr lang="en-US"/>
        </a:p>
      </dgm:t>
    </dgm:pt>
    <dgm:pt modelId="{56FF6D8E-FE72-4203-8E1C-F7B1F4DD9368}" type="pres">
      <dgm:prSet presAssocID="{B2A5269D-419A-43D8-8101-647E3E3B98DB}" presName="sibTrans" presStyleLbl="sibTrans2D1" presStyleIdx="1" presStyleCnt="2"/>
      <dgm:spPr/>
      <dgm:t>
        <a:bodyPr/>
        <a:lstStyle/>
        <a:p>
          <a:endParaRPr lang="en-US"/>
        </a:p>
      </dgm:t>
    </dgm:pt>
    <dgm:pt modelId="{803D9777-0617-4DDB-855C-D1FFBC3DA2C9}" type="pres">
      <dgm:prSet presAssocID="{B2A5269D-419A-43D8-8101-647E3E3B98DB}" presName="connectorText" presStyleLbl="sibTrans2D1" presStyleIdx="1" presStyleCnt="2"/>
      <dgm:spPr/>
      <dgm:t>
        <a:bodyPr/>
        <a:lstStyle/>
        <a:p>
          <a:endParaRPr lang="en-US"/>
        </a:p>
      </dgm:t>
    </dgm:pt>
    <dgm:pt modelId="{26BB00AF-8AD3-416F-8E45-84D2DAEBC88E}" type="pres">
      <dgm:prSet presAssocID="{BB16A0E0-49D9-452E-9ECD-C6E115B1F1DF}" presName="node" presStyleLbl="node1" presStyleIdx="2" presStyleCnt="3">
        <dgm:presLayoutVars>
          <dgm:bulletEnabled val="1"/>
        </dgm:presLayoutVars>
      </dgm:prSet>
      <dgm:spPr/>
      <dgm:t>
        <a:bodyPr/>
        <a:lstStyle/>
        <a:p>
          <a:endParaRPr lang="en-US"/>
        </a:p>
      </dgm:t>
    </dgm:pt>
  </dgm:ptLst>
  <dgm:cxnLst>
    <dgm:cxn modelId="{A50202F2-9259-4491-9781-478CF603575E}" srcId="{A72801E5-A053-4409-9142-2EA5999A32FE}" destId="{B41EB73F-DCBB-4926-9CCC-5586FE98F0D8}" srcOrd="1" destOrd="0" parTransId="{D6F3F5DC-B2DB-42D5-97F2-D687E50F0F57}" sibTransId="{D0C05AE9-5F8E-487A-BF57-553104992048}"/>
    <dgm:cxn modelId="{1D0B5005-B3BE-4002-BDD6-0A06B3D8A744}" type="presOf" srcId="{B2A5269D-419A-43D8-8101-647E3E3B98DB}" destId="{803D9777-0617-4DDB-855C-D1FFBC3DA2C9}" srcOrd="1" destOrd="0" presId="urn:microsoft.com/office/officeart/2005/8/layout/process1"/>
    <dgm:cxn modelId="{252E0F65-621D-4949-B2E3-3FA7F1C508EB}" type="presOf" srcId="{780E9801-9AA4-4FE5-ABF4-164445488F9A}" destId="{02B41C22-2A8A-4A2D-969A-80BC2DCE9031}" srcOrd="0" destOrd="0" presId="urn:microsoft.com/office/officeart/2005/8/layout/process1"/>
    <dgm:cxn modelId="{A1C44E3D-84FC-4344-BC4E-0AF1A20C8791}" srcId="{A72801E5-A053-4409-9142-2EA5999A32FE}" destId="{638BB82C-1FF0-49A6-A7D3-C0E9AD283357}" srcOrd="0" destOrd="0" parTransId="{0B78EC6B-CD2A-48E0-89EC-D9AE469789D8}" sibTransId="{04295D17-7634-471A-A06E-7FF353916D15}"/>
    <dgm:cxn modelId="{119560D0-8127-40B3-A955-AB925A6D8154}" type="presOf" srcId="{B41EB73F-DCBB-4926-9CCC-5586FE98F0D8}" destId="{289427D4-87F2-4154-B9C4-CBE5E27F81AA}" srcOrd="0" destOrd="2" presId="urn:microsoft.com/office/officeart/2005/8/layout/process1"/>
    <dgm:cxn modelId="{BA4714AF-69D6-4909-92E2-4803D220C7E9}" type="presOf" srcId="{216F4FE4-B00A-4541-9BF6-F3422CEF5D41}" destId="{3AC1B576-6139-49EB-80E1-2A83B3D234CB}" srcOrd="0" destOrd="0" presId="urn:microsoft.com/office/officeart/2005/8/layout/process1"/>
    <dgm:cxn modelId="{1059F15E-1DFD-4582-87EC-D764242CE3FB}" srcId="{B49D1EE5-E192-4E46-B44E-D915DCABD07A}" destId="{A72801E5-A053-4409-9142-2EA5999A32FE}" srcOrd="0" destOrd="0" parTransId="{A2FED604-29AA-44FC-BA60-63AD8B673D8C}" sibTransId="{216F4FE4-B00A-4541-9BF6-F3422CEF5D41}"/>
    <dgm:cxn modelId="{A2B157D9-EA4F-4DEE-9DFC-276949AED7B0}" type="presOf" srcId="{216F4FE4-B00A-4541-9BF6-F3422CEF5D41}" destId="{53177B41-F0D6-4C8F-BEB5-B3644D2292C7}" srcOrd="1" destOrd="0" presId="urn:microsoft.com/office/officeart/2005/8/layout/process1"/>
    <dgm:cxn modelId="{E01F2A05-0469-4AF0-82FE-68F1D5A973FA}" type="presOf" srcId="{A72801E5-A053-4409-9142-2EA5999A32FE}" destId="{289427D4-87F2-4154-B9C4-CBE5E27F81AA}" srcOrd="0" destOrd="0" presId="urn:microsoft.com/office/officeart/2005/8/layout/process1"/>
    <dgm:cxn modelId="{C11C4A33-42A0-45D7-85DE-3BAEF978489F}" srcId="{B49D1EE5-E192-4E46-B44E-D915DCABD07A}" destId="{BB16A0E0-49D9-452E-9ECD-C6E115B1F1DF}" srcOrd="2" destOrd="0" parTransId="{59594B69-B488-48FE-9240-16B1937FD097}" sibTransId="{B5121281-EEDA-4F51-B816-D755F4035F18}"/>
    <dgm:cxn modelId="{C65C72B0-6DDC-4A29-A658-21B0208B7B0F}" type="presOf" srcId="{638BB82C-1FF0-49A6-A7D3-C0E9AD283357}" destId="{289427D4-87F2-4154-B9C4-CBE5E27F81AA}" srcOrd="0" destOrd="1" presId="urn:microsoft.com/office/officeart/2005/8/layout/process1"/>
    <dgm:cxn modelId="{AFC3D6FD-86A0-45F1-8FCB-A54F185E5E26}" type="presOf" srcId="{BB16A0E0-49D9-452E-9ECD-C6E115B1F1DF}" destId="{26BB00AF-8AD3-416F-8E45-84D2DAEBC88E}" srcOrd="0" destOrd="0" presId="urn:microsoft.com/office/officeart/2005/8/layout/process1"/>
    <dgm:cxn modelId="{EDE67115-7475-46CD-9A46-BD3DFD5C632A}" type="presOf" srcId="{B2A5269D-419A-43D8-8101-647E3E3B98DB}" destId="{56FF6D8E-FE72-4203-8E1C-F7B1F4DD9368}" srcOrd="0" destOrd="0" presId="urn:microsoft.com/office/officeart/2005/8/layout/process1"/>
    <dgm:cxn modelId="{940612C4-001C-4CB3-9703-DCBF5DB3B287}" type="presOf" srcId="{B49D1EE5-E192-4E46-B44E-D915DCABD07A}" destId="{BD0FEC57-53A1-43C0-A1BF-A3FEEADF9AE5}" srcOrd="0" destOrd="0" presId="urn:microsoft.com/office/officeart/2005/8/layout/process1"/>
    <dgm:cxn modelId="{9DA9F626-68C2-40FE-ABFB-B2EAB7F60410}" srcId="{B49D1EE5-E192-4E46-B44E-D915DCABD07A}" destId="{780E9801-9AA4-4FE5-ABF4-164445488F9A}" srcOrd="1" destOrd="0" parTransId="{D5922439-76E0-4CDD-9525-9EF1E21F15BF}" sibTransId="{B2A5269D-419A-43D8-8101-647E3E3B98DB}"/>
    <dgm:cxn modelId="{F8F8CA87-6BE3-4C6D-A909-05CCDE2E20DC}" type="presParOf" srcId="{BD0FEC57-53A1-43C0-A1BF-A3FEEADF9AE5}" destId="{289427D4-87F2-4154-B9C4-CBE5E27F81AA}" srcOrd="0" destOrd="0" presId="urn:microsoft.com/office/officeart/2005/8/layout/process1"/>
    <dgm:cxn modelId="{4DF48E7F-AF22-422C-B9F2-D8499F9919CE}" type="presParOf" srcId="{BD0FEC57-53A1-43C0-A1BF-A3FEEADF9AE5}" destId="{3AC1B576-6139-49EB-80E1-2A83B3D234CB}" srcOrd="1" destOrd="0" presId="urn:microsoft.com/office/officeart/2005/8/layout/process1"/>
    <dgm:cxn modelId="{E2693CB4-0A96-4345-8F75-6CC5D7BD62FE}" type="presParOf" srcId="{3AC1B576-6139-49EB-80E1-2A83B3D234CB}" destId="{53177B41-F0D6-4C8F-BEB5-B3644D2292C7}" srcOrd="0" destOrd="0" presId="urn:microsoft.com/office/officeart/2005/8/layout/process1"/>
    <dgm:cxn modelId="{F4429E8D-53C4-4EFE-A2CB-116FFAF1BE39}" type="presParOf" srcId="{BD0FEC57-53A1-43C0-A1BF-A3FEEADF9AE5}" destId="{02B41C22-2A8A-4A2D-969A-80BC2DCE9031}" srcOrd="2" destOrd="0" presId="urn:microsoft.com/office/officeart/2005/8/layout/process1"/>
    <dgm:cxn modelId="{2208C6D4-8338-4BD5-B641-AEB268CDDE1C}" type="presParOf" srcId="{BD0FEC57-53A1-43C0-A1BF-A3FEEADF9AE5}" destId="{56FF6D8E-FE72-4203-8E1C-F7B1F4DD9368}" srcOrd="3" destOrd="0" presId="urn:microsoft.com/office/officeart/2005/8/layout/process1"/>
    <dgm:cxn modelId="{E9BB3F3E-9D52-4703-A9FD-271A35547C70}" type="presParOf" srcId="{56FF6D8E-FE72-4203-8E1C-F7B1F4DD9368}" destId="{803D9777-0617-4DDB-855C-D1FFBC3DA2C9}" srcOrd="0" destOrd="0" presId="urn:microsoft.com/office/officeart/2005/8/layout/process1"/>
    <dgm:cxn modelId="{B8C077C1-A63F-4576-AAEC-E0CC51F5D4BB}" type="presParOf" srcId="{BD0FEC57-53A1-43C0-A1BF-A3FEEADF9AE5}" destId="{26BB00AF-8AD3-416F-8E45-84D2DAEBC88E}"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427D4-87F2-4154-B9C4-CBE5E27F81AA}">
      <dsp:nvSpPr>
        <dsp:cNvPr id="0" name=""/>
        <dsp:cNvSpPr/>
      </dsp:nvSpPr>
      <dsp:spPr>
        <a:xfrm>
          <a:off x="5357" y="1354536"/>
          <a:ext cx="1601390" cy="1354926"/>
        </a:xfrm>
        <a:prstGeom prst="roundRect">
          <a:avLst>
            <a:gd name="adj" fmla="val 10000"/>
          </a:avLst>
        </a:prstGeom>
        <a:gradFill flip="none"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lin ang="5400000" scaled="1"/>
          <a:tileRect/>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2">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Human influences </a:t>
          </a:r>
          <a:endParaRPr lang="en-US" sz="1800" kern="1200" dirty="0"/>
        </a:p>
        <a:p>
          <a:pPr marL="114300" lvl="1" indent="-114300" algn="l" defTabSz="622300">
            <a:lnSpc>
              <a:spcPct val="90000"/>
            </a:lnSpc>
            <a:spcBef>
              <a:spcPct val="0"/>
            </a:spcBef>
            <a:spcAft>
              <a:spcPct val="15000"/>
            </a:spcAft>
            <a:buChar char="••"/>
          </a:pPr>
          <a:r>
            <a:rPr lang="en-US" sz="1400" kern="1200" dirty="0" smtClean="0"/>
            <a:t>Deforestation</a:t>
          </a:r>
          <a:endParaRPr lang="en-US" sz="1400" kern="1200" dirty="0"/>
        </a:p>
        <a:p>
          <a:pPr marL="114300" lvl="1" indent="-114300" algn="l" defTabSz="622300">
            <a:lnSpc>
              <a:spcPct val="90000"/>
            </a:lnSpc>
            <a:spcBef>
              <a:spcPct val="0"/>
            </a:spcBef>
            <a:spcAft>
              <a:spcPct val="15000"/>
            </a:spcAft>
            <a:buChar char="••"/>
          </a:pPr>
          <a:r>
            <a:rPr lang="en-US" sz="1400" kern="1200" dirty="0" smtClean="0"/>
            <a:t>Burning fossil fuels</a:t>
          </a:r>
          <a:endParaRPr lang="en-US" sz="1400" kern="1200" dirty="0"/>
        </a:p>
      </dsp:txBody>
      <dsp:txXfrm>
        <a:off x="45041" y="1394220"/>
        <a:ext cx="1522022" cy="1275558"/>
      </dsp:txXfrm>
    </dsp:sp>
    <dsp:sp modelId="{3AC1B576-6139-49EB-80E1-2A83B3D234CB}">
      <dsp:nvSpPr>
        <dsp:cNvPr id="0" name=""/>
        <dsp:cNvSpPr/>
      </dsp:nvSpPr>
      <dsp:spPr>
        <a:xfrm>
          <a:off x="1766887" y="1833427"/>
          <a:ext cx="339494" cy="397144"/>
        </a:xfrm>
        <a:prstGeom prst="rightArrow">
          <a:avLst>
            <a:gd name="adj1" fmla="val 60000"/>
            <a:gd name="adj2" fmla="val 50000"/>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2">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766887" y="1912856"/>
        <a:ext cx="237646" cy="238286"/>
      </dsp:txXfrm>
    </dsp:sp>
    <dsp:sp modelId="{02B41C22-2A8A-4A2D-969A-80BC2DCE9031}">
      <dsp:nvSpPr>
        <dsp:cNvPr id="0" name=""/>
        <dsp:cNvSpPr/>
      </dsp:nvSpPr>
      <dsp:spPr>
        <a:xfrm>
          <a:off x="2247304" y="1354536"/>
          <a:ext cx="1601390" cy="1354926"/>
        </a:xfrm>
        <a:prstGeom prst="roundRect">
          <a:avLst>
            <a:gd name="adj" fmla="val 10000"/>
          </a:avLst>
        </a:prstGeom>
        <a:gradFill flip="none" rotWithShape="0">
          <a:gsLst>
            <a:gs pos="0">
              <a:schemeClr val="accent2">
                <a:hueOff val="-661686"/>
                <a:satOff val="746"/>
                <a:lumOff val="1765"/>
                <a:alphaOff val="0"/>
                <a:tint val="100000"/>
                <a:shade val="85000"/>
                <a:satMod val="100000"/>
                <a:lumMod val="100000"/>
              </a:schemeClr>
            </a:gs>
            <a:gs pos="100000">
              <a:schemeClr val="accent2">
                <a:hueOff val="-661686"/>
                <a:satOff val="746"/>
                <a:lumOff val="1765"/>
                <a:alphaOff val="0"/>
                <a:tint val="90000"/>
                <a:shade val="100000"/>
                <a:satMod val="150000"/>
                <a:lumMod val="100000"/>
              </a:schemeClr>
            </a:gs>
          </a:gsLst>
          <a:lin ang="5400000" scaled="1"/>
          <a:tileRect/>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2">
              <a:hueOff val="-661686"/>
              <a:satOff val="746"/>
              <a:lumOff val="1765"/>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Increase in CO</a:t>
          </a:r>
          <a:r>
            <a:rPr lang="en-US" sz="1800" kern="1200" baseline="-25000" dirty="0" smtClean="0"/>
            <a:t>2</a:t>
          </a:r>
          <a:r>
            <a:rPr lang="en-US" sz="1800" kern="1200" baseline="0" dirty="0" smtClean="0"/>
            <a:t> levels in the atmosphere</a:t>
          </a:r>
          <a:endParaRPr lang="en-US" sz="1800" kern="1200" baseline="0" dirty="0"/>
        </a:p>
      </dsp:txBody>
      <dsp:txXfrm>
        <a:off x="2286988" y="1394220"/>
        <a:ext cx="1522022" cy="1275558"/>
      </dsp:txXfrm>
    </dsp:sp>
    <dsp:sp modelId="{56FF6D8E-FE72-4203-8E1C-F7B1F4DD9368}">
      <dsp:nvSpPr>
        <dsp:cNvPr id="0" name=""/>
        <dsp:cNvSpPr/>
      </dsp:nvSpPr>
      <dsp:spPr>
        <a:xfrm>
          <a:off x="4008834" y="1833427"/>
          <a:ext cx="339494" cy="397144"/>
        </a:xfrm>
        <a:prstGeom prst="rightArrow">
          <a:avLst>
            <a:gd name="adj1" fmla="val 60000"/>
            <a:gd name="adj2" fmla="val 50000"/>
          </a:avLst>
        </a:prstGeom>
        <a:gradFill rotWithShape="0">
          <a:gsLst>
            <a:gs pos="0">
              <a:schemeClr val="accent2">
                <a:hueOff val="-1323373"/>
                <a:satOff val="1492"/>
                <a:lumOff val="3530"/>
                <a:alphaOff val="0"/>
                <a:tint val="100000"/>
                <a:shade val="85000"/>
                <a:satMod val="100000"/>
                <a:lumMod val="100000"/>
              </a:schemeClr>
            </a:gs>
            <a:gs pos="100000">
              <a:schemeClr val="accent2">
                <a:hueOff val="-1323373"/>
                <a:satOff val="1492"/>
                <a:lumOff val="353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2">
              <a:hueOff val="-1323373"/>
              <a:satOff val="1492"/>
              <a:lumOff val="353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4008834" y="1912856"/>
        <a:ext cx="237646" cy="238286"/>
      </dsp:txXfrm>
    </dsp:sp>
    <dsp:sp modelId="{26BB00AF-8AD3-416F-8E45-84D2DAEBC88E}">
      <dsp:nvSpPr>
        <dsp:cNvPr id="0" name=""/>
        <dsp:cNvSpPr/>
      </dsp:nvSpPr>
      <dsp:spPr>
        <a:xfrm>
          <a:off x="4489251" y="1354536"/>
          <a:ext cx="1601390" cy="1354926"/>
        </a:xfrm>
        <a:prstGeom prst="roundRect">
          <a:avLst>
            <a:gd name="adj" fmla="val 10000"/>
          </a:avLst>
        </a:prstGeom>
        <a:gradFill flip="none" rotWithShape="0">
          <a:gsLst>
            <a:gs pos="0">
              <a:schemeClr val="accent2">
                <a:hueOff val="-1323373"/>
                <a:satOff val="1492"/>
                <a:lumOff val="3530"/>
                <a:alphaOff val="0"/>
                <a:tint val="100000"/>
                <a:shade val="85000"/>
                <a:satMod val="100000"/>
                <a:lumMod val="100000"/>
              </a:schemeClr>
            </a:gs>
            <a:gs pos="100000">
              <a:schemeClr val="accent2">
                <a:hueOff val="-1323373"/>
                <a:satOff val="1492"/>
                <a:lumOff val="3530"/>
                <a:alphaOff val="0"/>
                <a:tint val="90000"/>
                <a:shade val="100000"/>
                <a:satMod val="150000"/>
                <a:lumMod val="100000"/>
              </a:schemeClr>
            </a:gs>
          </a:gsLst>
          <a:lin ang="5400000" scaled="1"/>
          <a:tileRect/>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2">
              <a:hueOff val="-1323373"/>
              <a:satOff val="1492"/>
              <a:lumOff val="353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Rise in the global temperature (global warming)</a:t>
          </a:r>
          <a:endParaRPr lang="en-US" sz="1800" kern="1200" dirty="0"/>
        </a:p>
      </dsp:txBody>
      <dsp:txXfrm>
        <a:off x="4528935" y="1394220"/>
        <a:ext cx="1522022" cy="12755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E7C220-781A-400D-ABAF-64331D300DF9}" type="datetimeFigureOut">
              <a:rPr lang="en-US" smtClean="0"/>
              <a:t>12/22/2015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4E344A-BC24-4D80-821F-B5D1836B52B8}" type="slidenum">
              <a:rPr lang="en-US" smtClean="0"/>
              <a:t>‹#›</a:t>
            </a:fld>
            <a:endParaRPr lang="en-US" dirty="0"/>
          </a:p>
        </p:txBody>
      </p:sp>
    </p:spTree>
    <p:extLst>
      <p:ext uri="{BB962C8B-B14F-4D97-AF65-F5344CB8AC3E}">
        <p14:creationId xmlns:p14="http://schemas.microsoft.com/office/powerpoint/2010/main" val="3357706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fossil.energy.gov/education/energylessons/coal/gen_howformed.htm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periodic table</a:t>
            </a:r>
            <a:r>
              <a:rPr lang="en-US" baseline="0" dirty="0" smtClean="0"/>
              <a:t> is used to organize all of the known chemical elements. It is categorized in rows (aka periods) and columns (aka groups), keeping similar elements together in “families”. Carbon is in the second period and fourteenth group. Each element in a period has the same number of atomic orbitals (Carbon has two along with all of the elements in period two) and each element in a group has the same number of electrons in its outer orbital (Carbon and all of the elements in group 14 have 4).</a:t>
            </a:r>
            <a:endParaRPr lang="en-US" dirty="0" smtClean="0"/>
          </a:p>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a:t>
            </a:fld>
            <a:endParaRPr lang="en-US" dirty="0"/>
          </a:p>
        </p:txBody>
      </p:sp>
    </p:spTree>
    <p:extLst>
      <p:ext uri="{BB962C8B-B14F-4D97-AF65-F5344CB8AC3E}">
        <p14:creationId xmlns:p14="http://schemas.microsoft.com/office/powerpoint/2010/main" val="3591038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Without the presence of carbon</a:t>
            </a:r>
            <a:r>
              <a:rPr lang="en-US" baseline="0" dirty="0" smtClean="0"/>
              <a:t> living organisms, along with many other nonliving things, would not exist.</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4</a:t>
            </a:fld>
            <a:endParaRPr lang="en-US" dirty="0"/>
          </a:p>
        </p:txBody>
      </p:sp>
    </p:spTree>
    <p:extLst>
      <p:ext uri="{BB962C8B-B14F-4D97-AF65-F5344CB8AC3E}">
        <p14:creationId xmlns:p14="http://schemas.microsoft.com/office/powerpoint/2010/main" val="2845992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 carbon is the </a:t>
            </a:r>
            <a:r>
              <a:rPr lang="en-US" b="1" dirty="0" smtClean="0"/>
              <a:t>second</a:t>
            </a:r>
            <a:r>
              <a:rPr lang="en-US" dirty="0" smtClean="0"/>
              <a:t> most common</a:t>
            </a:r>
            <a:r>
              <a:rPr lang="en-US" baseline="0" dirty="0" smtClean="0"/>
              <a:t> element present in our body, so it is very important to life!</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5</a:t>
            </a:fld>
            <a:endParaRPr lang="en-US" dirty="0"/>
          </a:p>
        </p:txBody>
      </p:sp>
    </p:spTree>
    <p:extLst>
      <p:ext uri="{BB962C8B-B14F-4D97-AF65-F5344CB8AC3E}">
        <p14:creationId xmlns:p14="http://schemas.microsoft.com/office/powerpoint/2010/main" val="2460983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following lecture we will cover the carbon cycle. The next lecture</a:t>
            </a:r>
            <a:r>
              <a:rPr lang="en-US" baseline="0" dirty="0" smtClean="0"/>
              <a:t> will cover the nitrogen cycle.</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6</a:t>
            </a:fld>
            <a:endParaRPr lang="en-US" dirty="0"/>
          </a:p>
        </p:txBody>
      </p:sp>
    </p:spTree>
    <p:extLst>
      <p:ext uri="{BB962C8B-B14F-4D97-AF65-F5344CB8AC3E}">
        <p14:creationId xmlns:p14="http://schemas.microsoft.com/office/powerpoint/2010/main" val="213524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rgbClr val="FF0000"/>
                </a:solidFill>
              </a:rPr>
              <a:t>ANSWERS:</a:t>
            </a:r>
          </a:p>
          <a:p>
            <a:pPr marL="457200" indent="-457200">
              <a:buFont typeface="+mj-lt"/>
              <a:buAutoNum type="arabicPeriod"/>
            </a:pPr>
            <a:r>
              <a:rPr lang="en-US" dirty="0" smtClean="0"/>
              <a:t>Fourth</a:t>
            </a:r>
          </a:p>
          <a:p>
            <a:pPr marL="457200" indent="-457200">
              <a:buFont typeface="+mj-lt"/>
              <a:buAutoNum type="arabicPeriod"/>
            </a:pPr>
            <a:r>
              <a:rPr lang="en-US" dirty="0" smtClean="0"/>
              <a:t>Second</a:t>
            </a:r>
          </a:p>
          <a:p>
            <a:pPr marL="457200" indent="-457200">
              <a:buFont typeface="+mj-lt"/>
              <a:buAutoNum type="arabicPeriod"/>
            </a:pPr>
            <a:r>
              <a:rPr lang="en-US" dirty="0" smtClean="0"/>
              <a:t>Carbon cycle, nitrogen cycle, and water cycle</a:t>
            </a:r>
          </a:p>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7</a:t>
            </a:fld>
            <a:endParaRPr lang="en-US" dirty="0"/>
          </a:p>
        </p:txBody>
      </p:sp>
    </p:spTree>
    <p:extLst>
      <p:ext uri="{BB962C8B-B14F-4D97-AF65-F5344CB8AC3E}">
        <p14:creationId xmlns:p14="http://schemas.microsoft.com/office/powerpoint/2010/main" val="957831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carbon cycle</a:t>
            </a:r>
            <a:r>
              <a:rPr lang="en-US" baseline="0" dirty="0" smtClean="0"/>
              <a:t> is the movement of carbon between different carbon storage pools.</a:t>
            </a:r>
            <a:endParaRPr lang="en-US" dirty="0"/>
          </a:p>
        </p:txBody>
      </p:sp>
      <p:sp>
        <p:nvSpPr>
          <p:cNvPr id="4" name="Slide Number Placeholder 3"/>
          <p:cNvSpPr>
            <a:spLocks noGrp="1"/>
          </p:cNvSpPr>
          <p:nvPr>
            <p:ph type="sldNum" sz="quarter" idx="10"/>
          </p:nvPr>
        </p:nvSpPr>
        <p:spPr/>
        <p:txBody>
          <a:bodyPr/>
          <a:lstStyle/>
          <a:p>
            <a:fld id="{183E1CE0-8D90-4606-A085-5BEDAB7B60C9}" type="slidenum">
              <a:rPr lang="en-US" smtClean="0"/>
              <a:t>10</a:t>
            </a:fld>
            <a:endParaRPr lang="en-US" dirty="0"/>
          </a:p>
        </p:txBody>
      </p:sp>
    </p:spTree>
    <p:extLst>
      <p:ext uri="{BB962C8B-B14F-4D97-AF65-F5344CB8AC3E}">
        <p14:creationId xmlns:p14="http://schemas.microsoft.com/office/powerpoint/2010/main" val="814890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Bio</a:t>
            </a:r>
            <a:r>
              <a:rPr lang="en-US" baseline="0" dirty="0" smtClean="0"/>
              <a:t> = life</a:t>
            </a:r>
          </a:p>
          <a:p>
            <a:r>
              <a:rPr lang="en-US" baseline="0" dirty="0" smtClean="0"/>
              <a:t>Geo = earth</a:t>
            </a:r>
          </a:p>
          <a:p>
            <a:r>
              <a:rPr lang="en-US" baseline="0" dirty="0" smtClean="0"/>
              <a:t>Chemical = chemical reactions</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11</a:t>
            </a:fld>
            <a:endParaRPr lang="en-US" dirty="0"/>
          </a:p>
        </p:txBody>
      </p:sp>
    </p:spTree>
    <p:extLst>
      <p:ext uri="{BB962C8B-B14F-4D97-AF65-F5344CB8AC3E}">
        <p14:creationId xmlns:p14="http://schemas.microsoft.com/office/powerpoint/2010/main" val="2504689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12</a:t>
            </a:fld>
            <a:endParaRPr lang="en-US" dirty="0"/>
          </a:p>
        </p:txBody>
      </p:sp>
    </p:spTree>
    <p:extLst>
      <p:ext uri="{BB962C8B-B14F-4D97-AF65-F5344CB8AC3E}">
        <p14:creationId xmlns:p14="http://schemas.microsoft.com/office/powerpoint/2010/main" val="2706629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these two gases! It will be important later!</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13</a:t>
            </a:fld>
            <a:endParaRPr lang="en-US" dirty="0"/>
          </a:p>
        </p:txBody>
      </p:sp>
    </p:spTree>
    <p:extLst>
      <p:ext uri="{BB962C8B-B14F-4D97-AF65-F5344CB8AC3E}">
        <p14:creationId xmlns:p14="http://schemas.microsoft.com/office/powerpoint/2010/main" val="2511760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Water vapor, nitrous oxide, and ozone are also greenhouse gases but do not contain carbon and thus were left out.</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14</a:t>
            </a:fld>
            <a:endParaRPr lang="en-US" dirty="0"/>
          </a:p>
        </p:txBody>
      </p:sp>
    </p:spTree>
    <p:extLst>
      <p:ext uri="{BB962C8B-B14F-4D97-AF65-F5344CB8AC3E}">
        <p14:creationId xmlns:p14="http://schemas.microsoft.com/office/powerpoint/2010/main" val="1774455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r>
              <a:rPr lang="en-US" baseline="0" dirty="0" smtClean="0"/>
              <a:t> The grass stores carbon as glucose, a cow eats the grass and the carbon is then transferred to the cow, then a human eats a beef hamburger and the carbon is transferred again.</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15</a:t>
            </a:fld>
            <a:endParaRPr lang="en-US" dirty="0"/>
          </a:p>
        </p:txBody>
      </p:sp>
    </p:spTree>
    <p:extLst>
      <p:ext uri="{BB962C8B-B14F-4D97-AF65-F5344CB8AC3E}">
        <p14:creationId xmlns:p14="http://schemas.microsoft.com/office/powerpoint/2010/main" val="205000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the atoms have been numbered and color coded to show each atom’s place in the final molecule. </a:t>
            </a:r>
          </a:p>
          <a:p>
            <a:r>
              <a:rPr lang="en-US" baseline="0" dirty="0" smtClean="0"/>
              <a:t>Explain to students that precipitation is any product of condensation of water e.g. snow, hail</a:t>
            </a:r>
            <a:r>
              <a:rPr lang="en-US" baseline="0" smtClean="0"/>
              <a:t>, rain</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16</a:t>
            </a:fld>
            <a:endParaRPr lang="en-US" dirty="0"/>
          </a:p>
        </p:txBody>
      </p:sp>
    </p:spTree>
    <p:extLst>
      <p:ext uri="{BB962C8B-B14F-4D97-AF65-F5344CB8AC3E}">
        <p14:creationId xmlns:p14="http://schemas.microsoft.com/office/powerpoint/2010/main" val="564213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included pictures</a:t>
            </a:r>
            <a:r>
              <a:rPr lang="en-US" baseline="0" dirty="0" smtClean="0"/>
              <a:t> of rocks demonstrates the results of chemical weathering.</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17</a:t>
            </a:fld>
            <a:endParaRPr lang="en-US" dirty="0"/>
          </a:p>
        </p:txBody>
      </p:sp>
    </p:spTree>
    <p:extLst>
      <p:ext uri="{BB962C8B-B14F-4D97-AF65-F5344CB8AC3E}">
        <p14:creationId xmlns:p14="http://schemas.microsoft.com/office/powerpoint/2010/main" val="749594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24E344A-BC24-4D80-821F-B5D1836B52B8}" type="slidenum">
              <a:rPr lang="en-US" smtClean="0"/>
              <a:t>18</a:t>
            </a:fld>
            <a:endParaRPr lang="en-US" dirty="0"/>
          </a:p>
        </p:txBody>
      </p:sp>
    </p:spTree>
    <p:extLst>
      <p:ext uri="{BB962C8B-B14F-4D97-AF65-F5344CB8AC3E}">
        <p14:creationId xmlns:p14="http://schemas.microsoft.com/office/powerpoint/2010/main" val="210458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rgbClr val="FF0000"/>
                </a:solidFill>
              </a:rPr>
              <a:t>ANSWERS:</a:t>
            </a:r>
          </a:p>
          <a:p>
            <a:pPr marL="457200" indent="-457200">
              <a:buFont typeface="+mj-lt"/>
              <a:buAutoNum type="arabicPeriod"/>
            </a:pPr>
            <a:r>
              <a:rPr lang="en-US" dirty="0" smtClean="0"/>
              <a:t>Methane and carbon dioxide</a:t>
            </a:r>
          </a:p>
          <a:p>
            <a:pPr marL="457200" indent="-457200">
              <a:buFont typeface="+mj-lt"/>
              <a:buAutoNum type="arabicPeriod"/>
            </a:pPr>
            <a:r>
              <a:rPr lang="en-US" dirty="0" smtClean="0"/>
              <a:t>Precipitation (hydrosphere), weathering (lithosphere), and photosynthesis (biosphere)</a:t>
            </a:r>
          </a:p>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19</a:t>
            </a:fld>
            <a:endParaRPr lang="en-US" dirty="0"/>
          </a:p>
        </p:txBody>
      </p:sp>
    </p:spTree>
    <p:extLst>
      <p:ext uri="{BB962C8B-B14F-4D97-AF65-F5344CB8AC3E}">
        <p14:creationId xmlns:p14="http://schemas.microsoft.com/office/powerpoint/2010/main" val="335491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 about the red particles in the gif to the right.</a:t>
            </a:r>
            <a:r>
              <a:rPr lang="en-US" baseline="0" dirty="0" smtClean="0"/>
              <a:t> Imagine that these particles are perfume molecules. If someone were to spray perfume in a corner of a room, someone on the opposite side of the room would eventually smell the perfume. This is because the molecules want to be evenly spread throughout the room, so they move from their area of high concentration to their area of low concentration. Similarly, if carbon dioxide is highly concentrated in the air, then some of the carbon dioxide will diffuse into the water where the concentration is lower.</a:t>
            </a:r>
          </a:p>
          <a:p>
            <a:endParaRPr lang="en-US" baseline="0" dirty="0" smtClean="0"/>
          </a:p>
          <a:p>
            <a:r>
              <a:rPr lang="en-US" baseline="0" dirty="0" smtClean="0"/>
              <a:t>Diffusion can also happen in the reverse direction. If more particles are in the hydrosphere, then their will be a net movement of particles into the atmosphere.</a:t>
            </a:r>
          </a:p>
          <a:p>
            <a:endParaRPr lang="en-US" dirty="0" smtClean="0"/>
          </a:p>
          <a:p>
            <a:r>
              <a:rPr lang="en-US" baseline="0" dirty="0" smtClean="0"/>
              <a:t>It is important to note that even when the particles are evenly dispersed, they still move. When particles have reached equilibrium there is not NET movement of particles, but particles still transverse from one medium to another with even concentrations. (ex. Diffusion between water and the atmosphere is always occurring, even when the molecules on one side are equal to the other)</a:t>
            </a:r>
          </a:p>
        </p:txBody>
      </p:sp>
      <p:sp>
        <p:nvSpPr>
          <p:cNvPr id="4" name="Slide Number Placeholder 3"/>
          <p:cNvSpPr>
            <a:spLocks noGrp="1"/>
          </p:cNvSpPr>
          <p:nvPr>
            <p:ph type="sldNum" sz="quarter" idx="10"/>
          </p:nvPr>
        </p:nvSpPr>
        <p:spPr/>
        <p:txBody>
          <a:bodyPr/>
          <a:lstStyle/>
          <a:p>
            <a:fld id="{F24E344A-BC24-4D80-821F-B5D1836B52B8}" type="slidenum">
              <a:rPr lang="en-US" smtClean="0"/>
              <a:t>20</a:t>
            </a:fld>
            <a:endParaRPr lang="en-US" dirty="0"/>
          </a:p>
        </p:txBody>
      </p:sp>
    </p:spTree>
    <p:extLst>
      <p:ext uri="{BB962C8B-B14F-4D97-AF65-F5344CB8AC3E}">
        <p14:creationId xmlns:p14="http://schemas.microsoft.com/office/powerpoint/2010/main" val="1312639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Shellfish include crab,</a:t>
            </a:r>
            <a:r>
              <a:rPr lang="en-US" baseline="0" dirty="0" smtClean="0"/>
              <a:t> lobster, shrimp, clams, etc.</a:t>
            </a:r>
          </a:p>
          <a:p>
            <a:r>
              <a:rPr lang="en-US" baseline="0" dirty="0" smtClean="0"/>
              <a:t>Coral reefs are considered living things and therefore are part of the biosphere</a:t>
            </a:r>
          </a:p>
        </p:txBody>
      </p:sp>
      <p:sp>
        <p:nvSpPr>
          <p:cNvPr id="4" name="Slide Number Placeholder 3"/>
          <p:cNvSpPr>
            <a:spLocks noGrp="1"/>
          </p:cNvSpPr>
          <p:nvPr>
            <p:ph type="sldNum" sz="quarter" idx="10"/>
          </p:nvPr>
        </p:nvSpPr>
        <p:spPr/>
        <p:txBody>
          <a:bodyPr/>
          <a:lstStyle/>
          <a:p>
            <a:fld id="{F24E344A-BC24-4D80-821F-B5D1836B52B8}" type="slidenum">
              <a:rPr lang="en-US" smtClean="0"/>
              <a:t>21</a:t>
            </a:fld>
            <a:endParaRPr lang="en-US" dirty="0"/>
          </a:p>
        </p:txBody>
      </p:sp>
    </p:spTree>
    <p:extLst>
      <p:ext uri="{BB962C8B-B14F-4D97-AF65-F5344CB8AC3E}">
        <p14:creationId xmlns:p14="http://schemas.microsoft.com/office/powerpoint/2010/main" val="2340377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a:t>
            </a:r>
            <a:r>
              <a:rPr lang="en-US" baseline="0" dirty="0" smtClean="0"/>
              <a:t> on the left is of marine sediment.</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22</a:t>
            </a:fld>
            <a:endParaRPr lang="en-US" dirty="0"/>
          </a:p>
        </p:txBody>
      </p:sp>
    </p:spTree>
    <p:extLst>
      <p:ext uri="{BB962C8B-B14F-4D97-AF65-F5344CB8AC3E}">
        <p14:creationId xmlns:p14="http://schemas.microsoft.com/office/powerpoint/2010/main" val="2973124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24E344A-BC24-4D80-821F-B5D1836B52B8}" type="slidenum">
              <a:rPr lang="en-US" smtClean="0"/>
              <a:t>23</a:t>
            </a:fld>
            <a:endParaRPr lang="en-US" dirty="0"/>
          </a:p>
        </p:txBody>
      </p:sp>
    </p:spTree>
    <p:extLst>
      <p:ext uri="{BB962C8B-B14F-4D97-AF65-F5344CB8AC3E}">
        <p14:creationId xmlns:p14="http://schemas.microsoft.com/office/powerpoint/2010/main" val="210458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0000"/>
                </a:solidFill>
              </a:rPr>
              <a:t>ANSWERS:</a:t>
            </a:r>
          </a:p>
          <a:p>
            <a:pPr marL="457200" indent="-457200">
              <a:buFont typeface="+mj-lt"/>
              <a:buAutoNum type="arabicPeriod"/>
            </a:pPr>
            <a:r>
              <a:rPr lang="en-US" dirty="0" smtClean="0"/>
              <a:t>Evaporation (atmosphere)</a:t>
            </a:r>
          </a:p>
          <a:p>
            <a:pPr marL="457200" indent="-457200">
              <a:buFont typeface="+mj-lt"/>
              <a:buAutoNum type="arabicPeriod"/>
            </a:pPr>
            <a:r>
              <a:rPr lang="en-US" dirty="0" smtClean="0"/>
              <a:t>Shellfish, shells,</a:t>
            </a:r>
            <a:r>
              <a:rPr lang="en-US" baseline="0" dirty="0" smtClean="0"/>
              <a:t> and coral</a:t>
            </a:r>
            <a:r>
              <a:rPr lang="en-US" dirty="0" smtClean="0"/>
              <a:t> (biosphere)</a:t>
            </a:r>
          </a:p>
          <a:p>
            <a:pPr marL="457200" indent="-457200">
              <a:buFont typeface="+mj-lt"/>
              <a:buAutoNum type="arabicPeriod"/>
            </a:pPr>
            <a:r>
              <a:rPr lang="en-US" dirty="0" smtClean="0"/>
              <a:t>Subduction (lithosphere)</a:t>
            </a:r>
          </a:p>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24</a:t>
            </a:fld>
            <a:endParaRPr lang="en-US" dirty="0"/>
          </a:p>
        </p:txBody>
      </p:sp>
    </p:spTree>
    <p:extLst>
      <p:ext uri="{BB962C8B-B14F-4D97-AF65-F5344CB8AC3E}">
        <p14:creationId xmlns:p14="http://schemas.microsoft.com/office/powerpoint/2010/main" val="361563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25</a:t>
            </a:fld>
            <a:endParaRPr lang="en-US" dirty="0"/>
          </a:p>
        </p:txBody>
      </p:sp>
    </p:spTree>
    <p:extLst>
      <p:ext uri="{BB962C8B-B14F-4D97-AF65-F5344CB8AC3E}">
        <p14:creationId xmlns:p14="http://schemas.microsoft.com/office/powerpoint/2010/main" val="198843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http://www.fossil.energy.gov/education/energylessons/coal/gen_howformed.html</a:t>
            </a:r>
            <a:endParaRPr lang="en-US" dirty="0" smtClean="0"/>
          </a:p>
        </p:txBody>
      </p:sp>
      <p:sp>
        <p:nvSpPr>
          <p:cNvPr id="4" name="Slide Number Placeholder 3"/>
          <p:cNvSpPr>
            <a:spLocks noGrp="1"/>
          </p:cNvSpPr>
          <p:nvPr>
            <p:ph type="sldNum" sz="quarter" idx="10"/>
          </p:nvPr>
        </p:nvSpPr>
        <p:spPr/>
        <p:txBody>
          <a:bodyPr/>
          <a:lstStyle/>
          <a:p>
            <a:fld id="{F24E344A-BC24-4D80-821F-B5D1836B52B8}" type="slidenum">
              <a:rPr lang="en-US" smtClean="0"/>
              <a:t>26</a:t>
            </a:fld>
            <a:endParaRPr lang="en-US" dirty="0"/>
          </a:p>
        </p:txBody>
      </p:sp>
    </p:spTree>
    <p:extLst>
      <p:ext uri="{BB962C8B-B14F-4D97-AF65-F5344CB8AC3E}">
        <p14:creationId xmlns:p14="http://schemas.microsoft.com/office/powerpoint/2010/main" val="3880547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27</a:t>
            </a:fld>
            <a:endParaRPr lang="en-US" dirty="0"/>
          </a:p>
        </p:txBody>
      </p:sp>
    </p:spTree>
    <p:extLst>
      <p:ext uri="{BB962C8B-B14F-4D97-AF65-F5344CB8AC3E}">
        <p14:creationId xmlns:p14="http://schemas.microsoft.com/office/powerpoint/2010/main" val="1374723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24E344A-BC24-4D80-821F-B5D1836B52B8}" type="slidenum">
              <a:rPr lang="en-US" smtClean="0"/>
              <a:t>28</a:t>
            </a:fld>
            <a:endParaRPr lang="en-US" dirty="0"/>
          </a:p>
        </p:txBody>
      </p:sp>
    </p:spTree>
    <p:extLst>
      <p:ext uri="{BB962C8B-B14F-4D97-AF65-F5344CB8AC3E}">
        <p14:creationId xmlns:p14="http://schemas.microsoft.com/office/powerpoint/2010/main" val="210458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rgbClr val="FF0000"/>
                </a:solidFill>
              </a:rPr>
              <a:t>ANSWERS:</a:t>
            </a:r>
          </a:p>
          <a:p>
            <a:pPr marL="457200" indent="-457200">
              <a:buFont typeface="+mj-lt"/>
              <a:buAutoNum type="arabicPeriod"/>
            </a:pPr>
            <a:r>
              <a:rPr lang="en-US" dirty="0" smtClean="0"/>
              <a:t>Volcanism and fossil fuels</a:t>
            </a:r>
          </a:p>
          <a:p>
            <a:pPr marL="457200" indent="-457200">
              <a:buFont typeface="+mj-lt"/>
              <a:buAutoNum type="arabicPeriod"/>
            </a:pPr>
            <a:r>
              <a:rPr lang="en-US" dirty="0" smtClean="0"/>
              <a:t>Atmosphere</a:t>
            </a:r>
          </a:p>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29</a:t>
            </a:fld>
            <a:endParaRPr lang="en-US" dirty="0"/>
          </a:p>
        </p:txBody>
      </p:sp>
    </p:spTree>
    <p:extLst>
      <p:ext uri="{BB962C8B-B14F-4D97-AF65-F5344CB8AC3E}">
        <p14:creationId xmlns:p14="http://schemas.microsoft.com/office/powerpoint/2010/main" val="936205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whale exhales,</a:t>
            </a:r>
            <a:r>
              <a:rPr lang="en-US" baseline="0" dirty="0" smtClean="0"/>
              <a:t> it is releasing carbon dioxide into the atmosphere</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30</a:t>
            </a:fld>
            <a:endParaRPr lang="en-US" dirty="0"/>
          </a:p>
        </p:txBody>
      </p:sp>
    </p:spTree>
    <p:extLst>
      <p:ext uri="{BB962C8B-B14F-4D97-AF65-F5344CB8AC3E}">
        <p14:creationId xmlns:p14="http://schemas.microsoft.com/office/powerpoint/2010/main" val="2771542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plants loose their leaves in the fall, the leaves are decomposed.</a:t>
            </a:r>
            <a:r>
              <a:rPr lang="en-US" baseline="0" dirty="0" smtClean="0"/>
              <a:t> This material is absorbed by the soil. The leaves, roots, and all other parts of the plants have carbon in them!</a:t>
            </a:r>
          </a:p>
          <a:p>
            <a:endParaRPr lang="en-US" baseline="0" dirty="0" smtClean="0"/>
          </a:p>
          <a:p>
            <a:r>
              <a:rPr lang="en-US" baseline="0" dirty="0" smtClean="0"/>
              <a:t>Animals also have carbon that is held within the body, when an animal dies, they also decompose and release their carbon back into the soil.</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31</a:t>
            </a:fld>
            <a:endParaRPr lang="en-US" dirty="0"/>
          </a:p>
        </p:txBody>
      </p:sp>
    </p:spTree>
    <p:extLst>
      <p:ext uri="{BB962C8B-B14F-4D97-AF65-F5344CB8AC3E}">
        <p14:creationId xmlns:p14="http://schemas.microsoft.com/office/powerpoint/2010/main" val="2882573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24E344A-BC24-4D80-821F-B5D1836B52B8}" type="slidenum">
              <a:rPr lang="en-US" smtClean="0"/>
              <a:t>32</a:t>
            </a:fld>
            <a:endParaRPr lang="en-US" dirty="0"/>
          </a:p>
        </p:txBody>
      </p:sp>
    </p:spTree>
    <p:extLst>
      <p:ext uri="{BB962C8B-B14F-4D97-AF65-F5344CB8AC3E}">
        <p14:creationId xmlns:p14="http://schemas.microsoft.com/office/powerpoint/2010/main" val="210458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rgbClr val="FF0000"/>
                </a:solidFill>
              </a:rPr>
              <a:t>ANSWERS:</a:t>
            </a:r>
          </a:p>
          <a:p>
            <a:pPr marL="457200" indent="-457200">
              <a:buFont typeface="+mj-lt"/>
              <a:buAutoNum type="arabicPeriod"/>
            </a:pPr>
            <a:r>
              <a:rPr lang="en-US" dirty="0" smtClean="0"/>
              <a:t>Methane gas</a:t>
            </a:r>
          </a:p>
          <a:p>
            <a:pPr marL="457200" indent="-457200">
              <a:buFont typeface="+mj-lt"/>
              <a:buAutoNum type="arabicPeriod"/>
            </a:pPr>
            <a:r>
              <a:rPr lang="en-US" dirty="0" smtClean="0"/>
              <a:t>Lithosphere</a:t>
            </a:r>
          </a:p>
          <a:p>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33</a:t>
            </a:fld>
            <a:endParaRPr lang="en-US" dirty="0"/>
          </a:p>
        </p:txBody>
      </p:sp>
    </p:spTree>
    <p:extLst>
      <p:ext uri="{BB962C8B-B14F-4D97-AF65-F5344CB8AC3E}">
        <p14:creationId xmlns:p14="http://schemas.microsoft.com/office/powerpoint/2010/main" val="236698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movement of carbon throughout the cycle does not destroy the carbon, it merely changes forms as it gets exchanged across carbon pools. </a:t>
            </a:r>
          </a:p>
          <a:p>
            <a:endParaRPr lang="en-US" baseline="0" dirty="0" smtClean="0"/>
          </a:p>
        </p:txBody>
      </p:sp>
      <p:sp>
        <p:nvSpPr>
          <p:cNvPr id="4" name="Slide Number Placeholder 3"/>
          <p:cNvSpPr>
            <a:spLocks noGrp="1"/>
          </p:cNvSpPr>
          <p:nvPr>
            <p:ph type="sldNum" sz="quarter" idx="10"/>
          </p:nvPr>
        </p:nvSpPr>
        <p:spPr/>
        <p:txBody>
          <a:bodyPr/>
          <a:lstStyle/>
          <a:p>
            <a:fld id="{F24E344A-BC24-4D80-821F-B5D1836B52B8}" type="slidenum">
              <a:rPr lang="en-US" smtClean="0"/>
              <a:t>34</a:t>
            </a:fld>
            <a:endParaRPr lang="en-US" dirty="0"/>
          </a:p>
        </p:txBody>
      </p:sp>
    </p:spTree>
    <p:extLst>
      <p:ext uri="{BB962C8B-B14F-4D97-AF65-F5344CB8AC3E}">
        <p14:creationId xmlns:p14="http://schemas.microsoft.com/office/powerpoint/2010/main" val="210458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t>Burning</a:t>
            </a:r>
            <a:r>
              <a:rPr lang="en-US" baseline="0" dirty="0" smtClean="0"/>
              <a:t> </a:t>
            </a:r>
            <a:r>
              <a:rPr lang="en-US" dirty="0" smtClean="0"/>
              <a:t>fossil fuels directly adds massive amounts of carbon to the atmosphere quicker than the other carbon pools can remove carbon from the atmosphere.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t>Deforestation is another human factor adding to the excessive amounts of CO</a:t>
            </a:r>
            <a:r>
              <a:rPr lang="en-US" baseline="-25000" dirty="0" smtClean="0"/>
              <a:t>2</a:t>
            </a:r>
            <a:r>
              <a:rPr lang="en-US" dirty="0" smtClean="0"/>
              <a:t> in the atmosphere. With the destruction of entire forests every day, we reduce the number of plants available to reduce carbon via photosynthesis. </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BD746718-1046-40DD-8A11-98F684574959}" type="slidenum">
              <a:rPr lang="en-US" smtClean="0"/>
              <a:t>36</a:t>
            </a:fld>
            <a:endParaRPr lang="en-US"/>
          </a:p>
        </p:txBody>
      </p:sp>
    </p:spTree>
    <p:extLst>
      <p:ext uri="{BB962C8B-B14F-4D97-AF65-F5344CB8AC3E}">
        <p14:creationId xmlns:p14="http://schemas.microsoft.com/office/powerpoint/2010/main" val="899897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Ice cores measure how much CO</a:t>
            </a:r>
            <a:r>
              <a:rPr lang="en-US" sz="1200" baseline="-25000" dirty="0" smtClean="0"/>
              <a:t>2 </a:t>
            </a:r>
            <a:r>
              <a:rPr lang="en-US" sz="1200" dirty="0" smtClean="0"/>
              <a:t> was in the atmosphere in past years. </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37</a:t>
            </a:fld>
            <a:endParaRPr lang="en-US" dirty="0"/>
          </a:p>
        </p:txBody>
      </p:sp>
    </p:spTree>
    <p:extLst>
      <p:ext uri="{BB962C8B-B14F-4D97-AF65-F5344CB8AC3E}">
        <p14:creationId xmlns:p14="http://schemas.microsoft.com/office/powerpoint/2010/main" val="4285889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Hurricanes are likely</a:t>
            </a:r>
            <a:r>
              <a:rPr lang="en-US" baseline="0" dirty="0" smtClean="0"/>
              <a:t> to become stronger with the increasing global temperatures.</a:t>
            </a:r>
          </a:p>
          <a:p>
            <a:r>
              <a:rPr lang="en-US" dirty="0" smtClean="0"/>
              <a:t>The global</a:t>
            </a:r>
            <a:r>
              <a:rPr lang="en-US" baseline="0" dirty="0" smtClean="0"/>
              <a:t> map shows the temperatures from 1951 to 2007. Blue indicates cooler temperatures where orange indicates warmer temperatures.</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38</a:t>
            </a:fld>
            <a:endParaRPr lang="en-US" dirty="0"/>
          </a:p>
        </p:txBody>
      </p:sp>
    </p:spTree>
    <p:extLst>
      <p:ext uri="{BB962C8B-B14F-4D97-AF65-F5344CB8AC3E}">
        <p14:creationId xmlns:p14="http://schemas.microsoft.com/office/powerpoint/2010/main" val="18616188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picture demonstrates</a:t>
            </a:r>
            <a:r>
              <a:rPr lang="en-US" baseline="0" dirty="0" smtClean="0"/>
              <a:t> what the US would look like if all of the ice caps melted. Many states would be completely underwater. </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39</a:t>
            </a:fld>
            <a:endParaRPr lang="en-US" dirty="0"/>
          </a:p>
        </p:txBody>
      </p:sp>
    </p:spTree>
    <p:extLst>
      <p:ext uri="{BB962C8B-B14F-4D97-AF65-F5344CB8AC3E}">
        <p14:creationId xmlns:p14="http://schemas.microsoft.com/office/powerpoint/2010/main" val="1057332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 We can expect the temperature</a:t>
            </a:r>
            <a:r>
              <a:rPr lang="en-US" baseline="0" dirty="0" smtClean="0"/>
              <a:t> of the Earth to increase along the rises in</a:t>
            </a:r>
            <a:r>
              <a:rPr lang="en-US" dirty="0" smtClean="0"/>
              <a:t> CO</a:t>
            </a:r>
            <a:r>
              <a:rPr lang="en-US" baseline="-25000" dirty="0" smtClean="0"/>
              <a:t>2 </a:t>
            </a:r>
            <a:r>
              <a:rPr lang="en-US" dirty="0" smtClean="0"/>
              <a:t>.</a:t>
            </a:r>
            <a:endParaRPr lang="en-US" dirty="0"/>
          </a:p>
        </p:txBody>
      </p:sp>
      <p:sp>
        <p:nvSpPr>
          <p:cNvPr id="4" name="Slide Number Placeholder 3"/>
          <p:cNvSpPr>
            <a:spLocks noGrp="1"/>
          </p:cNvSpPr>
          <p:nvPr>
            <p:ph type="sldNum" sz="quarter" idx="10"/>
          </p:nvPr>
        </p:nvSpPr>
        <p:spPr/>
        <p:txBody>
          <a:bodyPr/>
          <a:lstStyle/>
          <a:p>
            <a:fld id="{F24E344A-BC24-4D80-821F-B5D1836B52B8}" type="slidenum">
              <a:rPr lang="en-US" smtClean="0"/>
              <a:t>40</a:t>
            </a:fld>
            <a:endParaRPr lang="en-US" dirty="0"/>
          </a:p>
        </p:txBody>
      </p:sp>
    </p:spTree>
    <p:extLst>
      <p:ext uri="{BB962C8B-B14F-4D97-AF65-F5344CB8AC3E}">
        <p14:creationId xmlns:p14="http://schemas.microsoft.com/office/powerpoint/2010/main" val="2915460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Extra video</a:t>
            </a:r>
            <a:r>
              <a:rPr lang="en-US" baseline="0" dirty="0" smtClean="0"/>
              <a:t> included to solidify the cycle in the students minds. Runs about 3 min.</a:t>
            </a:r>
          </a:p>
          <a:p>
            <a:r>
              <a:rPr lang="en-US" baseline="0" dirty="0" smtClean="0"/>
              <a:t>https://www.youtube.com/watch?v=nzImo8kSXiU</a:t>
            </a:r>
          </a:p>
        </p:txBody>
      </p:sp>
      <p:sp>
        <p:nvSpPr>
          <p:cNvPr id="4" name="Slide Number Placeholder 3"/>
          <p:cNvSpPr>
            <a:spLocks noGrp="1"/>
          </p:cNvSpPr>
          <p:nvPr>
            <p:ph type="sldNum" sz="quarter" idx="10"/>
          </p:nvPr>
        </p:nvSpPr>
        <p:spPr/>
        <p:txBody>
          <a:bodyPr/>
          <a:lstStyle/>
          <a:p>
            <a:fld id="{F24E344A-BC24-4D80-821F-B5D1836B52B8}" type="slidenum">
              <a:rPr lang="en-US" smtClean="0"/>
              <a:t>41</a:t>
            </a:fld>
            <a:endParaRPr lang="en-US" dirty="0"/>
          </a:p>
        </p:txBody>
      </p:sp>
    </p:spTree>
    <p:extLst>
      <p:ext uri="{BB962C8B-B14F-4D97-AF65-F5344CB8AC3E}">
        <p14:creationId xmlns:p14="http://schemas.microsoft.com/office/powerpoint/2010/main" val="3366248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EB64D7A-D808-4876-A95C-E67A71C723A6}" type="datetimeFigureOut">
              <a:rPr lang="en-US" smtClean="0"/>
              <a:t>12/22/2015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147784-E611-4F1A-824A-C9062D19C070}" type="slidenum">
              <a:rPr lang="en-US" smtClean="0"/>
              <a:t>‹#›</a:t>
            </a:fld>
            <a:endParaRPr lang="en-US" dirty="0"/>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479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1134401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147784-E611-4F1A-824A-C9062D19C070}" type="slidenum">
              <a:rPr lang="en-US" smtClean="0"/>
              <a:t>‹#›</a:t>
            </a:fld>
            <a:endParaRPr lang="en-US" dirty="0"/>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412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4182886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2969171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213307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182746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1479147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147784-E611-4F1A-824A-C9062D19C070}" type="slidenum">
              <a:rPr lang="en-US" smtClean="0"/>
              <a:t>‹#›</a:t>
            </a:fld>
            <a:endParaRPr lang="en-US" dirty="0"/>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511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147784-E611-4F1A-824A-C9062D19C070}" type="slidenum">
              <a:rPr lang="en-US" smtClean="0"/>
              <a:t>‹#›</a:t>
            </a:fld>
            <a:endParaRPr lang="en-US" dirty="0"/>
          </a:p>
        </p:txBody>
      </p:sp>
    </p:spTree>
    <p:extLst>
      <p:ext uri="{BB962C8B-B14F-4D97-AF65-F5344CB8AC3E}">
        <p14:creationId xmlns:p14="http://schemas.microsoft.com/office/powerpoint/2010/main" val="410517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B64D7A-D808-4876-A95C-E67A71C723A6}" type="datetimeFigureOut">
              <a:rPr lang="en-US" smtClean="0"/>
              <a:t>12/22/2015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147784-E611-4F1A-824A-C9062D19C070}" type="slidenum">
              <a:rPr lang="en-US" smtClean="0"/>
              <a:t>‹#›</a:t>
            </a:fld>
            <a:endParaRPr lang="en-US" dirty="0"/>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464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EB64D7A-D808-4876-A95C-E67A71C723A6}" type="datetimeFigureOut">
              <a:rPr lang="en-US" smtClean="0"/>
              <a:t>12/22/2015</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0147784-E611-4F1A-824A-C9062D19C070}" type="slidenum">
              <a:rPr lang="en-US" smtClean="0"/>
              <a:t>‹#›</a:t>
            </a:fld>
            <a:endParaRPr lang="en-US" dirty="0"/>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208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gif"/><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g"/><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jpeg"/><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18.jpg"/><Relationship Id="rId9" Type="http://schemas.openxmlformats.org/officeDocument/2006/relationships/image" Target="../media/image17.gif"/></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image" Target="../media/image18.jpg"/><Relationship Id="rId4" Type="http://schemas.openxmlformats.org/officeDocument/2006/relationships/image" Target="../media/image26.png"/><Relationship Id="rId9" Type="http://schemas.openxmlformats.org/officeDocument/2006/relationships/image" Target="../media/image29.jpg"/></Relationships>
</file>

<file path=ppt/slides/_rels/slide16.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png"/><Relationship Id="rId3" Type="http://schemas.openxmlformats.org/officeDocument/2006/relationships/image" Target="../media/image21.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35.png"/><Relationship Id="rId5" Type="http://schemas.openxmlformats.org/officeDocument/2006/relationships/image" Target="../media/image30.jpeg"/><Relationship Id="rId15" Type="http://schemas.openxmlformats.org/officeDocument/2006/relationships/image" Target="../media/image38.jpeg"/><Relationship Id="rId10" Type="http://schemas.openxmlformats.org/officeDocument/2006/relationships/image" Target="../media/image34.png"/><Relationship Id="rId4" Type="http://schemas.microsoft.com/office/2007/relationships/hdphoto" Target="../media/hdphoto2.wdp"/><Relationship Id="rId9" Type="http://schemas.openxmlformats.org/officeDocument/2006/relationships/image" Target="../media/image33.png"/><Relationship Id="rId14" Type="http://schemas.openxmlformats.org/officeDocument/2006/relationships/image" Target="../media/image18.jpg"/></Relationships>
</file>

<file path=ppt/slides/_rels/slide1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20.png"/><Relationship Id="rId7" Type="http://schemas.microsoft.com/office/2007/relationships/hdphoto" Target="../media/hdphoto4.wdp"/><Relationship Id="rId12" Type="http://schemas.openxmlformats.org/officeDocument/2006/relationships/image" Target="../media/image42.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1.jpg"/><Relationship Id="rId5" Type="http://schemas.openxmlformats.org/officeDocument/2006/relationships/image" Target="../media/image18.jpg"/><Relationship Id="rId10" Type="http://schemas.openxmlformats.org/officeDocument/2006/relationships/image" Target="../media/image37.png"/><Relationship Id="rId4" Type="http://schemas.microsoft.com/office/2007/relationships/hdphoto" Target="../media/hdphoto1.wdp"/><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7.gif"/><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jpeg"/><Relationship Id="rId5" Type="http://schemas.microsoft.com/office/2007/relationships/hdphoto" Target="../media/hdphoto1.wdp"/><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45.gi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4.jpg"/><Relationship Id="rId5" Type="http://schemas.microsoft.com/office/2007/relationships/hdphoto" Target="../media/hdphoto2.wdp"/><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7.gif"/><Relationship Id="rId7" Type="http://schemas.microsoft.com/office/2007/relationships/hdphoto" Target="../media/hdphoto5.wdp"/><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49.jpg"/><Relationship Id="rId5" Type="http://schemas.microsoft.com/office/2007/relationships/hdphoto" Target="../media/hdphoto2.wdp"/><Relationship Id="rId10" Type="http://schemas.openxmlformats.org/officeDocument/2006/relationships/image" Target="../media/image48.png"/><Relationship Id="rId4" Type="http://schemas.openxmlformats.org/officeDocument/2006/relationships/image" Target="../media/image21.jpeg"/><Relationship Id="rId9" Type="http://schemas.microsoft.com/office/2007/relationships/hdphoto" Target="../media/hdphoto6.wdp"/></Relationships>
</file>

<file path=ppt/slides/_rels/slide22.xml.rels><?xml version="1.0" encoding="UTF-8" standalone="yes"?>
<Relationships xmlns="http://schemas.openxmlformats.org/package/2006/relationships"><Relationship Id="rId8" Type="http://schemas.openxmlformats.org/officeDocument/2006/relationships/image" Target="../media/image51.gif"/><Relationship Id="rId3" Type="http://schemas.openxmlformats.org/officeDocument/2006/relationships/image" Target="../media/image20.png"/><Relationship Id="rId7" Type="http://schemas.openxmlformats.org/officeDocument/2006/relationships/image" Target="../media/image50.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1.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7.gif"/><Relationship Id="rId7" Type="http://schemas.microsoft.com/office/2007/relationships/hdphoto" Target="../media/hdphoto2.wdp"/><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jpeg"/><Relationship Id="rId5" Type="http://schemas.microsoft.com/office/2007/relationships/hdphoto" Target="../media/hdphoto1.wdp"/><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8.gif"/><Relationship Id="rId3" Type="http://schemas.openxmlformats.org/officeDocument/2006/relationships/image" Target="../media/image18.jpg"/><Relationship Id="rId7" Type="http://schemas.openxmlformats.org/officeDocument/2006/relationships/image" Target="../media/image55.png"/><Relationship Id="rId12" Type="http://schemas.microsoft.com/office/2007/relationships/hdphoto" Target="../media/hdphoto1.wdp"/><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20.png"/><Relationship Id="rId5" Type="http://schemas.openxmlformats.org/officeDocument/2006/relationships/image" Target="../media/image54.jpeg"/><Relationship Id="rId10" Type="http://schemas.openxmlformats.org/officeDocument/2006/relationships/image" Target="../media/image57.png"/><Relationship Id="rId4" Type="http://schemas.openxmlformats.org/officeDocument/2006/relationships/image" Target="../media/image53.gif"/><Relationship Id="rId9" Type="http://schemas.microsoft.com/office/2007/relationships/hdphoto" Target="../media/hdphoto8.wdp"/><Relationship Id="rId14" Type="http://schemas.openxmlformats.org/officeDocument/2006/relationships/image" Target="../media/image59.jp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18.jp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image" Target="../media/image17.gif"/><Relationship Id="rId7" Type="http://schemas.openxmlformats.org/officeDocument/2006/relationships/image" Target="../media/image63.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2.jpg"/><Relationship Id="rId5" Type="http://schemas.microsoft.com/office/2007/relationships/hdphoto" Target="../media/hdphoto1.wdp"/><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7.gif"/><Relationship Id="rId7" Type="http://schemas.microsoft.com/office/2007/relationships/hdphoto" Target="../media/hdphoto2.wd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jpeg"/><Relationship Id="rId5" Type="http://schemas.microsoft.com/office/2007/relationships/hdphoto" Target="../media/hdphoto1.wdp"/><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8.jpg"/><Relationship Id="rId7" Type="http://schemas.microsoft.com/office/2007/relationships/hdphoto" Target="../media/hdphoto9.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g"/><Relationship Id="rId10" Type="http://schemas.openxmlformats.org/officeDocument/2006/relationships/image" Target="../media/image70.gif"/><Relationship Id="rId4" Type="http://schemas.openxmlformats.org/officeDocument/2006/relationships/image" Target="../media/image17.gif"/><Relationship Id="rId9" Type="http://schemas.openxmlformats.org/officeDocument/2006/relationships/image" Target="../media/image69.png"/></Relationships>
</file>

<file path=ppt/slides/_rels/slide3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20.png"/><Relationship Id="rId7"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75.jpeg"/><Relationship Id="rId5" Type="http://schemas.openxmlformats.org/officeDocument/2006/relationships/image" Target="../media/image71.jpeg"/><Relationship Id="rId10" Type="http://schemas.openxmlformats.org/officeDocument/2006/relationships/image" Target="../media/image74.jpg"/><Relationship Id="rId4" Type="http://schemas.microsoft.com/office/2007/relationships/hdphoto" Target="../media/hdphoto1.wdp"/><Relationship Id="rId9" Type="http://schemas.openxmlformats.org/officeDocument/2006/relationships/image" Target="../media/image17.gif"/></Relationships>
</file>

<file path=ppt/slides/_rels/slide32.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7.gif"/><Relationship Id="rId7" Type="http://schemas.microsoft.com/office/2007/relationships/hdphoto" Target="../media/hdphoto2.wdp"/><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1.jpeg"/><Relationship Id="rId5" Type="http://schemas.microsoft.com/office/2007/relationships/hdphoto" Target="../media/hdphoto1.wdp"/><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7.gif"/><Relationship Id="rId7" Type="http://schemas.microsoft.com/office/2007/relationships/hdphoto" Target="../media/hdphoto2.wdp"/><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1.jpeg"/><Relationship Id="rId5" Type="http://schemas.microsoft.com/office/2007/relationships/hdphoto" Target="../media/hdphoto1.wdp"/><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eg"/></Relationships>
</file>

<file path=ppt/slides/_rels/slide37.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83.jpg"/><Relationship Id="rId4" Type="http://schemas.openxmlformats.org/officeDocument/2006/relationships/image" Target="../media/image82.gif"/></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84.jpg"/><Relationship Id="rId7" Type="http://schemas.openxmlformats.org/officeDocument/2006/relationships/diagramQuickStyle" Target="../diagrams/quickStyle1.xml"/><Relationship Id="rId12" Type="http://schemas.openxmlformats.org/officeDocument/2006/relationships/image" Target="../media/image88.gi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87.jpeg"/><Relationship Id="rId5" Type="http://schemas.openxmlformats.org/officeDocument/2006/relationships/diagramData" Target="../diagrams/data1.xml"/><Relationship Id="rId10" Type="http://schemas.openxmlformats.org/officeDocument/2006/relationships/image" Target="../media/image86.jpg"/><Relationship Id="rId4" Type="http://schemas.openxmlformats.org/officeDocument/2006/relationships/image" Target="../media/image85.png"/><Relationship Id="rId9" Type="http://schemas.microsoft.com/office/2007/relationships/diagramDrawing" Target="../diagrams/drawing1.xml"/></Relationships>
</file>

<file path=ppt/slides/_rels/slide3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ideo" Target="https://www.youtube.com/embed/eAUSrrwbpcE" TargetMode="External"/><Relationship Id="rId4"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carbon cycle</a:t>
            </a:r>
            <a:endParaRPr lang="en-US" dirty="0"/>
          </a:p>
        </p:txBody>
      </p:sp>
      <p:sp>
        <p:nvSpPr>
          <p:cNvPr id="3" name="Subtitle 2"/>
          <p:cNvSpPr>
            <a:spLocks noGrp="1"/>
          </p:cNvSpPr>
          <p:nvPr>
            <p:ph type="subTitle" idx="1"/>
          </p:nvPr>
        </p:nvSpPr>
        <p:spPr/>
        <p:txBody>
          <a:bodyPr>
            <a:normAutofit/>
          </a:bodyPr>
          <a:lstStyle/>
          <a:p>
            <a:r>
              <a:rPr lang="en-US" sz="2400" dirty="0" smtClean="0"/>
              <a:t>What goes around comes around</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129" y="4628425"/>
            <a:ext cx="2126463" cy="2126463"/>
          </a:xfrm>
          <a:prstGeom prst="rect">
            <a:avLst/>
          </a:prstGeom>
        </p:spPr>
      </p:pic>
    </p:spTree>
    <p:extLst>
      <p:ext uri="{BB962C8B-B14F-4D97-AF65-F5344CB8AC3E}">
        <p14:creationId xmlns:p14="http://schemas.microsoft.com/office/powerpoint/2010/main" val="2683836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introduction to Carbon</a:t>
            </a:r>
            <a:endParaRPr lang="en-US" dirty="0"/>
          </a:p>
        </p:txBody>
      </p:sp>
      <p:sp>
        <p:nvSpPr>
          <p:cNvPr id="3" name="Text Placeholder 2"/>
          <p:cNvSpPr>
            <a:spLocks noGrp="1"/>
          </p:cNvSpPr>
          <p:nvPr>
            <p:ph type="body" idx="1"/>
          </p:nvPr>
        </p:nvSpPr>
        <p:spPr/>
        <p:txBody>
          <a:bodyPr>
            <a:normAutofit/>
          </a:bodyPr>
          <a:lstStyle/>
          <a:p>
            <a:r>
              <a:rPr lang="en-US" sz="1800" dirty="0" smtClean="0"/>
              <a:t>What is carbon and why is it important?</a:t>
            </a:r>
            <a:endParaRPr lang="en-US" sz="1800" dirty="0"/>
          </a:p>
        </p:txBody>
      </p:sp>
    </p:spTree>
    <p:extLst>
      <p:ext uri="{BB962C8B-B14F-4D97-AF65-F5344CB8AC3E}">
        <p14:creationId xmlns:p14="http://schemas.microsoft.com/office/powerpoint/2010/main" val="1623131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a:t>
            </a:r>
            <a:endParaRPr lang="en-US" dirty="0"/>
          </a:p>
        </p:txBody>
      </p:sp>
      <p:sp>
        <p:nvSpPr>
          <p:cNvPr id="3" name="Content Placeholder 2"/>
          <p:cNvSpPr>
            <a:spLocks noGrp="1"/>
          </p:cNvSpPr>
          <p:nvPr>
            <p:ph idx="1"/>
          </p:nvPr>
        </p:nvSpPr>
        <p:spPr>
          <a:xfrm>
            <a:off x="457200" y="1905000"/>
            <a:ext cx="7290055" cy="4023360"/>
          </a:xfrm>
        </p:spPr>
        <p:txBody>
          <a:bodyPr/>
          <a:lstStyle/>
          <a:p>
            <a:pPr>
              <a:buFont typeface="Arial" panose="020B0604020202020204" pitchFamily="34" charset="0"/>
              <a:buChar char="•"/>
            </a:pPr>
            <a:r>
              <a:rPr lang="en-US" dirty="0" smtClean="0"/>
              <a:t> Carbon is the </a:t>
            </a:r>
            <a:r>
              <a:rPr lang="en-US" b="1" dirty="0" smtClean="0"/>
              <a:t>6</a:t>
            </a:r>
            <a:r>
              <a:rPr lang="en-US" b="1" baseline="30000" dirty="0" smtClean="0"/>
              <a:t>th</a:t>
            </a:r>
            <a:r>
              <a:rPr lang="en-US" b="1" dirty="0" smtClean="0"/>
              <a:t> element </a:t>
            </a:r>
            <a:r>
              <a:rPr lang="en-US" dirty="0" smtClean="0"/>
              <a:t>on the periodic table of elements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286000"/>
            <a:ext cx="8458200" cy="4419600"/>
          </a:xfrm>
          <a:prstGeom prst="rect">
            <a:avLst/>
          </a:prstGeom>
        </p:spPr>
      </p:pic>
      <p:sp>
        <p:nvSpPr>
          <p:cNvPr id="5" name="Oval 4"/>
          <p:cNvSpPr/>
          <p:nvPr/>
        </p:nvSpPr>
        <p:spPr>
          <a:xfrm>
            <a:off x="6264459" y="3478440"/>
            <a:ext cx="361950" cy="39042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4141262">
            <a:off x="6156627" y="3152494"/>
            <a:ext cx="380999" cy="228600"/>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Right Arrow 6"/>
          <p:cNvSpPr/>
          <p:nvPr/>
        </p:nvSpPr>
        <p:spPr>
          <a:xfrm rot="1423664">
            <a:off x="5856853" y="3394190"/>
            <a:ext cx="380999" cy="228600"/>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Right Arrow 7"/>
          <p:cNvSpPr/>
          <p:nvPr/>
        </p:nvSpPr>
        <p:spPr>
          <a:xfrm rot="19061674">
            <a:off x="5953365" y="3878604"/>
            <a:ext cx="380999" cy="228600"/>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Right Arrow 8"/>
          <p:cNvSpPr/>
          <p:nvPr/>
        </p:nvSpPr>
        <p:spPr>
          <a:xfrm rot="8362137">
            <a:off x="6568619" y="3255746"/>
            <a:ext cx="380999" cy="228600"/>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Right Arrow 9"/>
          <p:cNvSpPr/>
          <p:nvPr/>
        </p:nvSpPr>
        <p:spPr>
          <a:xfrm rot="15054145">
            <a:off x="6380179" y="3989943"/>
            <a:ext cx="380999" cy="228600"/>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 name="Right Arrow 10"/>
          <p:cNvSpPr/>
          <p:nvPr/>
        </p:nvSpPr>
        <p:spPr>
          <a:xfrm rot="12054644">
            <a:off x="6654657" y="3682345"/>
            <a:ext cx="380999" cy="228600"/>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18744" t="8468" r="21426" b="6840"/>
          <a:stretch/>
        </p:blipFill>
        <p:spPr>
          <a:xfrm>
            <a:off x="6875636" y="266917"/>
            <a:ext cx="1936147" cy="1828583"/>
          </a:xfrm>
          <a:prstGeom prst="rect">
            <a:avLst/>
          </a:prstGeom>
        </p:spPr>
      </p:pic>
    </p:spTree>
    <p:extLst>
      <p:ext uri="{BB962C8B-B14F-4D97-AF65-F5344CB8AC3E}">
        <p14:creationId xmlns:p14="http://schemas.microsoft.com/office/powerpoint/2010/main" val="252194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996667" y="3058222"/>
            <a:ext cx="258559" cy="220283"/>
          </a:xfrm>
          <a:prstGeom prst="ellipse">
            <a:avLst/>
          </a:prstGeom>
          <a:solidFill>
            <a:srgbClr val="FFFF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048593" y="3058222"/>
            <a:ext cx="258559" cy="220283"/>
          </a:xfrm>
          <a:prstGeom prst="ellipse">
            <a:avLst/>
          </a:prstGeom>
          <a:solidFill>
            <a:srgbClr val="FFFF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2998711" y="3059929"/>
            <a:ext cx="258559" cy="220283"/>
          </a:xfrm>
          <a:prstGeom prst="ellipse">
            <a:avLst/>
          </a:prstGeom>
          <a:solidFill>
            <a:srgbClr val="FFFF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283843" y="3058222"/>
            <a:ext cx="258559" cy="220283"/>
          </a:xfrm>
          <a:prstGeom prst="ellipse">
            <a:avLst/>
          </a:prstGeom>
          <a:solidFill>
            <a:srgbClr val="FFFF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p:cNvSpPr>
            <a:spLocks noGrp="1"/>
          </p:cNvSpPr>
          <p:nvPr>
            <p:ph type="title"/>
          </p:nvPr>
        </p:nvSpPr>
        <p:spPr>
          <a:xfrm>
            <a:off x="768096" y="530159"/>
            <a:ext cx="7290054" cy="1499616"/>
          </a:xfrm>
        </p:spPr>
        <p:txBody>
          <a:bodyPr/>
          <a:lstStyle/>
          <a:p>
            <a:r>
              <a:rPr lang="en-US" dirty="0" smtClean="0"/>
              <a:t>Why is carbon important?</a:t>
            </a:r>
            <a:endParaRPr lang="en-US" dirty="0"/>
          </a:p>
        </p:txBody>
      </p:sp>
      <p:sp>
        <p:nvSpPr>
          <p:cNvPr id="3" name="Content Placeholder 2"/>
          <p:cNvSpPr>
            <a:spLocks noGrp="1"/>
          </p:cNvSpPr>
          <p:nvPr>
            <p:ph idx="1"/>
          </p:nvPr>
        </p:nvSpPr>
        <p:spPr>
          <a:xfrm>
            <a:off x="368045" y="2101393"/>
            <a:ext cx="7290055" cy="4828223"/>
          </a:xfrm>
        </p:spPr>
        <p:txBody>
          <a:bodyPr>
            <a:normAutofit/>
          </a:bodyPr>
          <a:lstStyle/>
          <a:p>
            <a:pPr>
              <a:spcBef>
                <a:spcPts val="0"/>
              </a:spcBef>
              <a:buFont typeface="Arial" panose="020B0604020202020204" pitchFamily="34" charset="0"/>
              <a:buChar char="•"/>
            </a:pPr>
            <a:r>
              <a:rPr lang="en-US" sz="2400" dirty="0" smtClean="0"/>
              <a:t> Carbon is </a:t>
            </a:r>
            <a:r>
              <a:rPr lang="en-US" sz="2400" b="1" dirty="0" smtClean="0"/>
              <a:t>4</a:t>
            </a:r>
            <a:r>
              <a:rPr lang="en-US" sz="2400" b="1" baseline="30000" dirty="0" smtClean="0"/>
              <a:t>th</a:t>
            </a:r>
            <a:r>
              <a:rPr lang="en-US" sz="2400" dirty="0" smtClean="0"/>
              <a:t> most abundant element in the </a:t>
            </a:r>
          </a:p>
          <a:p>
            <a:pPr marL="0" indent="0">
              <a:spcBef>
                <a:spcPts val="0"/>
              </a:spcBef>
              <a:buNone/>
            </a:pPr>
            <a:r>
              <a:rPr lang="en-US" sz="2400" dirty="0" smtClean="0"/>
              <a:t>universe and has many forms.</a:t>
            </a:r>
          </a:p>
          <a:p>
            <a:pPr marL="0" indent="0">
              <a:buNone/>
            </a:pPr>
            <a:r>
              <a:rPr lang="en-US" sz="2400" dirty="0" smtClean="0"/>
              <a:t>e.g.  CH</a:t>
            </a:r>
            <a:r>
              <a:rPr lang="en-US" sz="2400" baseline="-25000" dirty="0" smtClean="0"/>
              <a:t>2</a:t>
            </a:r>
            <a:r>
              <a:rPr lang="en-US" sz="2400" dirty="0" smtClean="0"/>
              <a:t>O    CO</a:t>
            </a:r>
            <a:r>
              <a:rPr lang="en-US" sz="2400" baseline="-25000" dirty="0" smtClean="0"/>
              <a:t>2</a:t>
            </a:r>
            <a:r>
              <a:rPr lang="en-US" sz="2400" dirty="0" smtClean="0"/>
              <a:t>     CH</a:t>
            </a:r>
            <a:r>
              <a:rPr lang="en-US" sz="2400" baseline="-25000" dirty="0" smtClean="0"/>
              <a:t>4</a:t>
            </a:r>
            <a:r>
              <a:rPr lang="en-US" sz="2400" dirty="0" smtClean="0"/>
              <a:t>      H</a:t>
            </a:r>
            <a:r>
              <a:rPr lang="en-US" sz="2400" baseline="-25000" dirty="0" smtClean="0"/>
              <a:t>2</a:t>
            </a:r>
            <a:r>
              <a:rPr lang="en-US" sz="2400" dirty="0" smtClean="0"/>
              <a:t>CO</a:t>
            </a:r>
            <a:r>
              <a:rPr lang="en-US" sz="2400" baseline="-25000" dirty="0" smtClean="0"/>
              <a:t>3</a:t>
            </a:r>
            <a:endParaRPr lang="en-US" sz="2400" dirty="0" smtClean="0"/>
          </a:p>
          <a:p>
            <a:pPr>
              <a:buFont typeface="Arial" panose="020B0604020202020204" pitchFamily="34" charset="0"/>
              <a:buChar char="•"/>
            </a:pPr>
            <a:r>
              <a:rPr lang="en-US" sz="2400" dirty="0" smtClean="0"/>
              <a:t> Carbon </a:t>
            </a:r>
            <a:r>
              <a:rPr lang="en-US" sz="2400" dirty="0"/>
              <a:t>is an </a:t>
            </a:r>
            <a:r>
              <a:rPr lang="en-US" sz="2400" u="sng" dirty="0"/>
              <a:t>essential</a:t>
            </a:r>
            <a:r>
              <a:rPr lang="en-US" sz="2400" dirty="0"/>
              <a:t> element for life.</a:t>
            </a:r>
          </a:p>
          <a:p>
            <a:pPr>
              <a:buFont typeface="Arial" panose="020B0604020202020204" pitchFamily="34" charset="0"/>
              <a:buChar char="•"/>
            </a:pPr>
            <a:r>
              <a:rPr lang="en-US" sz="2400" dirty="0" smtClean="0"/>
              <a:t> Every </a:t>
            </a:r>
            <a:r>
              <a:rPr lang="en-US" sz="2400" b="1" dirty="0"/>
              <a:t>living organism </a:t>
            </a:r>
            <a:r>
              <a:rPr lang="en-US" sz="2400" dirty="0"/>
              <a:t>is made up of carbon (</a:t>
            </a:r>
            <a:r>
              <a:rPr lang="en-US" sz="2400" dirty="0" smtClean="0"/>
              <a:t>this includes </a:t>
            </a:r>
            <a:r>
              <a:rPr lang="en-US" sz="2400" dirty="0"/>
              <a:t>animals, plants, and bacteria). </a:t>
            </a:r>
          </a:p>
          <a:p>
            <a:pPr marL="0" indent="0">
              <a:buNone/>
            </a:pPr>
            <a:endParaRPr lang="en-US" sz="2400" baseline="-25000"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26000"/>
          <a:stretch/>
        </p:blipFill>
        <p:spPr>
          <a:xfrm>
            <a:off x="6248400" y="770758"/>
            <a:ext cx="2819400" cy="2476500"/>
          </a:xfrm>
          <a:prstGeom prst="rect">
            <a:avLst/>
          </a:prstGeom>
        </p:spPr>
      </p:pic>
      <p:sp>
        <p:nvSpPr>
          <p:cNvPr id="8" name="Right Arrow 7"/>
          <p:cNvSpPr/>
          <p:nvPr/>
        </p:nvSpPr>
        <p:spPr>
          <a:xfrm rot="20103539">
            <a:off x="6184232" y="2730616"/>
            <a:ext cx="518344" cy="375946"/>
          </a:xfrm>
          <a:prstGeom prst="rightArrow">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 y="5068252"/>
            <a:ext cx="2386329" cy="1789747"/>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57671" y="5068252"/>
            <a:ext cx="2386329" cy="1820995"/>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12367" t="6333" b="8515"/>
          <a:stretch/>
        </p:blipFill>
        <p:spPr>
          <a:xfrm>
            <a:off x="2375040" y="5068252"/>
            <a:ext cx="2386329" cy="1789748"/>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l="27877" t="16667" r="9168" b="16667"/>
          <a:stretch/>
        </p:blipFill>
        <p:spPr>
          <a:xfrm>
            <a:off x="4683311" y="5073692"/>
            <a:ext cx="2386329" cy="1815555"/>
          </a:xfrm>
          <a:prstGeom prst="rect">
            <a:avLst/>
          </a:prstGeom>
        </p:spPr>
      </p:pic>
      <p:cxnSp>
        <p:nvCxnSpPr>
          <p:cNvPr id="15" name="Straight Connector 14"/>
          <p:cNvCxnSpPr/>
          <p:nvPr/>
        </p:nvCxnSpPr>
        <p:spPr>
          <a:xfrm flipH="1">
            <a:off x="0" y="5068252"/>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777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842504" cy="1499616"/>
          </a:xfrm>
        </p:spPr>
        <p:txBody>
          <a:bodyPr/>
          <a:lstStyle/>
          <a:p>
            <a:r>
              <a:rPr lang="en-US" dirty="0" smtClean="0"/>
              <a:t>Carbon is the second most common element in our bodies!</a:t>
            </a:r>
            <a:endParaRPr lang="en-US" dirty="0"/>
          </a:p>
        </p:txBody>
      </p:sp>
      <p:pic>
        <p:nvPicPr>
          <p:cNvPr id="4"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74517" y="1905000"/>
            <a:ext cx="8629661" cy="4852633"/>
          </a:xfrm>
          <a:prstGeom prst="rect">
            <a:avLst/>
          </a:prstGeom>
        </p:spPr>
      </p:pic>
      <p:sp>
        <p:nvSpPr>
          <p:cNvPr id="5" name="Rectangle 4"/>
          <p:cNvSpPr/>
          <p:nvPr/>
        </p:nvSpPr>
        <p:spPr>
          <a:xfrm>
            <a:off x="3465095" y="2743200"/>
            <a:ext cx="5450305" cy="304800"/>
          </a:xfrm>
          <a:prstGeom prst="rect">
            <a:avLst/>
          </a:prstGeom>
          <a:solidFill>
            <a:srgbClr val="B49BAE">
              <a:alpha val="65098"/>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967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Biogeochemical Cycles:</a:t>
            </a:r>
            <a:endParaRPr lang="en-US" dirty="0"/>
          </a:p>
        </p:txBody>
      </p:sp>
      <p:sp>
        <p:nvSpPr>
          <p:cNvPr id="3" name="Content Placeholder 2"/>
          <p:cNvSpPr>
            <a:spLocks noGrp="1"/>
          </p:cNvSpPr>
          <p:nvPr>
            <p:ph idx="1"/>
          </p:nvPr>
        </p:nvSpPr>
        <p:spPr>
          <a:xfrm>
            <a:off x="664760" y="1730799"/>
            <a:ext cx="7290055" cy="4851728"/>
          </a:xfrm>
        </p:spPr>
        <p:txBody>
          <a:bodyPr>
            <a:normAutofit/>
          </a:bodyPr>
          <a:lstStyle/>
          <a:p>
            <a:pPr>
              <a:buFont typeface="Arial" panose="020B0604020202020204" pitchFamily="34" charset="0"/>
              <a:buChar char="•"/>
            </a:pPr>
            <a:r>
              <a:rPr lang="en-US" sz="2000" dirty="0" smtClean="0">
                <a:ea typeface="Verdana" pitchFamily="34" charset="0"/>
                <a:cs typeface="Verdana" pitchFamily="34" charset="0"/>
              </a:rPr>
              <a:t> </a:t>
            </a:r>
            <a:r>
              <a:rPr lang="en-US" sz="2400" dirty="0" smtClean="0">
                <a:ea typeface="Verdana" pitchFamily="34" charset="0"/>
                <a:cs typeface="Verdana" pitchFamily="34" charset="0"/>
              </a:rPr>
              <a:t>There are </a:t>
            </a:r>
            <a:r>
              <a:rPr lang="en-US" sz="2400" b="1" dirty="0" smtClean="0">
                <a:ea typeface="Verdana" pitchFamily="34" charset="0"/>
                <a:cs typeface="Verdana" pitchFamily="34" charset="0"/>
              </a:rPr>
              <a:t>three</a:t>
            </a:r>
            <a:r>
              <a:rPr lang="en-US" sz="2400" dirty="0" smtClean="0">
                <a:ea typeface="Verdana" pitchFamily="34" charset="0"/>
                <a:cs typeface="Verdana" pitchFamily="34" charset="0"/>
              </a:rPr>
              <a:t> important biogeochemical cycles that are necessary for Earth to sustain life:</a:t>
            </a:r>
          </a:p>
          <a:p>
            <a:pPr marL="457200" indent="-457200">
              <a:buFont typeface="+mj-lt"/>
              <a:buAutoNum type="arabicPeriod"/>
            </a:pPr>
            <a:r>
              <a:rPr lang="en-US" sz="2400" b="1" dirty="0" smtClean="0">
                <a:ea typeface="Verdana" pitchFamily="34" charset="0"/>
                <a:cs typeface="Verdana" pitchFamily="34" charset="0"/>
              </a:rPr>
              <a:t>Carbon cycle</a:t>
            </a:r>
          </a:p>
          <a:p>
            <a:pPr marL="457200" indent="-457200">
              <a:buFont typeface="+mj-lt"/>
              <a:buAutoNum type="arabicPeriod"/>
            </a:pPr>
            <a:r>
              <a:rPr lang="en-US" sz="2400" dirty="0" smtClean="0">
                <a:ea typeface="Verdana" pitchFamily="34" charset="0"/>
                <a:cs typeface="Verdana" pitchFamily="34" charset="0"/>
              </a:rPr>
              <a:t>Nitrogen cycle</a:t>
            </a:r>
          </a:p>
          <a:p>
            <a:pPr marL="457200" indent="-457200">
              <a:buFont typeface="+mj-lt"/>
              <a:buAutoNum type="arabicPeriod"/>
            </a:pPr>
            <a:r>
              <a:rPr lang="en-US" sz="2400" dirty="0" smtClean="0">
                <a:ea typeface="Verdana" pitchFamily="34" charset="0"/>
                <a:cs typeface="Verdana" pitchFamily="34" charset="0"/>
              </a:rPr>
              <a:t>Water cycle</a:t>
            </a:r>
          </a:p>
          <a:p>
            <a:endParaRPr lang="en-US" sz="2400" dirty="0" smtClean="0">
              <a:ea typeface="Verdana" pitchFamily="34" charset="0"/>
              <a:cs typeface="Verdana" pitchFamily="34" charset="0"/>
            </a:endParaRPr>
          </a:p>
          <a:p>
            <a:pPr>
              <a:buFont typeface="Arial" panose="020B0604020202020204" pitchFamily="34" charset="0"/>
              <a:buChar char="•"/>
            </a:pPr>
            <a:r>
              <a:rPr lang="en-US" sz="2400" dirty="0" smtClean="0">
                <a:ea typeface="Verdana" pitchFamily="34" charset="0"/>
                <a:cs typeface="Verdana" pitchFamily="34" charset="0"/>
              </a:rPr>
              <a:t> If one of these cycles were disrupted, the earth would no longer be able to sustain life.</a:t>
            </a:r>
          </a:p>
          <a:p>
            <a:pPr>
              <a:buFont typeface="Arial" panose="020B0604020202020204" pitchFamily="34" charset="0"/>
              <a:buChar char="•"/>
            </a:pPr>
            <a:r>
              <a:rPr lang="en-US" sz="2400" dirty="0" smtClean="0">
                <a:ea typeface="Verdana" pitchFamily="34" charset="0"/>
                <a:cs typeface="Verdana" pitchFamily="34" charset="0"/>
              </a:rPr>
              <a:t> </a:t>
            </a:r>
            <a:r>
              <a:rPr lang="en-US" sz="2400" dirty="0" smtClean="0"/>
              <a:t>Hence it’s called a </a:t>
            </a:r>
            <a:r>
              <a:rPr lang="en-US" sz="3200" b="1" dirty="0" smtClean="0">
                <a:solidFill>
                  <a:schemeClr val="accent1"/>
                </a:solidFill>
              </a:rPr>
              <a:t>bio</a:t>
            </a:r>
            <a:r>
              <a:rPr lang="en-US" sz="3200" b="1" dirty="0" smtClean="0">
                <a:solidFill>
                  <a:srgbClr val="00B050"/>
                </a:solidFill>
              </a:rPr>
              <a:t>geo</a:t>
            </a:r>
            <a:r>
              <a:rPr lang="en-US" sz="3200" b="1" dirty="0" smtClean="0">
                <a:solidFill>
                  <a:srgbClr val="AB835B"/>
                </a:solidFill>
              </a:rPr>
              <a:t>chemical</a:t>
            </a:r>
            <a:r>
              <a:rPr lang="en-US" sz="2400" dirty="0" smtClean="0"/>
              <a:t> cycle. </a:t>
            </a:r>
          </a:p>
          <a:p>
            <a:pPr marL="0" indent="0">
              <a:buNone/>
            </a:pPr>
            <a:endParaRPr lang="en-US" sz="2000" dirty="0" smtClean="0">
              <a:latin typeface="Verdana" pitchFamily="34" charset="0"/>
              <a:ea typeface="Verdana" pitchFamily="34" charset="0"/>
              <a:cs typeface="Verdana"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233" y="2064606"/>
            <a:ext cx="3267075" cy="2566988"/>
          </a:xfrm>
          <a:prstGeom prst="rect">
            <a:avLst/>
          </a:prstGeom>
        </p:spPr>
      </p:pic>
      <p:cxnSp>
        <p:nvCxnSpPr>
          <p:cNvPr id="6" name="Straight Arrow Connector 5"/>
          <p:cNvCxnSpPr/>
          <p:nvPr/>
        </p:nvCxnSpPr>
        <p:spPr>
          <a:xfrm flipV="1">
            <a:off x="3111450" y="5836115"/>
            <a:ext cx="381208" cy="643672"/>
          </a:xfrm>
          <a:prstGeom prst="straightConnector1">
            <a:avLst/>
          </a:prstGeom>
          <a:ln w="190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071754" y="5845684"/>
            <a:ext cx="8541" cy="634103"/>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5039028" y="5871477"/>
            <a:ext cx="533810" cy="608310"/>
          </a:xfrm>
          <a:prstGeom prst="straightConnector1">
            <a:avLst/>
          </a:prstGeom>
          <a:ln w="19050">
            <a:solidFill>
              <a:srgbClr val="AB835B"/>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273149" y="5832797"/>
            <a:ext cx="1565624" cy="6636"/>
          </a:xfrm>
          <a:prstGeom prst="line">
            <a:avLst/>
          </a:prstGeom>
          <a:ln w="19050">
            <a:solidFill>
              <a:srgbClr val="AB835B"/>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82771" y="6357523"/>
            <a:ext cx="1333124"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txBody>
          <a:bodyPr wrap="square" rtlCol="0">
            <a:spAutoFit/>
          </a:bodyPr>
          <a:lstStyle/>
          <a:p>
            <a:r>
              <a:rPr lang="en-US" dirty="0" smtClean="0"/>
              <a:t>Living Things</a:t>
            </a:r>
            <a:endParaRPr lang="en-US" dirty="0"/>
          </a:p>
        </p:txBody>
      </p:sp>
      <p:sp>
        <p:nvSpPr>
          <p:cNvPr id="11" name="TextBox 10"/>
          <p:cNvSpPr txBox="1"/>
          <p:nvPr/>
        </p:nvSpPr>
        <p:spPr>
          <a:xfrm>
            <a:off x="3753140" y="6357523"/>
            <a:ext cx="654309" cy="369332"/>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a:solidFill>
              <a:srgbClr val="00B050"/>
            </a:solidFill>
          </a:ln>
        </p:spPr>
        <p:txBody>
          <a:bodyPr wrap="square" rtlCol="0">
            <a:spAutoFit/>
          </a:bodyPr>
          <a:lstStyle/>
          <a:p>
            <a:r>
              <a:rPr lang="en-US" dirty="0" smtClean="0"/>
              <a:t>Earth</a:t>
            </a:r>
            <a:endParaRPr lang="en-US" dirty="0"/>
          </a:p>
        </p:txBody>
      </p:sp>
      <p:sp>
        <p:nvSpPr>
          <p:cNvPr id="12" name="TextBox 11"/>
          <p:cNvSpPr txBox="1"/>
          <p:nvPr/>
        </p:nvSpPr>
        <p:spPr>
          <a:xfrm>
            <a:off x="4444574" y="6357523"/>
            <a:ext cx="1880026" cy="369332"/>
          </a:xfrm>
          <a:prstGeom prst="rect">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txBody>
          <a:bodyPr wrap="square" rtlCol="0">
            <a:spAutoFit/>
          </a:bodyPr>
          <a:lstStyle/>
          <a:p>
            <a:r>
              <a:rPr lang="en-US" dirty="0" smtClean="0"/>
              <a:t>Chemical reactions</a:t>
            </a:r>
            <a:endParaRPr lang="en-US" dirty="0"/>
          </a:p>
        </p:txBody>
      </p:sp>
      <p:cxnSp>
        <p:nvCxnSpPr>
          <p:cNvPr id="13" name="Straight Connector 12"/>
          <p:cNvCxnSpPr/>
          <p:nvPr/>
        </p:nvCxnSpPr>
        <p:spPr>
          <a:xfrm flipV="1">
            <a:off x="3226375" y="5833055"/>
            <a:ext cx="523387" cy="665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763873" y="5832797"/>
            <a:ext cx="615763" cy="665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350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Arial" panose="020B0604020202020204" pitchFamily="34" charset="0"/>
              <a:buChar char="•"/>
            </a:pPr>
            <a:r>
              <a:rPr lang="en-US" dirty="0"/>
              <a:t> </a:t>
            </a:r>
            <a:r>
              <a:rPr lang="en-US" dirty="0" smtClean="0"/>
              <a:t>Carbon is the ________ most abundant element in the universe </a:t>
            </a:r>
          </a:p>
          <a:p>
            <a:pPr>
              <a:buFont typeface="Arial" panose="020B0604020202020204" pitchFamily="34" charset="0"/>
              <a:buChar char="•"/>
            </a:pPr>
            <a:r>
              <a:rPr lang="en-US" dirty="0" smtClean="0"/>
              <a:t> Carbon is the _______ most abundant element in the human body</a:t>
            </a:r>
          </a:p>
          <a:p>
            <a:pPr>
              <a:buFont typeface="Arial" panose="020B0604020202020204" pitchFamily="34" charset="0"/>
              <a:buChar char="•"/>
            </a:pPr>
            <a:r>
              <a:rPr lang="en-US" dirty="0"/>
              <a:t> </a:t>
            </a:r>
            <a:r>
              <a:rPr lang="en-US" dirty="0" smtClean="0"/>
              <a:t>What are the three biogeochemical cycles?</a:t>
            </a:r>
          </a:p>
          <a:p>
            <a:pPr marL="0" indent="0">
              <a:buNone/>
            </a:pPr>
            <a:r>
              <a:rPr lang="en-US" dirty="0" smtClean="0">
                <a:solidFill>
                  <a:srgbClr val="FF0000"/>
                </a:solidFill>
              </a:rPr>
              <a:t>ANSWERS:</a:t>
            </a:r>
          </a:p>
          <a:p>
            <a:pPr marL="457200" indent="-457200">
              <a:buFont typeface="+mj-lt"/>
              <a:buAutoNum type="arabicPeriod"/>
            </a:pPr>
            <a:r>
              <a:rPr lang="en-US" dirty="0" smtClean="0"/>
              <a:t>Fourth</a:t>
            </a:r>
          </a:p>
          <a:p>
            <a:pPr marL="457200" indent="-457200">
              <a:buFont typeface="+mj-lt"/>
              <a:buAutoNum type="arabicPeriod"/>
            </a:pPr>
            <a:r>
              <a:rPr lang="en-US" dirty="0" smtClean="0"/>
              <a:t>Second</a:t>
            </a:r>
          </a:p>
          <a:p>
            <a:pPr marL="457200" indent="-457200">
              <a:buFont typeface="+mj-lt"/>
              <a:buAutoNum type="arabicPeriod"/>
            </a:pPr>
            <a:r>
              <a:rPr lang="en-US" dirty="0" smtClean="0"/>
              <a:t>Carbon cycle, nitrogen cycle, and water cycle</a:t>
            </a:r>
          </a:p>
        </p:txBody>
      </p:sp>
      <p:sp>
        <p:nvSpPr>
          <p:cNvPr id="4" name="Title 1"/>
          <p:cNvSpPr txBox="1">
            <a:spLocks/>
          </p:cNvSpPr>
          <p:nvPr/>
        </p:nvSpPr>
        <p:spPr>
          <a:xfrm>
            <a:off x="768096" y="585216"/>
            <a:ext cx="7290054"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smtClean="0"/>
              <a:t>Investigate what you learned!</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533400"/>
            <a:ext cx="1790700" cy="1456436"/>
          </a:xfrm>
          <a:prstGeom prst="rect">
            <a:avLst/>
          </a:prstGeom>
        </p:spPr>
      </p:pic>
    </p:spTree>
    <p:extLst>
      <p:ext uri="{BB962C8B-B14F-4D97-AF65-F5344CB8AC3E}">
        <p14:creationId xmlns:p14="http://schemas.microsoft.com/office/powerpoint/2010/main" val="235867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carbon cycle</a:t>
            </a:r>
            <a:endParaRPr lang="en-US" dirty="0"/>
          </a:p>
        </p:txBody>
      </p:sp>
      <p:sp>
        <p:nvSpPr>
          <p:cNvPr id="3" name="Text Placeholder 2"/>
          <p:cNvSpPr>
            <a:spLocks noGrp="1"/>
          </p:cNvSpPr>
          <p:nvPr>
            <p:ph type="body" idx="1"/>
          </p:nvPr>
        </p:nvSpPr>
        <p:spPr>
          <a:xfrm>
            <a:off x="6457950" y="4800600"/>
            <a:ext cx="2400300" cy="1752600"/>
          </a:xfrm>
        </p:spPr>
        <p:txBody>
          <a:bodyPr/>
          <a:lstStyle/>
          <a:p>
            <a:r>
              <a:rPr lang="en-US" dirty="0"/>
              <a:t>Now that you understand what </a:t>
            </a:r>
            <a:r>
              <a:rPr lang="en-US" dirty="0" smtClean="0"/>
              <a:t>carbon </a:t>
            </a:r>
            <a:r>
              <a:rPr lang="en-US" dirty="0"/>
              <a:t>is and why it is important… lets look at the </a:t>
            </a:r>
            <a:r>
              <a:rPr lang="en-US" dirty="0" smtClean="0"/>
              <a:t>carbon </a:t>
            </a:r>
            <a:r>
              <a:rPr lang="en-US" dirty="0"/>
              <a:t>cycle</a:t>
            </a:r>
            <a:r>
              <a:rPr lang="en-US" dirty="0" smtClean="0"/>
              <a:t>!</a:t>
            </a:r>
            <a:endParaRPr lang="en-US" dirty="0"/>
          </a:p>
        </p:txBody>
      </p:sp>
    </p:spTree>
    <p:extLst>
      <p:ext uri="{BB962C8B-B14F-4D97-AF65-F5344CB8AC3E}">
        <p14:creationId xmlns:p14="http://schemas.microsoft.com/office/powerpoint/2010/main" val="410569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carbon cycle: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2871" y="2052175"/>
            <a:ext cx="7080504" cy="4590908"/>
          </a:xfrm>
          <a:prstGeom prst="rect">
            <a:avLst/>
          </a:prstGeom>
        </p:spPr>
      </p:pic>
    </p:spTree>
    <p:extLst>
      <p:ext uri="{BB962C8B-B14F-4D97-AF65-F5344CB8AC3E}">
        <p14:creationId xmlns:p14="http://schemas.microsoft.com/office/powerpoint/2010/main" val="401910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The Movement of Carbon</a:t>
            </a:r>
            <a:endParaRPr lang="en-US" dirty="0"/>
          </a:p>
        </p:txBody>
      </p:sp>
      <p:sp>
        <p:nvSpPr>
          <p:cNvPr id="3" name="Content Placeholder 2"/>
          <p:cNvSpPr>
            <a:spLocks noGrp="1"/>
          </p:cNvSpPr>
          <p:nvPr>
            <p:ph idx="1"/>
          </p:nvPr>
        </p:nvSpPr>
        <p:spPr>
          <a:xfrm>
            <a:off x="158960" y="2084832"/>
            <a:ext cx="5632239" cy="4023360"/>
          </a:xfrm>
        </p:spPr>
        <p:txBody>
          <a:bodyPr>
            <a:noAutofit/>
          </a:bodyPr>
          <a:lstStyle/>
          <a:p>
            <a:pPr>
              <a:buFont typeface="Arial" panose="020B0604020202020204" pitchFamily="34" charset="0"/>
              <a:buChar char="•"/>
            </a:pPr>
            <a:r>
              <a:rPr lang="en-US" sz="2000" dirty="0" smtClean="0"/>
              <a:t> The </a:t>
            </a:r>
            <a:r>
              <a:rPr lang="en-US" sz="2000" dirty="0"/>
              <a:t>Carbon Cycle traces the movement of carbon as it changes forms and </a:t>
            </a:r>
            <a:r>
              <a:rPr lang="en-US" sz="2000" dirty="0" smtClean="0"/>
              <a:t>is exchanged throughout </a:t>
            </a:r>
            <a:r>
              <a:rPr lang="en-US" sz="2000" dirty="0"/>
              <a:t>the </a:t>
            </a:r>
            <a:r>
              <a:rPr lang="en-US" sz="2000" dirty="0" smtClean="0"/>
              <a:t>earth.</a:t>
            </a:r>
          </a:p>
          <a:p>
            <a:pPr>
              <a:buFont typeface="Arial" panose="020B0604020202020204" pitchFamily="34" charset="0"/>
              <a:buChar char="•"/>
            </a:pPr>
            <a:r>
              <a:rPr lang="en-US" sz="2000" dirty="0" smtClean="0"/>
              <a:t> Carbon is constantly moving from air, to water, to living organisms, to the earth’s crust. </a:t>
            </a:r>
          </a:p>
          <a:p>
            <a:pPr>
              <a:buFont typeface="Arial" panose="020B0604020202020204" pitchFamily="34" charset="0"/>
              <a:buChar char="•"/>
            </a:pPr>
            <a:r>
              <a:rPr lang="en-US" dirty="0" smtClean="0"/>
              <a:t> The </a:t>
            </a:r>
            <a:r>
              <a:rPr lang="en-US" dirty="0"/>
              <a:t>carbon cycle was discovered by </a:t>
            </a:r>
            <a:r>
              <a:rPr lang="en-US" dirty="0">
                <a:solidFill>
                  <a:schemeClr val="accent4"/>
                </a:solidFill>
              </a:rPr>
              <a:t>Antoine Lavoisier </a:t>
            </a:r>
            <a:r>
              <a:rPr lang="en-US" dirty="0"/>
              <a:t>&amp; </a:t>
            </a:r>
            <a:r>
              <a:rPr lang="en-US" dirty="0">
                <a:solidFill>
                  <a:srgbClr val="7030A0"/>
                </a:solidFill>
              </a:rPr>
              <a:t>Joseph Priestley</a:t>
            </a:r>
            <a:r>
              <a:rPr lang="en-US" dirty="0" smtClean="0"/>
              <a:t>.</a:t>
            </a:r>
            <a:endParaRPr lang="en-US" sz="2000" dirty="0"/>
          </a:p>
          <a:p>
            <a:pPr>
              <a:buFont typeface="Arial" panose="020B0604020202020204" pitchFamily="34" charset="0"/>
              <a:buChar char="•"/>
            </a:pPr>
            <a:endParaRPr lang="en-US" sz="2000" dirty="0"/>
          </a:p>
        </p:txBody>
      </p:sp>
      <p:grpSp>
        <p:nvGrpSpPr>
          <p:cNvPr id="4" name="Group 3"/>
          <p:cNvGrpSpPr/>
          <p:nvPr/>
        </p:nvGrpSpPr>
        <p:grpSpPr>
          <a:xfrm>
            <a:off x="2133600" y="4648200"/>
            <a:ext cx="5358581" cy="2016465"/>
            <a:chOff x="304800" y="4779789"/>
            <a:chExt cx="5358581" cy="2016465"/>
          </a:xfrm>
        </p:grpSpPr>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b="16205"/>
            <a:stretch/>
          </p:blipFill>
          <p:spPr>
            <a:xfrm>
              <a:off x="304800" y="4779789"/>
              <a:ext cx="1676795" cy="1976448"/>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4804287"/>
              <a:ext cx="1703834" cy="1976448"/>
            </a:xfrm>
            <a:prstGeom prst="rect">
              <a:avLst/>
            </a:prstGeom>
          </p:spPr>
        </p:pic>
        <p:sp>
          <p:nvSpPr>
            <p:cNvPr id="18" name="TextBox 17"/>
            <p:cNvSpPr txBox="1"/>
            <p:nvPr/>
          </p:nvSpPr>
          <p:spPr>
            <a:xfrm>
              <a:off x="1524000" y="6406487"/>
              <a:ext cx="609600" cy="369332"/>
            </a:xfrm>
            <a:prstGeom prst="rect">
              <a:avLst/>
            </a:prstGeom>
            <a:noFill/>
          </p:spPr>
          <p:txBody>
            <a:bodyPr wrap="square" rtlCol="0">
              <a:spAutoFit/>
            </a:bodyPr>
            <a:lstStyle/>
            <a:p>
              <a:r>
                <a:rPr lang="en-US" dirty="0" smtClean="0">
                  <a:solidFill>
                    <a:schemeClr val="bg1"/>
                  </a:solidFill>
                </a:rPr>
                <a:t>A.L.</a:t>
              </a:r>
              <a:endParaRPr lang="en-US" dirty="0">
                <a:solidFill>
                  <a:schemeClr val="bg1"/>
                </a:solidFill>
              </a:endParaRPr>
            </a:p>
          </p:txBody>
        </p:sp>
        <p:sp>
          <p:nvSpPr>
            <p:cNvPr id="23" name="TextBox 22"/>
            <p:cNvSpPr txBox="1"/>
            <p:nvPr/>
          </p:nvSpPr>
          <p:spPr>
            <a:xfrm>
              <a:off x="5053781" y="6426922"/>
              <a:ext cx="609600" cy="369332"/>
            </a:xfrm>
            <a:prstGeom prst="rect">
              <a:avLst/>
            </a:prstGeom>
            <a:noFill/>
          </p:spPr>
          <p:txBody>
            <a:bodyPr wrap="square" rtlCol="0">
              <a:spAutoFit/>
            </a:bodyPr>
            <a:lstStyle/>
            <a:p>
              <a:r>
                <a:rPr lang="en-US" dirty="0" smtClean="0">
                  <a:solidFill>
                    <a:schemeClr val="bg1"/>
                  </a:solidFill>
                </a:rPr>
                <a:t>J.P.</a:t>
              </a:r>
              <a:endParaRPr lang="en-US" dirty="0">
                <a:solidFill>
                  <a:schemeClr val="bg1"/>
                </a:solidFill>
              </a:endParaRPr>
            </a:p>
          </p:txBody>
        </p:sp>
        <p:sp>
          <p:nvSpPr>
            <p:cNvPr id="24" name="Oval Callout 23"/>
            <p:cNvSpPr/>
            <p:nvPr/>
          </p:nvSpPr>
          <p:spPr>
            <a:xfrm>
              <a:off x="1859422" y="5234613"/>
              <a:ext cx="1378159" cy="533400"/>
            </a:xfrm>
            <a:prstGeom prst="wedgeEllipseCallout">
              <a:avLst>
                <a:gd name="adj1" fmla="val -68521"/>
                <a:gd name="adj2" fmla="val 63879"/>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5400000" scaled="1"/>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Sup’ bro</a:t>
              </a:r>
              <a:endParaRPr lang="en-US" dirty="0">
                <a:solidFill>
                  <a:schemeClr val="tx1"/>
                </a:solidFill>
              </a:endParaRPr>
            </a:p>
          </p:txBody>
        </p:sp>
        <p:sp>
          <p:nvSpPr>
            <p:cNvPr id="26" name="Oval Callout 25"/>
            <p:cNvSpPr/>
            <p:nvPr/>
          </p:nvSpPr>
          <p:spPr>
            <a:xfrm flipH="1">
              <a:off x="2756719" y="5873087"/>
              <a:ext cx="900881" cy="533400"/>
            </a:xfrm>
            <a:prstGeom prst="wedgeEllipseCallout">
              <a:avLst>
                <a:gd name="adj1" fmla="val -68521"/>
                <a:gd name="adj2" fmla="val -57780"/>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2843986" y="5860796"/>
              <a:ext cx="824681" cy="461665"/>
            </a:xfrm>
            <a:prstGeom prst="rect">
              <a:avLst/>
            </a:prstGeom>
            <a:noFill/>
          </p:spPr>
          <p:txBody>
            <a:bodyPr wrap="square" rtlCol="0">
              <a:spAutoFit/>
            </a:bodyPr>
            <a:lstStyle/>
            <a:p>
              <a:r>
                <a:rPr lang="en-US" sz="2400" dirty="0" smtClean="0"/>
                <a:t>’sup </a:t>
              </a:r>
              <a:endParaRPr lang="en-US" sz="2400" dirty="0"/>
            </a:p>
          </p:txBody>
        </p:sp>
      </p:gr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1199" y="585216"/>
            <a:ext cx="3200400" cy="3364992"/>
          </a:xfrm>
          <a:prstGeom prst="rect">
            <a:avLst/>
          </a:prstGeom>
        </p:spPr>
      </p:pic>
    </p:spTree>
    <p:extLst>
      <p:ext uri="{BB962C8B-B14F-4D97-AF65-F5344CB8AC3E}">
        <p14:creationId xmlns:p14="http://schemas.microsoft.com/office/powerpoint/2010/main" val="463953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478" y="2084832"/>
            <a:ext cx="8888021" cy="4183699"/>
          </a:xfrm>
        </p:spPr>
        <p:txBody>
          <a:bodyPr>
            <a:normAutofit/>
          </a:bodyPr>
          <a:lstStyle/>
          <a:p>
            <a:pPr>
              <a:spcBef>
                <a:spcPts val="0"/>
              </a:spcBef>
              <a:buFont typeface="Arial" panose="020B0604020202020204" pitchFamily="34" charset="0"/>
              <a:buChar char="•"/>
            </a:pPr>
            <a:r>
              <a:rPr lang="en-US" sz="2400" dirty="0" smtClean="0"/>
              <a:t> In the carbon </a:t>
            </a:r>
            <a:r>
              <a:rPr lang="en-US" sz="2400" dirty="0"/>
              <a:t>c</a:t>
            </a:r>
            <a:r>
              <a:rPr lang="en-US" sz="2400" dirty="0" smtClean="0"/>
              <a:t>ycle, carbon moves between various places around the earth. The areas where a lot of carbon collects are called </a:t>
            </a:r>
            <a:r>
              <a:rPr lang="en-US" sz="2400" b="1" dirty="0" smtClean="0"/>
              <a:t>storage pools</a:t>
            </a:r>
            <a:r>
              <a:rPr lang="en-US" sz="2400" dirty="0" smtClean="0"/>
              <a:t>. </a:t>
            </a:r>
          </a:p>
          <a:p>
            <a:pPr marL="0" indent="0">
              <a:spcBef>
                <a:spcPts val="0"/>
              </a:spcBef>
              <a:buNone/>
            </a:pPr>
            <a:r>
              <a:rPr lang="en-US" sz="2400" dirty="0" smtClean="0"/>
              <a:t>    </a:t>
            </a:r>
            <a:r>
              <a:rPr lang="en-US" sz="2400" u="sng" dirty="0" smtClean="0">
                <a:solidFill>
                  <a:srgbClr val="C00000"/>
                </a:solidFill>
              </a:rPr>
              <a:t>atmosphere</a:t>
            </a:r>
            <a:r>
              <a:rPr lang="en-US" sz="2400" dirty="0" smtClean="0"/>
              <a:t>          </a:t>
            </a:r>
            <a:r>
              <a:rPr lang="en-US" sz="2400" u="sng" dirty="0" smtClean="0">
                <a:solidFill>
                  <a:srgbClr val="00B050"/>
                </a:solidFill>
              </a:rPr>
              <a:t>biosphere</a:t>
            </a:r>
            <a:r>
              <a:rPr lang="en-US" sz="2400" dirty="0"/>
              <a:t> </a:t>
            </a:r>
            <a:r>
              <a:rPr lang="en-US" sz="2400" dirty="0" smtClean="0"/>
              <a:t>          </a:t>
            </a:r>
            <a:r>
              <a:rPr lang="en-US" sz="2400" u="sng" dirty="0" smtClean="0">
                <a:solidFill>
                  <a:srgbClr val="00B0F0"/>
                </a:solidFill>
              </a:rPr>
              <a:t>hydrosphere</a:t>
            </a:r>
            <a:r>
              <a:rPr lang="en-US" sz="2400" dirty="0" smtClean="0">
                <a:solidFill>
                  <a:srgbClr val="00B0F0"/>
                </a:solidFill>
              </a:rPr>
              <a:t>           </a:t>
            </a:r>
            <a:r>
              <a:rPr lang="en-US" sz="2400" u="sng" dirty="0" smtClean="0">
                <a:solidFill>
                  <a:srgbClr val="AB835B"/>
                </a:solidFill>
              </a:rPr>
              <a:t>lithosphere</a:t>
            </a:r>
          </a:p>
          <a:p>
            <a:pPr marL="0" indent="0">
              <a:spcBef>
                <a:spcPts val="0"/>
              </a:spcBef>
              <a:buNone/>
            </a:pPr>
            <a:endParaRPr lang="en-US" sz="2400" u="sng" dirty="0">
              <a:solidFill>
                <a:schemeClr val="bg2">
                  <a:lumMod val="50000"/>
                </a:schemeClr>
              </a:solidFill>
            </a:endParaRPr>
          </a:p>
          <a:p>
            <a:pPr marL="0" indent="0">
              <a:spcBef>
                <a:spcPts val="0"/>
              </a:spcBef>
              <a:buNone/>
            </a:pPr>
            <a:endParaRPr lang="en-US" sz="2400" u="sng" dirty="0" smtClean="0">
              <a:solidFill>
                <a:schemeClr val="bg2">
                  <a:lumMod val="50000"/>
                </a:schemeClr>
              </a:solidFill>
            </a:endParaRPr>
          </a:p>
          <a:p>
            <a:pPr marL="0" indent="0">
              <a:spcBef>
                <a:spcPts val="0"/>
              </a:spcBef>
              <a:buNone/>
            </a:pPr>
            <a:endParaRPr lang="en-US" sz="2400" u="sng" dirty="0">
              <a:solidFill>
                <a:schemeClr val="bg2">
                  <a:lumMod val="50000"/>
                </a:schemeClr>
              </a:solidFill>
            </a:endParaRPr>
          </a:p>
          <a:p>
            <a:pPr marL="0" indent="0">
              <a:spcBef>
                <a:spcPts val="0"/>
              </a:spcBef>
              <a:buNone/>
            </a:pPr>
            <a:endParaRPr lang="en-US" sz="2400" u="sng" dirty="0" smtClean="0">
              <a:solidFill>
                <a:schemeClr val="bg2">
                  <a:lumMod val="50000"/>
                </a:schemeClr>
              </a:solidFill>
            </a:endParaRPr>
          </a:p>
          <a:p>
            <a:pPr marL="0" indent="0">
              <a:spcBef>
                <a:spcPts val="0"/>
              </a:spcBef>
              <a:buNone/>
            </a:pPr>
            <a:endParaRPr lang="en-US" sz="2400" u="sng" dirty="0">
              <a:solidFill>
                <a:schemeClr val="bg2">
                  <a:lumMod val="50000"/>
                </a:schemeClr>
              </a:solidFill>
            </a:endParaRPr>
          </a:p>
          <a:p>
            <a:pPr marL="0" indent="0">
              <a:spcBef>
                <a:spcPts val="0"/>
              </a:spcBef>
              <a:buNone/>
            </a:pPr>
            <a:endParaRPr lang="en-US" sz="2400" u="sng" dirty="0">
              <a:solidFill>
                <a:schemeClr val="bg2">
                  <a:lumMod val="50000"/>
                </a:schemeClr>
              </a:solidFill>
            </a:endParaRPr>
          </a:p>
          <a:p>
            <a:pPr marL="0" indent="0">
              <a:spcBef>
                <a:spcPts val="0"/>
              </a:spcBef>
              <a:buNone/>
            </a:pPr>
            <a:endParaRPr lang="en-US" sz="2400" u="sng" dirty="0">
              <a:solidFill>
                <a:schemeClr val="bg2">
                  <a:lumMod val="50000"/>
                </a:schemeClr>
              </a:solidFill>
            </a:endParaRPr>
          </a:p>
        </p:txBody>
      </p:sp>
      <p:sp>
        <p:nvSpPr>
          <p:cNvPr id="35" name="Oval 34"/>
          <p:cNvSpPr/>
          <p:nvPr/>
        </p:nvSpPr>
        <p:spPr>
          <a:xfrm>
            <a:off x="2384206" y="4016305"/>
            <a:ext cx="2129346" cy="2145010"/>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129478" y="4016305"/>
            <a:ext cx="2129345" cy="2131984"/>
          </a:xfrm>
          <a:prstGeom prst="ellipse">
            <a:avLst/>
          </a:prstGeom>
          <a:blipFill>
            <a:blip r:embed="rId4"/>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smtClean="0"/>
              <a:t>Carbon Storage pools</a:t>
            </a:r>
            <a:endParaRPr lang="en-US" dirty="0"/>
          </a:p>
        </p:txBody>
      </p:sp>
      <p:grpSp>
        <p:nvGrpSpPr>
          <p:cNvPr id="13" name="Group 12"/>
          <p:cNvGrpSpPr/>
          <p:nvPr/>
        </p:nvGrpSpPr>
        <p:grpSpPr>
          <a:xfrm>
            <a:off x="2599890" y="3464099"/>
            <a:ext cx="1697976" cy="3116164"/>
            <a:chOff x="2149783" y="2356622"/>
            <a:chExt cx="2256831" cy="5113441"/>
          </a:xfrm>
        </p:grpSpPr>
        <p:cxnSp>
          <p:nvCxnSpPr>
            <p:cNvPr id="7" name="Straight Arrow Connector 6"/>
            <p:cNvCxnSpPr>
              <a:stCxn id="35" idx="0"/>
            </p:cNvCxnSpPr>
            <p:nvPr/>
          </p:nvCxnSpPr>
          <p:spPr>
            <a:xfrm flipV="1">
              <a:off x="3278199" y="2356622"/>
              <a:ext cx="0" cy="906137"/>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149783" y="6864011"/>
              <a:ext cx="2256831" cy="606052"/>
            </a:xfrm>
            <a:prstGeom prst="rect">
              <a:avLst/>
            </a:prstGeom>
            <a:noFill/>
          </p:spPr>
          <p:txBody>
            <a:bodyPr wrap="square" rtlCol="0">
              <a:spAutoFit/>
            </a:bodyPr>
            <a:lstStyle/>
            <a:p>
              <a:r>
                <a:rPr lang="en-US" dirty="0" smtClean="0"/>
                <a:t>living organisms</a:t>
              </a:r>
              <a:endParaRPr lang="en-US" dirty="0"/>
            </a:p>
          </p:txBody>
        </p:sp>
      </p:grpSp>
      <p:grpSp>
        <p:nvGrpSpPr>
          <p:cNvPr id="15" name="Group 14"/>
          <p:cNvGrpSpPr/>
          <p:nvPr/>
        </p:nvGrpSpPr>
        <p:grpSpPr>
          <a:xfrm>
            <a:off x="7341994" y="3463047"/>
            <a:ext cx="1247262" cy="3117216"/>
            <a:chOff x="7541416" y="2760649"/>
            <a:chExt cx="1826786" cy="4201825"/>
          </a:xfrm>
        </p:grpSpPr>
        <p:cxnSp>
          <p:nvCxnSpPr>
            <p:cNvPr id="9" name="Straight Arrow Connector 8"/>
            <p:cNvCxnSpPr/>
            <p:nvPr/>
          </p:nvCxnSpPr>
          <p:spPr>
            <a:xfrm flipV="1">
              <a:off x="8454809" y="2760649"/>
              <a:ext cx="1" cy="1013940"/>
            </a:xfrm>
            <a:prstGeom prst="straightConnector1">
              <a:avLst/>
            </a:prstGeom>
            <a:ln w="25400">
              <a:solidFill>
                <a:srgbClr val="AB835B"/>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541416" y="6464636"/>
              <a:ext cx="1826786" cy="497838"/>
            </a:xfrm>
            <a:prstGeom prst="rect">
              <a:avLst/>
            </a:prstGeom>
            <a:noFill/>
          </p:spPr>
          <p:txBody>
            <a:bodyPr wrap="square" rtlCol="0">
              <a:spAutoFit/>
            </a:bodyPr>
            <a:lstStyle/>
            <a:p>
              <a:r>
                <a:rPr lang="en-US" dirty="0" smtClean="0"/>
                <a:t>Earth’s crust</a:t>
              </a:r>
              <a:endParaRPr lang="en-US" dirty="0"/>
            </a:p>
          </p:txBody>
        </p:sp>
      </p:grpSp>
      <p:grpSp>
        <p:nvGrpSpPr>
          <p:cNvPr id="14" name="Group 13"/>
          <p:cNvGrpSpPr/>
          <p:nvPr/>
        </p:nvGrpSpPr>
        <p:grpSpPr>
          <a:xfrm>
            <a:off x="4998784" y="3463045"/>
            <a:ext cx="2282824" cy="3118932"/>
            <a:chOff x="4917751" y="2607989"/>
            <a:chExt cx="3405524" cy="4277132"/>
          </a:xfrm>
        </p:grpSpPr>
        <p:cxnSp>
          <p:nvCxnSpPr>
            <p:cNvPr id="8" name="Straight Arrow Connector 7"/>
            <p:cNvCxnSpPr/>
            <p:nvPr/>
          </p:nvCxnSpPr>
          <p:spPr>
            <a:xfrm flipH="1" flipV="1">
              <a:off x="5943548" y="2607989"/>
              <a:ext cx="25662" cy="978641"/>
            </a:xfrm>
            <a:prstGeom prst="straightConnector1">
              <a:avLst/>
            </a:prstGeom>
            <a:ln w="254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917751" y="6378639"/>
              <a:ext cx="3405524" cy="506482"/>
            </a:xfrm>
            <a:prstGeom prst="rect">
              <a:avLst/>
            </a:prstGeom>
            <a:noFill/>
          </p:spPr>
          <p:txBody>
            <a:bodyPr wrap="square" rtlCol="0">
              <a:spAutoFit/>
            </a:bodyPr>
            <a:lstStyle/>
            <a:p>
              <a:r>
                <a:rPr lang="en-US" dirty="0" smtClean="0"/>
                <a:t>all the water</a:t>
              </a:r>
              <a:endParaRPr lang="en-US" dirty="0"/>
            </a:p>
          </p:txBody>
        </p:sp>
      </p:grpSp>
      <p:grpSp>
        <p:nvGrpSpPr>
          <p:cNvPr id="12" name="Group 11"/>
          <p:cNvGrpSpPr/>
          <p:nvPr/>
        </p:nvGrpSpPr>
        <p:grpSpPr>
          <a:xfrm>
            <a:off x="609600" y="3507767"/>
            <a:ext cx="1364574" cy="2971521"/>
            <a:chOff x="-665173" y="2818173"/>
            <a:chExt cx="1905000" cy="4089627"/>
          </a:xfrm>
        </p:grpSpPr>
        <p:cxnSp>
          <p:nvCxnSpPr>
            <p:cNvPr id="6" name="Straight Arrow Connector 5"/>
            <p:cNvCxnSpPr/>
            <p:nvPr/>
          </p:nvCxnSpPr>
          <p:spPr>
            <a:xfrm flipH="1" flipV="1">
              <a:off x="136129" y="2818173"/>
              <a:ext cx="4578" cy="69988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65173" y="6538467"/>
              <a:ext cx="1905000" cy="369333"/>
            </a:xfrm>
            <a:prstGeom prst="rect">
              <a:avLst/>
            </a:prstGeom>
            <a:noFill/>
          </p:spPr>
          <p:txBody>
            <a:bodyPr wrap="square" rtlCol="0">
              <a:spAutoFit/>
            </a:bodyPr>
            <a:lstStyle/>
            <a:p>
              <a:r>
                <a:rPr lang="en-US" dirty="0" smtClean="0"/>
                <a:t>all the air</a:t>
              </a:r>
              <a:endParaRPr lang="en-US" dirty="0"/>
            </a:p>
          </p:txBody>
        </p:sp>
      </p:grpSp>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6450" y="15240"/>
            <a:ext cx="2830317" cy="2130429"/>
          </a:xfrm>
          <a:prstGeom prst="rect">
            <a:avLst/>
          </a:prstGeom>
        </p:spPr>
      </p:pic>
      <p:sp>
        <p:nvSpPr>
          <p:cNvPr id="38" name="Oval 37"/>
          <p:cNvSpPr/>
          <p:nvPr/>
        </p:nvSpPr>
        <p:spPr>
          <a:xfrm>
            <a:off x="6888154" y="4016305"/>
            <a:ext cx="2129346" cy="2126954"/>
          </a:xfrm>
          <a:prstGeom prst="ellipse">
            <a:avLst/>
          </a:prstGeom>
          <a:blipFill>
            <a:blip r:embed="rId6">
              <a:extLst>
                <a:ext uri="{BEBA8EAE-BF5A-486C-A8C5-ECC9F3942E4B}">
                  <a14:imgProps xmlns:a14="http://schemas.microsoft.com/office/drawing/2010/main">
                    <a14:imgLayer r:embed="rId7">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4638935" y="4016305"/>
            <a:ext cx="2129346" cy="2126954"/>
          </a:xfrm>
          <a:prstGeom prst="ellipse">
            <a:avLst/>
          </a:prstGeom>
          <a:blipFill>
            <a:blip r:embed="rId8">
              <a:extLst>
                <a:ext uri="{BEBA8EAE-BF5A-486C-A8C5-ECC9F3942E4B}">
                  <a14:imgProps xmlns:a14="http://schemas.microsoft.com/office/drawing/2010/main">
                    <a14:imgLayer r:embed="rId9">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9846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PEER2\NSF FELLOWS\Undergraduates\Graham, Jennifer\DLC\Carbon &amp; Nitrogen Cycle DLC 1155\carbon cycle pictures\bucket.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10768" b="4617"/>
          <a:stretch/>
        </p:blipFill>
        <p:spPr bwMode="auto">
          <a:xfrm>
            <a:off x="6112055" y="4147457"/>
            <a:ext cx="2968716" cy="2209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l"/>
            <a:r>
              <a:rPr lang="en-US" dirty="0" smtClean="0"/>
              <a:t>Carbon storage Pools</a:t>
            </a:r>
            <a:endParaRPr lang="en-US" dirty="0"/>
          </a:p>
        </p:txBody>
      </p:sp>
      <p:sp>
        <p:nvSpPr>
          <p:cNvPr id="3" name="Content Placeholder 2"/>
          <p:cNvSpPr>
            <a:spLocks noGrp="1"/>
          </p:cNvSpPr>
          <p:nvPr>
            <p:ph idx="1"/>
          </p:nvPr>
        </p:nvSpPr>
        <p:spPr>
          <a:xfrm>
            <a:off x="549902" y="2083698"/>
            <a:ext cx="5876192" cy="4023360"/>
          </a:xfrm>
        </p:spPr>
        <p:txBody>
          <a:bodyPr>
            <a:normAutofit/>
          </a:bodyPr>
          <a:lstStyle/>
          <a:p>
            <a:pPr>
              <a:buFont typeface="Arial" panose="020B0604020202020204" pitchFamily="34" charset="0"/>
              <a:buChar char="•"/>
            </a:pPr>
            <a:r>
              <a:rPr lang="en-US" dirty="0" smtClean="0"/>
              <a:t> As carbon moves through the carbon cycle, it is moved between the </a:t>
            </a:r>
            <a:r>
              <a:rPr lang="en-US" dirty="0" smtClean="0">
                <a:solidFill>
                  <a:srgbClr val="C00000"/>
                </a:solidFill>
              </a:rPr>
              <a:t>atmosphere</a:t>
            </a:r>
            <a:r>
              <a:rPr lang="en-US" dirty="0" smtClean="0"/>
              <a:t>, </a:t>
            </a:r>
            <a:r>
              <a:rPr lang="en-US" dirty="0" smtClean="0">
                <a:solidFill>
                  <a:schemeClr val="accent5"/>
                </a:solidFill>
              </a:rPr>
              <a:t>biosphere</a:t>
            </a:r>
            <a:r>
              <a:rPr lang="en-US" dirty="0" smtClean="0"/>
              <a:t>, </a:t>
            </a:r>
            <a:r>
              <a:rPr lang="en-US" dirty="0" smtClean="0">
                <a:solidFill>
                  <a:srgbClr val="00B0F0"/>
                </a:solidFill>
              </a:rPr>
              <a:t>hydrosphere</a:t>
            </a:r>
            <a:r>
              <a:rPr lang="en-US" dirty="0" smtClean="0"/>
              <a:t>, and </a:t>
            </a:r>
            <a:r>
              <a:rPr lang="en-US" dirty="0" smtClean="0">
                <a:solidFill>
                  <a:srgbClr val="AB835B"/>
                </a:solidFill>
              </a:rPr>
              <a:t>lithosphere. </a:t>
            </a:r>
          </a:p>
          <a:p>
            <a:pPr>
              <a:buFont typeface="Arial" panose="020B0604020202020204" pitchFamily="34" charset="0"/>
              <a:buChar char="•"/>
            </a:pPr>
            <a:r>
              <a:rPr lang="en-US" dirty="0"/>
              <a:t> </a:t>
            </a:r>
            <a:r>
              <a:rPr lang="en-US" dirty="0" smtClean="0"/>
              <a:t>Each place that holds carbon is called a </a:t>
            </a:r>
            <a:r>
              <a:rPr lang="en-US" b="1" dirty="0" smtClean="0"/>
              <a:t>carbon pool</a:t>
            </a:r>
            <a:r>
              <a:rPr lang="en-US" dirty="0" smtClean="0"/>
              <a:t>.</a:t>
            </a:r>
          </a:p>
          <a:p>
            <a:pPr>
              <a:buFont typeface="Arial" panose="020B0604020202020204" pitchFamily="34" charset="0"/>
              <a:buChar char="•"/>
            </a:pPr>
            <a:r>
              <a:rPr lang="en-US" dirty="0"/>
              <a:t> </a:t>
            </a:r>
            <a:r>
              <a:rPr lang="en-US" dirty="0" smtClean="0"/>
              <a:t>For example, the </a:t>
            </a:r>
            <a:r>
              <a:rPr lang="en-US" dirty="0">
                <a:solidFill>
                  <a:srgbClr val="C00000"/>
                </a:solidFill>
              </a:rPr>
              <a:t>atmospheric carbon pool </a:t>
            </a:r>
            <a:r>
              <a:rPr lang="en-US" dirty="0"/>
              <a:t>is </a:t>
            </a:r>
            <a:r>
              <a:rPr lang="en-US" dirty="0" smtClean="0"/>
              <a:t>all the  </a:t>
            </a:r>
            <a:r>
              <a:rPr lang="en-US" dirty="0"/>
              <a:t>carbon in the atmosphere. </a:t>
            </a:r>
            <a:endParaRPr lang="en-US" dirty="0" smtClean="0"/>
          </a:p>
          <a:p>
            <a:pPr marL="0" indent="0">
              <a:buNone/>
            </a:pPr>
            <a:endParaRPr lang="en-US" sz="1800" dirty="0"/>
          </a:p>
          <a:p>
            <a:pPr marL="0" indent="0">
              <a:buNone/>
            </a:pPr>
            <a:endParaRPr lang="en-US" sz="1800" dirty="0" smtClean="0"/>
          </a:p>
        </p:txBody>
      </p:sp>
      <p:sp>
        <p:nvSpPr>
          <p:cNvPr id="5" name="Oval 4"/>
          <p:cNvSpPr/>
          <p:nvPr/>
        </p:nvSpPr>
        <p:spPr>
          <a:xfrm>
            <a:off x="7529295" y="1048731"/>
            <a:ext cx="1049836" cy="1075330"/>
          </a:xfrm>
          <a:prstGeom prst="ellipse">
            <a:avLst/>
          </a:prstGeom>
          <a:blipFill>
            <a:blip r:embed="rId4"/>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634932" y="3725270"/>
            <a:ext cx="1038316" cy="1075330"/>
          </a:xfrm>
          <a:prstGeom prst="ellipse">
            <a:avLst/>
          </a:prstGeom>
          <a:blipFill>
            <a:blip r:embed="rId5">
              <a:extLst>
                <a:ext uri="{BEBA8EAE-BF5A-486C-A8C5-ECC9F3942E4B}">
                  <a14:imgProps xmlns:a14="http://schemas.microsoft.com/office/drawing/2010/main">
                    <a14:imgLayer r:embed="rId6">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857019" y="2746844"/>
            <a:ext cx="1038316" cy="1075330"/>
          </a:xfrm>
          <a:prstGeom prst="ellipse">
            <a:avLst/>
          </a:prstGeom>
          <a:blipFill>
            <a:blip r:embed="rId7">
              <a:extLst>
                <a:ext uri="{BEBA8EAE-BF5A-486C-A8C5-ECC9F3942E4B}">
                  <a14:imgProps xmlns:a14="http://schemas.microsoft.com/office/drawing/2010/main">
                    <a14:imgLayer r:embed="rId8">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395719" y="2149884"/>
            <a:ext cx="1017271" cy="1029022"/>
          </a:xfrm>
          <a:prstGeom prst="ellipse">
            <a:avLst/>
          </a:prstGeom>
          <a:blipFill dpi="0" rotWithShape="1">
            <a:blip r:embed="rId9">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154090" y="5115725"/>
            <a:ext cx="1204550" cy="923330"/>
          </a:xfrm>
          <a:prstGeom prst="rect">
            <a:avLst/>
          </a:prstGeom>
          <a:solidFill>
            <a:schemeClr val="bg1">
              <a:lumMod val="95000"/>
              <a:alpha val="85000"/>
            </a:schemeClr>
          </a:solidFill>
        </p:spPr>
        <p:txBody>
          <a:bodyPr wrap="square" rtlCol="0">
            <a:spAutoFit/>
          </a:bodyPr>
          <a:lstStyle/>
          <a:p>
            <a:pPr algn="ctr"/>
            <a:r>
              <a:rPr lang="en-US" dirty="0" smtClean="0"/>
              <a:t>All the Carbon in the World</a:t>
            </a:r>
            <a:endParaRPr lang="en-US" dirty="0"/>
          </a:p>
        </p:txBody>
      </p:sp>
      <p:grpSp>
        <p:nvGrpSpPr>
          <p:cNvPr id="12" name="Group 11"/>
          <p:cNvGrpSpPr/>
          <p:nvPr/>
        </p:nvGrpSpPr>
        <p:grpSpPr>
          <a:xfrm>
            <a:off x="6935823" y="1898076"/>
            <a:ext cx="1674777" cy="2364859"/>
            <a:chOff x="6935823" y="1898076"/>
            <a:chExt cx="1674777" cy="2364859"/>
          </a:xfrm>
        </p:grpSpPr>
        <p:grpSp>
          <p:nvGrpSpPr>
            <p:cNvPr id="4" name="Group 3"/>
            <p:cNvGrpSpPr/>
            <p:nvPr/>
          </p:nvGrpSpPr>
          <p:grpSpPr>
            <a:xfrm>
              <a:off x="6935823" y="1898076"/>
              <a:ext cx="1674777" cy="2364859"/>
              <a:chOff x="6904354" y="1898076"/>
              <a:chExt cx="1674777" cy="2364859"/>
            </a:xfrm>
          </p:grpSpPr>
          <p:cxnSp>
            <p:nvCxnSpPr>
              <p:cNvPr id="30" name="Straight Arrow Connector 29"/>
              <p:cNvCxnSpPr/>
              <p:nvPr/>
            </p:nvCxnSpPr>
            <p:spPr>
              <a:xfrm flipH="1" flipV="1">
                <a:off x="7034070" y="3180542"/>
                <a:ext cx="230110" cy="504520"/>
              </a:xfrm>
              <a:prstGeom prst="straightConnector1">
                <a:avLst/>
              </a:prstGeom>
              <a:ln>
                <a:solidFill>
                  <a:srgbClr val="AB835B"/>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8299379" y="2069408"/>
                <a:ext cx="279752" cy="677436"/>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6" idx="7"/>
              </p:cNvCxnSpPr>
              <p:nvPr/>
            </p:nvCxnSpPr>
            <p:spPr>
              <a:xfrm flipH="1">
                <a:off x="7521190" y="2191728"/>
                <a:ext cx="335829" cy="169102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7154092" y="1898076"/>
                <a:ext cx="415574" cy="29365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400514" y="2065651"/>
                <a:ext cx="338303" cy="1659620"/>
              </a:xfrm>
              <a:prstGeom prst="straightConnector1">
                <a:avLst/>
              </a:prstGeom>
              <a:ln>
                <a:solidFill>
                  <a:srgbClr val="AB835B"/>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7" idx="0"/>
              </p:cNvCxnSpPr>
              <p:nvPr/>
            </p:nvCxnSpPr>
            <p:spPr>
              <a:xfrm>
                <a:off x="8193143" y="2162366"/>
                <a:ext cx="183034" cy="584478"/>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8" idx="7"/>
                <a:endCxn id="5" idx="3"/>
              </p:cNvCxnSpPr>
              <p:nvPr/>
            </p:nvCxnSpPr>
            <p:spPr>
              <a:xfrm flipV="1">
                <a:off x="7264014" y="1966583"/>
                <a:ext cx="419026" cy="333998"/>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7756365" y="3822174"/>
                <a:ext cx="436778" cy="440761"/>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904354" y="3229430"/>
                <a:ext cx="196057" cy="455632"/>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p:nvPr/>
          </p:nvCxnSpPr>
          <p:spPr>
            <a:xfrm flipH="1" flipV="1">
              <a:off x="7400514" y="2895461"/>
              <a:ext cx="449254" cy="168668"/>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
        <p:nvSpPr>
          <p:cNvPr id="13" name="Rectangle 12"/>
          <p:cNvSpPr/>
          <p:nvPr/>
        </p:nvSpPr>
        <p:spPr>
          <a:xfrm>
            <a:off x="570392" y="4761782"/>
            <a:ext cx="5357892" cy="7078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txBody>
          <a:bodyPr wrap="square">
            <a:spAutoFit/>
          </a:bodyPr>
          <a:lstStyle/>
          <a:p>
            <a:r>
              <a:rPr lang="en-US" sz="2000" dirty="0" smtClean="0"/>
              <a:t>Carbon </a:t>
            </a:r>
            <a:r>
              <a:rPr lang="en-US" sz="2000" dirty="0"/>
              <a:t>is constantly being exchanged between </a:t>
            </a:r>
            <a:r>
              <a:rPr lang="en-US" sz="2000" dirty="0" smtClean="0"/>
              <a:t>the carbon pools. </a:t>
            </a:r>
            <a:endParaRPr lang="en-US" sz="2000" dirty="0"/>
          </a:p>
        </p:txBody>
      </p:sp>
    </p:spTree>
    <p:extLst>
      <p:ext uri="{BB962C8B-B14F-4D97-AF65-F5344CB8AC3E}">
        <p14:creationId xmlns:p14="http://schemas.microsoft.com/office/powerpoint/2010/main" val="3632683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009" y="2002573"/>
            <a:ext cx="7290055" cy="4023360"/>
          </a:xfrm>
        </p:spPr>
        <p:txBody>
          <a:bodyPr>
            <a:noAutofit/>
          </a:bodyPr>
          <a:lstStyle/>
          <a:p>
            <a:pPr>
              <a:buFont typeface="Arial" panose="020B0604020202020204" pitchFamily="34" charset="0"/>
              <a:buChar char="•"/>
            </a:pPr>
            <a:r>
              <a:rPr lang="en-US" sz="2000" dirty="0" smtClean="0"/>
              <a:t> Atmospheric carbon is all the carbon in the atmosphere</a:t>
            </a:r>
          </a:p>
          <a:p>
            <a:pPr>
              <a:buFont typeface="Arial" panose="020B0604020202020204" pitchFamily="34" charset="0"/>
              <a:buChar char="•"/>
            </a:pPr>
            <a:r>
              <a:rPr lang="en-US" dirty="0"/>
              <a:t> </a:t>
            </a:r>
            <a:r>
              <a:rPr lang="en-US" sz="2000" dirty="0" smtClean="0"/>
              <a:t>Carbon exists in two forms in the atmosphere (both are </a:t>
            </a:r>
            <a:r>
              <a:rPr lang="en-US" sz="2000" b="1" dirty="0" smtClean="0"/>
              <a:t>gases</a:t>
            </a:r>
            <a:r>
              <a:rPr lang="en-US" sz="2000" dirty="0" smtClean="0"/>
              <a:t>!)</a:t>
            </a:r>
          </a:p>
          <a:p>
            <a:pPr lvl="1">
              <a:buFont typeface="Arial" panose="020B0604020202020204" pitchFamily="34" charset="0"/>
              <a:buChar char="•"/>
            </a:pPr>
            <a:r>
              <a:rPr lang="en-US" sz="1600" dirty="0" smtClean="0"/>
              <a:t>Carbon dioxide (CO</a:t>
            </a:r>
            <a:r>
              <a:rPr lang="en-US" sz="1600" baseline="-25000" dirty="0" smtClean="0"/>
              <a:t>2</a:t>
            </a:r>
            <a:r>
              <a:rPr lang="en-US" sz="1600" dirty="0" smtClean="0"/>
              <a:t>)</a:t>
            </a:r>
            <a:endParaRPr lang="en-US" dirty="0"/>
          </a:p>
          <a:p>
            <a:pPr lvl="1">
              <a:buFont typeface="Arial" panose="020B0604020202020204" pitchFamily="34" charset="0"/>
              <a:buChar char="•"/>
            </a:pPr>
            <a:r>
              <a:rPr lang="en-US" dirty="0" smtClean="0"/>
              <a:t>Methane (CH</a:t>
            </a:r>
            <a:r>
              <a:rPr lang="en-US" baseline="-25000" dirty="0" smtClean="0"/>
              <a:t>4</a:t>
            </a:r>
            <a:r>
              <a:rPr lang="en-US" dirty="0" smtClean="0"/>
              <a:t>)</a:t>
            </a:r>
            <a:endParaRPr lang="en-US" sz="1600" dirty="0" smtClean="0"/>
          </a:p>
        </p:txBody>
      </p:sp>
      <p:sp>
        <p:nvSpPr>
          <p:cNvPr id="25" name="Oval 24"/>
          <p:cNvSpPr/>
          <p:nvPr/>
        </p:nvSpPr>
        <p:spPr>
          <a:xfrm>
            <a:off x="2209800" y="2869316"/>
            <a:ext cx="152400" cy="146027"/>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a:off x="1671703" y="3171963"/>
            <a:ext cx="152400" cy="146027"/>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4000" dirty="0" smtClean="0">
                <a:solidFill>
                  <a:srgbClr val="C00000"/>
                </a:solidFill>
              </a:rPr>
              <a:t>Atmospheric Carbon Pool</a:t>
            </a:r>
            <a:endParaRPr lang="en-US" sz="4000" dirty="0">
              <a:solidFill>
                <a:srgbClr val="C00000"/>
              </a:solidFill>
            </a:endParaRPr>
          </a:p>
        </p:txBody>
      </p:sp>
      <p:sp>
        <p:nvSpPr>
          <p:cNvPr id="16" name="Content Placeholder 2"/>
          <p:cNvSpPr txBox="1">
            <a:spLocks/>
          </p:cNvSpPr>
          <p:nvPr/>
        </p:nvSpPr>
        <p:spPr>
          <a:xfrm>
            <a:off x="2899661" y="2774617"/>
            <a:ext cx="4343400" cy="659157"/>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ln>
            <a:solidFill>
              <a:srgbClr val="92D050"/>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t>Carbon dioxide and methane are both </a:t>
            </a:r>
            <a:r>
              <a:rPr lang="en-US" sz="2000" b="1" dirty="0" smtClean="0">
                <a:solidFill>
                  <a:srgbClr val="92D050"/>
                </a:solidFill>
              </a:rPr>
              <a:t>greenhouse gases</a:t>
            </a:r>
            <a:r>
              <a:rPr lang="en-US" sz="2000" dirty="0" smtClean="0"/>
              <a:t>. </a:t>
            </a:r>
          </a:p>
        </p:txBody>
      </p:sp>
      <p:sp>
        <p:nvSpPr>
          <p:cNvPr id="29" name="Oval 28"/>
          <p:cNvSpPr/>
          <p:nvPr/>
        </p:nvSpPr>
        <p:spPr>
          <a:xfrm>
            <a:off x="6759391" y="95680"/>
            <a:ext cx="2129345" cy="2131984"/>
          </a:xfrm>
          <a:prstGeom prst="ellipse">
            <a:avLst/>
          </a:prstGeom>
          <a:blipFill>
            <a:blip r:embed="rId3"/>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Brace 21"/>
          <p:cNvSpPr/>
          <p:nvPr/>
        </p:nvSpPr>
        <p:spPr>
          <a:xfrm>
            <a:off x="2590801" y="2773769"/>
            <a:ext cx="297974" cy="659157"/>
          </a:xfrm>
          <a:prstGeom prst="rightBrace">
            <a:avLst/>
          </a:prstGeom>
          <a:ln>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45913"/>
            <a:ext cx="9144000" cy="3308228"/>
          </a:xfrm>
          <a:prstGeom prst="rect">
            <a:avLst/>
          </a:prstGeom>
        </p:spPr>
      </p:pic>
      <p:cxnSp>
        <p:nvCxnSpPr>
          <p:cNvPr id="35" name="Straight Connector 34"/>
          <p:cNvCxnSpPr/>
          <p:nvPr/>
        </p:nvCxnSpPr>
        <p:spPr>
          <a:xfrm flipH="1">
            <a:off x="0" y="3545913"/>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3242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501" r="-125"/>
          <a:stretch/>
        </p:blipFill>
        <p:spPr>
          <a:xfrm>
            <a:off x="0" y="4419600"/>
            <a:ext cx="9144000" cy="2427309"/>
          </a:xfrm>
          <a:prstGeom prst="rect">
            <a:avLst/>
          </a:prstGeom>
        </p:spPr>
      </p:pic>
      <p:sp>
        <p:nvSpPr>
          <p:cNvPr id="10" name="TextBox 9"/>
          <p:cNvSpPr txBox="1"/>
          <p:nvPr/>
        </p:nvSpPr>
        <p:spPr>
          <a:xfrm>
            <a:off x="6516394" y="4419600"/>
            <a:ext cx="2615337" cy="1015663"/>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FFC000"/>
            </a:solidFill>
          </a:ln>
        </p:spPr>
        <p:txBody>
          <a:bodyPr wrap="square" rtlCol="0">
            <a:spAutoFit/>
          </a:bodyPr>
          <a:lstStyle/>
          <a:p>
            <a:r>
              <a:rPr lang="en-US" sz="2000" dirty="0" smtClean="0"/>
              <a:t>Some sunlight is trapped as heat due to greenhouse gases.</a:t>
            </a:r>
            <a:endParaRPr lang="en-US" sz="2000" dirty="0"/>
          </a:p>
        </p:txBody>
      </p:sp>
      <p:sp>
        <p:nvSpPr>
          <p:cNvPr id="8" name="TextBox 7"/>
          <p:cNvSpPr txBox="1"/>
          <p:nvPr/>
        </p:nvSpPr>
        <p:spPr>
          <a:xfrm>
            <a:off x="0" y="6139023"/>
            <a:ext cx="2743200" cy="707886"/>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FFC000"/>
            </a:solidFill>
          </a:ln>
        </p:spPr>
        <p:txBody>
          <a:bodyPr wrap="square" rtlCol="0">
            <a:spAutoFit/>
          </a:bodyPr>
          <a:lstStyle/>
          <a:p>
            <a:r>
              <a:rPr lang="en-US" sz="2000" dirty="0" smtClean="0"/>
              <a:t>Some sunlight that hits the earth is reflected off. </a:t>
            </a:r>
            <a:endParaRPr lang="en-US" sz="2000" dirty="0"/>
          </a:p>
        </p:txBody>
      </p:sp>
      <p:sp>
        <p:nvSpPr>
          <p:cNvPr id="9" name="Title 8"/>
          <p:cNvSpPr>
            <a:spLocks noGrp="1"/>
          </p:cNvSpPr>
          <p:nvPr>
            <p:ph type="title"/>
          </p:nvPr>
        </p:nvSpPr>
        <p:spPr/>
        <p:txBody>
          <a:bodyPr/>
          <a:lstStyle/>
          <a:p>
            <a:r>
              <a:rPr lang="en-US" dirty="0" smtClean="0">
                <a:solidFill>
                  <a:srgbClr val="92D050"/>
                </a:solidFill>
              </a:rPr>
              <a:t>Greenhouse gases</a:t>
            </a:r>
            <a:endParaRPr lang="en-US" dirty="0">
              <a:solidFill>
                <a:srgbClr val="92D050"/>
              </a:solidFill>
            </a:endParaRPr>
          </a:p>
        </p:txBody>
      </p:sp>
      <p:sp>
        <p:nvSpPr>
          <p:cNvPr id="14" name="Content Placeholder 13"/>
          <p:cNvSpPr>
            <a:spLocks noGrp="1"/>
          </p:cNvSpPr>
          <p:nvPr>
            <p:ph idx="1"/>
          </p:nvPr>
        </p:nvSpPr>
        <p:spPr>
          <a:xfrm>
            <a:off x="464369" y="2046998"/>
            <a:ext cx="7290055" cy="4023360"/>
          </a:xfrm>
        </p:spPr>
        <p:txBody>
          <a:bodyPr/>
          <a:lstStyle/>
          <a:p>
            <a:pPr>
              <a:buFont typeface="Arial" panose="020B0604020202020204" pitchFamily="34" charset="0"/>
              <a:buChar char="•"/>
            </a:pPr>
            <a:r>
              <a:rPr lang="en-US" dirty="0" smtClean="0"/>
              <a:t> Both carbon dioxide (CO</a:t>
            </a:r>
            <a:r>
              <a:rPr lang="en-US" baseline="-25000" dirty="0" smtClean="0"/>
              <a:t>2</a:t>
            </a:r>
            <a:r>
              <a:rPr lang="en-US" dirty="0" smtClean="0"/>
              <a:t>) and methane (CH</a:t>
            </a:r>
            <a:r>
              <a:rPr lang="en-US" baseline="-25000" dirty="0" smtClean="0"/>
              <a:t>4</a:t>
            </a:r>
            <a:r>
              <a:rPr lang="en-US" dirty="0" smtClean="0"/>
              <a:t>) are </a:t>
            </a:r>
            <a:r>
              <a:rPr lang="en-US" dirty="0"/>
              <a:t>called </a:t>
            </a:r>
            <a:r>
              <a:rPr lang="en-US" sz="2400" b="1" dirty="0">
                <a:solidFill>
                  <a:srgbClr val="92D050"/>
                </a:solidFill>
              </a:rPr>
              <a:t>greenhouse gases </a:t>
            </a:r>
            <a:r>
              <a:rPr lang="en-US" dirty="0"/>
              <a:t>because they trap heat in the </a:t>
            </a:r>
            <a:r>
              <a:rPr lang="en-US" dirty="0" smtClean="0">
                <a:solidFill>
                  <a:srgbClr val="C00000"/>
                </a:solidFill>
              </a:rPr>
              <a:t>atmosphere</a:t>
            </a:r>
            <a:r>
              <a:rPr lang="en-US" dirty="0" smtClean="0"/>
              <a:t>.</a:t>
            </a:r>
          </a:p>
          <a:p>
            <a:pPr>
              <a:buFont typeface="Arial" panose="020B0604020202020204" pitchFamily="34" charset="0"/>
              <a:buChar char="•"/>
            </a:pPr>
            <a:r>
              <a:rPr lang="en-US" dirty="0" smtClean="0"/>
              <a:t> If </a:t>
            </a:r>
            <a:r>
              <a:rPr lang="en-US" dirty="0"/>
              <a:t>the gasses didn’t trap the sun’s heat in the atmosphere, the earth would </a:t>
            </a:r>
            <a:r>
              <a:rPr lang="en-US" b="1" dirty="0">
                <a:solidFill>
                  <a:schemeClr val="accent1"/>
                </a:solidFill>
              </a:rPr>
              <a:t>freeze over </a:t>
            </a:r>
            <a:r>
              <a:rPr lang="en-US" dirty="0"/>
              <a:t>and be no longer able to support </a:t>
            </a:r>
            <a:r>
              <a:rPr lang="en-US" dirty="0" smtClean="0"/>
              <a:t>life.</a:t>
            </a:r>
          </a:p>
          <a:p>
            <a:pPr>
              <a:buFont typeface="Arial" panose="020B0604020202020204" pitchFamily="34" charset="0"/>
              <a:buChar char="•"/>
            </a:pPr>
            <a:r>
              <a:rPr lang="en-US" dirty="0"/>
              <a:t> </a:t>
            </a:r>
            <a:r>
              <a:rPr lang="en-US" dirty="0" smtClean="0"/>
              <a:t>Conversely, if there are too many greenhouse gasses in the atmosphere, they trap </a:t>
            </a:r>
            <a:r>
              <a:rPr lang="en-US" b="1" dirty="0" smtClean="0">
                <a:solidFill>
                  <a:srgbClr val="FF0000"/>
                </a:solidFill>
              </a:rPr>
              <a:t>too much heat</a:t>
            </a:r>
            <a:r>
              <a:rPr lang="en-US" dirty="0" smtClean="0">
                <a:solidFill>
                  <a:srgbClr val="FF0000"/>
                </a:solidFill>
              </a:rPr>
              <a:t> </a:t>
            </a:r>
            <a:r>
              <a:rPr lang="en-US" dirty="0" smtClean="0"/>
              <a:t>and the earth’s global temperature would rise, leading to </a:t>
            </a:r>
            <a:r>
              <a:rPr lang="en-US" b="1" dirty="0" smtClean="0">
                <a:solidFill>
                  <a:srgbClr val="FF6600"/>
                </a:solidFill>
              </a:rPr>
              <a:t>global warming</a:t>
            </a:r>
            <a:r>
              <a:rPr lang="en-US" b="1" dirty="0" smtClean="0"/>
              <a:t>.</a:t>
            </a:r>
            <a:endParaRPr lang="en-US" b="1" dirty="0"/>
          </a:p>
        </p:txBody>
      </p:sp>
      <p:sp>
        <p:nvSpPr>
          <p:cNvPr id="11" name="Oval 10"/>
          <p:cNvSpPr/>
          <p:nvPr/>
        </p:nvSpPr>
        <p:spPr>
          <a:xfrm>
            <a:off x="6759391" y="95680"/>
            <a:ext cx="2129345" cy="2131984"/>
          </a:xfrm>
          <a:prstGeom prst="ellipse">
            <a:avLst/>
          </a:prstGeom>
          <a:blipFill>
            <a:blip r:embed="rId4"/>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648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9916" y="2323302"/>
            <a:ext cx="2057400" cy="2485675"/>
          </a:xfrm>
          <a:prstGeom prst="rect">
            <a:avLst/>
          </a:prstGeom>
        </p:spPr>
      </p:pic>
      <p:sp>
        <p:nvSpPr>
          <p:cNvPr id="40" name="Content Placeholder 39"/>
          <p:cNvSpPr>
            <a:spLocks noGrp="1"/>
          </p:cNvSpPr>
          <p:nvPr>
            <p:ph idx="1"/>
          </p:nvPr>
        </p:nvSpPr>
        <p:spPr>
          <a:xfrm>
            <a:off x="472055" y="1951710"/>
            <a:ext cx="7071746" cy="3400931"/>
          </a:xfrm>
          <a:prstGeom prst="rect">
            <a:avLst/>
          </a:prstGeom>
        </p:spPr>
        <p:txBody>
          <a:bodyPr wrap="square">
            <a:spAutoFit/>
          </a:bodyPr>
          <a:lstStyle/>
          <a:p>
            <a:pPr>
              <a:buFont typeface="Arial" panose="020B0604020202020204" pitchFamily="34" charset="0"/>
              <a:buChar char="•"/>
            </a:pPr>
            <a:r>
              <a:rPr lang="en-US" dirty="0" smtClean="0"/>
              <a:t> Plants, both terrestrial (land) and aquatic (water), are living things and part of the </a:t>
            </a:r>
            <a:r>
              <a:rPr lang="en-US" dirty="0" smtClean="0">
                <a:solidFill>
                  <a:schemeClr val="accent5"/>
                </a:solidFill>
              </a:rPr>
              <a:t>biosphere</a:t>
            </a:r>
            <a:r>
              <a:rPr lang="en-US" dirty="0" smtClean="0"/>
              <a:t>.</a:t>
            </a:r>
          </a:p>
          <a:p>
            <a:pPr>
              <a:buFont typeface="Arial" panose="020B0604020202020204" pitchFamily="34" charset="0"/>
              <a:buChar char="•"/>
            </a:pPr>
            <a:r>
              <a:rPr lang="en-US" dirty="0" smtClean="0"/>
              <a:t> Plants </a:t>
            </a:r>
            <a:r>
              <a:rPr lang="en-US" dirty="0"/>
              <a:t>take in carbon </a:t>
            </a:r>
            <a:r>
              <a:rPr lang="en-US" dirty="0" smtClean="0"/>
              <a:t>dioxide (CO</a:t>
            </a:r>
            <a:r>
              <a:rPr lang="en-US" baseline="-25000" dirty="0" smtClean="0"/>
              <a:t>2</a:t>
            </a:r>
            <a:r>
              <a:rPr lang="en-US" dirty="0" smtClean="0"/>
              <a:t>) </a:t>
            </a:r>
            <a:r>
              <a:rPr lang="en-US" dirty="0"/>
              <a:t>from the atmosphere and convert the carbon into sugars (called glucose) </a:t>
            </a:r>
            <a:r>
              <a:rPr lang="en-US" dirty="0" smtClean="0"/>
              <a:t>in a process called </a:t>
            </a:r>
            <a:r>
              <a:rPr lang="en-US" b="1" dirty="0" smtClean="0"/>
              <a:t>photosynthesis</a:t>
            </a:r>
            <a:r>
              <a:rPr lang="en-US" dirty="0" smtClean="0"/>
              <a:t>.</a:t>
            </a:r>
          </a:p>
          <a:p>
            <a:pPr marL="0" indent="0">
              <a:buNone/>
            </a:pPr>
            <a:endParaRPr lang="en-US" dirty="0" smtClean="0"/>
          </a:p>
          <a:p>
            <a:pPr>
              <a:buFont typeface="Arial" panose="020B0604020202020204" pitchFamily="34" charset="0"/>
              <a:buChar char="•"/>
            </a:pPr>
            <a:r>
              <a:rPr lang="en-US" dirty="0" smtClean="0"/>
              <a:t> As </a:t>
            </a:r>
            <a:r>
              <a:rPr lang="en-US" dirty="0"/>
              <a:t>plants </a:t>
            </a:r>
            <a:r>
              <a:rPr lang="en-US" dirty="0" smtClean="0"/>
              <a:t>are consumed, </a:t>
            </a:r>
            <a:r>
              <a:rPr lang="en-US" dirty="0"/>
              <a:t>the carbon in their sugars are passed to the </a:t>
            </a:r>
            <a:r>
              <a:rPr lang="en-US" dirty="0" smtClean="0"/>
              <a:t>animal that ate them. This animal is then eaten by another animal, which transfers the carbon again. </a:t>
            </a:r>
            <a:r>
              <a:rPr lang="en-US" dirty="0"/>
              <a:t>This moves carbon along the food chain and throughout the </a:t>
            </a:r>
            <a:r>
              <a:rPr lang="en-US" dirty="0" smtClean="0">
                <a:solidFill>
                  <a:schemeClr val="accent5"/>
                </a:solidFill>
              </a:rPr>
              <a:t>biosphere</a:t>
            </a:r>
            <a:r>
              <a:rPr lang="en-US" dirty="0" smtClean="0"/>
              <a:t>.</a:t>
            </a:r>
            <a:endParaRPr lang="en-US" dirty="0"/>
          </a:p>
        </p:txBody>
      </p:sp>
      <p:grpSp>
        <p:nvGrpSpPr>
          <p:cNvPr id="31" name="Group 30"/>
          <p:cNvGrpSpPr/>
          <p:nvPr/>
        </p:nvGrpSpPr>
        <p:grpSpPr>
          <a:xfrm>
            <a:off x="2475680" y="3375681"/>
            <a:ext cx="3852280" cy="664421"/>
            <a:chOff x="91297" y="2462398"/>
            <a:chExt cx="3852280" cy="664421"/>
          </a:xfrm>
        </p:grpSpPr>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97" y="2677719"/>
              <a:ext cx="3852280" cy="449100"/>
            </a:xfrm>
            <a:prstGeom prst="rect">
              <a:avLst/>
            </a:prstGeom>
            <a:ln w="12700">
              <a:solidFill>
                <a:schemeClr val="tx1"/>
              </a:solidFill>
            </a:ln>
          </p:spPr>
        </p:pic>
        <p:sp>
          <p:nvSpPr>
            <p:cNvPr id="19" name="Oval 18"/>
            <p:cNvSpPr/>
            <p:nvPr/>
          </p:nvSpPr>
          <p:spPr>
            <a:xfrm>
              <a:off x="232648" y="2660488"/>
              <a:ext cx="184671" cy="280200"/>
            </a:xfrm>
            <a:prstGeom prst="ellipse">
              <a:avLst/>
            </a:prstGeom>
            <a:solidFill>
              <a:srgbClr val="FFFF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362200" y="2667000"/>
              <a:ext cx="184671" cy="280200"/>
            </a:xfrm>
            <a:prstGeom prst="ellipse">
              <a:avLst/>
            </a:prstGeom>
            <a:solidFill>
              <a:srgbClr val="FFFF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324983" y="2462398"/>
              <a:ext cx="2129552" cy="167903"/>
              <a:chOff x="1408521" y="2407928"/>
              <a:chExt cx="587776" cy="106672"/>
            </a:xfrm>
          </p:grpSpPr>
          <p:cxnSp>
            <p:nvCxnSpPr>
              <p:cNvPr id="22" name="Straight Connector 21"/>
              <p:cNvCxnSpPr/>
              <p:nvPr/>
            </p:nvCxnSpPr>
            <p:spPr>
              <a:xfrm flipH="1">
                <a:off x="1408521" y="2407928"/>
                <a:ext cx="1" cy="106672"/>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996297" y="2407928"/>
                <a:ext cx="0" cy="101128"/>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408522" y="2407928"/>
                <a:ext cx="587775"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p:txBody>
          <a:bodyPr/>
          <a:lstStyle/>
          <a:p>
            <a:r>
              <a:rPr lang="en-US" dirty="0" smtClean="0">
                <a:solidFill>
                  <a:srgbClr val="C00000"/>
                </a:solidFill>
              </a:rPr>
              <a:t>Atmosphere </a:t>
            </a:r>
            <a:r>
              <a:rPr lang="en-US" dirty="0" smtClean="0">
                <a:solidFill>
                  <a:schemeClr val="tx1"/>
                </a:solidFill>
                <a:sym typeface="Wingdings" panose="05000000000000000000" pitchFamily="2" charset="2"/>
              </a:rPr>
              <a:t></a:t>
            </a:r>
            <a:r>
              <a:rPr lang="en-US" dirty="0" smtClean="0">
                <a:solidFill>
                  <a:srgbClr val="C00000"/>
                </a:solidFill>
                <a:sym typeface="Wingdings" panose="05000000000000000000" pitchFamily="2" charset="2"/>
              </a:rPr>
              <a:t> </a:t>
            </a:r>
            <a:r>
              <a:rPr lang="en-US" dirty="0" smtClean="0">
                <a:solidFill>
                  <a:schemeClr val="accent5"/>
                </a:solidFill>
                <a:sym typeface="Wingdings" panose="05000000000000000000" pitchFamily="2" charset="2"/>
              </a:rPr>
              <a:t>Biosphere</a:t>
            </a:r>
            <a:endParaRPr lang="en-US" dirty="0">
              <a:solidFill>
                <a:schemeClr val="accent5"/>
              </a:solidFill>
            </a:endParaRPr>
          </a:p>
        </p:txBody>
      </p:sp>
      <p:sp>
        <p:nvSpPr>
          <p:cNvPr id="36" name="Oval 35"/>
          <p:cNvSpPr/>
          <p:nvPr/>
        </p:nvSpPr>
        <p:spPr>
          <a:xfrm>
            <a:off x="5945132" y="49550"/>
            <a:ext cx="1345337" cy="1366494"/>
          </a:xfrm>
          <a:prstGeom prst="ellipse">
            <a:avLst/>
          </a:prstGeom>
          <a:blipFill>
            <a:blip r:embed="rId5"/>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7681522" y="718338"/>
            <a:ext cx="1345337" cy="1366494"/>
          </a:xfrm>
          <a:prstGeom prst="ellipse">
            <a:avLst/>
          </a:prstGeom>
          <a:blipFill dpi="0" rotWithShape="1">
            <a:blip r:embed="rId6">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wn Arrow 37"/>
          <p:cNvSpPr/>
          <p:nvPr/>
        </p:nvSpPr>
        <p:spPr>
          <a:xfrm rot="17651707">
            <a:off x="7369974" y="747210"/>
            <a:ext cx="323954" cy="643874"/>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407" y="5255668"/>
            <a:ext cx="2393608" cy="1602332"/>
          </a:xfrm>
          <a:prstGeom prst="rect">
            <a:avLst/>
          </a:prstGeom>
        </p:spPr>
      </p:pic>
      <p:sp>
        <p:nvSpPr>
          <p:cNvPr id="9" name="Right Arrow 8"/>
          <p:cNvSpPr/>
          <p:nvPr/>
        </p:nvSpPr>
        <p:spPr>
          <a:xfrm>
            <a:off x="2457982" y="5791200"/>
            <a:ext cx="659569" cy="457200"/>
          </a:xfrm>
          <a:prstGeom prst="rightArrow">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13332" y="5256952"/>
            <a:ext cx="2419249" cy="1601048"/>
          </a:xfrm>
          <a:prstGeom prst="rect">
            <a:avLst/>
          </a:prstGeom>
        </p:spPr>
      </p:pic>
      <p:sp>
        <p:nvSpPr>
          <p:cNvPr id="46" name="Right Arrow 45"/>
          <p:cNvSpPr/>
          <p:nvPr/>
        </p:nvSpPr>
        <p:spPr>
          <a:xfrm>
            <a:off x="5759002" y="5791200"/>
            <a:ext cx="659569" cy="457200"/>
          </a:xfrm>
          <a:prstGeom prst="rightArrow">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44992" y="5181600"/>
            <a:ext cx="2599009" cy="1676400"/>
          </a:xfrm>
          <a:prstGeom prst="rect">
            <a:avLst/>
          </a:prstGeom>
        </p:spPr>
      </p:pic>
    </p:spTree>
    <p:extLst>
      <p:ext uri="{BB962C8B-B14F-4D97-AF65-F5344CB8AC3E}">
        <p14:creationId xmlns:p14="http://schemas.microsoft.com/office/powerpoint/2010/main" val="418131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val 62"/>
          <p:cNvSpPr/>
          <p:nvPr/>
        </p:nvSpPr>
        <p:spPr>
          <a:xfrm>
            <a:off x="7678147" y="721941"/>
            <a:ext cx="1345337" cy="1355676"/>
          </a:xfrm>
          <a:prstGeom prst="ellipse">
            <a:avLst/>
          </a:prstGeom>
          <a:blipFill>
            <a:blip r:embed="rId3">
              <a:extLst>
                <a:ext uri="{BEBA8EAE-BF5A-486C-A8C5-ECC9F3942E4B}">
                  <a14:imgProps xmlns:a14="http://schemas.microsoft.com/office/drawing/2010/main">
                    <a14:imgLayer r:embed="rId4">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p:cNvSpPr>
            <a:spLocks noGrp="1"/>
          </p:cNvSpPr>
          <p:nvPr>
            <p:ph idx="1"/>
          </p:nvPr>
        </p:nvSpPr>
        <p:spPr>
          <a:xfrm>
            <a:off x="486686" y="1892317"/>
            <a:ext cx="7290055" cy="4023360"/>
          </a:xfrm>
        </p:spPr>
        <p:txBody>
          <a:bodyPr/>
          <a:lstStyle/>
          <a:p>
            <a:pPr>
              <a:buFont typeface="Arial" panose="020B0604020202020204" pitchFamily="34" charset="0"/>
              <a:buChar char="•"/>
            </a:pPr>
            <a:r>
              <a:rPr lang="en-US" dirty="0" smtClean="0"/>
              <a:t> As </a:t>
            </a:r>
            <a:r>
              <a:rPr lang="en-US" b="1" dirty="0"/>
              <a:t>precipitation</a:t>
            </a:r>
            <a:r>
              <a:rPr lang="en-US" dirty="0"/>
              <a:t> falls through the atmosphere, carbon dioxide gas reacts with water molecules to form carbonic acid.</a:t>
            </a:r>
          </a:p>
          <a:p>
            <a:endParaRPr lang="en-US" dirty="0"/>
          </a:p>
        </p:txBody>
      </p:sp>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saturation sat="150000"/>
                    </a14:imgEffect>
                    <a14:imgEffect>
                      <a14:brightnessContrast bright="12000" contrast="5000"/>
                    </a14:imgEffect>
                  </a14:imgLayer>
                </a14:imgProps>
              </a:ext>
              <a:ext uri="{28A0092B-C50C-407E-A947-70E740481C1C}">
                <a14:useLocalDpi xmlns:a14="http://schemas.microsoft.com/office/drawing/2010/main" val="0"/>
              </a:ext>
            </a:extLst>
          </a:blip>
          <a:srcRect r="3030"/>
          <a:stretch/>
        </p:blipFill>
        <p:spPr>
          <a:xfrm>
            <a:off x="0" y="5356513"/>
            <a:ext cx="1654700" cy="1516808"/>
          </a:xfrm>
          <a:prstGeom prst="rect">
            <a:avLst/>
          </a:prstGeom>
        </p:spPr>
      </p:pic>
      <p:grpSp>
        <p:nvGrpSpPr>
          <p:cNvPr id="3" name="Group 2"/>
          <p:cNvGrpSpPr/>
          <p:nvPr/>
        </p:nvGrpSpPr>
        <p:grpSpPr>
          <a:xfrm>
            <a:off x="884054" y="3950609"/>
            <a:ext cx="544599" cy="576418"/>
            <a:chOff x="2927375" y="2885758"/>
            <a:chExt cx="544599" cy="576418"/>
          </a:xfrm>
          <a:solidFill>
            <a:srgbClr val="1CADE4">
              <a:alpha val="34118"/>
            </a:srgbClr>
          </a:solidFill>
        </p:grpSpPr>
        <p:pic>
          <p:nvPicPr>
            <p:cNvPr id="15" name="Picture 6" descr="V:\PEER2\NSF FELLOWS\Undergraduates\Graham, Jennifer\DLC\Carbon &amp; Nitrogen Cycle DLC 1155\carbon cycle pictures\real carbonic acid puffy.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7626" y="2929181"/>
              <a:ext cx="524348" cy="456183"/>
            </a:xfrm>
            <a:prstGeom prst="rect">
              <a:avLst/>
            </a:prstGeom>
            <a:grpFill/>
            <a:extLst/>
          </p:spPr>
        </p:pic>
        <p:sp>
          <p:nvSpPr>
            <p:cNvPr id="16" name="Teardrop 15"/>
            <p:cNvSpPr/>
            <p:nvPr/>
          </p:nvSpPr>
          <p:spPr>
            <a:xfrm rot="19279432">
              <a:off x="2927375" y="2885758"/>
              <a:ext cx="532285" cy="576418"/>
            </a:xfrm>
            <a:prstGeom prst="teardrop">
              <a:avLst>
                <a:gd name="adj" fmla="val 12907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Down Arrow 16"/>
          <p:cNvSpPr/>
          <p:nvPr/>
        </p:nvSpPr>
        <p:spPr>
          <a:xfrm>
            <a:off x="466864" y="4241520"/>
            <a:ext cx="404576" cy="1074414"/>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ardrop 23"/>
          <p:cNvSpPr/>
          <p:nvPr/>
        </p:nvSpPr>
        <p:spPr>
          <a:xfrm rot="19279432">
            <a:off x="1284450" y="3413385"/>
            <a:ext cx="309947" cy="348616"/>
          </a:xfrm>
          <a:prstGeom prst="teardrop">
            <a:avLst>
              <a:gd name="adj" fmla="val 136157"/>
            </a:avLst>
          </a:prstGeom>
          <a:solidFill>
            <a:srgbClr val="1CADE4">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6531510" y="2480442"/>
            <a:ext cx="2612490" cy="3634475"/>
            <a:chOff x="6523992" y="1186343"/>
            <a:chExt cx="2612490" cy="3634475"/>
          </a:xfrm>
        </p:grpSpPr>
        <p:pic>
          <p:nvPicPr>
            <p:cNvPr id="27" name="Picture 6" descr="V:\PEER2\NSF FELLOWS\Undergraduates\Graham, Jennifer\DLC\Carbon &amp; Nitrogen Cycle DLC 1155\carbon cycle pictures\real carbonic acid puffy.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29600" y="3771513"/>
              <a:ext cx="906882" cy="7889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V:\PEER2\NSF FELLOWS\Undergraduates\Graham, Jennifer\DLC\Carbon &amp; Nitrogen Cycle DLC 1155\carbon cycle pictures\water molecule.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8117"/>
            <a:stretch/>
          </p:blipFill>
          <p:spPr bwMode="auto">
            <a:xfrm>
              <a:off x="6932744" y="2532873"/>
              <a:ext cx="836479" cy="44468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V:\PEER2\NSF FELLOWS\Undergraduates\Graham, Jennifer\DLC\Carbon &amp; Nitrogen Cycle DLC 1155\carbon cycle pictures\carbonic acid molecul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75595" y="3735209"/>
              <a:ext cx="1512357" cy="83179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V:\PEER2\NSF FELLOWS\Undergraduates\Graham, Jennifer\DLC\Carbon &amp; Nitrogen Cycle DLC 1155\carbon cycle pictures\carbon dioxide molecule real.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69577" y="1483847"/>
              <a:ext cx="1094051" cy="242520"/>
            </a:xfrm>
            <a:prstGeom prst="rect">
              <a:avLst/>
            </a:prstGeom>
            <a:noFill/>
            <a:extLst>
              <a:ext uri="{909E8E84-426E-40DD-AFC4-6F175D3DCCD1}">
                <a14:hiddenFill xmlns:a14="http://schemas.microsoft.com/office/drawing/2010/main">
                  <a:solidFill>
                    <a:srgbClr val="FFFFFF"/>
                  </a:solidFill>
                </a14:hiddenFill>
              </a:ext>
            </a:extLst>
          </p:spPr>
        </p:pic>
        <p:sp>
          <p:nvSpPr>
            <p:cNvPr id="31" name="Plus 30"/>
            <p:cNvSpPr/>
            <p:nvPr/>
          </p:nvSpPr>
          <p:spPr>
            <a:xfrm>
              <a:off x="7192982" y="1923778"/>
              <a:ext cx="352933" cy="362222"/>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Equal 31"/>
            <p:cNvSpPr/>
            <p:nvPr/>
          </p:nvSpPr>
          <p:spPr>
            <a:xfrm>
              <a:off x="7220111" y="3125927"/>
              <a:ext cx="331503" cy="37864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3" name="TextBox 32"/>
            <p:cNvSpPr txBox="1"/>
            <p:nvPr/>
          </p:nvSpPr>
          <p:spPr>
            <a:xfrm>
              <a:off x="7296886" y="1629536"/>
              <a:ext cx="241239" cy="307777"/>
            </a:xfrm>
            <a:prstGeom prst="rect">
              <a:avLst/>
            </a:prstGeom>
            <a:noFill/>
          </p:spPr>
          <p:txBody>
            <a:bodyPr wrap="square" rtlCol="0">
              <a:spAutoFit/>
            </a:bodyPr>
            <a:lstStyle/>
            <a:p>
              <a:r>
                <a:rPr lang="en-US" sz="1400" dirty="0" smtClean="0">
                  <a:solidFill>
                    <a:schemeClr val="tx2"/>
                  </a:solidFill>
                </a:rPr>
                <a:t>1</a:t>
              </a:r>
              <a:endParaRPr lang="en-US" sz="1400" dirty="0">
                <a:solidFill>
                  <a:schemeClr val="tx2"/>
                </a:solidFill>
              </a:endParaRPr>
            </a:p>
          </p:txBody>
        </p:sp>
        <p:sp>
          <p:nvSpPr>
            <p:cNvPr id="34" name="Rectangle 33"/>
            <p:cNvSpPr/>
            <p:nvPr/>
          </p:nvSpPr>
          <p:spPr>
            <a:xfrm>
              <a:off x="7283338" y="4235900"/>
              <a:ext cx="276038" cy="307777"/>
            </a:xfrm>
            <a:prstGeom prst="rect">
              <a:avLst/>
            </a:prstGeom>
          </p:spPr>
          <p:txBody>
            <a:bodyPr wrap="none">
              <a:spAutoFit/>
            </a:bodyPr>
            <a:lstStyle/>
            <a:p>
              <a:r>
                <a:rPr lang="en-US" sz="1400" dirty="0">
                  <a:solidFill>
                    <a:schemeClr val="tx2"/>
                  </a:solidFill>
                </a:rPr>
                <a:t>1</a:t>
              </a:r>
            </a:p>
          </p:txBody>
        </p:sp>
        <p:sp>
          <p:nvSpPr>
            <p:cNvPr id="35" name="TextBox 34"/>
            <p:cNvSpPr txBox="1"/>
            <p:nvPr/>
          </p:nvSpPr>
          <p:spPr>
            <a:xfrm>
              <a:off x="6852771" y="1610969"/>
              <a:ext cx="304800" cy="307777"/>
            </a:xfrm>
            <a:prstGeom prst="rect">
              <a:avLst/>
            </a:prstGeom>
            <a:noFill/>
          </p:spPr>
          <p:txBody>
            <a:bodyPr wrap="square" rtlCol="0">
              <a:spAutoFit/>
            </a:bodyPr>
            <a:lstStyle/>
            <a:p>
              <a:r>
                <a:rPr lang="en-US" sz="1400" dirty="0">
                  <a:solidFill>
                    <a:srgbClr val="FF0000"/>
                  </a:solidFill>
                </a:rPr>
                <a:t>1</a:t>
              </a:r>
            </a:p>
          </p:txBody>
        </p:sp>
        <p:sp>
          <p:nvSpPr>
            <p:cNvPr id="36" name="TextBox 35"/>
            <p:cNvSpPr txBox="1"/>
            <p:nvPr/>
          </p:nvSpPr>
          <p:spPr>
            <a:xfrm>
              <a:off x="7337392" y="3843330"/>
              <a:ext cx="311149" cy="307777"/>
            </a:xfrm>
            <a:prstGeom prst="rect">
              <a:avLst/>
            </a:prstGeom>
            <a:noFill/>
          </p:spPr>
          <p:txBody>
            <a:bodyPr wrap="square" rtlCol="0">
              <a:spAutoFit/>
            </a:bodyPr>
            <a:lstStyle/>
            <a:p>
              <a:r>
                <a:rPr lang="en-US" sz="1400" dirty="0">
                  <a:solidFill>
                    <a:srgbClr val="FF0000"/>
                  </a:solidFill>
                </a:rPr>
                <a:t>1</a:t>
              </a:r>
            </a:p>
          </p:txBody>
        </p:sp>
        <p:sp>
          <p:nvSpPr>
            <p:cNvPr id="37" name="TextBox 36"/>
            <p:cNvSpPr txBox="1"/>
            <p:nvPr/>
          </p:nvSpPr>
          <p:spPr>
            <a:xfrm>
              <a:off x="7720753" y="1601260"/>
              <a:ext cx="152400" cy="307777"/>
            </a:xfrm>
            <a:prstGeom prst="rect">
              <a:avLst/>
            </a:prstGeom>
            <a:noFill/>
          </p:spPr>
          <p:txBody>
            <a:bodyPr wrap="square" rtlCol="0">
              <a:spAutoFit/>
            </a:bodyPr>
            <a:lstStyle/>
            <a:p>
              <a:r>
                <a:rPr lang="en-US" sz="1400" dirty="0" smtClean="0">
                  <a:solidFill>
                    <a:srgbClr val="FF0000"/>
                  </a:solidFill>
                </a:rPr>
                <a:t>2</a:t>
              </a:r>
              <a:endParaRPr lang="en-US" sz="1400" dirty="0">
                <a:solidFill>
                  <a:srgbClr val="FF0000"/>
                </a:solidFill>
              </a:endParaRPr>
            </a:p>
          </p:txBody>
        </p:sp>
        <p:sp>
          <p:nvSpPr>
            <p:cNvPr id="38" name="TextBox 37"/>
            <p:cNvSpPr txBox="1"/>
            <p:nvPr/>
          </p:nvSpPr>
          <p:spPr>
            <a:xfrm>
              <a:off x="7012727" y="4413116"/>
              <a:ext cx="304800" cy="307777"/>
            </a:xfrm>
            <a:prstGeom prst="rect">
              <a:avLst/>
            </a:prstGeom>
            <a:noFill/>
          </p:spPr>
          <p:txBody>
            <a:bodyPr wrap="square" rtlCol="0">
              <a:spAutoFit/>
            </a:bodyPr>
            <a:lstStyle/>
            <a:p>
              <a:r>
                <a:rPr lang="en-US" sz="1400" dirty="0" smtClean="0">
                  <a:solidFill>
                    <a:srgbClr val="FF0000"/>
                  </a:solidFill>
                </a:rPr>
                <a:t>2</a:t>
              </a:r>
              <a:endParaRPr lang="en-US" sz="1400" dirty="0">
                <a:solidFill>
                  <a:srgbClr val="FF0000"/>
                </a:solidFill>
              </a:endParaRPr>
            </a:p>
          </p:txBody>
        </p:sp>
        <p:sp>
          <p:nvSpPr>
            <p:cNvPr id="39" name="TextBox 38"/>
            <p:cNvSpPr txBox="1"/>
            <p:nvPr/>
          </p:nvSpPr>
          <p:spPr>
            <a:xfrm>
              <a:off x="7295108" y="2669774"/>
              <a:ext cx="304800" cy="307777"/>
            </a:xfrm>
            <a:prstGeom prst="rect">
              <a:avLst/>
            </a:prstGeom>
            <a:noFill/>
          </p:spPr>
          <p:txBody>
            <a:bodyPr wrap="square" rtlCol="0">
              <a:spAutoFit/>
            </a:bodyPr>
            <a:lstStyle/>
            <a:p>
              <a:r>
                <a:rPr lang="en-US" sz="1400" dirty="0" smtClean="0">
                  <a:solidFill>
                    <a:srgbClr val="FF0000"/>
                  </a:solidFill>
                </a:rPr>
                <a:t>3</a:t>
              </a:r>
              <a:endParaRPr lang="en-US" sz="1400" dirty="0">
                <a:solidFill>
                  <a:srgbClr val="FF0000"/>
                </a:solidFill>
              </a:endParaRPr>
            </a:p>
          </p:txBody>
        </p:sp>
        <p:sp>
          <p:nvSpPr>
            <p:cNvPr id="40" name="TextBox 39"/>
            <p:cNvSpPr txBox="1"/>
            <p:nvPr/>
          </p:nvSpPr>
          <p:spPr>
            <a:xfrm>
              <a:off x="7640290" y="4419316"/>
              <a:ext cx="304800" cy="307777"/>
            </a:xfrm>
            <a:prstGeom prst="rect">
              <a:avLst/>
            </a:prstGeom>
            <a:noFill/>
          </p:spPr>
          <p:txBody>
            <a:bodyPr wrap="square" rtlCol="0">
              <a:spAutoFit/>
            </a:bodyPr>
            <a:lstStyle/>
            <a:p>
              <a:r>
                <a:rPr lang="en-US" sz="1400" dirty="0" smtClean="0">
                  <a:solidFill>
                    <a:srgbClr val="FF0000"/>
                  </a:solidFill>
                </a:rPr>
                <a:t>3</a:t>
              </a:r>
              <a:endParaRPr lang="en-US" sz="1400" dirty="0">
                <a:solidFill>
                  <a:srgbClr val="FF0000"/>
                </a:solidFill>
              </a:endParaRPr>
            </a:p>
          </p:txBody>
        </p:sp>
        <p:sp>
          <p:nvSpPr>
            <p:cNvPr id="41" name="TextBox 40"/>
            <p:cNvSpPr txBox="1"/>
            <p:nvPr/>
          </p:nvSpPr>
          <p:spPr>
            <a:xfrm>
              <a:off x="7010212" y="2845028"/>
              <a:ext cx="304800" cy="307777"/>
            </a:xfrm>
            <a:prstGeom prst="rect">
              <a:avLst/>
            </a:prstGeom>
            <a:noFill/>
          </p:spPr>
          <p:txBody>
            <a:bodyPr wrap="square" rtlCol="0">
              <a:spAutoFit/>
            </a:bodyPr>
            <a:lstStyle/>
            <a:p>
              <a:r>
                <a:rPr lang="en-US" sz="1400" dirty="0">
                  <a:solidFill>
                    <a:schemeClr val="accent3">
                      <a:lumMod val="75000"/>
                    </a:schemeClr>
                  </a:solidFill>
                </a:rPr>
                <a:t>1</a:t>
              </a:r>
            </a:p>
          </p:txBody>
        </p:sp>
        <p:sp>
          <p:nvSpPr>
            <p:cNvPr id="42" name="TextBox 41"/>
            <p:cNvSpPr txBox="1"/>
            <p:nvPr/>
          </p:nvSpPr>
          <p:spPr>
            <a:xfrm>
              <a:off x="6647437" y="4265428"/>
              <a:ext cx="304800" cy="307777"/>
            </a:xfrm>
            <a:prstGeom prst="rect">
              <a:avLst/>
            </a:prstGeom>
            <a:noFill/>
          </p:spPr>
          <p:txBody>
            <a:bodyPr wrap="square" rtlCol="0">
              <a:spAutoFit/>
            </a:bodyPr>
            <a:lstStyle/>
            <a:p>
              <a:r>
                <a:rPr lang="en-US" sz="1400" dirty="0">
                  <a:solidFill>
                    <a:schemeClr val="accent3">
                      <a:lumMod val="75000"/>
                    </a:schemeClr>
                  </a:solidFill>
                </a:rPr>
                <a:t>1</a:t>
              </a:r>
            </a:p>
          </p:txBody>
        </p:sp>
        <p:sp>
          <p:nvSpPr>
            <p:cNvPr id="43" name="TextBox 42"/>
            <p:cNvSpPr txBox="1"/>
            <p:nvPr/>
          </p:nvSpPr>
          <p:spPr>
            <a:xfrm>
              <a:off x="7693023" y="2860204"/>
              <a:ext cx="304800" cy="307777"/>
            </a:xfrm>
            <a:prstGeom prst="rect">
              <a:avLst/>
            </a:prstGeom>
            <a:noFill/>
          </p:spPr>
          <p:txBody>
            <a:bodyPr wrap="square" rtlCol="0">
              <a:spAutoFit/>
            </a:bodyPr>
            <a:lstStyle/>
            <a:p>
              <a:r>
                <a:rPr lang="en-US" sz="1400" dirty="0" smtClean="0">
                  <a:solidFill>
                    <a:schemeClr val="accent3">
                      <a:lumMod val="75000"/>
                    </a:schemeClr>
                  </a:solidFill>
                </a:rPr>
                <a:t>2</a:t>
              </a:r>
              <a:endParaRPr lang="en-US" sz="1400" dirty="0">
                <a:solidFill>
                  <a:schemeClr val="accent3">
                    <a:lumMod val="75000"/>
                  </a:schemeClr>
                </a:solidFill>
              </a:endParaRPr>
            </a:p>
          </p:txBody>
        </p:sp>
        <p:sp>
          <p:nvSpPr>
            <p:cNvPr id="44" name="TextBox 43"/>
            <p:cNvSpPr txBox="1"/>
            <p:nvPr/>
          </p:nvSpPr>
          <p:spPr>
            <a:xfrm>
              <a:off x="7925625" y="4235899"/>
              <a:ext cx="304800" cy="307777"/>
            </a:xfrm>
            <a:prstGeom prst="rect">
              <a:avLst/>
            </a:prstGeom>
            <a:noFill/>
          </p:spPr>
          <p:txBody>
            <a:bodyPr wrap="square" rtlCol="0">
              <a:spAutoFit/>
            </a:bodyPr>
            <a:lstStyle/>
            <a:p>
              <a:r>
                <a:rPr lang="en-US" sz="1400" dirty="0" smtClean="0">
                  <a:solidFill>
                    <a:schemeClr val="accent3">
                      <a:lumMod val="75000"/>
                    </a:schemeClr>
                  </a:solidFill>
                </a:rPr>
                <a:t>2</a:t>
              </a:r>
              <a:endParaRPr lang="en-US" sz="1400" dirty="0">
                <a:solidFill>
                  <a:schemeClr val="accent3">
                    <a:lumMod val="75000"/>
                  </a:schemeClr>
                </a:solidFill>
              </a:endParaRPr>
            </a:p>
          </p:txBody>
        </p:sp>
        <p:sp>
          <p:nvSpPr>
            <p:cNvPr id="45" name="TextBox 44"/>
            <p:cNvSpPr txBox="1"/>
            <p:nvPr/>
          </p:nvSpPr>
          <p:spPr>
            <a:xfrm>
              <a:off x="6724463" y="1186343"/>
              <a:ext cx="1359957" cy="307777"/>
            </a:xfrm>
            <a:prstGeom prst="rect">
              <a:avLst/>
            </a:prstGeom>
            <a:noFill/>
          </p:spPr>
          <p:txBody>
            <a:bodyPr wrap="square" rtlCol="0">
              <a:spAutoFit/>
            </a:bodyPr>
            <a:lstStyle/>
            <a:p>
              <a:r>
                <a:rPr lang="en-US" sz="1400" dirty="0" smtClean="0"/>
                <a:t>Carbon dioxide</a:t>
              </a:r>
              <a:endParaRPr lang="en-US" sz="1400" dirty="0"/>
            </a:p>
          </p:txBody>
        </p:sp>
        <p:sp>
          <p:nvSpPr>
            <p:cNvPr id="46" name="TextBox 45"/>
            <p:cNvSpPr txBox="1"/>
            <p:nvPr/>
          </p:nvSpPr>
          <p:spPr>
            <a:xfrm>
              <a:off x="7036215" y="2302121"/>
              <a:ext cx="699294" cy="307777"/>
            </a:xfrm>
            <a:prstGeom prst="rect">
              <a:avLst/>
            </a:prstGeom>
            <a:noFill/>
          </p:spPr>
          <p:txBody>
            <a:bodyPr wrap="square" rtlCol="0">
              <a:spAutoFit/>
            </a:bodyPr>
            <a:lstStyle/>
            <a:p>
              <a:r>
                <a:rPr lang="en-US" sz="1400" dirty="0"/>
                <a:t>W</a:t>
              </a:r>
              <a:r>
                <a:rPr lang="en-US" sz="1400" dirty="0" smtClean="0"/>
                <a:t>ater</a:t>
              </a:r>
              <a:endParaRPr lang="en-US" sz="1400" dirty="0"/>
            </a:p>
          </p:txBody>
        </p:sp>
        <p:sp>
          <p:nvSpPr>
            <p:cNvPr id="47" name="TextBox 46"/>
            <p:cNvSpPr txBox="1"/>
            <p:nvPr/>
          </p:nvSpPr>
          <p:spPr>
            <a:xfrm>
              <a:off x="6769577" y="3507884"/>
              <a:ext cx="1219861" cy="307777"/>
            </a:xfrm>
            <a:prstGeom prst="rect">
              <a:avLst/>
            </a:prstGeom>
            <a:noFill/>
          </p:spPr>
          <p:txBody>
            <a:bodyPr wrap="square" rtlCol="0">
              <a:spAutoFit/>
            </a:bodyPr>
            <a:lstStyle/>
            <a:p>
              <a:r>
                <a:rPr lang="en-US" sz="1400" dirty="0" smtClean="0"/>
                <a:t>Carbonic acid</a:t>
              </a:r>
              <a:endParaRPr lang="en-US" sz="1400" dirty="0"/>
            </a:p>
          </p:txBody>
        </p:sp>
        <p:sp>
          <p:nvSpPr>
            <p:cNvPr id="48" name="Rounded Rectangle 47"/>
            <p:cNvSpPr/>
            <p:nvPr/>
          </p:nvSpPr>
          <p:spPr>
            <a:xfrm>
              <a:off x="6665712" y="1202969"/>
              <a:ext cx="1418708" cy="673823"/>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 name="Rounded Rectangle 48"/>
            <p:cNvSpPr/>
            <p:nvPr/>
          </p:nvSpPr>
          <p:spPr>
            <a:xfrm>
              <a:off x="6685110" y="2296243"/>
              <a:ext cx="1369599" cy="813044"/>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 name="Rounded Rectangle 49"/>
            <p:cNvSpPr/>
            <p:nvPr/>
          </p:nvSpPr>
          <p:spPr>
            <a:xfrm>
              <a:off x="6523992" y="3511197"/>
              <a:ext cx="1706433" cy="1309621"/>
            </a:xfrm>
            <a:prstGeom prst="roundRect">
              <a:avLst>
                <a:gd name="adj" fmla="val 14024"/>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51" name="Picture 5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62197" y="2428575"/>
              <a:ext cx="697990" cy="653276"/>
            </a:xfrm>
            <a:prstGeom prst="rect">
              <a:avLst/>
            </a:prstGeom>
          </p:spPr>
        </p:pic>
        <p:pic>
          <p:nvPicPr>
            <p:cNvPr id="52" name="Picture 5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06417" y="1257550"/>
              <a:ext cx="809549" cy="564660"/>
            </a:xfrm>
            <a:prstGeom prst="rect">
              <a:avLst/>
            </a:prstGeom>
          </p:spPr>
        </p:pic>
      </p:grpSp>
      <p:sp>
        <p:nvSpPr>
          <p:cNvPr id="9" name="Rectangle 8"/>
          <p:cNvSpPr/>
          <p:nvPr/>
        </p:nvSpPr>
        <p:spPr>
          <a:xfrm>
            <a:off x="1693885" y="5861103"/>
            <a:ext cx="2981660" cy="92333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txBody>
          <a:bodyPr wrap="square">
            <a:spAutoFit/>
          </a:bodyPr>
          <a:lstStyle/>
          <a:p>
            <a:r>
              <a:rPr lang="en-US" dirty="0" smtClean="0"/>
              <a:t>Carbonic acid in the rain falls into bodies of water moving carbon into the </a:t>
            </a:r>
            <a:r>
              <a:rPr lang="en-US" dirty="0" smtClean="0">
                <a:solidFill>
                  <a:schemeClr val="accent1"/>
                </a:solidFill>
              </a:rPr>
              <a:t>hydrosphere</a:t>
            </a:r>
            <a:r>
              <a:rPr lang="en-US" dirty="0" smtClean="0"/>
              <a:t>.</a:t>
            </a:r>
            <a:endParaRPr lang="en-US" dirty="0"/>
          </a:p>
        </p:txBody>
      </p:sp>
      <p:sp>
        <p:nvSpPr>
          <p:cNvPr id="53" name="Oval 52"/>
          <p:cNvSpPr/>
          <p:nvPr/>
        </p:nvSpPr>
        <p:spPr>
          <a:xfrm>
            <a:off x="7200500" y="2748604"/>
            <a:ext cx="235985" cy="312928"/>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p:cNvSpPr/>
          <p:nvPr/>
        </p:nvSpPr>
        <p:spPr>
          <a:xfrm>
            <a:off x="7227630" y="5400487"/>
            <a:ext cx="197394" cy="231733"/>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6504" y="3518787"/>
            <a:ext cx="638862" cy="586324"/>
          </a:xfrm>
          <a:prstGeom prst="rect">
            <a:avLst/>
          </a:prstGeom>
        </p:spPr>
      </p:pic>
      <p:pic>
        <p:nvPicPr>
          <p:cNvPr id="55" name="Picture 5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9791" y="2669016"/>
            <a:ext cx="638862" cy="586324"/>
          </a:xfrm>
          <a:prstGeom prst="rect">
            <a:avLst/>
          </a:prstGeom>
        </p:spPr>
      </p:pic>
      <p:sp>
        <p:nvSpPr>
          <p:cNvPr id="12" name="Title 11"/>
          <p:cNvSpPr>
            <a:spLocks noGrp="1"/>
          </p:cNvSpPr>
          <p:nvPr>
            <p:ph type="title"/>
          </p:nvPr>
        </p:nvSpPr>
        <p:spPr>
          <a:xfrm>
            <a:off x="609279" y="571554"/>
            <a:ext cx="8167525" cy="1499616"/>
          </a:xfrm>
        </p:spPr>
        <p:txBody>
          <a:bodyPr>
            <a:normAutofit/>
          </a:bodyPr>
          <a:lstStyle/>
          <a:p>
            <a:r>
              <a:rPr lang="en-US" sz="4000" dirty="0" smtClean="0">
                <a:solidFill>
                  <a:srgbClr val="C00000"/>
                </a:solidFill>
              </a:rPr>
              <a:t>Atmosphere </a:t>
            </a:r>
            <a:r>
              <a:rPr lang="en-US" sz="4000" dirty="0" smtClean="0">
                <a:solidFill>
                  <a:schemeClr val="tx2">
                    <a:lumMod val="50000"/>
                  </a:schemeClr>
                </a:solidFill>
                <a:sym typeface="Wingdings" panose="05000000000000000000" pitchFamily="2" charset="2"/>
              </a:rPr>
              <a:t> </a:t>
            </a:r>
            <a:r>
              <a:rPr lang="en-US" sz="4000" dirty="0" smtClean="0">
                <a:solidFill>
                  <a:srgbClr val="00B0F0"/>
                </a:solidFill>
                <a:sym typeface="Wingdings" panose="05000000000000000000" pitchFamily="2" charset="2"/>
              </a:rPr>
              <a:t>hydrosphere</a:t>
            </a:r>
            <a:endParaRPr lang="en-US" sz="4000" dirty="0">
              <a:solidFill>
                <a:srgbClr val="AB835B"/>
              </a:solidFill>
            </a:endParaRPr>
          </a:p>
        </p:txBody>
      </p:sp>
      <p:sp>
        <p:nvSpPr>
          <p:cNvPr id="56" name="Oval 55"/>
          <p:cNvSpPr/>
          <p:nvPr/>
        </p:nvSpPr>
        <p:spPr>
          <a:xfrm>
            <a:off x="5941757" y="56205"/>
            <a:ext cx="1345337" cy="1366494"/>
          </a:xfrm>
          <a:prstGeom prst="ellipse">
            <a:avLst/>
          </a:prstGeom>
          <a:blipFill>
            <a:blip r:embed="rId14"/>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Down Arrow 60"/>
          <p:cNvSpPr/>
          <p:nvPr/>
        </p:nvSpPr>
        <p:spPr>
          <a:xfrm rot="17651707">
            <a:off x="7366599" y="753865"/>
            <a:ext cx="323954" cy="643874"/>
          </a:xfrm>
          <a:prstGeom prst="downArrow">
            <a:avLst>
              <a:gd name="adj1" fmla="val 50000"/>
              <a:gd name="adj2" fmla="val 89916"/>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p:cNvGrpSpPr/>
          <p:nvPr/>
        </p:nvGrpSpPr>
        <p:grpSpPr>
          <a:xfrm>
            <a:off x="179930" y="2835615"/>
            <a:ext cx="544599" cy="576418"/>
            <a:chOff x="2927375" y="2885758"/>
            <a:chExt cx="544599" cy="576418"/>
          </a:xfrm>
          <a:solidFill>
            <a:srgbClr val="1CADE4">
              <a:alpha val="34118"/>
            </a:srgbClr>
          </a:solidFill>
        </p:grpSpPr>
        <p:pic>
          <p:nvPicPr>
            <p:cNvPr id="65" name="Picture 6" descr="V:\PEER2\NSF FELLOWS\Undergraduates\Graham, Jennifer\DLC\Carbon &amp; Nitrogen Cycle DLC 1155\carbon cycle pictures\real carbonic acid puffy.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7626" y="2929181"/>
              <a:ext cx="524348" cy="456183"/>
            </a:xfrm>
            <a:prstGeom prst="rect">
              <a:avLst/>
            </a:prstGeom>
            <a:grpFill/>
            <a:extLst/>
          </p:spPr>
        </p:pic>
        <p:sp>
          <p:nvSpPr>
            <p:cNvPr id="66" name="Teardrop 65"/>
            <p:cNvSpPr/>
            <p:nvPr/>
          </p:nvSpPr>
          <p:spPr>
            <a:xfrm rot="19279432">
              <a:off x="2927375" y="2885758"/>
              <a:ext cx="532285" cy="576418"/>
            </a:xfrm>
            <a:prstGeom prst="teardrop">
              <a:avLst>
                <a:gd name="adj" fmla="val 12907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59754" y="2668157"/>
            <a:ext cx="4627989" cy="3087431"/>
          </a:xfrm>
          <a:prstGeom prst="rect">
            <a:avLst/>
          </a:prstGeom>
        </p:spPr>
      </p:pic>
    </p:spTree>
    <p:extLst>
      <p:ext uri="{BB962C8B-B14F-4D97-AF65-F5344CB8AC3E}">
        <p14:creationId xmlns:p14="http://schemas.microsoft.com/office/powerpoint/2010/main" val="37592869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7725184" y="718338"/>
            <a:ext cx="1345337" cy="1370067"/>
          </a:xfrm>
          <a:prstGeom prst="ellipse">
            <a:avLst/>
          </a:prstGeom>
          <a:blipFill>
            <a:blip r:embed="rId3">
              <a:extLst>
                <a:ext uri="{BEBA8EAE-BF5A-486C-A8C5-ECC9F3942E4B}">
                  <a14:imgProps xmlns:a14="http://schemas.microsoft.com/office/drawing/2010/main">
                    <a14:imgLayer r:embed="rId4">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5601" y="585216"/>
            <a:ext cx="7290054" cy="1499616"/>
          </a:xfrm>
        </p:spPr>
        <p:txBody>
          <a:bodyPr/>
          <a:lstStyle/>
          <a:p>
            <a:r>
              <a:rPr lang="en-US" dirty="0">
                <a:solidFill>
                  <a:srgbClr val="C00000"/>
                </a:solidFill>
              </a:rPr>
              <a:t>Atmosphere </a:t>
            </a:r>
            <a:r>
              <a:rPr lang="en-US" dirty="0">
                <a:solidFill>
                  <a:schemeClr val="tx2">
                    <a:lumMod val="50000"/>
                  </a:schemeClr>
                </a:solidFill>
                <a:sym typeface="Wingdings" panose="05000000000000000000" pitchFamily="2" charset="2"/>
              </a:rPr>
              <a:t></a:t>
            </a:r>
            <a:r>
              <a:rPr lang="en-US" dirty="0" smtClean="0">
                <a:solidFill>
                  <a:schemeClr val="tx1"/>
                </a:solidFill>
                <a:sym typeface="Wingdings" panose="05000000000000000000" pitchFamily="2" charset="2"/>
              </a:rPr>
              <a:t> </a:t>
            </a:r>
            <a:r>
              <a:rPr lang="en-US" dirty="0">
                <a:solidFill>
                  <a:srgbClr val="AB835B"/>
                </a:solidFill>
                <a:sym typeface="Wingdings" panose="05000000000000000000" pitchFamily="2" charset="2"/>
              </a:rPr>
              <a:t>Lithosphere</a:t>
            </a:r>
            <a:endParaRPr lang="en-US" dirty="0"/>
          </a:p>
        </p:txBody>
      </p:sp>
      <p:sp>
        <p:nvSpPr>
          <p:cNvPr id="3" name="Content Placeholder 2"/>
          <p:cNvSpPr>
            <a:spLocks noGrp="1"/>
          </p:cNvSpPr>
          <p:nvPr>
            <p:ph idx="1"/>
          </p:nvPr>
        </p:nvSpPr>
        <p:spPr>
          <a:xfrm>
            <a:off x="623483" y="1951710"/>
            <a:ext cx="6164851" cy="4023360"/>
          </a:xfrm>
        </p:spPr>
        <p:txBody>
          <a:bodyPr/>
          <a:lstStyle/>
          <a:p>
            <a:pPr>
              <a:buFont typeface="Arial" panose="020B0604020202020204" pitchFamily="34" charset="0"/>
              <a:buChar char="•"/>
            </a:pPr>
            <a:r>
              <a:rPr lang="en-US" dirty="0" smtClean="0"/>
              <a:t> Rocks </a:t>
            </a:r>
            <a:r>
              <a:rPr lang="en-US" dirty="0"/>
              <a:t>also absorb carbon from the rain in a process called </a:t>
            </a:r>
            <a:r>
              <a:rPr lang="en-US" b="1" dirty="0"/>
              <a:t>weathering</a:t>
            </a:r>
            <a:r>
              <a:rPr lang="en-US" dirty="0"/>
              <a:t> that moves carbon into the </a:t>
            </a:r>
            <a:r>
              <a:rPr lang="en-US" dirty="0">
                <a:solidFill>
                  <a:srgbClr val="AB835B"/>
                </a:solidFill>
              </a:rPr>
              <a:t>lithosphere</a:t>
            </a:r>
            <a:r>
              <a:rPr lang="en-US" dirty="0" smtClean="0">
                <a:solidFill>
                  <a:srgbClr val="AB835B"/>
                </a:solidFill>
              </a:rPr>
              <a:t>.</a:t>
            </a:r>
          </a:p>
          <a:p>
            <a:pPr>
              <a:buFont typeface="Arial" panose="020B0604020202020204" pitchFamily="34" charset="0"/>
              <a:buChar char="•"/>
            </a:pPr>
            <a:r>
              <a:rPr lang="en-US" dirty="0">
                <a:solidFill>
                  <a:srgbClr val="AB835B"/>
                </a:solidFill>
              </a:rPr>
              <a:t> </a:t>
            </a:r>
            <a:r>
              <a:rPr lang="en-US" dirty="0" smtClean="0"/>
              <a:t>Chemical weathering is initiated when acidic substances (ex. carbonic </a:t>
            </a:r>
            <a:r>
              <a:rPr lang="en-US" u="sng" dirty="0" smtClean="0"/>
              <a:t>acid</a:t>
            </a:r>
            <a:r>
              <a:rPr lang="en-US" dirty="0" smtClean="0"/>
              <a:t>) come into contact with rocks. This process will break down the minerals in rocks into their component ions.</a:t>
            </a:r>
            <a:endParaRPr lang="en-US" dirty="0">
              <a:solidFill>
                <a:srgbClr val="AB835B"/>
              </a:solidFill>
            </a:endParaRPr>
          </a:p>
          <a:p>
            <a:endParaRPr lang="en-US" dirty="0"/>
          </a:p>
        </p:txBody>
      </p:sp>
      <p:sp>
        <p:nvSpPr>
          <p:cNvPr id="4" name="Oval 3"/>
          <p:cNvSpPr/>
          <p:nvPr/>
        </p:nvSpPr>
        <p:spPr>
          <a:xfrm>
            <a:off x="5988794" y="49550"/>
            <a:ext cx="1345337" cy="1366494"/>
          </a:xfrm>
          <a:prstGeom prst="ellipse">
            <a:avLst/>
          </a:prstGeom>
          <a:blipFill>
            <a:blip r:embed="rId5"/>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7651707">
            <a:off x="7413636" y="747210"/>
            <a:ext cx="323954" cy="643874"/>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7800"/>
                    </a14:imgEffect>
                    <a14:imgEffect>
                      <a14:saturation sat="108000"/>
                    </a14:imgEffect>
                    <a14:imgEffect>
                      <a14:brightnessContrast contrast="15000"/>
                    </a14:imgEffect>
                  </a14:imgLayer>
                </a14:imgProps>
              </a:ext>
              <a:ext uri="{28A0092B-C50C-407E-A947-70E740481C1C}">
                <a14:useLocalDpi xmlns:a14="http://schemas.microsoft.com/office/drawing/2010/main" val="0"/>
              </a:ext>
            </a:extLst>
          </a:blip>
          <a:stretch>
            <a:fillRect/>
          </a:stretch>
        </p:blipFill>
        <p:spPr>
          <a:xfrm>
            <a:off x="7582503" y="3962400"/>
            <a:ext cx="1663025" cy="1192357"/>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34694" y="5021993"/>
            <a:ext cx="1834896" cy="1293837"/>
          </a:xfrm>
          <a:prstGeom prst="rect">
            <a:avLst/>
          </a:prstGeom>
        </p:spPr>
      </p:pic>
      <p:sp>
        <p:nvSpPr>
          <p:cNvPr id="14" name="Down Arrow 13"/>
          <p:cNvSpPr/>
          <p:nvPr/>
        </p:nvSpPr>
        <p:spPr>
          <a:xfrm>
            <a:off x="7064955" y="4051887"/>
            <a:ext cx="386443" cy="923366"/>
          </a:xfrm>
          <a:prstGeom prst="downArrow">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AB835B"/>
              </a:solidFill>
            </a:endParaRPr>
          </a:p>
        </p:txBody>
      </p:sp>
      <p:grpSp>
        <p:nvGrpSpPr>
          <p:cNvPr id="15" name="Group 14"/>
          <p:cNvGrpSpPr/>
          <p:nvPr/>
        </p:nvGrpSpPr>
        <p:grpSpPr>
          <a:xfrm>
            <a:off x="7451398" y="3763678"/>
            <a:ext cx="544599" cy="576418"/>
            <a:chOff x="2927375" y="2885758"/>
            <a:chExt cx="544599" cy="576418"/>
          </a:xfrm>
          <a:solidFill>
            <a:srgbClr val="1CADE4">
              <a:alpha val="34118"/>
            </a:srgbClr>
          </a:solidFill>
        </p:grpSpPr>
        <p:pic>
          <p:nvPicPr>
            <p:cNvPr id="16" name="Picture 6" descr="V:\PEER2\NSF FELLOWS\Undergraduates\Graham, Jennifer\DLC\Carbon &amp; Nitrogen Cycle DLC 1155\carbon cycle pictures\real carbonic acid puff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47626" y="2929181"/>
              <a:ext cx="524348" cy="456183"/>
            </a:xfrm>
            <a:prstGeom prst="rect">
              <a:avLst/>
            </a:prstGeom>
            <a:grpFill/>
            <a:extLst/>
          </p:spPr>
        </p:pic>
        <p:sp>
          <p:nvSpPr>
            <p:cNvPr id="17" name="Teardrop 16"/>
            <p:cNvSpPr/>
            <p:nvPr/>
          </p:nvSpPr>
          <p:spPr>
            <a:xfrm rot="19279432">
              <a:off x="2927375" y="2885758"/>
              <a:ext cx="532285" cy="576418"/>
            </a:xfrm>
            <a:prstGeom prst="teardrop">
              <a:avLst>
                <a:gd name="adj" fmla="val 12907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Teardrop 17"/>
          <p:cNvSpPr/>
          <p:nvPr/>
        </p:nvSpPr>
        <p:spPr>
          <a:xfrm rot="19279432">
            <a:off x="7851794" y="3226454"/>
            <a:ext cx="309947" cy="348616"/>
          </a:xfrm>
          <a:prstGeom prst="teardrop">
            <a:avLst>
              <a:gd name="adj" fmla="val 136157"/>
            </a:avLst>
          </a:prstGeom>
          <a:solidFill>
            <a:srgbClr val="1CADE4">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03848" y="3331856"/>
            <a:ext cx="638862" cy="586324"/>
          </a:xfrm>
          <a:prstGeom prst="rect">
            <a:avLst/>
          </a:prstGeom>
        </p:spPr>
      </p:pic>
      <p:pic>
        <p:nvPicPr>
          <p:cNvPr id="20" name="Picture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57135" y="2482085"/>
            <a:ext cx="638862" cy="586324"/>
          </a:xfrm>
          <a:prstGeom prst="rect">
            <a:avLst/>
          </a:prstGeom>
        </p:spPr>
      </p:pic>
      <p:grpSp>
        <p:nvGrpSpPr>
          <p:cNvPr id="21" name="Group 20"/>
          <p:cNvGrpSpPr/>
          <p:nvPr/>
        </p:nvGrpSpPr>
        <p:grpSpPr>
          <a:xfrm>
            <a:off x="6747274" y="2648684"/>
            <a:ext cx="544599" cy="576418"/>
            <a:chOff x="2927375" y="2885758"/>
            <a:chExt cx="544599" cy="576418"/>
          </a:xfrm>
          <a:solidFill>
            <a:srgbClr val="1CADE4">
              <a:alpha val="34118"/>
            </a:srgbClr>
          </a:solidFill>
        </p:grpSpPr>
        <p:pic>
          <p:nvPicPr>
            <p:cNvPr id="22" name="Picture 6" descr="V:\PEER2\NSF FELLOWS\Undergraduates\Graham, Jennifer\DLC\Carbon &amp; Nitrogen Cycle DLC 1155\carbon cycle pictures\real carbonic acid puff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47626" y="2929181"/>
              <a:ext cx="524348" cy="456183"/>
            </a:xfrm>
            <a:prstGeom prst="rect">
              <a:avLst/>
            </a:prstGeom>
            <a:grpFill/>
            <a:extLst/>
          </p:spPr>
        </p:pic>
        <p:sp>
          <p:nvSpPr>
            <p:cNvPr id="23" name="Teardrop 22"/>
            <p:cNvSpPr/>
            <p:nvPr/>
          </p:nvSpPr>
          <p:spPr>
            <a:xfrm rot="19279432">
              <a:off x="2927375" y="2885758"/>
              <a:ext cx="532285" cy="576418"/>
            </a:xfrm>
            <a:prstGeom prst="teardrop">
              <a:avLst>
                <a:gd name="adj" fmla="val 12907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4" name="Picture 2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3962400"/>
            <a:ext cx="3244258" cy="2895600"/>
          </a:xfrm>
          <a:prstGeom prst="rect">
            <a:avLst/>
          </a:prstGeom>
        </p:spPr>
      </p:pic>
      <p:pic>
        <p:nvPicPr>
          <p:cNvPr id="25" name="Picture 2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44258" y="3962400"/>
            <a:ext cx="3380495" cy="2895600"/>
          </a:xfrm>
          <a:prstGeom prst="rect">
            <a:avLst/>
          </a:prstGeom>
        </p:spPr>
      </p:pic>
    </p:spTree>
    <p:extLst>
      <p:ext uri="{BB962C8B-B14F-4D97-AF65-F5344CB8AC3E}">
        <p14:creationId xmlns:p14="http://schemas.microsoft.com/office/powerpoint/2010/main" val="3758594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wn Arrow 2"/>
          <p:cNvSpPr/>
          <p:nvPr/>
        </p:nvSpPr>
        <p:spPr>
          <a:xfrm rot="3124586">
            <a:off x="2949121" y="2832562"/>
            <a:ext cx="323954" cy="1354510"/>
          </a:xfrm>
          <a:prstGeom prst="downArrow">
            <a:avLst>
              <a:gd name="adj1" fmla="val 50000"/>
              <a:gd name="adj2" fmla="val 89916"/>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487415" y="3380507"/>
            <a:ext cx="2129346" cy="212695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554064" y="4635756"/>
            <a:ext cx="2129346" cy="2126954"/>
          </a:xfrm>
          <a:prstGeom prst="ellipse">
            <a:avLst/>
          </a:prstGeom>
          <a:blipFill>
            <a:blip r:embed="rId4">
              <a:extLst>
                <a:ext uri="{BEBA8EAE-BF5A-486C-A8C5-ECC9F3942E4B}">
                  <a14:imgProps xmlns:a14="http://schemas.microsoft.com/office/drawing/2010/main">
                    <a14:imgLayer r:embed="rId5">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22131" y="3380507"/>
            <a:ext cx="2129346" cy="2126954"/>
          </a:xfrm>
          <a:prstGeom prst="ellipse">
            <a:avLst/>
          </a:prstGeom>
          <a:blipFill>
            <a:blip r:embed="rId6">
              <a:extLst>
                <a:ext uri="{BEBA8EAE-BF5A-486C-A8C5-ECC9F3942E4B}">
                  <a14:imgProps xmlns:a14="http://schemas.microsoft.com/office/drawing/2010/main">
                    <a14:imgLayer r:embed="rId7">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554065" y="1443188"/>
            <a:ext cx="2129345" cy="2131984"/>
          </a:xfrm>
          <a:prstGeom prst="ellipse">
            <a:avLst/>
          </a:prstGeom>
          <a:blipFill>
            <a:blip r:embed="rId8"/>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2808" y="443103"/>
            <a:ext cx="7290054" cy="1499616"/>
          </a:xfrm>
        </p:spPr>
        <p:txBody>
          <a:bodyPr>
            <a:normAutofit/>
          </a:bodyPr>
          <a:lstStyle/>
          <a:p>
            <a:r>
              <a:rPr lang="en-US" sz="3600" dirty="0" smtClean="0">
                <a:solidFill>
                  <a:srgbClr val="C00000"/>
                </a:solidFill>
              </a:rPr>
              <a:t>Atmosphere Carbon </a:t>
            </a:r>
            <a:r>
              <a:rPr lang="en-US" sz="3600" dirty="0">
                <a:solidFill>
                  <a:srgbClr val="C00000"/>
                </a:solidFill>
              </a:rPr>
              <a:t>P</a:t>
            </a:r>
            <a:r>
              <a:rPr lang="en-US" sz="3600" dirty="0" smtClean="0">
                <a:solidFill>
                  <a:srgbClr val="C00000"/>
                </a:solidFill>
              </a:rPr>
              <a:t>ool </a:t>
            </a:r>
            <a:r>
              <a:rPr lang="en-US" sz="3600" dirty="0">
                <a:solidFill>
                  <a:srgbClr val="C00000"/>
                </a:solidFill>
              </a:rPr>
              <a:t>M</a:t>
            </a:r>
            <a:r>
              <a:rPr lang="en-US" sz="3600" dirty="0" smtClean="0">
                <a:solidFill>
                  <a:srgbClr val="C00000"/>
                </a:solidFill>
              </a:rPr>
              <a:t>ovement</a:t>
            </a:r>
            <a:endParaRPr lang="en-US" sz="3600" dirty="0">
              <a:solidFill>
                <a:srgbClr val="C00000"/>
              </a:solidFill>
            </a:endParaRPr>
          </a:p>
        </p:txBody>
      </p:sp>
      <p:sp>
        <p:nvSpPr>
          <p:cNvPr id="37" name="Down Arrow 36"/>
          <p:cNvSpPr/>
          <p:nvPr/>
        </p:nvSpPr>
        <p:spPr>
          <a:xfrm>
            <a:off x="4444674" y="3601364"/>
            <a:ext cx="323954" cy="1006550"/>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wn Arrow 37"/>
          <p:cNvSpPr/>
          <p:nvPr/>
        </p:nvSpPr>
        <p:spPr>
          <a:xfrm rot="18469152">
            <a:off x="5963896" y="2851376"/>
            <a:ext cx="323954" cy="1253144"/>
          </a:xfrm>
          <a:prstGeom prst="downArrow">
            <a:avLst>
              <a:gd name="adj1" fmla="val 50000"/>
              <a:gd name="adj2" fmla="val 89916"/>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5400000" scaled="1"/>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683410" y="3104571"/>
            <a:ext cx="1606959" cy="369332"/>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22225">
            <a:solidFill>
              <a:srgbClr val="C00000"/>
            </a:solidFill>
          </a:ln>
        </p:spPr>
        <p:txBody>
          <a:bodyPr wrap="square" rtlCol="0">
            <a:spAutoFit/>
          </a:bodyPr>
          <a:lstStyle/>
          <a:p>
            <a:r>
              <a:rPr lang="en-US" dirty="0" smtClean="0"/>
              <a:t>Photosynthesis</a:t>
            </a:r>
            <a:endParaRPr lang="en-US" dirty="0"/>
          </a:p>
        </p:txBody>
      </p:sp>
      <p:sp>
        <p:nvSpPr>
          <p:cNvPr id="25" name="TextBox 24"/>
          <p:cNvSpPr txBox="1"/>
          <p:nvPr/>
        </p:nvSpPr>
        <p:spPr>
          <a:xfrm>
            <a:off x="2142514" y="3104571"/>
            <a:ext cx="1411550" cy="369332"/>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22225">
            <a:solidFill>
              <a:srgbClr val="C00000"/>
            </a:solidFill>
          </a:ln>
        </p:spPr>
        <p:txBody>
          <a:bodyPr wrap="square" rtlCol="0">
            <a:spAutoFit/>
          </a:bodyPr>
          <a:lstStyle/>
          <a:p>
            <a:r>
              <a:rPr lang="en-US" dirty="0" smtClean="0"/>
              <a:t>Precipitation</a:t>
            </a:r>
            <a:endParaRPr lang="en-US" dirty="0"/>
          </a:p>
        </p:txBody>
      </p:sp>
      <p:sp>
        <p:nvSpPr>
          <p:cNvPr id="31" name="TextBox 30"/>
          <p:cNvSpPr txBox="1"/>
          <p:nvPr/>
        </p:nvSpPr>
        <p:spPr>
          <a:xfrm>
            <a:off x="3937883" y="3749410"/>
            <a:ext cx="1325515" cy="369332"/>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22225">
            <a:solidFill>
              <a:srgbClr val="C00000"/>
            </a:solidFill>
          </a:ln>
        </p:spPr>
        <p:txBody>
          <a:bodyPr wrap="square" rtlCol="0">
            <a:spAutoFit/>
          </a:bodyPr>
          <a:lstStyle/>
          <a:p>
            <a:r>
              <a:rPr lang="en-US" dirty="0" smtClean="0"/>
              <a:t>Weathering</a:t>
            </a:r>
          </a:p>
        </p:txBody>
      </p:sp>
      <p:sp>
        <p:nvSpPr>
          <p:cNvPr id="27" name="TextBox 26"/>
          <p:cNvSpPr txBox="1"/>
          <p:nvPr/>
        </p:nvSpPr>
        <p:spPr>
          <a:xfrm>
            <a:off x="3701296" y="2182680"/>
            <a:ext cx="1834882" cy="646331"/>
          </a:xfrm>
          <a:prstGeom prst="rect">
            <a:avLst/>
          </a:prstGeom>
          <a:solidFill>
            <a:srgbClr val="FF0000">
              <a:alpha val="27059"/>
            </a:srgbClr>
          </a:solidFill>
        </p:spPr>
        <p:txBody>
          <a:bodyPr wrap="square" rtlCol="0">
            <a:spAutoFit/>
          </a:bodyPr>
          <a:lstStyle/>
          <a:p>
            <a:pPr algn="ctr"/>
            <a:r>
              <a:rPr lang="en-US" dirty="0" smtClean="0">
                <a:solidFill>
                  <a:schemeClr val="bg1"/>
                </a:solidFill>
              </a:rPr>
              <a:t>Atmosphere Carbon Pool</a:t>
            </a:r>
            <a:endParaRPr lang="en-US" dirty="0">
              <a:solidFill>
                <a:schemeClr val="bg1"/>
              </a:solidFill>
            </a:endParaRPr>
          </a:p>
        </p:txBody>
      </p:sp>
      <p:sp>
        <p:nvSpPr>
          <p:cNvPr id="28" name="TextBox 27"/>
          <p:cNvSpPr txBox="1"/>
          <p:nvPr/>
        </p:nvSpPr>
        <p:spPr>
          <a:xfrm>
            <a:off x="3922111" y="5376067"/>
            <a:ext cx="1393252" cy="646331"/>
          </a:xfrm>
          <a:prstGeom prst="rect">
            <a:avLst/>
          </a:prstGeom>
          <a:solidFill>
            <a:srgbClr val="AB835B">
              <a:alpha val="27843"/>
            </a:srgbClr>
          </a:solidFill>
        </p:spPr>
        <p:txBody>
          <a:bodyPr wrap="square" rtlCol="0">
            <a:spAutoFit/>
          </a:bodyPr>
          <a:lstStyle/>
          <a:p>
            <a:pPr algn="ctr"/>
            <a:r>
              <a:rPr lang="en-US" dirty="0" smtClean="0">
                <a:solidFill>
                  <a:schemeClr val="bg1"/>
                </a:solidFill>
              </a:rPr>
              <a:t>Lithosphere Carbon Pool</a:t>
            </a:r>
            <a:endParaRPr lang="en-US" dirty="0">
              <a:solidFill>
                <a:schemeClr val="bg1"/>
              </a:solidFill>
            </a:endParaRPr>
          </a:p>
        </p:txBody>
      </p:sp>
      <p:sp>
        <p:nvSpPr>
          <p:cNvPr id="29" name="TextBox 28"/>
          <p:cNvSpPr txBox="1"/>
          <p:nvPr/>
        </p:nvSpPr>
        <p:spPr>
          <a:xfrm>
            <a:off x="6770729" y="4122684"/>
            <a:ext cx="1562718" cy="646331"/>
          </a:xfrm>
          <a:prstGeom prst="rect">
            <a:avLst/>
          </a:prstGeom>
          <a:solidFill>
            <a:srgbClr val="00B050">
              <a:alpha val="30196"/>
            </a:srgbClr>
          </a:solidFill>
        </p:spPr>
        <p:txBody>
          <a:bodyPr wrap="square" rtlCol="0">
            <a:spAutoFit/>
          </a:bodyPr>
          <a:lstStyle/>
          <a:p>
            <a:pPr algn="ctr"/>
            <a:r>
              <a:rPr lang="en-US" dirty="0" smtClean="0">
                <a:solidFill>
                  <a:schemeClr val="bg1"/>
                </a:solidFill>
              </a:rPr>
              <a:t>Biosphere Carbon Pool</a:t>
            </a:r>
            <a:endParaRPr lang="en-US" dirty="0">
              <a:solidFill>
                <a:schemeClr val="bg1"/>
              </a:solidFill>
            </a:endParaRPr>
          </a:p>
        </p:txBody>
      </p:sp>
      <p:sp>
        <p:nvSpPr>
          <p:cNvPr id="30" name="TextBox 29"/>
          <p:cNvSpPr txBox="1"/>
          <p:nvPr/>
        </p:nvSpPr>
        <p:spPr>
          <a:xfrm>
            <a:off x="755576" y="4118742"/>
            <a:ext cx="1662456" cy="646331"/>
          </a:xfrm>
          <a:prstGeom prst="rect">
            <a:avLst/>
          </a:prstGeom>
          <a:solidFill>
            <a:srgbClr val="00B0F0">
              <a:alpha val="25882"/>
            </a:srgbClr>
          </a:solidFill>
        </p:spPr>
        <p:txBody>
          <a:bodyPr wrap="square" rtlCol="0">
            <a:spAutoFit/>
          </a:bodyPr>
          <a:lstStyle/>
          <a:p>
            <a:pPr algn="ctr"/>
            <a:r>
              <a:rPr lang="en-US" dirty="0" smtClean="0">
                <a:solidFill>
                  <a:schemeClr val="bg1"/>
                </a:solidFill>
              </a:rPr>
              <a:t>Hydrosphere Carbon Pool</a:t>
            </a:r>
            <a:endParaRPr lang="en-US" dirty="0">
              <a:solidFill>
                <a:schemeClr val="bg1"/>
              </a:solidFill>
            </a:endParaRPr>
          </a:p>
        </p:txBody>
      </p:sp>
    </p:spTree>
    <p:extLst>
      <p:ext uri="{BB962C8B-B14F-4D97-AF65-F5344CB8AC3E}">
        <p14:creationId xmlns:p14="http://schemas.microsoft.com/office/powerpoint/2010/main" val="40393677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Arial" panose="020B0604020202020204" pitchFamily="34" charset="0"/>
              <a:buChar char="•"/>
            </a:pPr>
            <a:r>
              <a:rPr lang="en-US" dirty="0" smtClean="0"/>
              <a:t> What are the two forms of greenhouse gasses present in the atmosphere?</a:t>
            </a:r>
          </a:p>
          <a:p>
            <a:pPr>
              <a:buFont typeface="Arial" panose="020B0604020202020204" pitchFamily="34" charset="0"/>
              <a:buChar char="•"/>
            </a:pPr>
            <a:r>
              <a:rPr lang="en-US" dirty="0" smtClean="0"/>
              <a:t> List two of the three ways that carbon can be transferred from the atmosphere into another carbon pool.</a:t>
            </a:r>
            <a:endParaRPr lang="en-US" dirty="0"/>
          </a:p>
          <a:p>
            <a:pPr marL="0" indent="0">
              <a:buNone/>
            </a:pPr>
            <a:r>
              <a:rPr lang="en-US" dirty="0" smtClean="0">
                <a:solidFill>
                  <a:srgbClr val="FF0000"/>
                </a:solidFill>
              </a:rPr>
              <a:t>ANSWERS:</a:t>
            </a:r>
          </a:p>
          <a:p>
            <a:pPr marL="457200" indent="-457200">
              <a:buFont typeface="+mj-lt"/>
              <a:buAutoNum type="arabicPeriod"/>
            </a:pPr>
            <a:r>
              <a:rPr lang="en-US" dirty="0" smtClean="0"/>
              <a:t>Methane and carbon dioxide</a:t>
            </a:r>
          </a:p>
          <a:p>
            <a:pPr marL="457200" indent="-457200">
              <a:buFont typeface="+mj-lt"/>
              <a:buAutoNum type="arabicPeriod"/>
            </a:pPr>
            <a:r>
              <a:rPr lang="en-US" dirty="0" smtClean="0"/>
              <a:t>Precipitation (hydrosphere), weathering (lithosphere), and photosynthesis (biosphere)</a:t>
            </a:r>
            <a:endParaRPr lang="en-US" dirty="0"/>
          </a:p>
        </p:txBody>
      </p:sp>
      <p:sp>
        <p:nvSpPr>
          <p:cNvPr id="4" name="Title 1"/>
          <p:cNvSpPr txBox="1">
            <a:spLocks/>
          </p:cNvSpPr>
          <p:nvPr/>
        </p:nvSpPr>
        <p:spPr>
          <a:xfrm>
            <a:off x="768096" y="585216"/>
            <a:ext cx="7290054"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dirty="0" smtClean="0"/>
              <a:t>Lets Think For a second…</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8218" t="-1" r="29178" b="58889"/>
          <a:stretch/>
        </p:blipFill>
        <p:spPr>
          <a:xfrm>
            <a:off x="6400800" y="87757"/>
            <a:ext cx="2590800" cy="1997075"/>
          </a:xfrm>
          <a:prstGeom prst="rect">
            <a:avLst/>
          </a:prstGeom>
        </p:spPr>
      </p:pic>
    </p:spTree>
    <p:extLst>
      <p:ext uri="{BB962C8B-B14F-4D97-AF65-F5344CB8AC3E}">
        <p14:creationId xmlns:p14="http://schemas.microsoft.com/office/powerpoint/2010/main" val="84377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p:cNvSpPr/>
          <p:nvPr/>
        </p:nvSpPr>
        <p:spPr>
          <a:xfrm>
            <a:off x="7817276" y="666461"/>
            <a:ext cx="1345337" cy="1366494"/>
          </a:xfrm>
          <a:prstGeom prst="ellipse">
            <a:avLst/>
          </a:prstGeom>
          <a:blipFill>
            <a:blip r:embed="rId3"/>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076045" y="-7955"/>
            <a:ext cx="1345337" cy="1355676"/>
          </a:xfrm>
          <a:prstGeom prst="ellipse">
            <a:avLst/>
          </a:prstGeom>
          <a:blipFill>
            <a:blip r:embed="rId4">
              <a:extLst>
                <a:ext uri="{BEBA8EAE-BF5A-486C-A8C5-ECC9F3942E4B}">
                  <a14:imgProps xmlns:a14="http://schemas.microsoft.com/office/drawing/2010/main">
                    <a14:imgLayer r:embed="rId5">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2" name="Title 1"/>
          <p:cNvSpPr>
            <a:spLocks noGrp="1"/>
          </p:cNvSpPr>
          <p:nvPr>
            <p:ph type="title"/>
          </p:nvPr>
        </p:nvSpPr>
        <p:spPr>
          <a:xfrm>
            <a:off x="598564" y="549021"/>
            <a:ext cx="7290054" cy="1499616"/>
          </a:xfrm>
        </p:spPr>
        <p:txBody>
          <a:bodyPr>
            <a:normAutofit/>
          </a:bodyPr>
          <a:lstStyle/>
          <a:p>
            <a:r>
              <a:rPr lang="en-US" dirty="0" smtClean="0">
                <a:solidFill>
                  <a:srgbClr val="00B0F0"/>
                </a:solidFill>
              </a:rPr>
              <a:t>Hydrosphere </a:t>
            </a:r>
            <a:r>
              <a:rPr lang="en-US" dirty="0" smtClean="0">
                <a:solidFill>
                  <a:schemeClr val="tx1"/>
                </a:solidFill>
                <a:sym typeface="Wingdings" panose="05000000000000000000" pitchFamily="2" charset="2"/>
              </a:rPr>
              <a:t> </a:t>
            </a:r>
            <a:r>
              <a:rPr lang="en-US" dirty="0" smtClean="0">
                <a:solidFill>
                  <a:srgbClr val="C00000"/>
                </a:solidFill>
                <a:sym typeface="Wingdings" panose="05000000000000000000" pitchFamily="2" charset="2"/>
              </a:rPr>
              <a:t>Atmosphere</a:t>
            </a:r>
            <a:r>
              <a:rPr lang="en-US" dirty="0" smtClean="0">
                <a:solidFill>
                  <a:srgbClr val="00B0F0"/>
                </a:solidFill>
                <a:sym typeface="Wingdings" panose="05000000000000000000" pitchFamily="2" charset="2"/>
              </a:rPr>
              <a:t> </a:t>
            </a:r>
            <a:endParaRPr lang="en-US" dirty="0">
              <a:solidFill>
                <a:srgbClr val="00B0F0"/>
              </a:solidFill>
            </a:endParaRPr>
          </a:p>
        </p:txBody>
      </p:sp>
      <p:sp>
        <p:nvSpPr>
          <p:cNvPr id="5" name="Content Placeholder 2"/>
          <p:cNvSpPr>
            <a:spLocks noGrp="1"/>
          </p:cNvSpPr>
          <p:nvPr>
            <p:ph idx="1"/>
          </p:nvPr>
        </p:nvSpPr>
        <p:spPr>
          <a:xfrm>
            <a:off x="527221" y="2032955"/>
            <a:ext cx="7290055" cy="4023360"/>
          </a:xfrm>
        </p:spPr>
        <p:txBody>
          <a:bodyPr>
            <a:noAutofit/>
          </a:bodyPr>
          <a:lstStyle/>
          <a:p>
            <a:pPr>
              <a:buFont typeface="Arial" panose="020B0604020202020204" pitchFamily="34" charset="0"/>
              <a:buChar char="•"/>
            </a:pPr>
            <a:r>
              <a:rPr lang="en-US" sz="1800" dirty="0" smtClean="0"/>
              <a:t> Carbon dioxide also </a:t>
            </a:r>
            <a:r>
              <a:rPr lang="en-US" sz="1800" b="1" dirty="0" smtClean="0"/>
              <a:t>diffuses</a:t>
            </a:r>
            <a:r>
              <a:rPr lang="en-US" sz="1800" b="1" dirty="0" smtClean="0">
                <a:solidFill>
                  <a:schemeClr val="accent5"/>
                </a:solidFill>
              </a:rPr>
              <a:t> </a:t>
            </a:r>
            <a:r>
              <a:rPr lang="en-US" sz="1800" dirty="0" smtClean="0"/>
              <a:t>from bodies of water, moving carbon into the </a:t>
            </a:r>
            <a:r>
              <a:rPr lang="en-US" sz="1800" dirty="0" smtClean="0">
                <a:solidFill>
                  <a:srgbClr val="FF0000"/>
                </a:solidFill>
              </a:rPr>
              <a:t>atmosphere</a:t>
            </a:r>
            <a:r>
              <a:rPr lang="en-US" sz="1800" dirty="0" smtClean="0"/>
              <a:t>. </a:t>
            </a:r>
          </a:p>
          <a:p>
            <a:pPr>
              <a:buFont typeface="Arial" panose="020B0604020202020204" pitchFamily="34" charset="0"/>
              <a:buChar char="•"/>
            </a:pPr>
            <a:r>
              <a:rPr lang="en-US" sz="1800" dirty="0"/>
              <a:t> </a:t>
            </a:r>
            <a:r>
              <a:rPr lang="en-US" sz="1800" dirty="0" smtClean="0"/>
              <a:t>Diffusion is the process of molecules going from the area of high concentration to the area of low concentration</a:t>
            </a:r>
          </a:p>
        </p:txBody>
      </p:sp>
      <p:sp>
        <p:nvSpPr>
          <p:cNvPr id="21" name="Down Arrow 20"/>
          <p:cNvSpPr/>
          <p:nvPr/>
        </p:nvSpPr>
        <p:spPr>
          <a:xfrm rot="17651707">
            <a:off x="7500887" y="698479"/>
            <a:ext cx="323954" cy="643874"/>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650" y="3886200"/>
            <a:ext cx="4467225" cy="248602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65324" y="3516889"/>
            <a:ext cx="3778676" cy="3778676"/>
          </a:xfrm>
          <a:prstGeom prst="rect">
            <a:avLst/>
          </a:prstGeom>
        </p:spPr>
      </p:pic>
    </p:spTree>
    <p:extLst>
      <p:ext uri="{BB962C8B-B14F-4D97-AF65-F5344CB8AC3E}">
        <p14:creationId xmlns:p14="http://schemas.microsoft.com/office/powerpoint/2010/main" val="6769259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7681522" y="718338"/>
            <a:ext cx="1345337" cy="136649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7651707">
            <a:off x="7369974" y="747210"/>
            <a:ext cx="323954" cy="643874"/>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rgbClr val="00B0F0"/>
                </a:solidFill>
              </a:rPr>
              <a:t>Hydrosphere </a:t>
            </a:r>
            <a:r>
              <a:rPr lang="en-US" dirty="0">
                <a:solidFill>
                  <a:schemeClr val="tx1"/>
                </a:solidFill>
                <a:sym typeface="Wingdings" panose="05000000000000000000" pitchFamily="2" charset="2"/>
              </a:rPr>
              <a:t> </a:t>
            </a:r>
            <a:r>
              <a:rPr lang="en-US" dirty="0" smtClean="0">
                <a:solidFill>
                  <a:schemeClr val="accent5"/>
                </a:solidFill>
                <a:sym typeface="Wingdings" panose="05000000000000000000" pitchFamily="2" charset="2"/>
              </a:rPr>
              <a:t>Biosphere </a:t>
            </a:r>
            <a:endParaRPr lang="en-US" dirty="0">
              <a:solidFill>
                <a:schemeClr val="accent5"/>
              </a:solidFill>
            </a:endParaRPr>
          </a:p>
        </p:txBody>
      </p:sp>
      <p:sp>
        <p:nvSpPr>
          <p:cNvPr id="3" name="Content Placeholder 2"/>
          <p:cNvSpPr>
            <a:spLocks noGrp="1"/>
          </p:cNvSpPr>
          <p:nvPr>
            <p:ph idx="1"/>
          </p:nvPr>
        </p:nvSpPr>
        <p:spPr>
          <a:xfrm>
            <a:off x="493852" y="2155948"/>
            <a:ext cx="7290055" cy="4023360"/>
          </a:xfrm>
        </p:spPr>
        <p:txBody>
          <a:bodyPr/>
          <a:lstStyle/>
          <a:p>
            <a:pPr>
              <a:buFont typeface="Arial" panose="020B0604020202020204" pitchFamily="34" charset="0"/>
              <a:buChar char="•"/>
            </a:pPr>
            <a:r>
              <a:rPr lang="en-US" dirty="0" smtClean="0"/>
              <a:t> Marine </a:t>
            </a:r>
            <a:r>
              <a:rPr lang="en-US" dirty="0"/>
              <a:t>life turn the </a:t>
            </a:r>
            <a:r>
              <a:rPr lang="en-US" dirty="0" smtClean="0"/>
              <a:t>carbon that is present </a:t>
            </a:r>
            <a:r>
              <a:rPr lang="en-US" dirty="0"/>
              <a:t>in water into calcium </a:t>
            </a:r>
            <a:r>
              <a:rPr lang="en-US" dirty="0" smtClean="0"/>
              <a:t>carbonate (CaCO</a:t>
            </a:r>
            <a:r>
              <a:rPr lang="en-US" baseline="-25000" dirty="0" smtClean="0"/>
              <a:t>3</a:t>
            </a:r>
            <a:r>
              <a:rPr lang="en-US" dirty="0" smtClean="0"/>
              <a:t>). </a:t>
            </a:r>
          </a:p>
          <a:p>
            <a:pPr>
              <a:buFont typeface="Arial" panose="020B0604020202020204" pitchFamily="34" charset="0"/>
              <a:buChar char="•"/>
            </a:pPr>
            <a:r>
              <a:rPr lang="en-US" dirty="0"/>
              <a:t> </a:t>
            </a:r>
            <a:r>
              <a:rPr lang="en-US" dirty="0" smtClean="0"/>
              <a:t>Calcium carbonate (CaCO</a:t>
            </a:r>
            <a:r>
              <a:rPr lang="en-US" baseline="-25000" dirty="0" smtClean="0"/>
              <a:t>3</a:t>
            </a:r>
            <a:r>
              <a:rPr lang="en-US" dirty="0" smtClean="0"/>
              <a:t>) is used to </a:t>
            </a:r>
            <a:r>
              <a:rPr lang="en-US" b="1" dirty="0" smtClean="0"/>
              <a:t>make shells, coral, and other marine life. </a:t>
            </a:r>
            <a:r>
              <a:rPr lang="en-US" dirty="0" smtClean="0"/>
              <a:t>This is how the</a:t>
            </a:r>
            <a:r>
              <a:rPr lang="en-US" dirty="0" smtClean="0">
                <a:solidFill>
                  <a:schemeClr val="accent1"/>
                </a:solidFill>
              </a:rPr>
              <a:t> hydrosphere </a:t>
            </a:r>
            <a:r>
              <a:rPr lang="en-US" dirty="0"/>
              <a:t>moves carbon into the </a:t>
            </a:r>
            <a:r>
              <a:rPr lang="en-US" dirty="0">
                <a:solidFill>
                  <a:srgbClr val="00B050"/>
                </a:solidFill>
              </a:rPr>
              <a:t>biosphere</a:t>
            </a:r>
            <a:r>
              <a:rPr lang="en-US" dirty="0"/>
              <a:t>. </a:t>
            </a:r>
          </a:p>
          <a:p>
            <a:endParaRPr lang="en-US" dirty="0"/>
          </a:p>
        </p:txBody>
      </p:sp>
      <p:sp>
        <p:nvSpPr>
          <p:cNvPr id="5" name="Oval 4"/>
          <p:cNvSpPr/>
          <p:nvPr/>
        </p:nvSpPr>
        <p:spPr>
          <a:xfrm>
            <a:off x="5941757" y="47431"/>
            <a:ext cx="1345337" cy="1355676"/>
          </a:xfrm>
          <a:prstGeom prst="ellipse">
            <a:avLst/>
          </a:prstGeom>
          <a:blipFill>
            <a:blip r:embed="rId4">
              <a:extLst>
                <a:ext uri="{BEBA8EAE-BF5A-486C-A8C5-ECC9F3942E4B}">
                  <a14:imgProps xmlns:a14="http://schemas.microsoft.com/office/drawing/2010/main">
                    <a14:imgLayer r:embed="rId5">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6">
            <a:extLst>
              <a:ext uri="{BEBA8EAE-BF5A-486C-A8C5-ECC9F3942E4B}">
                <a14:imgProps xmlns:a14="http://schemas.microsoft.com/office/drawing/2010/main">
                  <a14:imgLayer r:embed="rId7">
                    <a14:imgEffect>
                      <a14:saturation sat="145000"/>
                    </a14:imgEffect>
                    <a14:imgEffect>
                      <a14:brightnessContrast bright="17000" contrast="-9000"/>
                    </a14:imgEffect>
                  </a14:imgLayer>
                </a14:imgProps>
              </a:ext>
              <a:ext uri="{28A0092B-C50C-407E-A947-70E740481C1C}">
                <a14:useLocalDpi xmlns:a14="http://schemas.microsoft.com/office/drawing/2010/main" val="0"/>
              </a:ext>
            </a:extLst>
          </a:blip>
          <a:srcRect l="2" t="1" r="44352" b="32689"/>
          <a:stretch/>
        </p:blipFill>
        <p:spPr>
          <a:xfrm>
            <a:off x="6121400" y="4134971"/>
            <a:ext cx="3022600" cy="2723029"/>
          </a:xfrm>
          <a:prstGeom prst="rect">
            <a:avLst/>
          </a:prstGeom>
        </p:spPr>
      </p:pic>
      <p:pic>
        <p:nvPicPr>
          <p:cNvPr id="10" name="Picture 9"/>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6000"/>
                    </a14:imgEffect>
                    <a14:imgEffect>
                      <a14:saturation sat="195000"/>
                    </a14:imgEffect>
                    <a14:imgEffect>
                      <a14:brightnessContrast bright="7000"/>
                    </a14:imgEffect>
                  </a14:imgLayer>
                </a14:imgProps>
              </a:ext>
              <a:ext uri="{28A0092B-C50C-407E-A947-70E740481C1C}">
                <a14:useLocalDpi xmlns:a14="http://schemas.microsoft.com/office/drawing/2010/main" val="0"/>
              </a:ext>
            </a:extLst>
          </a:blip>
          <a:stretch>
            <a:fillRect/>
          </a:stretch>
        </p:blipFill>
        <p:spPr>
          <a:xfrm rot="18478643">
            <a:off x="7213090" y="3196090"/>
            <a:ext cx="637721" cy="499085"/>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4134971"/>
            <a:ext cx="2617398" cy="2723029"/>
          </a:xfrm>
          <a:prstGeom prst="rect">
            <a:avLst/>
          </a:prstGeom>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17398" y="4134971"/>
            <a:ext cx="4133850" cy="2733675"/>
          </a:xfrm>
          <a:prstGeom prst="rect">
            <a:avLst/>
          </a:prstGeom>
        </p:spPr>
      </p:pic>
    </p:spTree>
    <p:extLst>
      <p:ext uri="{BB962C8B-B14F-4D97-AF65-F5344CB8AC3E}">
        <p14:creationId xmlns:p14="http://schemas.microsoft.com/office/powerpoint/2010/main" val="452583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7798663" y="674416"/>
            <a:ext cx="1345337" cy="1370067"/>
          </a:xfrm>
          <a:prstGeom prst="ellipse">
            <a:avLst/>
          </a:prstGeom>
          <a:blipFill>
            <a:blip r:embed="rId3">
              <a:extLst>
                <a:ext uri="{BEBA8EAE-BF5A-486C-A8C5-ECC9F3942E4B}">
                  <a14:imgProps xmlns:a14="http://schemas.microsoft.com/office/drawing/2010/main">
                    <a14:imgLayer r:embed="rId4">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7651707">
            <a:off x="7487115" y="703288"/>
            <a:ext cx="323954" cy="643874"/>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0380" y="573951"/>
            <a:ext cx="7290054" cy="1499616"/>
          </a:xfrm>
        </p:spPr>
        <p:txBody>
          <a:bodyPr/>
          <a:lstStyle/>
          <a:p>
            <a:r>
              <a:rPr lang="en-US" dirty="0">
                <a:solidFill>
                  <a:srgbClr val="00B0F0"/>
                </a:solidFill>
              </a:rPr>
              <a:t>Hydrosphere </a:t>
            </a:r>
            <a:r>
              <a:rPr lang="en-US" dirty="0">
                <a:solidFill>
                  <a:schemeClr val="tx1"/>
                </a:solidFill>
                <a:sym typeface="Wingdings" panose="05000000000000000000" pitchFamily="2" charset="2"/>
              </a:rPr>
              <a:t> </a:t>
            </a:r>
            <a:r>
              <a:rPr lang="en-US" dirty="0" smtClean="0">
                <a:solidFill>
                  <a:srgbClr val="AB835B"/>
                </a:solidFill>
                <a:sym typeface="Wingdings" panose="05000000000000000000" pitchFamily="2" charset="2"/>
              </a:rPr>
              <a:t>Lithosphere</a:t>
            </a:r>
            <a:endParaRPr lang="en-US" dirty="0">
              <a:solidFill>
                <a:srgbClr val="AB835B"/>
              </a:solidFill>
            </a:endParaRP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 As </a:t>
            </a:r>
            <a:r>
              <a:rPr lang="en-US" dirty="0"/>
              <a:t>these shellfish die, their shells are discarded on the ocean </a:t>
            </a:r>
            <a:r>
              <a:rPr lang="en-US" dirty="0" smtClean="0"/>
              <a:t>floor.</a:t>
            </a:r>
          </a:p>
          <a:p>
            <a:pPr>
              <a:buFont typeface="Arial" panose="020B0604020202020204" pitchFamily="34" charset="0"/>
              <a:buChar char="•"/>
            </a:pPr>
            <a:r>
              <a:rPr lang="en-US" dirty="0"/>
              <a:t> </a:t>
            </a:r>
            <a:r>
              <a:rPr lang="en-US" dirty="0" smtClean="0"/>
              <a:t>When </a:t>
            </a:r>
            <a:r>
              <a:rPr lang="en-US" dirty="0"/>
              <a:t>tectonic plates overlap, these discarded </a:t>
            </a:r>
            <a:r>
              <a:rPr lang="en-US" dirty="0" smtClean="0"/>
              <a:t>shells and other calcium marine deposits </a:t>
            </a:r>
            <a:r>
              <a:rPr lang="en-US" dirty="0"/>
              <a:t>are taken into the earth’s crust in a process called </a:t>
            </a:r>
            <a:r>
              <a:rPr lang="en-US" b="1" dirty="0" smtClean="0"/>
              <a:t>subduction</a:t>
            </a:r>
            <a:r>
              <a:rPr lang="en-US" dirty="0" smtClean="0"/>
              <a:t>.</a:t>
            </a:r>
          </a:p>
          <a:p>
            <a:pPr>
              <a:buFont typeface="Arial" panose="020B0604020202020204" pitchFamily="34" charset="0"/>
              <a:buChar char="•"/>
            </a:pPr>
            <a:r>
              <a:rPr lang="en-US" dirty="0">
                <a:solidFill>
                  <a:prstClr val="black"/>
                </a:solidFill>
              </a:rPr>
              <a:t> </a:t>
            </a:r>
            <a:r>
              <a:rPr lang="en-US" dirty="0" smtClean="0">
                <a:solidFill>
                  <a:prstClr val="black"/>
                </a:solidFill>
              </a:rPr>
              <a:t>This </a:t>
            </a:r>
            <a:r>
              <a:rPr lang="en-US" dirty="0">
                <a:solidFill>
                  <a:prstClr val="black"/>
                </a:solidFill>
              </a:rPr>
              <a:t>moves carbon into the </a:t>
            </a:r>
            <a:r>
              <a:rPr lang="en-US" dirty="0">
                <a:solidFill>
                  <a:srgbClr val="AB835B"/>
                </a:solidFill>
              </a:rPr>
              <a:t>lithosphere</a:t>
            </a:r>
            <a:r>
              <a:rPr lang="en-US" dirty="0">
                <a:solidFill>
                  <a:prstClr val="black"/>
                </a:solidFill>
              </a:rPr>
              <a:t>. </a:t>
            </a:r>
          </a:p>
          <a:p>
            <a:endParaRPr lang="en-US" dirty="0"/>
          </a:p>
        </p:txBody>
      </p:sp>
      <p:sp>
        <p:nvSpPr>
          <p:cNvPr id="5" name="Oval 4"/>
          <p:cNvSpPr/>
          <p:nvPr/>
        </p:nvSpPr>
        <p:spPr>
          <a:xfrm>
            <a:off x="6057432" y="0"/>
            <a:ext cx="1345337" cy="1355676"/>
          </a:xfrm>
          <a:prstGeom prst="ellipse">
            <a:avLst/>
          </a:prstGeom>
          <a:blipFill>
            <a:blip r:embed="rId5">
              <a:extLst>
                <a:ext uri="{BEBA8EAE-BF5A-486C-A8C5-ECC9F3942E4B}">
                  <a14:imgProps xmlns:a14="http://schemas.microsoft.com/office/drawing/2010/main">
                    <a14:imgLayer r:embed="rId6">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267200"/>
            <a:ext cx="3962400" cy="2590800"/>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0" y="4400550"/>
            <a:ext cx="3810000" cy="2457450"/>
          </a:xfrm>
          <a:prstGeom prst="rect">
            <a:avLst/>
          </a:prstGeom>
        </p:spPr>
      </p:pic>
    </p:spTree>
    <p:extLst>
      <p:ext uri="{BB962C8B-B14F-4D97-AF65-F5344CB8AC3E}">
        <p14:creationId xmlns:p14="http://schemas.microsoft.com/office/powerpoint/2010/main" val="12564966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1"/>
                </a:solidFill>
              </a:rPr>
              <a:t>Hydrosphere Carbon </a:t>
            </a:r>
            <a:r>
              <a:rPr lang="en-US" sz="3600" dirty="0">
                <a:solidFill>
                  <a:schemeClr val="accent1"/>
                </a:solidFill>
              </a:rPr>
              <a:t>P</a:t>
            </a:r>
            <a:r>
              <a:rPr lang="en-US" sz="3600" dirty="0" smtClean="0">
                <a:solidFill>
                  <a:schemeClr val="accent1"/>
                </a:solidFill>
              </a:rPr>
              <a:t>ool </a:t>
            </a:r>
            <a:r>
              <a:rPr lang="en-US" sz="3600" dirty="0">
                <a:solidFill>
                  <a:schemeClr val="accent1"/>
                </a:solidFill>
              </a:rPr>
              <a:t>M</a:t>
            </a:r>
            <a:r>
              <a:rPr lang="en-US" sz="3600" dirty="0" smtClean="0">
                <a:solidFill>
                  <a:schemeClr val="accent1"/>
                </a:solidFill>
              </a:rPr>
              <a:t>ovement</a:t>
            </a:r>
            <a:endParaRPr lang="en-US" sz="3600" dirty="0">
              <a:solidFill>
                <a:schemeClr val="accent1"/>
              </a:solidFill>
            </a:endParaRPr>
          </a:p>
        </p:txBody>
      </p:sp>
      <p:sp>
        <p:nvSpPr>
          <p:cNvPr id="30" name="Down Arrow 29"/>
          <p:cNvSpPr/>
          <p:nvPr/>
        </p:nvSpPr>
        <p:spPr>
          <a:xfrm rot="13946614">
            <a:off x="2840438" y="2622363"/>
            <a:ext cx="348607" cy="1418172"/>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Down Arrow 36"/>
          <p:cNvSpPr/>
          <p:nvPr/>
        </p:nvSpPr>
        <p:spPr>
          <a:xfrm rot="17966913">
            <a:off x="2846263" y="4757116"/>
            <a:ext cx="336954" cy="1187740"/>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393410" y="3194034"/>
            <a:ext cx="984917"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22225">
            <a:solidFill>
              <a:srgbClr val="00B0F0"/>
            </a:solidFill>
          </a:ln>
        </p:spPr>
        <p:txBody>
          <a:bodyPr wrap="square" rtlCol="0">
            <a:spAutoFit/>
          </a:bodyPr>
          <a:lstStyle/>
          <a:p>
            <a:r>
              <a:rPr lang="en-US" dirty="0"/>
              <a:t>D</a:t>
            </a:r>
            <a:r>
              <a:rPr lang="en-US" dirty="0" smtClean="0"/>
              <a:t>iffusion</a:t>
            </a:r>
          </a:p>
        </p:txBody>
      </p:sp>
      <p:sp>
        <p:nvSpPr>
          <p:cNvPr id="16" name="Down Arrow 15"/>
          <p:cNvSpPr/>
          <p:nvPr/>
        </p:nvSpPr>
        <p:spPr>
          <a:xfrm rot="16200000">
            <a:off x="4354612" y="2462427"/>
            <a:ext cx="434779" cy="3657600"/>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094165" y="4106561"/>
            <a:ext cx="1049144" cy="369332"/>
          </a:xfrm>
          <a:prstGeom prst="rect">
            <a:avLst/>
          </a:prstGeom>
          <a:gradFill flip="none" rotWithShape="1">
            <a:gsLst>
              <a:gs pos="0">
                <a:srgbClr val="1CADE4">
                  <a:tint val="66000"/>
                  <a:satMod val="160000"/>
                </a:srgbClr>
              </a:gs>
              <a:gs pos="50000">
                <a:srgbClr val="1CADE4">
                  <a:tint val="44500"/>
                  <a:satMod val="160000"/>
                </a:srgbClr>
              </a:gs>
              <a:gs pos="100000">
                <a:srgbClr val="1CADE4">
                  <a:tint val="23500"/>
                  <a:satMod val="160000"/>
                </a:srgbClr>
              </a:gs>
            </a:gsLst>
            <a:lin ang="5400000" scaled="1"/>
            <a:tileRect/>
          </a:gradFill>
          <a:ln w="22225">
            <a:solidFill>
              <a:srgbClr val="00B0F0"/>
            </a:solidFill>
          </a:ln>
        </p:spPr>
        <p:txBody>
          <a:bodyPr wrap="square" rtlCol="0">
            <a:spAutoFit/>
          </a:bodyPr>
          <a:lstStyle/>
          <a:p>
            <a:pPr algn="ctr"/>
            <a:r>
              <a:rPr lang="en-US" dirty="0" smtClean="0"/>
              <a:t>Shellfish</a:t>
            </a:r>
            <a:endParaRPr lang="en-US" dirty="0"/>
          </a:p>
        </p:txBody>
      </p:sp>
      <p:sp>
        <p:nvSpPr>
          <p:cNvPr id="19" name="Oval 18"/>
          <p:cNvSpPr/>
          <p:nvPr/>
        </p:nvSpPr>
        <p:spPr>
          <a:xfrm>
            <a:off x="6487415" y="3380507"/>
            <a:ext cx="2129346" cy="212695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554064" y="4635756"/>
            <a:ext cx="2129346" cy="2126954"/>
          </a:xfrm>
          <a:prstGeom prst="ellipse">
            <a:avLst/>
          </a:prstGeom>
          <a:blipFill>
            <a:blip r:embed="rId4">
              <a:extLst>
                <a:ext uri="{BEBA8EAE-BF5A-486C-A8C5-ECC9F3942E4B}">
                  <a14:imgProps xmlns:a14="http://schemas.microsoft.com/office/drawing/2010/main">
                    <a14:imgLayer r:embed="rId5">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22131" y="3380507"/>
            <a:ext cx="2129346" cy="2126954"/>
          </a:xfrm>
          <a:prstGeom prst="ellipse">
            <a:avLst/>
          </a:prstGeom>
          <a:blipFill>
            <a:blip r:embed="rId6">
              <a:extLst>
                <a:ext uri="{BEBA8EAE-BF5A-486C-A8C5-ECC9F3942E4B}">
                  <a14:imgProps xmlns:a14="http://schemas.microsoft.com/office/drawing/2010/main">
                    <a14:imgLayer r:embed="rId7">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54065" y="1443188"/>
            <a:ext cx="2129345" cy="2131984"/>
          </a:xfrm>
          <a:prstGeom prst="ellipse">
            <a:avLst/>
          </a:prstGeom>
          <a:blipFill>
            <a:blip r:embed="rId8"/>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3701296" y="2182680"/>
            <a:ext cx="1834882" cy="646331"/>
          </a:xfrm>
          <a:prstGeom prst="rect">
            <a:avLst/>
          </a:prstGeom>
          <a:solidFill>
            <a:srgbClr val="FF0000">
              <a:alpha val="27059"/>
            </a:srgbClr>
          </a:solidFill>
        </p:spPr>
        <p:txBody>
          <a:bodyPr wrap="square" rtlCol="0">
            <a:spAutoFit/>
          </a:bodyPr>
          <a:lstStyle/>
          <a:p>
            <a:pPr algn="ctr"/>
            <a:r>
              <a:rPr lang="en-US" dirty="0" smtClean="0">
                <a:solidFill>
                  <a:schemeClr val="bg1"/>
                </a:solidFill>
              </a:rPr>
              <a:t>Atmosphere Carbon Pool</a:t>
            </a:r>
            <a:endParaRPr lang="en-US" dirty="0">
              <a:solidFill>
                <a:schemeClr val="bg1"/>
              </a:solidFill>
            </a:endParaRPr>
          </a:p>
        </p:txBody>
      </p:sp>
      <p:sp>
        <p:nvSpPr>
          <p:cNvPr id="32" name="TextBox 31"/>
          <p:cNvSpPr txBox="1"/>
          <p:nvPr/>
        </p:nvSpPr>
        <p:spPr>
          <a:xfrm>
            <a:off x="3922111" y="5376067"/>
            <a:ext cx="1393252" cy="646331"/>
          </a:xfrm>
          <a:prstGeom prst="rect">
            <a:avLst/>
          </a:prstGeom>
          <a:solidFill>
            <a:srgbClr val="AB835B">
              <a:alpha val="27843"/>
            </a:srgbClr>
          </a:solidFill>
        </p:spPr>
        <p:txBody>
          <a:bodyPr wrap="square" rtlCol="0">
            <a:spAutoFit/>
          </a:bodyPr>
          <a:lstStyle/>
          <a:p>
            <a:pPr algn="ctr"/>
            <a:r>
              <a:rPr lang="en-US" dirty="0" smtClean="0">
                <a:solidFill>
                  <a:schemeClr val="bg1"/>
                </a:solidFill>
              </a:rPr>
              <a:t>Lithosphere Carbon Pool</a:t>
            </a:r>
            <a:endParaRPr lang="en-US" dirty="0">
              <a:solidFill>
                <a:schemeClr val="bg1"/>
              </a:solidFill>
            </a:endParaRPr>
          </a:p>
        </p:txBody>
      </p:sp>
      <p:sp>
        <p:nvSpPr>
          <p:cNvPr id="33" name="TextBox 32"/>
          <p:cNvSpPr txBox="1"/>
          <p:nvPr/>
        </p:nvSpPr>
        <p:spPr>
          <a:xfrm>
            <a:off x="6770729" y="4122684"/>
            <a:ext cx="1562718" cy="646331"/>
          </a:xfrm>
          <a:prstGeom prst="rect">
            <a:avLst/>
          </a:prstGeom>
          <a:solidFill>
            <a:srgbClr val="00B050">
              <a:alpha val="30196"/>
            </a:srgbClr>
          </a:solidFill>
        </p:spPr>
        <p:txBody>
          <a:bodyPr wrap="square" rtlCol="0">
            <a:spAutoFit/>
          </a:bodyPr>
          <a:lstStyle/>
          <a:p>
            <a:pPr algn="ctr"/>
            <a:r>
              <a:rPr lang="en-US" dirty="0" smtClean="0">
                <a:solidFill>
                  <a:schemeClr val="bg1"/>
                </a:solidFill>
              </a:rPr>
              <a:t>Biosphere Carbon Pool</a:t>
            </a:r>
            <a:endParaRPr lang="en-US" dirty="0">
              <a:solidFill>
                <a:schemeClr val="bg1"/>
              </a:solidFill>
            </a:endParaRPr>
          </a:p>
        </p:txBody>
      </p:sp>
      <p:sp>
        <p:nvSpPr>
          <p:cNvPr id="34" name="TextBox 33"/>
          <p:cNvSpPr txBox="1"/>
          <p:nvPr/>
        </p:nvSpPr>
        <p:spPr>
          <a:xfrm>
            <a:off x="755576" y="4118742"/>
            <a:ext cx="1662456" cy="646331"/>
          </a:xfrm>
          <a:prstGeom prst="rect">
            <a:avLst/>
          </a:prstGeom>
          <a:solidFill>
            <a:srgbClr val="00B0F0">
              <a:alpha val="25882"/>
            </a:srgbClr>
          </a:solidFill>
        </p:spPr>
        <p:txBody>
          <a:bodyPr wrap="square" rtlCol="0">
            <a:spAutoFit/>
          </a:bodyPr>
          <a:lstStyle/>
          <a:p>
            <a:pPr algn="ctr"/>
            <a:r>
              <a:rPr lang="en-US" dirty="0" smtClean="0">
                <a:solidFill>
                  <a:schemeClr val="bg1"/>
                </a:solidFill>
              </a:rPr>
              <a:t>Hydrosphere Carbon Pool</a:t>
            </a:r>
            <a:endParaRPr lang="en-US" dirty="0">
              <a:solidFill>
                <a:schemeClr val="bg1"/>
              </a:solidFill>
            </a:endParaRPr>
          </a:p>
        </p:txBody>
      </p:sp>
      <p:sp>
        <p:nvSpPr>
          <p:cNvPr id="26" name="TextBox 25"/>
          <p:cNvSpPr txBox="1"/>
          <p:nvPr/>
        </p:nvSpPr>
        <p:spPr>
          <a:xfrm>
            <a:off x="2393410" y="4919868"/>
            <a:ext cx="1344388" cy="369332"/>
          </a:xfrm>
          <a:prstGeom prst="rect">
            <a:avLst/>
          </a:prstGeom>
          <a:gradFill flip="none" rotWithShape="1">
            <a:gsLst>
              <a:gs pos="0">
                <a:srgbClr val="1CADE4">
                  <a:tint val="66000"/>
                  <a:satMod val="160000"/>
                </a:srgbClr>
              </a:gs>
              <a:gs pos="50000">
                <a:srgbClr val="1CADE4">
                  <a:tint val="44500"/>
                  <a:satMod val="160000"/>
                </a:srgbClr>
              </a:gs>
              <a:gs pos="100000">
                <a:srgbClr val="1CADE4">
                  <a:tint val="23500"/>
                  <a:satMod val="160000"/>
                </a:srgbClr>
              </a:gs>
            </a:gsLst>
            <a:lin ang="5400000" scaled="1"/>
            <a:tileRect/>
          </a:gradFill>
          <a:ln w="22225">
            <a:solidFill>
              <a:srgbClr val="00B0F0"/>
            </a:solidFill>
          </a:ln>
        </p:spPr>
        <p:txBody>
          <a:bodyPr wrap="square" rtlCol="0">
            <a:spAutoFit/>
          </a:bodyPr>
          <a:lstStyle/>
          <a:p>
            <a:pPr algn="ctr"/>
            <a:r>
              <a:rPr lang="en-US" dirty="0" smtClean="0"/>
              <a:t>Subduction</a:t>
            </a:r>
            <a:endParaRPr lang="en-US" dirty="0"/>
          </a:p>
        </p:txBody>
      </p:sp>
    </p:spTree>
    <p:extLst>
      <p:ext uri="{BB962C8B-B14F-4D97-AF65-F5344CB8AC3E}">
        <p14:creationId xmlns:p14="http://schemas.microsoft.com/office/powerpoint/2010/main" val="3381869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Arial" panose="020B0604020202020204" pitchFamily="34" charset="0"/>
              <a:buChar char="•"/>
            </a:pPr>
            <a:r>
              <a:rPr lang="en-US" dirty="0"/>
              <a:t> </a:t>
            </a:r>
            <a:r>
              <a:rPr lang="en-US" dirty="0" smtClean="0"/>
              <a:t>I </a:t>
            </a:r>
            <a:r>
              <a:rPr lang="en-US" dirty="0"/>
              <a:t>want </a:t>
            </a:r>
            <a:r>
              <a:rPr lang="en-US" b="1" u="sng" dirty="0"/>
              <a:t>YOU</a:t>
            </a:r>
            <a:r>
              <a:rPr lang="en-US" dirty="0"/>
              <a:t> to think of </a:t>
            </a:r>
            <a:r>
              <a:rPr lang="en-US" dirty="0" smtClean="0"/>
              <a:t>two ways that the carbon in the hydrosphere is transferred into another carbon pool! </a:t>
            </a:r>
            <a:endParaRPr lang="en-US" dirty="0"/>
          </a:p>
          <a:p>
            <a:pPr algn="ctr"/>
            <a:r>
              <a:rPr lang="en-US" dirty="0"/>
              <a:t>(there are </a:t>
            </a:r>
            <a:r>
              <a:rPr lang="en-US" dirty="0" smtClean="0"/>
              <a:t>three </a:t>
            </a:r>
            <a:r>
              <a:rPr lang="en-US" dirty="0"/>
              <a:t>correct </a:t>
            </a:r>
            <a:r>
              <a:rPr lang="en-US" dirty="0" smtClean="0"/>
              <a:t>answers)</a:t>
            </a:r>
          </a:p>
          <a:p>
            <a:r>
              <a:rPr lang="en-US" dirty="0" smtClean="0">
                <a:solidFill>
                  <a:srgbClr val="FF0000"/>
                </a:solidFill>
              </a:rPr>
              <a:t>ANSWERS:</a:t>
            </a:r>
          </a:p>
          <a:p>
            <a:pPr marL="457200" indent="-457200">
              <a:buFont typeface="+mj-lt"/>
              <a:buAutoNum type="arabicPeriod"/>
            </a:pPr>
            <a:r>
              <a:rPr lang="en-US" dirty="0" smtClean="0"/>
              <a:t>Evaporation (atmosphere)</a:t>
            </a:r>
          </a:p>
          <a:p>
            <a:pPr marL="457200" indent="-457200">
              <a:buFont typeface="+mj-lt"/>
              <a:buAutoNum type="arabicPeriod"/>
            </a:pPr>
            <a:r>
              <a:rPr lang="en-US" dirty="0" smtClean="0"/>
              <a:t>Shellfish, shells, and coral (biosphere)</a:t>
            </a:r>
          </a:p>
          <a:p>
            <a:pPr marL="457200" indent="-457200">
              <a:buFont typeface="+mj-lt"/>
              <a:buAutoNum type="arabicPeriod"/>
            </a:pPr>
            <a:r>
              <a:rPr lang="en-US" dirty="0" smtClean="0"/>
              <a:t>Subduction (lithosphere)</a:t>
            </a:r>
            <a:endParaRPr lang="en-US" dirty="0"/>
          </a:p>
          <a:p>
            <a:endParaRPr lang="en-US" dirty="0"/>
          </a:p>
        </p:txBody>
      </p:sp>
      <p:sp>
        <p:nvSpPr>
          <p:cNvPr id="4" name="Title 1"/>
          <p:cNvSpPr txBox="1">
            <a:spLocks/>
          </p:cNvSpPr>
          <p:nvPr/>
        </p:nvSpPr>
        <p:spPr>
          <a:xfrm>
            <a:off x="768096" y="585216"/>
            <a:ext cx="7290054"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smtClean="0"/>
              <a:t>Before we continue…</a:t>
            </a:r>
            <a:endParaRPr lang="en-US" dirty="0"/>
          </a:p>
        </p:txBody>
      </p:sp>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0"/>
            <a:ext cx="1679314" cy="2256701"/>
          </a:xfrm>
          <a:prstGeom prst="rect">
            <a:avLst/>
          </a:prstGeom>
        </p:spPr>
      </p:pic>
    </p:spTree>
    <p:extLst>
      <p:ext uri="{BB962C8B-B14F-4D97-AF65-F5344CB8AC3E}">
        <p14:creationId xmlns:p14="http://schemas.microsoft.com/office/powerpoint/2010/main" val="200709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a:xfrm>
            <a:off x="7787777" y="662497"/>
            <a:ext cx="1345337" cy="1366494"/>
          </a:xfrm>
          <a:prstGeom prst="ellipse">
            <a:avLst/>
          </a:prstGeom>
          <a:blipFill>
            <a:blip r:embed="rId3"/>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8164" y="2685016"/>
            <a:ext cx="2132330" cy="1352029"/>
          </a:xfrm>
          <a:prstGeom prst="rect">
            <a:avLst/>
          </a:prstGeom>
        </p:spPr>
      </p:pic>
      <p:sp>
        <p:nvSpPr>
          <p:cNvPr id="7" name="Content Placeholder 2"/>
          <p:cNvSpPr>
            <a:spLocks noGrp="1"/>
          </p:cNvSpPr>
          <p:nvPr>
            <p:ph idx="1"/>
          </p:nvPr>
        </p:nvSpPr>
        <p:spPr>
          <a:xfrm>
            <a:off x="632909" y="1816254"/>
            <a:ext cx="7290055" cy="4023360"/>
          </a:xfrm>
        </p:spPr>
        <p:txBody>
          <a:bodyPr>
            <a:noAutofit/>
          </a:bodyPr>
          <a:lstStyle/>
          <a:p>
            <a:pPr>
              <a:buFont typeface="Arial" panose="020B0604020202020204" pitchFamily="34" charset="0"/>
              <a:buChar char="•"/>
            </a:pPr>
            <a:r>
              <a:rPr lang="en-US" sz="1800" dirty="0" smtClean="0"/>
              <a:t> Most </a:t>
            </a:r>
            <a:r>
              <a:rPr lang="en-US" sz="1800" dirty="0"/>
              <a:t>of the earth’s carbon is stored in the lithosphere carbon </a:t>
            </a:r>
            <a:r>
              <a:rPr lang="en-US" sz="1800" dirty="0" smtClean="0"/>
              <a:t>pool and </a:t>
            </a:r>
            <a:r>
              <a:rPr lang="en-US" sz="1800" dirty="0"/>
              <a:t>i</a:t>
            </a:r>
            <a:r>
              <a:rPr lang="en-US" sz="1800" dirty="0" smtClean="0"/>
              <a:t>t </a:t>
            </a:r>
            <a:r>
              <a:rPr lang="en-US" sz="1800" dirty="0"/>
              <a:t>is the slowest moving part of the carbon cycle.</a:t>
            </a:r>
          </a:p>
          <a:p>
            <a:pPr>
              <a:buFont typeface="Arial" panose="020B0604020202020204" pitchFamily="34" charset="0"/>
              <a:buChar char="•"/>
            </a:pPr>
            <a:r>
              <a:rPr lang="en-US" sz="1800" dirty="0" smtClean="0"/>
              <a:t>Carbon in the lithosphere can remain there for millions of years before moving to another pool. </a:t>
            </a:r>
          </a:p>
          <a:p>
            <a:pPr>
              <a:buFont typeface="Arial" panose="020B0604020202020204" pitchFamily="34" charset="0"/>
              <a:buChar char="•"/>
            </a:pPr>
            <a:r>
              <a:rPr lang="en-US" sz="1800" dirty="0" smtClean="0"/>
              <a:t> Carbon </a:t>
            </a:r>
            <a:r>
              <a:rPr lang="en-US" sz="1800" dirty="0"/>
              <a:t>moves from the lithosphere to the </a:t>
            </a:r>
            <a:r>
              <a:rPr lang="en-US" sz="1800" dirty="0">
                <a:solidFill>
                  <a:srgbClr val="C00000"/>
                </a:solidFill>
              </a:rPr>
              <a:t>atmosphere</a:t>
            </a:r>
            <a:r>
              <a:rPr lang="en-US" sz="1800" dirty="0"/>
              <a:t> via </a:t>
            </a:r>
            <a:r>
              <a:rPr lang="en-US" sz="1800" b="1" dirty="0"/>
              <a:t>volcanism</a:t>
            </a:r>
            <a:r>
              <a:rPr lang="en-US" sz="1800" dirty="0"/>
              <a:t> or volcano eruption. </a:t>
            </a:r>
            <a:endParaRPr lang="en-US" sz="1800" dirty="0" smtClean="0"/>
          </a:p>
          <a:p>
            <a:pPr>
              <a:buFont typeface="Arial" panose="020B0604020202020204" pitchFamily="34" charset="0"/>
              <a:buChar char="•"/>
            </a:pPr>
            <a:r>
              <a:rPr lang="en-US" sz="1800" dirty="0"/>
              <a:t> When volcanos erupt, magma exits the earth’s mantel and lithosphere and trapped </a:t>
            </a:r>
            <a:r>
              <a:rPr lang="en-US" sz="1800" u="sng" dirty="0"/>
              <a:t>carbon dioxide gas </a:t>
            </a:r>
            <a:r>
              <a:rPr lang="en-US" sz="1800" dirty="0"/>
              <a:t>is also released out</a:t>
            </a:r>
            <a:r>
              <a:rPr lang="en-US" sz="1800" dirty="0" smtClean="0"/>
              <a:t>.</a:t>
            </a:r>
            <a:endParaRPr lang="en-US" sz="1800" dirty="0"/>
          </a:p>
          <a:p>
            <a:pPr marL="0" indent="0">
              <a:buNone/>
            </a:pPr>
            <a:endParaRPr lang="en-US" sz="1800" dirty="0" smtClean="0"/>
          </a:p>
          <a:p>
            <a:pPr marL="0" indent="0">
              <a:buNone/>
            </a:pPr>
            <a:endParaRPr lang="en-US" sz="1800" dirty="0"/>
          </a:p>
        </p:txBody>
      </p:sp>
      <p:sp>
        <p:nvSpPr>
          <p:cNvPr id="4" name="Title 1"/>
          <p:cNvSpPr>
            <a:spLocks noGrp="1"/>
          </p:cNvSpPr>
          <p:nvPr>
            <p:ph type="title"/>
          </p:nvPr>
        </p:nvSpPr>
        <p:spPr/>
        <p:txBody>
          <a:bodyPr>
            <a:normAutofit/>
          </a:bodyPr>
          <a:lstStyle/>
          <a:p>
            <a:r>
              <a:rPr lang="en-US" dirty="0" smtClean="0">
                <a:solidFill>
                  <a:srgbClr val="AB835B"/>
                </a:solidFill>
              </a:rPr>
              <a:t>Lithosphere </a:t>
            </a:r>
            <a:r>
              <a:rPr lang="en-US" dirty="0" smtClean="0">
                <a:solidFill>
                  <a:schemeClr val="tx1"/>
                </a:solidFill>
                <a:sym typeface="Wingdings" panose="05000000000000000000" pitchFamily="2" charset="2"/>
              </a:rPr>
              <a:t></a:t>
            </a:r>
            <a:r>
              <a:rPr lang="en-US" dirty="0" smtClean="0">
                <a:solidFill>
                  <a:srgbClr val="AB835B"/>
                </a:solidFill>
                <a:sym typeface="Wingdings" panose="05000000000000000000" pitchFamily="2" charset="2"/>
              </a:rPr>
              <a:t> </a:t>
            </a:r>
            <a:r>
              <a:rPr lang="en-US" dirty="0" smtClean="0">
                <a:solidFill>
                  <a:srgbClr val="C00000"/>
                </a:solidFill>
                <a:sym typeface="Wingdings" panose="05000000000000000000" pitchFamily="2" charset="2"/>
              </a:rPr>
              <a:t>Atmosphere</a:t>
            </a:r>
            <a:endParaRPr lang="en-US" dirty="0">
              <a:solidFill>
                <a:srgbClr val="C00000"/>
              </a:solidFill>
            </a:endParaRPr>
          </a:p>
        </p:txBody>
      </p:sp>
      <p:grpSp>
        <p:nvGrpSpPr>
          <p:cNvPr id="3" name="Group 2"/>
          <p:cNvGrpSpPr/>
          <p:nvPr/>
        </p:nvGrpSpPr>
        <p:grpSpPr>
          <a:xfrm>
            <a:off x="4818537" y="4977521"/>
            <a:ext cx="2381768" cy="1889718"/>
            <a:chOff x="2010860" y="4523873"/>
            <a:chExt cx="2027740" cy="2562727"/>
          </a:xfrm>
        </p:grpSpPr>
        <p:pic>
          <p:nvPicPr>
            <p:cNvPr id="14" name="Picture 13"/>
            <p:cNvPicPr>
              <a:picLocks noChangeAspect="1"/>
            </p:cNvPicPr>
            <p:nvPr/>
          </p:nvPicPr>
          <p:blipFill rotWithShape="1">
            <a:blip r:embed="rId5">
              <a:extLst>
                <a:ext uri="{BEBA8EAE-BF5A-486C-A8C5-ECC9F3942E4B}">
                  <a14:imgProps xmlns:a14="http://schemas.microsoft.com/office/drawing/2010/main">
                    <a14:imgLayer r:embed="rId6">
                      <a14:imgEffect>
                        <a14:saturation sat="127000"/>
                      </a14:imgEffect>
                      <a14:imgEffect>
                        <a14:brightnessContrast bright="4000"/>
                      </a14:imgEffect>
                    </a14:imgLayer>
                  </a14:imgProps>
                </a:ext>
                <a:ext uri="{28A0092B-C50C-407E-A947-70E740481C1C}">
                  <a14:useLocalDpi xmlns:a14="http://schemas.microsoft.com/office/drawing/2010/main" val="0"/>
                </a:ext>
              </a:extLst>
            </a:blip>
            <a:srcRect b="9723"/>
            <a:stretch/>
          </p:blipFill>
          <p:spPr>
            <a:xfrm>
              <a:off x="2010860" y="4523873"/>
              <a:ext cx="2027740" cy="2562727"/>
            </a:xfrm>
            <a:prstGeom prst="rect">
              <a:avLst/>
            </a:prstGeom>
          </p:spPr>
        </p:pic>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8342" y="6629400"/>
              <a:ext cx="306157" cy="213544"/>
            </a:xfrm>
            <a:prstGeom prst="rect">
              <a:avLst/>
            </a:prstGeom>
          </p:spPr>
        </p:pic>
      </p:grpSp>
      <p:grpSp>
        <p:nvGrpSpPr>
          <p:cNvPr id="11" name="Group 10"/>
          <p:cNvGrpSpPr/>
          <p:nvPr/>
        </p:nvGrpSpPr>
        <p:grpSpPr>
          <a:xfrm>
            <a:off x="2377258" y="5114231"/>
            <a:ext cx="2468169" cy="1733111"/>
            <a:chOff x="6757823" y="5108215"/>
            <a:chExt cx="2330220" cy="1733111"/>
          </a:xfrm>
        </p:grpSpPr>
        <p:grpSp>
          <p:nvGrpSpPr>
            <p:cNvPr id="9" name="Group 8"/>
            <p:cNvGrpSpPr/>
            <p:nvPr/>
          </p:nvGrpSpPr>
          <p:grpSpPr>
            <a:xfrm>
              <a:off x="7330094" y="5108215"/>
              <a:ext cx="1757949" cy="1733111"/>
              <a:chOff x="320581" y="3698692"/>
              <a:chExt cx="2034448" cy="3162833"/>
            </a:xfrm>
          </p:grpSpPr>
          <p:pic>
            <p:nvPicPr>
              <p:cNvPr id="17" name="Picture 16"/>
              <p:cNvPicPr>
                <a:picLocks noChangeAspect="1"/>
              </p:cNvPicPr>
              <p:nvPr/>
            </p:nvPicPr>
            <p:blipFill>
              <a:blip r:embed="rId8">
                <a:extLst>
                  <a:ext uri="{BEBA8EAE-BF5A-486C-A8C5-ECC9F3942E4B}">
                    <a14:imgProps xmlns:a14="http://schemas.microsoft.com/office/drawing/2010/main">
                      <a14:imgLayer r:embed="rId9">
                        <a14:imgEffect>
                          <a14:saturation sat="70000"/>
                        </a14:imgEffect>
                      </a14:imgLayer>
                    </a14:imgProps>
                  </a:ext>
                  <a:ext uri="{28A0092B-C50C-407E-A947-70E740481C1C}">
                    <a14:useLocalDpi xmlns:a14="http://schemas.microsoft.com/office/drawing/2010/main" val="0"/>
                  </a:ext>
                </a:extLst>
              </a:blip>
              <a:stretch>
                <a:fillRect/>
              </a:stretch>
            </p:blipFill>
            <p:spPr>
              <a:xfrm>
                <a:off x="320581" y="3698692"/>
                <a:ext cx="2034448" cy="3162833"/>
              </a:xfrm>
              <a:prstGeom prst="rect">
                <a:avLst/>
              </a:prstGeom>
            </p:spPr>
          </p:pic>
          <p:pic>
            <p:nvPicPr>
              <p:cNvPr id="20" name="Picture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742987">
                <a:off x="1176265" y="6464611"/>
                <a:ext cx="307535" cy="214505"/>
              </a:xfrm>
              <a:prstGeom prst="rect">
                <a:avLst/>
              </a:prstGeom>
            </p:spPr>
          </p:pic>
        </p:grpSp>
        <p:sp>
          <p:nvSpPr>
            <p:cNvPr id="21" name="TextBox 20"/>
            <p:cNvSpPr txBox="1"/>
            <p:nvPr/>
          </p:nvSpPr>
          <p:spPr>
            <a:xfrm>
              <a:off x="7181538" y="6233876"/>
              <a:ext cx="922921" cy="338554"/>
            </a:xfrm>
            <a:prstGeom prst="rect">
              <a:avLst/>
            </a:prstGeom>
            <a:noFill/>
          </p:spPr>
          <p:txBody>
            <a:bodyPr wrap="square" rtlCol="0">
              <a:spAutoFit/>
            </a:bodyPr>
            <a:lstStyle/>
            <a:p>
              <a:pPr algn="r"/>
              <a:r>
                <a:rPr lang="en-US" sz="1600" dirty="0" smtClean="0"/>
                <a:t>Mantel</a:t>
              </a:r>
              <a:endParaRPr lang="en-US" sz="1600" dirty="0"/>
            </a:p>
          </p:txBody>
        </p:sp>
        <p:sp>
          <p:nvSpPr>
            <p:cNvPr id="28" name="TextBox 27"/>
            <p:cNvSpPr txBox="1"/>
            <p:nvPr/>
          </p:nvSpPr>
          <p:spPr>
            <a:xfrm>
              <a:off x="6757823" y="5864398"/>
              <a:ext cx="2171037" cy="338554"/>
            </a:xfrm>
            <a:prstGeom prst="rect">
              <a:avLst/>
            </a:prstGeom>
            <a:noFill/>
          </p:spPr>
          <p:txBody>
            <a:bodyPr wrap="square" rtlCol="0">
              <a:spAutoFit/>
            </a:bodyPr>
            <a:lstStyle/>
            <a:p>
              <a:pPr algn="r"/>
              <a:r>
                <a:rPr lang="en-US" sz="1600" dirty="0" smtClean="0"/>
                <a:t>Lithosphere (crust)</a:t>
              </a:r>
              <a:endParaRPr lang="en-US" sz="1600" dirty="0"/>
            </a:p>
          </p:txBody>
        </p:sp>
      </p:grpSp>
      <p:sp>
        <p:nvSpPr>
          <p:cNvPr id="22" name="Oval 21"/>
          <p:cNvSpPr/>
          <p:nvPr/>
        </p:nvSpPr>
        <p:spPr>
          <a:xfrm>
            <a:off x="6042851" y="6803"/>
            <a:ext cx="1345337" cy="1370067"/>
          </a:xfrm>
          <a:prstGeom prst="ellipse">
            <a:avLst/>
          </a:prstGeom>
          <a:blipFill>
            <a:blip r:embed="rId11">
              <a:extLst>
                <a:ext uri="{BEBA8EAE-BF5A-486C-A8C5-ECC9F3942E4B}">
                  <a14:imgProps xmlns:a14="http://schemas.microsoft.com/office/drawing/2010/main">
                    <a14:imgLayer r:embed="rId12">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rot="17651707">
            <a:off x="7476229" y="676910"/>
            <a:ext cx="323954" cy="643874"/>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823" y="4990816"/>
            <a:ext cx="3011892" cy="2019584"/>
          </a:xfrm>
          <a:prstGeom prst="rect">
            <a:avLst/>
          </a:prstGeom>
        </p:spPr>
      </p:pic>
      <p:cxnSp>
        <p:nvCxnSpPr>
          <p:cNvPr id="19" name="Straight Connector 18"/>
          <p:cNvCxnSpPr/>
          <p:nvPr/>
        </p:nvCxnSpPr>
        <p:spPr>
          <a:xfrm flipH="1">
            <a:off x="0" y="497752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30457" y="5020545"/>
            <a:ext cx="1856262" cy="1826797"/>
          </a:xfrm>
          <a:prstGeom prst="rect">
            <a:avLst/>
          </a:prstGeom>
        </p:spPr>
      </p:pic>
    </p:spTree>
    <p:extLst>
      <p:ext uri="{BB962C8B-B14F-4D97-AF65-F5344CB8AC3E}">
        <p14:creationId xmlns:p14="http://schemas.microsoft.com/office/powerpoint/2010/main" val="5976890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14632" y="1983795"/>
            <a:ext cx="7483616" cy="4023360"/>
          </a:xfrm>
        </p:spPr>
        <p:txBody>
          <a:bodyPr/>
          <a:lstStyle/>
          <a:p>
            <a:pPr>
              <a:buFont typeface="Arial" panose="020B0604020202020204" pitchFamily="34" charset="0"/>
              <a:buChar char="•"/>
            </a:pPr>
            <a:r>
              <a:rPr lang="en-US" dirty="0" smtClean="0"/>
              <a:t> When </a:t>
            </a:r>
            <a:r>
              <a:rPr lang="en-US" dirty="0"/>
              <a:t>humans extract </a:t>
            </a:r>
            <a:r>
              <a:rPr lang="en-US" b="1" dirty="0"/>
              <a:t>fossil </a:t>
            </a:r>
            <a:r>
              <a:rPr lang="en-US" b="1" dirty="0" smtClean="0"/>
              <a:t>fuels</a:t>
            </a:r>
            <a:r>
              <a:rPr lang="en-US" dirty="0" smtClean="0"/>
              <a:t> for energy</a:t>
            </a:r>
            <a:r>
              <a:rPr lang="en-US" b="1" dirty="0" smtClean="0"/>
              <a:t>, </a:t>
            </a:r>
            <a:r>
              <a:rPr lang="en-US" dirty="0" smtClean="0"/>
              <a:t>we </a:t>
            </a:r>
            <a:r>
              <a:rPr lang="en-US" dirty="0"/>
              <a:t>are moving carbon into the </a:t>
            </a:r>
            <a:r>
              <a:rPr lang="en-US" dirty="0" smtClean="0">
                <a:solidFill>
                  <a:srgbClr val="C00000"/>
                </a:solidFill>
              </a:rPr>
              <a:t>atmosphere</a:t>
            </a:r>
            <a:r>
              <a:rPr lang="en-US" dirty="0">
                <a:solidFill>
                  <a:srgbClr val="C00000"/>
                </a:solidFill>
              </a:rPr>
              <a:t>. </a:t>
            </a:r>
            <a:endParaRPr lang="en-US" dirty="0" smtClean="0">
              <a:solidFill>
                <a:srgbClr val="C00000"/>
              </a:solidFill>
            </a:endParaRPr>
          </a:p>
          <a:p>
            <a:pPr>
              <a:buFont typeface="Arial" panose="020B0604020202020204" pitchFamily="34" charset="0"/>
              <a:buChar char="•"/>
            </a:pPr>
            <a:r>
              <a:rPr lang="en-US" dirty="0" smtClean="0"/>
              <a:t> Fossil </a:t>
            </a:r>
            <a:r>
              <a:rPr lang="en-US" dirty="0"/>
              <a:t>fuels are made up of plants and animals that died during the carboniferous era that were immediately covered by sediment in seas or </a:t>
            </a:r>
            <a:r>
              <a:rPr lang="en-US" dirty="0" smtClean="0"/>
              <a:t>swamps.</a:t>
            </a:r>
          </a:p>
          <a:p>
            <a:pPr>
              <a:buFont typeface="Arial" panose="020B0604020202020204" pitchFamily="34" charset="0"/>
              <a:buChar char="•"/>
            </a:pPr>
            <a:r>
              <a:rPr lang="en-US" dirty="0"/>
              <a:t> </a:t>
            </a:r>
            <a:r>
              <a:rPr lang="en-US" dirty="0" smtClean="0"/>
              <a:t>Further </a:t>
            </a:r>
            <a:r>
              <a:rPr lang="en-US" dirty="0"/>
              <a:t>layers of sediment buried the remains deeper and </a:t>
            </a:r>
            <a:r>
              <a:rPr lang="en-US" dirty="0" smtClean="0"/>
              <a:t>deeper. After </a:t>
            </a:r>
            <a:r>
              <a:rPr lang="en-US" dirty="0"/>
              <a:t>millions of years of pressure and </a:t>
            </a:r>
            <a:r>
              <a:rPr lang="en-US" dirty="0" smtClean="0"/>
              <a:t>heat, </a:t>
            </a:r>
            <a:r>
              <a:rPr lang="en-US" dirty="0"/>
              <a:t>these remains decomposed into usable forms such as </a:t>
            </a:r>
            <a:r>
              <a:rPr lang="en-US" u="sng" dirty="0"/>
              <a:t>coal, petroleum or oil, and natural gas</a:t>
            </a:r>
            <a:r>
              <a:rPr lang="en-US" dirty="0"/>
              <a:t>.</a:t>
            </a:r>
          </a:p>
          <a:p>
            <a:endParaRPr lang="en-US" dirty="0"/>
          </a:p>
        </p:txBody>
      </p:sp>
      <p:sp>
        <p:nvSpPr>
          <p:cNvPr id="5" name="Title 4"/>
          <p:cNvSpPr>
            <a:spLocks noGrp="1"/>
          </p:cNvSpPr>
          <p:nvPr>
            <p:ph type="title"/>
          </p:nvPr>
        </p:nvSpPr>
        <p:spPr/>
        <p:txBody>
          <a:bodyPr/>
          <a:lstStyle/>
          <a:p>
            <a:r>
              <a:rPr lang="en-US" dirty="0">
                <a:solidFill>
                  <a:srgbClr val="AB835B"/>
                </a:solidFill>
              </a:rPr>
              <a:t>Lithosphere </a:t>
            </a:r>
            <a:r>
              <a:rPr lang="en-US" dirty="0" smtClean="0">
                <a:solidFill>
                  <a:schemeClr val="tx1"/>
                </a:solidFill>
                <a:sym typeface="Wingdings" panose="05000000000000000000" pitchFamily="2" charset="2"/>
              </a:rPr>
              <a:t></a:t>
            </a:r>
            <a:r>
              <a:rPr lang="en-US" dirty="0">
                <a:solidFill>
                  <a:srgbClr val="C00000"/>
                </a:solidFill>
                <a:sym typeface="Wingdings" panose="05000000000000000000" pitchFamily="2" charset="2"/>
              </a:rPr>
              <a:t>Atmosphere</a:t>
            </a:r>
            <a:endParaRPr lang="en-US" dirty="0">
              <a:solidFill>
                <a:srgbClr val="00B050"/>
              </a:solidFill>
            </a:endParaRPr>
          </a:p>
        </p:txBody>
      </p:sp>
      <p:sp>
        <p:nvSpPr>
          <p:cNvPr id="2" name="Rectangle 1"/>
          <p:cNvSpPr/>
          <p:nvPr/>
        </p:nvSpPr>
        <p:spPr>
          <a:xfrm>
            <a:off x="2729348" y="5142049"/>
            <a:ext cx="2697149" cy="92333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txBody>
          <a:bodyPr wrap="square">
            <a:spAutoFit/>
          </a:bodyPr>
          <a:lstStyle/>
          <a:p>
            <a:r>
              <a:rPr lang="en-US" dirty="0" smtClean="0"/>
              <a:t>Remember methane gas from earlier? Natural gas is a form of methane gas!</a:t>
            </a:r>
            <a:endParaRPr lang="en-US" dirty="0"/>
          </a:p>
        </p:txBody>
      </p:sp>
      <p:sp>
        <p:nvSpPr>
          <p:cNvPr id="26" name="Oval 25"/>
          <p:cNvSpPr/>
          <p:nvPr/>
        </p:nvSpPr>
        <p:spPr>
          <a:xfrm>
            <a:off x="6040144" y="19836"/>
            <a:ext cx="1345337" cy="1370067"/>
          </a:xfrm>
          <a:prstGeom prst="ellipse">
            <a:avLst/>
          </a:prstGeom>
          <a:blipFill>
            <a:blip r:embed="rId3">
              <a:extLst>
                <a:ext uri="{BEBA8EAE-BF5A-486C-A8C5-ECC9F3942E4B}">
                  <a14:imgProps xmlns:a14="http://schemas.microsoft.com/office/drawing/2010/main">
                    <a14:imgLayer r:embed="rId4">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7787777" y="662497"/>
            <a:ext cx="1345337" cy="1366494"/>
          </a:xfrm>
          <a:prstGeom prst="ellipse">
            <a:avLst/>
          </a:prstGeom>
          <a:blipFill>
            <a:blip r:embed="rId5"/>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wn Arrow 32"/>
          <p:cNvSpPr/>
          <p:nvPr/>
        </p:nvSpPr>
        <p:spPr>
          <a:xfrm rot="17651707">
            <a:off x="7476229" y="676910"/>
            <a:ext cx="323954" cy="643874"/>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0" y="4637314"/>
            <a:ext cx="3646714" cy="2209800"/>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4637314"/>
            <a:ext cx="2669447" cy="2220686"/>
          </a:xfrm>
          <a:prstGeom prst="rect">
            <a:avLst/>
          </a:prstGeom>
        </p:spPr>
      </p:pic>
    </p:spTree>
    <p:extLst>
      <p:ext uri="{BB962C8B-B14F-4D97-AF65-F5344CB8AC3E}">
        <p14:creationId xmlns:p14="http://schemas.microsoft.com/office/powerpoint/2010/main" val="42136573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7681522" y="718338"/>
            <a:ext cx="1345337" cy="136649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7651707">
            <a:off x="7369974" y="747210"/>
            <a:ext cx="323954" cy="643874"/>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rgbClr val="AB835B"/>
                </a:solidFill>
              </a:rPr>
              <a:t>Lithosphere </a:t>
            </a:r>
            <a:r>
              <a:rPr lang="en-US" dirty="0" smtClean="0">
                <a:solidFill>
                  <a:schemeClr val="tx1"/>
                </a:solidFill>
                <a:sym typeface="Wingdings" panose="05000000000000000000" pitchFamily="2" charset="2"/>
              </a:rPr>
              <a:t></a:t>
            </a:r>
            <a:r>
              <a:rPr lang="en-US" dirty="0" smtClean="0">
                <a:solidFill>
                  <a:schemeClr val="accent5"/>
                </a:solidFill>
                <a:sym typeface="Wingdings" panose="05000000000000000000" pitchFamily="2" charset="2"/>
              </a:rPr>
              <a:t>biosphere</a:t>
            </a:r>
            <a:endParaRPr lang="en-US" dirty="0">
              <a:solidFill>
                <a:schemeClr val="accent5"/>
              </a:solidFill>
            </a:endParaRP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 Plants can also </a:t>
            </a:r>
            <a:r>
              <a:rPr lang="en-US" dirty="0"/>
              <a:t>take in carbon </a:t>
            </a:r>
            <a:r>
              <a:rPr lang="en-US" dirty="0" smtClean="0"/>
              <a:t>from </a:t>
            </a:r>
            <a:r>
              <a:rPr lang="en-US" dirty="0"/>
              <a:t>the </a:t>
            </a:r>
            <a:r>
              <a:rPr lang="en-US" dirty="0" smtClean="0"/>
              <a:t>lithosphere </a:t>
            </a:r>
            <a:r>
              <a:rPr lang="en-US" dirty="0"/>
              <a:t>and convert the carbon into sugars (called glucose) in a process called </a:t>
            </a:r>
            <a:r>
              <a:rPr lang="en-US" b="1" dirty="0"/>
              <a:t>photosynthesis</a:t>
            </a:r>
            <a:r>
              <a:rPr lang="en-US" dirty="0" smtClean="0"/>
              <a:t>.</a:t>
            </a:r>
          </a:p>
          <a:p>
            <a:pPr>
              <a:buFont typeface="Arial" panose="020B0604020202020204" pitchFamily="34" charset="0"/>
              <a:buChar char="•"/>
            </a:pPr>
            <a:r>
              <a:rPr lang="en-US" dirty="0"/>
              <a:t> </a:t>
            </a:r>
            <a:r>
              <a:rPr lang="en-US" dirty="0" smtClean="0"/>
              <a:t>Remember this from earlier? Plants can get carbon from the soil and the atmosphere!</a:t>
            </a:r>
          </a:p>
          <a:p>
            <a:pPr>
              <a:buFont typeface="Arial" panose="020B0604020202020204" pitchFamily="34" charset="0"/>
              <a:buChar char="•"/>
            </a:pPr>
            <a:r>
              <a:rPr lang="en-US" dirty="0"/>
              <a:t> </a:t>
            </a:r>
            <a:r>
              <a:rPr lang="en-US" dirty="0" smtClean="0"/>
              <a:t>They get the carbon out of the soil with their roots!</a:t>
            </a:r>
            <a:endParaRPr lang="en-US" dirty="0"/>
          </a:p>
          <a:p>
            <a:endParaRPr lang="en-US" dirty="0"/>
          </a:p>
        </p:txBody>
      </p:sp>
      <p:sp>
        <p:nvSpPr>
          <p:cNvPr id="4" name="Oval 3"/>
          <p:cNvSpPr/>
          <p:nvPr/>
        </p:nvSpPr>
        <p:spPr>
          <a:xfrm>
            <a:off x="6040144" y="19836"/>
            <a:ext cx="1345337" cy="1370067"/>
          </a:xfrm>
          <a:prstGeom prst="ellipse">
            <a:avLst/>
          </a:prstGeom>
          <a:blipFill>
            <a:blip r:embed="rId4">
              <a:extLst>
                <a:ext uri="{BEBA8EAE-BF5A-486C-A8C5-ECC9F3942E4B}">
                  <a14:imgProps xmlns:a14="http://schemas.microsoft.com/office/drawing/2010/main">
                    <a14:imgLayer r:embed="rId5">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648201"/>
            <a:ext cx="3298209" cy="22098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1274" y="4648201"/>
            <a:ext cx="3314699" cy="2209799"/>
          </a:xfrm>
          <a:prstGeom prst="rect">
            <a:avLst/>
          </a:prstGeom>
        </p:spPr>
      </p:pic>
      <p:pic>
        <p:nvPicPr>
          <p:cNvPr id="11" name="Picture 10"/>
          <p:cNvPicPr>
            <a:picLocks noChangeAspect="1"/>
          </p:cNvPicPr>
          <p:nvPr/>
        </p:nvPicPr>
        <p:blipFill rotWithShape="1">
          <a:blip r:embed="rId8">
            <a:extLst>
              <a:ext uri="{28A0092B-C50C-407E-A947-70E740481C1C}">
                <a14:useLocalDpi xmlns:a14="http://schemas.microsoft.com/office/drawing/2010/main" val="0"/>
              </a:ext>
            </a:extLst>
          </a:blip>
          <a:srcRect l="14743"/>
          <a:stretch/>
        </p:blipFill>
        <p:spPr>
          <a:xfrm>
            <a:off x="6324600" y="4648200"/>
            <a:ext cx="2819399" cy="2209800"/>
          </a:xfrm>
          <a:prstGeom prst="rect">
            <a:avLst/>
          </a:prstGeom>
        </p:spPr>
      </p:pic>
      <p:cxnSp>
        <p:nvCxnSpPr>
          <p:cNvPr id="12" name="Straight Connector 11"/>
          <p:cNvCxnSpPr/>
          <p:nvPr/>
        </p:nvCxnSpPr>
        <p:spPr>
          <a:xfrm flipH="1">
            <a:off x="0" y="46482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4665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688" y="870433"/>
            <a:ext cx="7507711" cy="752469"/>
          </a:xfrm>
        </p:spPr>
        <p:txBody>
          <a:bodyPr>
            <a:noAutofit/>
          </a:bodyPr>
          <a:lstStyle/>
          <a:p>
            <a:r>
              <a:rPr lang="en-US" dirty="0">
                <a:solidFill>
                  <a:srgbClr val="AB835B"/>
                </a:solidFill>
              </a:rPr>
              <a:t>Lithosphere Carbon Pool Movement</a:t>
            </a:r>
          </a:p>
        </p:txBody>
      </p:sp>
      <p:sp>
        <p:nvSpPr>
          <p:cNvPr id="42" name="Oval 41"/>
          <p:cNvSpPr/>
          <p:nvPr/>
        </p:nvSpPr>
        <p:spPr>
          <a:xfrm>
            <a:off x="6487415" y="3380507"/>
            <a:ext cx="2129346" cy="212695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554064" y="4635756"/>
            <a:ext cx="2129346" cy="2126954"/>
          </a:xfrm>
          <a:prstGeom prst="ellipse">
            <a:avLst/>
          </a:prstGeom>
          <a:blipFill>
            <a:blip r:embed="rId4">
              <a:extLst>
                <a:ext uri="{BEBA8EAE-BF5A-486C-A8C5-ECC9F3942E4B}">
                  <a14:imgProps xmlns:a14="http://schemas.microsoft.com/office/drawing/2010/main">
                    <a14:imgLayer r:embed="rId5">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522131" y="3380507"/>
            <a:ext cx="2129346" cy="2126954"/>
          </a:xfrm>
          <a:prstGeom prst="ellipse">
            <a:avLst/>
          </a:prstGeom>
          <a:blipFill>
            <a:blip r:embed="rId6">
              <a:extLst>
                <a:ext uri="{BEBA8EAE-BF5A-486C-A8C5-ECC9F3942E4B}">
                  <a14:imgProps xmlns:a14="http://schemas.microsoft.com/office/drawing/2010/main">
                    <a14:imgLayer r:embed="rId7">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554065" y="1443188"/>
            <a:ext cx="2129345" cy="2131984"/>
          </a:xfrm>
          <a:prstGeom prst="ellipse">
            <a:avLst/>
          </a:prstGeom>
          <a:blipFill>
            <a:blip r:embed="rId8"/>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701296" y="2182680"/>
            <a:ext cx="1834882" cy="646331"/>
          </a:xfrm>
          <a:prstGeom prst="rect">
            <a:avLst/>
          </a:prstGeom>
          <a:solidFill>
            <a:srgbClr val="FF0000">
              <a:alpha val="27059"/>
            </a:srgbClr>
          </a:solidFill>
        </p:spPr>
        <p:txBody>
          <a:bodyPr wrap="square" rtlCol="0">
            <a:spAutoFit/>
          </a:bodyPr>
          <a:lstStyle/>
          <a:p>
            <a:pPr algn="ctr"/>
            <a:r>
              <a:rPr lang="en-US" dirty="0" smtClean="0">
                <a:solidFill>
                  <a:schemeClr val="bg1"/>
                </a:solidFill>
              </a:rPr>
              <a:t>Atmosphere Carbon Pool</a:t>
            </a:r>
            <a:endParaRPr lang="en-US" dirty="0">
              <a:solidFill>
                <a:schemeClr val="bg1"/>
              </a:solidFill>
            </a:endParaRPr>
          </a:p>
        </p:txBody>
      </p:sp>
      <p:sp>
        <p:nvSpPr>
          <p:cNvPr id="47" name="TextBox 46"/>
          <p:cNvSpPr txBox="1"/>
          <p:nvPr/>
        </p:nvSpPr>
        <p:spPr>
          <a:xfrm>
            <a:off x="3922111" y="5376067"/>
            <a:ext cx="1393252" cy="646331"/>
          </a:xfrm>
          <a:prstGeom prst="rect">
            <a:avLst/>
          </a:prstGeom>
          <a:solidFill>
            <a:srgbClr val="AB835B">
              <a:alpha val="27843"/>
            </a:srgbClr>
          </a:solidFill>
        </p:spPr>
        <p:txBody>
          <a:bodyPr wrap="square" rtlCol="0">
            <a:spAutoFit/>
          </a:bodyPr>
          <a:lstStyle/>
          <a:p>
            <a:pPr algn="ctr"/>
            <a:r>
              <a:rPr lang="en-US" dirty="0" smtClean="0">
                <a:solidFill>
                  <a:schemeClr val="bg1"/>
                </a:solidFill>
              </a:rPr>
              <a:t>Lithosphere Carbon Pool</a:t>
            </a:r>
            <a:endParaRPr lang="en-US" dirty="0">
              <a:solidFill>
                <a:schemeClr val="bg1"/>
              </a:solidFill>
            </a:endParaRPr>
          </a:p>
        </p:txBody>
      </p:sp>
      <p:sp>
        <p:nvSpPr>
          <p:cNvPr id="48" name="TextBox 47"/>
          <p:cNvSpPr txBox="1"/>
          <p:nvPr/>
        </p:nvSpPr>
        <p:spPr>
          <a:xfrm>
            <a:off x="6770729" y="4122684"/>
            <a:ext cx="1562718" cy="646331"/>
          </a:xfrm>
          <a:prstGeom prst="rect">
            <a:avLst/>
          </a:prstGeom>
          <a:solidFill>
            <a:srgbClr val="00B050">
              <a:alpha val="30196"/>
            </a:srgbClr>
          </a:solidFill>
        </p:spPr>
        <p:txBody>
          <a:bodyPr wrap="square" rtlCol="0">
            <a:spAutoFit/>
          </a:bodyPr>
          <a:lstStyle/>
          <a:p>
            <a:pPr algn="ctr"/>
            <a:r>
              <a:rPr lang="en-US" dirty="0" smtClean="0">
                <a:solidFill>
                  <a:schemeClr val="bg1"/>
                </a:solidFill>
              </a:rPr>
              <a:t>Biosphere Carbon Pool</a:t>
            </a:r>
            <a:endParaRPr lang="en-US" dirty="0">
              <a:solidFill>
                <a:schemeClr val="bg1"/>
              </a:solidFill>
            </a:endParaRPr>
          </a:p>
        </p:txBody>
      </p:sp>
      <p:sp>
        <p:nvSpPr>
          <p:cNvPr id="49" name="TextBox 48"/>
          <p:cNvSpPr txBox="1"/>
          <p:nvPr/>
        </p:nvSpPr>
        <p:spPr>
          <a:xfrm>
            <a:off x="755576" y="4118742"/>
            <a:ext cx="1662456" cy="646331"/>
          </a:xfrm>
          <a:prstGeom prst="rect">
            <a:avLst/>
          </a:prstGeom>
          <a:solidFill>
            <a:srgbClr val="00B0F0">
              <a:alpha val="25882"/>
            </a:srgbClr>
          </a:solidFill>
        </p:spPr>
        <p:txBody>
          <a:bodyPr wrap="square" rtlCol="0">
            <a:spAutoFit/>
          </a:bodyPr>
          <a:lstStyle/>
          <a:p>
            <a:pPr algn="ctr"/>
            <a:r>
              <a:rPr lang="en-US" dirty="0" smtClean="0">
                <a:solidFill>
                  <a:schemeClr val="bg1"/>
                </a:solidFill>
              </a:rPr>
              <a:t>Hydrosphere Carbon Pool</a:t>
            </a:r>
            <a:endParaRPr lang="en-US" dirty="0">
              <a:solidFill>
                <a:schemeClr val="bg1"/>
              </a:solidFill>
            </a:endParaRPr>
          </a:p>
        </p:txBody>
      </p:sp>
      <p:sp>
        <p:nvSpPr>
          <p:cNvPr id="51" name="Down Arrow 50"/>
          <p:cNvSpPr/>
          <p:nvPr/>
        </p:nvSpPr>
        <p:spPr>
          <a:xfrm rot="10800000">
            <a:off x="4457875" y="3569321"/>
            <a:ext cx="321724" cy="1066433"/>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3679660" y="3942435"/>
            <a:ext cx="1971093" cy="646331"/>
          </a:xfrm>
          <a:prstGeom prst="rect">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w="22225">
            <a:solidFill>
              <a:srgbClr val="AB835B"/>
            </a:solidFill>
          </a:ln>
        </p:spPr>
        <p:txBody>
          <a:bodyPr wrap="square" rtlCol="0">
            <a:spAutoFit/>
          </a:bodyPr>
          <a:lstStyle/>
          <a:p>
            <a:pPr algn="ctr"/>
            <a:r>
              <a:rPr lang="en-US" dirty="0" smtClean="0"/>
              <a:t>Volcanism and Burning Fossil Fuels</a:t>
            </a:r>
          </a:p>
        </p:txBody>
      </p:sp>
      <p:sp>
        <p:nvSpPr>
          <p:cNvPr id="13" name="Down Arrow 12"/>
          <p:cNvSpPr/>
          <p:nvPr/>
        </p:nvSpPr>
        <p:spPr>
          <a:xfrm rot="13806758" flipH="1">
            <a:off x="6034113" y="4804440"/>
            <a:ext cx="352102" cy="1078723"/>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416220" y="5398060"/>
            <a:ext cx="1606959" cy="369332"/>
          </a:xfrm>
          <a:prstGeom prst="rect">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w="22225">
            <a:solidFill>
              <a:srgbClr val="AB835B"/>
            </a:solidFill>
          </a:ln>
        </p:spPr>
        <p:txBody>
          <a:bodyPr wrap="square" rtlCol="0">
            <a:spAutoFit/>
          </a:bodyPr>
          <a:lstStyle/>
          <a:p>
            <a:r>
              <a:rPr lang="en-US" dirty="0" smtClean="0"/>
              <a:t>Photosynthesis</a:t>
            </a:r>
            <a:endParaRPr lang="en-US" dirty="0"/>
          </a:p>
        </p:txBody>
      </p:sp>
    </p:spTree>
    <p:extLst>
      <p:ext uri="{BB962C8B-B14F-4D97-AF65-F5344CB8AC3E}">
        <p14:creationId xmlns:p14="http://schemas.microsoft.com/office/powerpoint/2010/main" val="30753378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8095" y="2454594"/>
            <a:ext cx="7290055" cy="4023360"/>
          </a:xfrm>
        </p:spPr>
        <p:txBody>
          <a:bodyPr>
            <a:normAutofit/>
          </a:bodyPr>
          <a:lstStyle/>
          <a:p>
            <a:pPr>
              <a:buFont typeface="Arial" panose="020B0604020202020204" pitchFamily="34" charset="0"/>
              <a:buChar char="•"/>
            </a:pPr>
            <a:r>
              <a:rPr lang="en-US" dirty="0" smtClean="0">
                <a:solidFill>
                  <a:srgbClr val="FF0000"/>
                </a:solidFill>
              </a:rPr>
              <a:t> </a:t>
            </a:r>
            <a:r>
              <a:rPr lang="en-US" dirty="0" smtClean="0"/>
              <a:t>What are the two ways that carbon in the lithosphere can be converted into another carbon pool?</a:t>
            </a:r>
          </a:p>
          <a:p>
            <a:pPr>
              <a:buFont typeface="Arial" panose="020B0604020202020204" pitchFamily="34" charset="0"/>
              <a:buChar char="•"/>
            </a:pPr>
            <a:r>
              <a:rPr lang="en-US" dirty="0"/>
              <a:t> </a:t>
            </a:r>
            <a:r>
              <a:rPr lang="en-US" dirty="0" smtClean="0"/>
              <a:t>What molecules are released from each of the two ways?</a:t>
            </a:r>
          </a:p>
          <a:p>
            <a:pPr marL="0" indent="0">
              <a:buNone/>
            </a:pPr>
            <a:r>
              <a:rPr lang="en-US" dirty="0" smtClean="0">
                <a:solidFill>
                  <a:srgbClr val="FF0000"/>
                </a:solidFill>
              </a:rPr>
              <a:t>ANSWERS:</a:t>
            </a:r>
          </a:p>
          <a:p>
            <a:pPr marL="457200" indent="-457200">
              <a:buFont typeface="+mj-lt"/>
              <a:buAutoNum type="arabicPeriod"/>
            </a:pPr>
            <a:r>
              <a:rPr lang="en-US" dirty="0" smtClean="0"/>
              <a:t>Volcanism and fossil fuels</a:t>
            </a:r>
          </a:p>
          <a:p>
            <a:pPr marL="457200" indent="-457200">
              <a:buFont typeface="+mj-lt"/>
              <a:buAutoNum type="arabicPeriod"/>
            </a:pPr>
            <a:r>
              <a:rPr lang="en-US" dirty="0" smtClean="0"/>
              <a:t>Carbon dioxide (volcanism) and methane gas (fossil fuels)</a:t>
            </a:r>
          </a:p>
          <a:p>
            <a:pPr marL="457200" indent="-457200">
              <a:buFont typeface="+mj-lt"/>
              <a:buAutoNum type="arabicPeriod"/>
            </a:pPr>
            <a:endParaRPr lang="en-US" dirty="0" smtClean="0"/>
          </a:p>
          <a:p>
            <a:pPr marL="457200" indent="-457200">
              <a:buFont typeface="+mj-lt"/>
              <a:buAutoNum type="arabicPeriod"/>
            </a:pPr>
            <a:endParaRPr lang="en-US" dirty="0"/>
          </a:p>
        </p:txBody>
      </p:sp>
      <p:sp>
        <p:nvSpPr>
          <p:cNvPr id="4" name="Title 1"/>
          <p:cNvSpPr txBox="1">
            <a:spLocks/>
          </p:cNvSpPr>
          <p:nvPr/>
        </p:nvSpPr>
        <p:spPr>
          <a:xfrm>
            <a:off x="768096" y="585216"/>
            <a:ext cx="7290054"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en-US" smtClean="0"/>
              <a:t>Put your thinking cap on!</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119919"/>
            <a:ext cx="2819400" cy="2149794"/>
          </a:xfrm>
          <a:prstGeom prst="rect">
            <a:avLst/>
          </a:prstGeom>
        </p:spPr>
      </p:pic>
    </p:spTree>
    <p:extLst>
      <p:ext uri="{BB962C8B-B14F-4D97-AF65-F5344CB8AC3E}">
        <p14:creationId xmlns:p14="http://schemas.microsoft.com/office/powerpoint/2010/main" val="391527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27"/>
          <p:cNvSpPr/>
          <p:nvPr/>
        </p:nvSpPr>
        <p:spPr>
          <a:xfrm>
            <a:off x="7664418" y="739528"/>
            <a:ext cx="1345337" cy="1366494"/>
          </a:xfrm>
          <a:prstGeom prst="ellipse">
            <a:avLst/>
          </a:prstGeom>
          <a:blipFill>
            <a:blip r:embed="rId3"/>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rot="17651707">
            <a:off x="7352870" y="753941"/>
            <a:ext cx="323954" cy="643874"/>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941757" y="42752"/>
            <a:ext cx="1345337" cy="1366494"/>
          </a:xfrm>
          <a:prstGeom prst="ellipse">
            <a:avLst/>
          </a:prstGeom>
          <a:blipFill dpi="0" rotWithShape="1">
            <a:blip r:embed="rId4">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t="20635"/>
          <a:stretch/>
        </p:blipFill>
        <p:spPr>
          <a:xfrm>
            <a:off x="0" y="4952999"/>
            <a:ext cx="3951514" cy="1905001"/>
          </a:xfrm>
          <a:prstGeom prst="rect">
            <a:avLst/>
          </a:prstGeom>
        </p:spPr>
      </p:pic>
      <p:pic>
        <p:nvPicPr>
          <p:cNvPr id="6" name="Picture 5"/>
          <p:cNvPicPr>
            <a:picLocks noChangeAspect="1"/>
          </p:cNvPicPr>
          <p:nvPr/>
        </p:nvPicPr>
        <p:blipFill>
          <a:blip r:embed="rId6">
            <a:extLst>
              <a:ext uri="{BEBA8EAE-BF5A-486C-A8C5-ECC9F3942E4B}">
                <a14:imgProps xmlns:a14="http://schemas.microsoft.com/office/drawing/2010/main">
                  <a14:imgLayer r:embed="rId7">
                    <a14:imgEffect>
                      <a14:brightnessContrast bright="8000" contrast="4000"/>
                    </a14:imgEffect>
                  </a14:imgLayer>
                </a14:imgProps>
              </a:ext>
              <a:ext uri="{28A0092B-C50C-407E-A947-70E740481C1C}">
                <a14:useLocalDpi xmlns:a14="http://schemas.microsoft.com/office/drawing/2010/main" val="0"/>
              </a:ext>
            </a:extLst>
          </a:blip>
          <a:stretch>
            <a:fillRect/>
          </a:stretch>
        </p:blipFill>
        <p:spPr>
          <a:xfrm>
            <a:off x="6971862" y="2454402"/>
            <a:ext cx="2173473" cy="2067602"/>
          </a:xfrm>
          <a:prstGeom prst="rect">
            <a:avLst/>
          </a:prstGeom>
        </p:spPr>
      </p:pic>
      <p:sp>
        <p:nvSpPr>
          <p:cNvPr id="11" name="Content Placeholder 10"/>
          <p:cNvSpPr>
            <a:spLocks noGrp="1"/>
          </p:cNvSpPr>
          <p:nvPr>
            <p:ph idx="1"/>
          </p:nvPr>
        </p:nvSpPr>
        <p:spPr>
          <a:xfrm>
            <a:off x="292741" y="2000403"/>
            <a:ext cx="7290055" cy="4023360"/>
          </a:xfrm>
        </p:spPr>
        <p:txBody>
          <a:bodyPr/>
          <a:lstStyle/>
          <a:p>
            <a:pPr>
              <a:buFont typeface="Arial" panose="020B0604020202020204" pitchFamily="34" charset="0"/>
              <a:buChar char="•"/>
            </a:pPr>
            <a:r>
              <a:rPr lang="en-US" dirty="0" smtClean="0"/>
              <a:t> </a:t>
            </a:r>
            <a:r>
              <a:rPr lang="en-US" dirty="0" smtClean="0">
                <a:solidFill>
                  <a:srgbClr val="FF0000"/>
                </a:solidFill>
              </a:rPr>
              <a:t>Remember: </a:t>
            </a:r>
            <a:r>
              <a:rPr lang="en-US" dirty="0" smtClean="0"/>
              <a:t>there were two carbon based gases in the atmosphere: CO</a:t>
            </a:r>
            <a:r>
              <a:rPr lang="en-US" baseline="-25000" dirty="0" smtClean="0"/>
              <a:t>2</a:t>
            </a:r>
            <a:r>
              <a:rPr lang="en-US" dirty="0" smtClean="0"/>
              <a:t> and CH</a:t>
            </a:r>
            <a:r>
              <a:rPr lang="en-US" baseline="-25000" dirty="0" smtClean="0"/>
              <a:t>4</a:t>
            </a:r>
            <a:r>
              <a:rPr lang="en-US" dirty="0" smtClean="0"/>
              <a:t>.</a:t>
            </a:r>
          </a:p>
          <a:p>
            <a:pPr marL="91440" lvl="1" indent="-91440">
              <a:spcBef>
                <a:spcPts val="1200"/>
              </a:spcBef>
              <a:spcAft>
                <a:spcPts val="200"/>
              </a:spcAft>
              <a:buSzPct val="100000"/>
              <a:buFont typeface="Arial" panose="020B0604020202020204" pitchFamily="34" charset="0"/>
              <a:buChar char="•"/>
            </a:pPr>
            <a:r>
              <a:rPr lang="en-US" dirty="0" smtClean="0"/>
              <a:t> </a:t>
            </a:r>
            <a:r>
              <a:rPr lang="en-US" sz="2000" dirty="0" smtClean="0"/>
              <a:t>Carbon Dioxide (CO</a:t>
            </a:r>
            <a:r>
              <a:rPr lang="en-US" sz="2000" baseline="-25000" dirty="0" smtClean="0"/>
              <a:t>2</a:t>
            </a:r>
            <a:r>
              <a:rPr lang="en-US" sz="2000" dirty="0" smtClean="0"/>
              <a:t>):</a:t>
            </a:r>
          </a:p>
          <a:p>
            <a:pPr marL="274320" lvl="2" indent="-91440">
              <a:spcBef>
                <a:spcPts val="1200"/>
              </a:spcBef>
              <a:spcAft>
                <a:spcPts val="200"/>
              </a:spcAft>
              <a:buSzPct val="100000"/>
              <a:buFont typeface="Arial" panose="020B0604020202020204" pitchFamily="34" charset="0"/>
              <a:buChar char="•"/>
            </a:pPr>
            <a:r>
              <a:rPr lang="en-US" sz="1600" dirty="0" smtClean="0"/>
              <a:t>With </a:t>
            </a:r>
            <a:r>
              <a:rPr lang="en-US" sz="1600" dirty="0"/>
              <a:t>every breath, animals </a:t>
            </a:r>
            <a:r>
              <a:rPr lang="en-US" sz="1600" dirty="0" smtClean="0"/>
              <a:t>exhale </a:t>
            </a:r>
            <a:r>
              <a:rPr lang="en-US" sz="1600" dirty="0"/>
              <a:t>carbon </a:t>
            </a:r>
            <a:r>
              <a:rPr lang="en-US" sz="1600" dirty="0" smtClean="0"/>
              <a:t>into </a:t>
            </a:r>
            <a:r>
              <a:rPr lang="en-US" sz="1600" dirty="0"/>
              <a:t>the </a:t>
            </a:r>
            <a:r>
              <a:rPr lang="en-US" sz="1600" dirty="0">
                <a:solidFill>
                  <a:srgbClr val="C00000"/>
                </a:solidFill>
              </a:rPr>
              <a:t>atmosphere</a:t>
            </a:r>
            <a:r>
              <a:rPr lang="en-US" sz="1600" dirty="0"/>
              <a:t> in the form of carbon dioxide, a waste product of </a:t>
            </a:r>
            <a:r>
              <a:rPr lang="en-US" sz="1600" b="1" dirty="0"/>
              <a:t>cellular respiration</a:t>
            </a:r>
            <a:r>
              <a:rPr lang="en-US" sz="1600" dirty="0"/>
              <a:t>.</a:t>
            </a:r>
          </a:p>
          <a:p>
            <a:pPr>
              <a:buFont typeface="Arial" panose="020B0604020202020204" pitchFamily="34" charset="0"/>
              <a:buChar char="•"/>
            </a:pPr>
            <a:r>
              <a:rPr lang="en-US" dirty="0" smtClean="0"/>
              <a:t> Methane gas (CH</a:t>
            </a:r>
            <a:r>
              <a:rPr lang="en-US" baseline="-25000" dirty="0" smtClean="0"/>
              <a:t>4</a:t>
            </a:r>
            <a:r>
              <a:rPr lang="en-US" dirty="0" smtClean="0"/>
              <a:t>):</a:t>
            </a:r>
          </a:p>
          <a:p>
            <a:pPr lvl="1">
              <a:buFont typeface="Arial" panose="020B0604020202020204" pitchFamily="34" charset="0"/>
              <a:buChar char="•"/>
            </a:pPr>
            <a:r>
              <a:rPr lang="en-US" dirty="0" smtClean="0"/>
              <a:t>Methane is frequently used as fuel, many stovetops use methane gas!</a:t>
            </a:r>
          </a:p>
          <a:p>
            <a:pPr lvl="1">
              <a:buFont typeface="Arial" panose="020B0604020202020204" pitchFamily="34" charset="0"/>
              <a:buChar char="•"/>
            </a:pPr>
            <a:r>
              <a:rPr lang="en-US" dirty="0" smtClean="0"/>
              <a:t>Methane gas is also produced by some livestock species as a byproduct of </a:t>
            </a:r>
            <a:r>
              <a:rPr lang="en-US" b="1" dirty="0" smtClean="0"/>
              <a:t>ruminant digestion</a:t>
            </a:r>
            <a:r>
              <a:rPr lang="en-US" dirty="0" smtClean="0"/>
              <a:t>.</a:t>
            </a:r>
          </a:p>
          <a:p>
            <a:pPr>
              <a:buFont typeface="Arial" panose="020B0604020202020204" pitchFamily="34" charset="0"/>
              <a:buChar char="•"/>
            </a:pPr>
            <a:endParaRPr lang="en-US" dirty="0" smtClean="0"/>
          </a:p>
          <a:p>
            <a:endParaRPr lang="en-US" dirty="0"/>
          </a:p>
        </p:txBody>
      </p:sp>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7375967">
            <a:off x="8080915" y="3148531"/>
            <a:ext cx="283543" cy="197771"/>
          </a:xfrm>
          <a:prstGeom prst="rect">
            <a:avLst/>
          </a:prstGeom>
        </p:spPr>
      </p:pic>
      <p:sp>
        <p:nvSpPr>
          <p:cNvPr id="3" name="Title 2"/>
          <p:cNvSpPr>
            <a:spLocks noGrp="1"/>
          </p:cNvSpPr>
          <p:nvPr>
            <p:ph type="title"/>
          </p:nvPr>
        </p:nvSpPr>
        <p:spPr>
          <a:xfrm>
            <a:off x="768096" y="585216"/>
            <a:ext cx="7766304" cy="1499616"/>
          </a:xfrm>
        </p:spPr>
        <p:txBody>
          <a:bodyPr>
            <a:normAutofit/>
          </a:bodyPr>
          <a:lstStyle/>
          <a:p>
            <a:r>
              <a:rPr lang="en-US" sz="4000" dirty="0">
                <a:solidFill>
                  <a:schemeClr val="accent5"/>
                </a:solidFill>
              </a:rPr>
              <a:t>Biosphere</a:t>
            </a:r>
            <a:r>
              <a:rPr lang="en-US" sz="4000" dirty="0">
                <a:solidFill>
                  <a:schemeClr val="tx1"/>
                </a:solidFill>
              </a:rPr>
              <a:t> </a:t>
            </a:r>
            <a:r>
              <a:rPr lang="en-US" sz="4000" dirty="0" smtClean="0">
                <a:solidFill>
                  <a:schemeClr val="tx1"/>
                </a:solidFill>
                <a:sym typeface="Wingdings" panose="05000000000000000000" pitchFamily="2" charset="2"/>
              </a:rPr>
              <a:t> </a:t>
            </a:r>
            <a:r>
              <a:rPr lang="en-US" sz="4000" dirty="0" smtClean="0">
                <a:solidFill>
                  <a:srgbClr val="C00000"/>
                </a:solidFill>
                <a:sym typeface="Wingdings" panose="05000000000000000000" pitchFamily="2" charset="2"/>
              </a:rPr>
              <a:t>atmosphere</a:t>
            </a:r>
            <a:endParaRPr lang="en-US" sz="4000" dirty="0">
              <a:solidFill>
                <a:srgbClr val="C00000"/>
              </a:solidFill>
            </a:endParaRPr>
          </a:p>
        </p:txBody>
      </p:sp>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7375967">
            <a:off x="7856678" y="3607949"/>
            <a:ext cx="283543" cy="19777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7375967">
            <a:off x="6970803" y="3713926"/>
            <a:ext cx="283543" cy="197771"/>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38643" y="4937795"/>
            <a:ext cx="2819400" cy="2072605"/>
          </a:xfrm>
          <a:prstGeom prst="rect">
            <a:avLst/>
          </a:prstGeom>
        </p:spPr>
      </p:pic>
      <p:cxnSp>
        <p:nvCxnSpPr>
          <p:cNvPr id="21" name="Straight Connector 20"/>
          <p:cNvCxnSpPr/>
          <p:nvPr/>
        </p:nvCxnSpPr>
        <p:spPr>
          <a:xfrm flipH="1">
            <a:off x="0" y="49530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29400" y="4973911"/>
            <a:ext cx="2532585" cy="1884089"/>
          </a:xfrm>
          <a:prstGeom prst="rect">
            <a:avLst/>
          </a:prstGeom>
        </p:spPr>
      </p:pic>
    </p:spTree>
    <p:extLst>
      <p:ext uri="{BB962C8B-B14F-4D97-AF65-F5344CB8AC3E}">
        <p14:creationId xmlns:p14="http://schemas.microsoft.com/office/powerpoint/2010/main" val="1882774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a:xfrm>
            <a:off x="7664417" y="737741"/>
            <a:ext cx="1345337" cy="1370067"/>
          </a:xfrm>
          <a:prstGeom prst="ellipse">
            <a:avLst/>
          </a:prstGeom>
          <a:blipFill>
            <a:blip r:embed="rId3">
              <a:extLst>
                <a:ext uri="{BEBA8EAE-BF5A-486C-A8C5-ECC9F3942E4B}">
                  <a14:imgProps xmlns:a14="http://schemas.microsoft.com/office/drawing/2010/main">
                    <a14:imgLayer r:embed="rId4">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accent5"/>
                </a:solidFill>
              </a:rPr>
              <a:t>Biosphere</a:t>
            </a:r>
            <a:r>
              <a:rPr lang="en-US" dirty="0">
                <a:solidFill>
                  <a:srgbClr val="00B050"/>
                </a:solidFill>
              </a:rPr>
              <a:t> </a:t>
            </a:r>
            <a:r>
              <a:rPr lang="en-US" dirty="0" smtClean="0">
                <a:solidFill>
                  <a:schemeClr val="tx1"/>
                </a:solidFill>
                <a:sym typeface="Wingdings" panose="05000000000000000000" pitchFamily="2" charset="2"/>
              </a:rPr>
              <a:t></a:t>
            </a:r>
            <a:r>
              <a:rPr lang="en-US" dirty="0">
                <a:solidFill>
                  <a:srgbClr val="AB835B"/>
                </a:solidFill>
                <a:sym typeface="Wingdings" panose="05000000000000000000" pitchFamily="2" charset="2"/>
              </a:rPr>
              <a:t>Lithosphere</a:t>
            </a:r>
            <a:endParaRPr lang="en-US" dirty="0">
              <a:solidFill>
                <a:schemeClr val="tx1"/>
              </a:solidFill>
            </a:endParaRPr>
          </a:p>
        </p:txBody>
      </p:sp>
      <p:sp>
        <p:nvSpPr>
          <p:cNvPr id="4" name="Content Placeholder 2"/>
          <p:cNvSpPr txBox="1">
            <a:spLocks noGrp="1"/>
          </p:cNvSpPr>
          <p:nvPr>
            <p:ph idx="1"/>
          </p:nvPr>
        </p:nvSpPr>
        <p:spPr>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Carbon moves from the </a:t>
            </a:r>
            <a:r>
              <a:rPr lang="en-US" sz="2000" dirty="0" smtClean="0">
                <a:solidFill>
                  <a:schemeClr val="accent5"/>
                </a:solidFill>
              </a:rPr>
              <a:t>biosphere</a:t>
            </a:r>
            <a:r>
              <a:rPr lang="en-US" sz="2000" dirty="0" smtClean="0"/>
              <a:t> to the </a:t>
            </a:r>
            <a:r>
              <a:rPr lang="en-US" sz="2000" dirty="0" smtClean="0">
                <a:solidFill>
                  <a:srgbClr val="AB835B"/>
                </a:solidFill>
              </a:rPr>
              <a:t>lithosphere</a:t>
            </a:r>
            <a:r>
              <a:rPr lang="en-US" sz="2000" dirty="0" smtClean="0"/>
              <a:t> when terrestrial organisms (like plants and animals) are buried or </a:t>
            </a:r>
            <a:r>
              <a:rPr lang="en-US" sz="2000" b="1" dirty="0" smtClean="0"/>
              <a:t>decompose</a:t>
            </a:r>
            <a:r>
              <a:rPr lang="en-US" sz="2000" dirty="0" smtClean="0"/>
              <a:t> into the soil.</a:t>
            </a:r>
          </a:p>
          <a:p>
            <a:r>
              <a:rPr lang="en-US" sz="2000" dirty="0" smtClean="0"/>
              <a:t>Remember fossil fuels? They were once living things a long time ago, when they died they </a:t>
            </a:r>
            <a:r>
              <a:rPr lang="en-US" sz="2000" b="1" dirty="0" smtClean="0"/>
              <a:t>decomposed </a:t>
            </a:r>
            <a:r>
              <a:rPr lang="en-US" sz="2000" dirty="0" smtClean="0"/>
              <a:t>and became part of the lithosphere!</a:t>
            </a:r>
            <a:endParaRPr lang="en-US" sz="2000" dirty="0"/>
          </a:p>
        </p:txBody>
      </p:sp>
      <p:grpSp>
        <p:nvGrpSpPr>
          <p:cNvPr id="5" name="Group 4"/>
          <p:cNvGrpSpPr/>
          <p:nvPr/>
        </p:nvGrpSpPr>
        <p:grpSpPr>
          <a:xfrm>
            <a:off x="351221" y="4637053"/>
            <a:ext cx="2458349" cy="1835853"/>
            <a:chOff x="1406547" y="4413360"/>
            <a:chExt cx="3004266" cy="2223093"/>
          </a:xfrm>
        </p:grpSpPr>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val="0"/>
                </a:ext>
              </a:extLst>
            </a:blip>
            <a:stretch>
              <a:fillRect/>
            </a:stretch>
          </p:blipFill>
          <p:spPr>
            <a:xfrm>
              <a:off x="1406547" y="5946152"/>
              <a:ext cx="3004266" cy="690301"/>
            </a:xfrm>
            <a:prstGeom prst="rect">
              <a:avLst/>
            </a:prstGeom>
          </p:spPr>
        </p:pic>
        <p:pic>
          <p:nvPicPr>
            <p:cNvPr id="7" name="Picture 4" descr="V:\PEER2\NSF FELLOWS\Undergraduates\Graham, Jennifer\DLC\Carbon &amp; Nitrogen Cycle DLC 1155\carbon cycle pictures\larger grave copy.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17291" y="4413360"/>
              <a:ext cx="2047605" cy="2047605"/>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2" descr="V:\PEER2\NSF FELLOWS\Undergraduates\Graham, Jennifer\DLC\Carbon &amp; Nitrogen Cycle DLC 1155\carbon cycle pictures\opossum dead copy.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5061" y="5859533"/>
            <a:ext cx="1564008" cy="827187"/>
          </a:xfrm>
          <a:prstGeom prst="rect">
            <a:avLst/>
          </a:prstGeom>
          <a:noFill/>
          <a:extLst>
            <a:ext uri="{909E8E84-426E-40DD-AFC4-6F175D3DCCD1}">
              <a14:hiddenFill xmlns:a14="http://schemas.microsoft.com/office/drawing/2010/main">
                <a:solidFill>
                  <a:srgbClr val="FFFFFF"/>
                </a:solidFill>
              </a14:hiddenFill>
            </a:ext>
          </a:extLst>
        </p:spPr>
      </p:pic>
      <p:sp>
        <p:nvSpPr>
          <p:cNvPr id="10" name="Down Arrow 9"/>
          <p:cNvSpPr/>
          <p:nvPr/>
        </p:nvSpPr>
        <p:spPr>
          <a:xfrm rot="17651707">
            <a:off x="7352870" y="753941"/>
            <a:ext cx="323954" cy="643874"/>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941757" y="42752"/>
            <a:ext cx="1345337" cy="1366494"/>
          </a:xfrm>
          <a:prstGeom prst="ellipse">
            <a:avLst/>
          </a:prstGeom>
          <a:blipFill dpi="0" rotWithShape="1">
            <a:blip r:embed="rId9">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67072" y="3778953"/>
            <a:ext cx="2495550" cy="2857500"/>
          </a:xfrm>
          <a:prstGeom prst="rect">
            <a:avLst/>
          </a:prstGeom>
        </p:spPr>
      </p:pic>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96595" y="4041827"/>
            <a:ext cx="3233055" cy="1817706"/>
          </a:xfrm>
          <a:prstGeom prst="rect">
            <a:avLst/>
          </a:prstGeom>
        </p:spPr>
      </p:pic>
    </p:spTree>
    <p:extLst>
      <p:ext uri="{BB962C8B-B14F-4D97-AF65-F5344CB8AC3E}">
        <p14:creationId xmlns:p14="http://schemas.microsoft.com/office/powerpoint/2010/main" val="16802654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Down Arrow 36"/>
          <p:cNvSpPr/>
          <p:nvPr/>
        </p:nvSpPr>
        <p:spPr>
          <a:xfrm rot="7816093">
            <a:off x="5991519" y="2653840"/>
            <a:ext cx="323954" cy="1343430"/>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1341" y="846925"/>
            <a:ext cx="8229600" cy="838200"/>
          </a:xfrm>
        </p:spPr>
        <p:txBody>
          <a:bodyPr>
            <a:normAutofit/>
          </a:bodyPr>
          <a:lstStyle/>
          <a:p>
            <a:r>
              <a:rPr lang="en-US" sz="3600" dirty="0" smtClean="0">
                <a:solidFill>
                  <a:schemeClr val="accent5"/>
                </a:solidFill>
              </a:rPr>
              <a:t>Biosphere Carbon </a:t>
            </a:r>
            <a:r>
              <a:rPr lang="en-US" sz="3600" dirty="0">
                <a:solidFill>
                  <a:schemeClr val="accent5"/>
                </a:solidFill>
              </a:rPr>
              <a:t>P</a:t>
            </a:r>
            <a:r>
              <a:rPr lang="en-US" sz="3600" dirty="0" smtClean="0">
                <a:solidFill>
                  <a:schemeClr val="accent5"/>
                </a:solidFill>
              </a:rPr>
              <a:t>ool Movement</a:t>
            </a:r>
            <a:endParaRPr lang="en-US" sz="3600" dirty="0">
              <a:solidFill>
                <a:schemeClr val="accent5"/>
              </a:solidFill>
            </a:endParaRPr>
          </a:p>
        </p:txBody>
      </p:sp>
      <p:sp>
        <p:nvSpPr>
          <p:cNvPr id="20" name="Down Arrow 19"/>
          <p:cNvSpPr/>
          <p:nvPr/>
        </p:nvSpPr>
        <p:spPr>
          <a:xfrm rot="3061931">
            <a:off x="5989631" y="4712908"/>
            <a:ext cx="327729" cy="1138359"/>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487415" y="3380507"/>
            <a:ext cx="2129346" cy="212695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3554064" y="4635756"/>
            <a:ext cx="2129346" cy="2126954"/>
          </a:xfrm>
          <a:prstGeom prst="ellipse">
            <a:avLst/>
          </a:prstGeom>
          <a:blipFill>
            <a:blip r:embed="rId4">
              <a:extLst>
                <a:ext uri="{BEBA8EAE-BF5A-486C-A8C5-ECC9F3942E4B}">
                  <a14:imgProps xmlns:a14="http://schemas.microsoft.com/office/drawing/2010/main">
                    <a14:imgLayer r:embed="rId5">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522131" y="3380507"/>
            <a:ext cx="2129346" cy="2126954"/>
          </a:xfrm>
          <a:prstGeom prst="ellipse">
            <a:avLst/>
          </a:prstGeom>
          <a:blipFill>
            <a:blip r:embed="rId6">
              <a:extLst>
                <a:ext uri="{BEBA8EAE-BF5A-486C-A8C5-ECC9F3942E4B}">
                  <a14:imgProps xmlns:a14="http://schemas.microsoft.com/office/drawing/2010/main">
                    <a14:imgLayer r:embed="rId7">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554065" y="1443188"/>
            <a:ext cx="2129345" cy="2131984"/>
          </a:xfrm>
          <a:prstGeom prst="ellipse">
            <a:avLst/>
          </a:prstGeom>
          <a:blipFill>
            <a:blip r:embed="rId8"/>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3701296" y="2182680"/>
            <a:ext cx="1834882" cy="646331"/>
          </a:xfrm>
          <a:prstGeom prst="rect">
            <a:avLst/>
          </a:prstGeom>
          <a:solidFill>
            <a:srgbClr val="FF0000">
              <a:alpha val="27059"/>
            </a:srgbClr>
          </a:solidFill>
        </p:spPr>
        <p:txBody>
          <a:bodyPr wrap="square" rtlCol="0">
            <a:spAutoFit/>
          </a:bodyPr>
          <a:lstStyle/>
          <a:p>
            <a:pPr algn="ctr"/>
            <a:r>
              <a:rPr lang="en-US" dirty="0" smtClean="0">
                <a:solidFill>
                  <a:schemeClr val="bg1"/>
                </a:solidFill>
              </a:rPr>
              <a:t>Atmosphere Carbon Pool</a:t>
            </a:r>
            <a:endParaRPr lang="en-US" dirty="0">
              <a:solidFill>
                <a:schemeClr val="bg1"/>
              </a:solidFill>
            </a:endParaRPr>
          </a:p>
        </p:txBody>
      </p:sp>
      <p:sp>
        <p:nvSpPr>
          <p:cNvPr id="33" name="TextBox 32"/>
          <p:cNvSpPr txBox="1"/>
          <p:nvPr/>
        </p:nvSpPr>
        <p:spPr>
          <a:xfrm>
            <a:off x="3922111" y="5376067"/>
            <a:ext cx="1393252" cy="646331"/>
          </a:xfrm>
          <a:prstGeom prst="rect">
            <a:avLst/>
          </a:prstGeom>
          <a:solidFill>
            <a:srgbClr val="AB835B">
              <a:alpha val="27843"/>
            </a:srgbClr>
          </a:solidFill>
        </p:spPr>
        <p:txBody>
          <a:bodyPr wrap="square" rtlCol="0">
            <a:spAutoFit/>
          </a:bodyPr>
          <a:lstStyle/>
          <a:p>
            <a:pPr algn="ctr"/>
            <a:r>
              <a:rPr lang="en-US" dirty="0" smtClean="0">
                <a:solidFill>
                  <a:schemeClr val="bg1"/>
                </a:solidFill>
              </a:rPr>
              <a:t>Lithosphere Carbon Pool</a:t>
            </a:r>
            <a:endParaRPr lang="en-US" dirty="0">
              <a:solidFill>
                <a:schemeClr val="bg1"/>
              </a:solidFill>
            </a:endParaRPr>
          </a:p>
        </p:txBody>
      </p:sp>
      <p:sp>
        <p:nvSpPr>
          <p:cNvPr id="34" name="TextBox 33"/>
          <p:cNvSpPr txBox="1"/>
          <p:nvPr/>
        </p:nvSpPr>
        <p:spPr>
          <a:xfrm>
            <a:off x="6770729" y="4122684"/>
            <a:ext cx="1562718" cy="646331"/>
          </a:xfrm>
          <a:prstGeom prst="rect">
            <a:avLst/>
          </a:prstGeom>
          <a:solidFill>
            <a:srgbClr val="00B050">
              <a:alpha val="30196"/>
            </a:srgbClr>
          </a:solidFill>
        </p:spPr>
        <p:txBody>
          <a:bodyPr wrap="square" rtlCol="0">
            <a:spAutoFit/>
          </a:bodyPr>
          <a:lstStyle/>
          <a:p>
            <a:pPr algn="ctr"/>
            <a:r>
              <a:rPr lang="en-US" dirty="0" smtClean="0">
                <a:solidFill>
                  <a:schemeClr val="bg1"/>
                </a:solidFill>
              </a:rPr>
              <a:t>Biosphere Carbon Pool</a:t>
            </a:r>
            <a:endParaRPr lang="en-US" dirty="0">
              <a:solidFill>
                <a:schemeClr val="bg1"/>
              </a:solidFill>
            </a:endParaRPr>
          </a:p>
        </p:txBody>
      </p:sp>
      <p:sp>
        <p:nvSpPr>
          <p:cNvPr id="35" name="TextBox 34"/>
          <p:cNvSpPr txBox="1"/>
          <p:nvPr/>
        </p:nvSpPr>
        <p:spPr>
          <a:xfrm>
            <a:off x="755576" y="4118742"/>
            <a:ext cx="1662456" cy="646331"/>
          </a:xfrm>
          <a:prstGeom prst="rect">
            <a:avLst/>
          </a:prstGeom>
          <a:solidFill>
            <a:srgbClr val="00B0F0">
              <a:alpha val="25882"/>
            </a:srgbClr>
          </a:solidFill>
        </p:spPr>
        <p:txBody>
          <a:bodyPr wrap="square" rtlCol="0">
            <a:spAutoFit/>
          </a:bodyPr>
          <a:lstStyle/>
          <a:p>
            <a:pPr algn="ctr"/>
            <a:r>
              <a:rPr lang="en-US" dirty="0" smtClean="0">
                <a:solidFill>
                  <a:schemeClr val="bg1"/>
                </a:solidFill>
              </a:rPr>
              <a:t>Hydrosphere Carbon Pool</a:t>
            </a:r>
            <a:endParaRPr lang="en-US" dirty="0">
              <a:solidFill>
                <a:schemeClr val="bg1"/>
              </a:solidFill>
            </a:endParaRPr>
          </a:p>
        </p:txBody>
      </p:sp>
      <p:sp>
        <p:nvSpPr>
          <p:cNvPr id="23" name="TextBox 22"/>
          <p:cNvSpPr txBox="1"/>
          <p:nvPr/>
        </p:nvSpPr>
        <p:spPr>
          <a:xfrm>
            <a:off x="5867400" y="3083584"/>
            <a:ext cx="2268250" cy="646331"/>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w="22225">
            <a:solidFill>
              <a:schemeClr val="accent5"/>
            </a:solidFill>
          </a:ln>
        </p:spPr>
        <p:txBody>
          <a:bodyPr wrap="square" rtlCol="0">
            <a:spAutoFit/>
          </a:bodyPr>
          <a:lstStyle/>
          <a:p>
            <a:pPr algn="ctr"/>
            <a:r>
              <a:rPr lang="en-US" dirty="0" smtClean="0"/>
              <a:t>Cellular Respiration and ruminant digestion</a:t>
            </a:r>
            <a:endParaRPr lang="en-US" dirty="0"/>
          </a:p>
        </p:txBody>
      </p:sp>
      <p:sp>
        <p:nvSpPr>
          <p:cNvPr id="27" name="TextBox 26"/>
          <p:cNvSpPr txBox="1"/>
          <p:nvPr/>
        </p:nvSpPr>
        <p:spPr>
          <a:xfrm>
            <a:off x="6050037" y="4977118"/>
            <a:ext cx="1600200" cy="369332"/>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w="22225">
            <a:solidFill>
              <a:schemeClr val="accent5"/>
            </a:solidFill>
          </a:ln>
        </p:spPr>
        <p:txBody>
          <a:bodyPr wrap="square" rtlCol="0">
            <a:spAutoFit/>
          </a:bodyPr>
          <a:lstStyle/>
          <a:p>
            <a:pPr algn="ctr"/>
            <a:r>
              <a:rPr lang="en-US" dirty="0" smtClean="0"/>
              <a:t>Decomposition</a:t>
            </a:r>
            <a:endParaRPr lang="en-US" dirty="0"/>
          </a:p>
        </p:txBody>
      </p:sp>
    </p:spTree>
    <p:extLst>
      <p:ext uri="{BB962C8B-B14F-4D97-AF65-F5344CB8AC3E}">
        <p14:creationId xmlns:p14="http://schemas.microsoft.com/office/powerpoint/2010/main" val="33574947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6770" y="0"/>
            <a:ext cx="2707230" cy="3048000"/>
          </a:xfrm>
          <a:prstGeom prst="rect">
            <a:avLst/>
          </a:prstGeom>
        </p:spPr>
      </p:pic>
      <p:sp>
        <p:nvSpPr>
          <p:cNvPr id="2" name="Title 1"/>
          <p:cNvSpPr>
            <a:spLocks noGrp="1"/>
          </p:cNvSpPr>
          <p:nvPr>
            <p:ph type="title"/>
          </p:nvPr>
        </p:nvSpPr>
        <p:spPr/>
        <p:txBody>
          <a:bodyPr/>
          <a:lstStyle/>
          <a:p>
            <a:r>
              <a:rPr lang="en-US" dirty="0" smtClean="0"/>
              <a:t>Lets review…</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 What product do livestock species (like a cow) produce that is released into the atmosphere?</a:t>
            </a:r>
          </a:p>
          <a:p>
            <a:pPr>
              <a:buFont typeface="Arial" panose="020B0604020202020204" pitchFamily="34" charset="0"/>
              <a:buChar char="•"/>
            </a:pPr>
            <a:r>
              <a:rPr lang="en-US" dirty="0"/>
              <a:t> </a:t>
            </a:r>
            <a:r>
              <a:rPr lang="en-US" dirty="0" smtClean="0"/>
              <a:t>Fossil fuels and other decaying things are released into what carbon pool?</a:t>
            </a:r>
          </a:p>
          <a:p>
            <a:pPr marL="0" indent="0">
              <a:buNone/>
            </a:pPr>
            <a:r>
              <a:rPr lang="en-US" dirty="0" smtClean="0">
                <a:solidFill>
                  <a:srgbClr val="FF0000"/>
                </a:solidFill>
              </a:rPr>
              <a:t>ANSWERS:</a:t>
            </a:r>
          </a:p>
          <a:p>
            <a:pPr marL="457200" indent="-457200">
              <a:buFont typeface="+mj-lt"/>
              <a:buAutoNum type="arabicPeriod"/>
            </a:pPr>
            <a:r>
              <a:rPr lang="en-US" dirty="0" smtClean="0"/>
              <a:t>Methane gas</a:t>
            </a:r>
          </a:p>
          <a:p>
            <a:pPr marL="457200" indent="-457200">
              <a:buFont typeface="+mj-lt"/>
              <a:buAutoNum type="arabicPeriod"/>
            </a:pPr>
            <a:r>
              <a:rPr lang="en-US" dirty="0"/>
              <a:t>L</a:t>
            </a:r>
            <a:r>
              <a:rPr lang="en-US" dirty="0" smtClean="0"/>
              <a:t>ithosphere</a:t>
            </a:r>
          </a:p>
        </p:txBody>
      </p:sp>
    </p:spTree>
    <p:extLst>
      <p:ext uri="{BB962C8B-B14F-4D97-AF65-F5344CB8AC3E}">
        <p14:creationId xmlns:p14="http://schemas.microsoft.com/office/powerpoint/2010/main" val="309859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613" y="91249"/>
            <a:ext cx="9131002" cy="6671461"/>
            <a:chOff x="21613" y="91249"/>
            <a:chExt cx="9131002" cy="6671461"/>
          </a:xfrm>
        </p:grpSpPr>
        <p:sp>
          <p:nvSpPr>
            <p:cNvPr id="15" name="Down Arrow 14"/>
            <p:cNvSpPr/>
            <p:nvPr/>
          </p:nvSpPr>
          <p:spPr>
            <a:xfrm rot="10800000">
              <a:off x="4626989" y="2203085"/>
              <a:ext cx="326443" cy="2408709"/>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rot="13847016">
              <a:off x="2549139" y="1136621"/>
              <a:ext cx="288286" cy="2144279"/>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rot="18344758">
              <a:off x="2638703" y="3956745"/>
              <a:ext cx="325925" cy="1849342"/>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052002" y="4662575"/>
              <a:ext cx="1307894"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22225">
              <a:solidFill>
                <a:srgbClr val="00B0F0"/>
              </a:solidFill>
            </a:ln>
          </p:spPr>
          <p:txBody>
            <a:bodyPr wrap="square" rtlCol="0">
              <a:spAutoFit/>
            </a:bodyPr>
            <a:lstStyle/>
            <a:p>
              <a:pPr algn="ctr"/>
              <a:r>
                <a:rPr lang="en-US" dirty="0" err="1" smtClean="0"/>
                <a:t>Subduction</a:t>
              </a:r>
              <a:endParaRPr lang="en-US" dirty="0"/>
            </a:p>
          </p:txBody>
        </p:sp>
        <p:sp>
          <p:nvSpPr>
            <p:cNvPr id="24" name="Down Arrow 23"/>
            <p:cNvSpPr/>
            <p:nvPr/>
          </p:nvSpPr>
          <p:spPr>
            <a:xfrm rot="16200000">
              <a:off x="4437441" y="1510444"/>
              <a:ext cx="314472" cy="4706788"/>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260939" y="3671866"/>
              <a:ext cx="954843"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22225">
              <a:solidFill>
                <a:srgbClr val="00B0F0"/>
              </a:solidFill>
            </a:ln>
          </p:spPr>
          <p:txBody>
            <a:bodyPr wrap="square" rtlCol="0">
              <a:spAutoFit/>
            </a:bodyPr>
            <a:lstStyle/>
            <a:p>
              <a:pPr algn="ctr"/>
              <a:r>
                <a:rPr lang="en-US" dirty="0" smtClean="0"/>
                <a:t>Shellfish</a:t>
              </a:r>
              <a:endParaRPr lang="en-US" dirty="0"/>
            </a:p>
          </p:txBody>
        </p:sp>
        <p:sp>
          <p:nvSpPr>
            <p:cNvPr id="51" name="Down Arrow 50"/>
            <p:cNvSpPr/>
            <p:nvPr/>
          </p:nvSpPr>
          <p:spPr>
            <a:xfrm rot="7653976">
              <a:off x="6300878" y="1237712"/>
              <a:ext cx="323954" cy="2010442"/>
            </a:xfrm>
            <a:prstGeom prst="downArrow">
              <a:avLst>
                <a:gd name="adj1" fmla="val 50000"/>
                <a:gd name="adj2" fmla="val 89916"/>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Down Arrow 51"/>
            <p:cNvSpPr/>
            <p:nvPr/>
          </p:nvSpPr>
          <p:spPr>
            <a:xfrm rot="3061931">
              <a:off x="6312636" y="4036200"/>
              <a:ext cx="327729" cy="1969245"/>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023269" y="2682370"/>
              <a:ext cx="2129346" cy="2126954"/>
            </a:xfrm>
            <a:prstGeom prst="ellipse">
              <a:avLst/>
            </a:prstGeom>
            <a:blipFill dpi="0" rotWithShape="1">
              <a:blip r:embed="rId3">
                <a:alphaModFix amt="80000"/>
              </a:blip>
              <a:srcRect/>
              <a:stretch>
                <a:fillRect/>
              </a:stretch>
            </a:bli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3554064" y="4635756"/>
              <a:ext cx="2129346" cy="2126954"/>
            </a:xfrm>
            <a:prstGeom prst="ellipse">
              <a:avLst/>
            </a:prstGeom>
            <a:blipFill>
              <a:blip r:embed="rId4">
                <a:extLst>
                  <a:ext uri="{BEBA8EAE-BF5A-486C-A8C5-ECC9F3942E4B}">
                    <a14:imgProps xmlns:a14="http://schemas.microsoft.com/office/drawing/2010/main">
                      <a14:imgLayer r:embed="rId5">
                        <a14:imgEffect>
                          <a14:saturation sat="109000"/>
                        </a14:imgEffect>
                        <a14:imgEffect>
                          <a14:brightnessContrast bright="10000" contrast="10000"/>
                        </a14:imgEffect>
                      </a14:imgLayer>
                    </a14:imgProps>
                  </a:ext>
                </a:extLst>
              </a:blip>
              <a:stretch>
                <a:fillRect/>
              </a:stretch>
            </a:blipFill>
            <a:ln w="19050">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1613" y="2682370"/>
              <a:ext cx="2129346" cy="2126954"/>
            </a:xfrm>
            <a:prstGeom prst="ellipse">
              <a:avLst/>
            </a:prstGeom>
            <a:blipFill>
              <a:blip r:embed="rId6">
                <a:extLst>
                  <a:ext uri="{BEBA8EAE-BF5A-486C-A8C5-ECC9F3942E4B}">
                    <a14:imgProps xmlns:a14="http://schemas.microsoft.com/office/drawing/2010/main">
                      <a14:imgLayer r:embed="rId7">
                        <a14:imgEffect>
                          <a14:saturation sat="180000"/>
                        </a14:imgEffect>
                        <a14:imgEffect>
                          <a14:brightnessContrast bright="12000" contrast="8000"/>
                        </a14:imgEffect>
                      </a14:imgLayer>
                    </a14:imgProps>
                  </a:ext>
                </a:extLst>
              </a:blip>
              <a:stretch>
                <a:fillRect/>
              </a:stretch>
            </a:bli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3530005" y="91249"/>
              <a:ext cx="2129345" cy="2131984"/>
            </a:xfrm>
            <a:prstGeom prst="ellipse">
              <a:avLst/>
            </a:prstGeom>
            <a:blipFill>
              <a:blip r:embed="rId8"/>
              <a:stretch>
                <a:fillRect/>
              </a:stretch>
            </a:bli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3677236" y="830741"/>
              <a:ext cx="1834882" cy="646331"/>
            </a:xfrm>
            <a:prstGeom prst="rect">
              <a:avLst/>
            </a:prstGeom>
            <a:solidFill>
              <a:srgbClr val="FF0000">
                <a:alpha val="27059"/>
              </a:srgbClr>
            </a:solidFill>
          </p:spPr>
          <p:txBody>
            <a:bodyPr wrap="square" rtlCol="0">
              <a:spAutoFit/>
            </a:bodyPr>
            <a:lstStyle/>
            <a:p>
              <a:pPr algn="ctr"/>
              <a:r>
                <a:rPr lang="en-US" dirty="0" smtClean="0">
                  <a:solidFill>
                    <a:schemeClr val="bg1"/>
                  </a:solidFill>
                </a:rPr>
                <a:t>Atmosphere Carbon Pool</a:t>
              </a:r>
              <a:endParaRPr lang="en-US" dirty="0">
                <a:solidFill>
                  <a:schemeClr val="bg1"/>
                </a:solidFill>
              </a:endParaRPr>
            </a:p>
          </p:txBody>
        </p:sp>
        <p:sp>
          <p:nvSpPr>
            <p:cNvPr id="58" name="TextBox 57"/>
            <p:cNvSpPr txBox="1"/>
            <p:nvPr/>
          </p:nvSpPr>
          <p:spPr>
            <a:xfrm>
              <a:off x="3922111" y="5376067"/>
              <a:ext cx="1393252" cy="646331"/>
            </a:xfrm>
            <a:prstGeom prst="rect">
              <a:avLst/>
            </a:prstGeom>
            <a:solidFill>
              <a:srgbClr val="AB835B">
                <a:alpha val="27843"/>
              </a:srgbClr>
            </a:solidFill>
          </p:spPr>
          <p:txBody>
            <a:bodyPr wrap="square" rtlCol="0">
              <a:spAutoFit/>
            </a:bodyPr>
            <a:lstStyle/>
            <a:p>
              <a:pPr algn="ctr"/>
              <a:r>
                <a:rPr lang="en-US" dirty="0" smtClean="0">
                  <a:solidFill>
                    <a:schemeClr val="bg1"/>
                  </a:solidFill>
                </a:rPr>
                <a:t>Lithosphere Carbon Pool</a:t>
              </a:r>
              <a:endParaRPr lang="en-US" dirty="0">
                <a:solidFill>
                  <a:schemeClr val="bg1"/>
                </a:solidFill>
              </a:endParaRPr>
            </a:p>
          </p:txBody>
        </p:sp>
        <p:sp>
          <p:nvSpPr>
            <p:cNvPr id="59" name="TextBox 58"/>
            <p:cNvSpPr txBox="1"/>
            <p:nvPr/>
          </p:nvSpPr>
          <p:spPr>
            <a:xfrm>
              <a:off x="7306583" y="3424547"/>
              <a:ext cx="1562718" cy="646331"/>
            </a:xfrm>
            <a:prstGeom prst="rect">
              <a:avLst/>
            </a:prstGeom>
            <a:solidFill>
              <a:srgbClr val="00B050">
                <a:alpha val="30196"/>
              </a:srgbClr>
            </a:solidFill>
          </p:spPr>
          <p:txBody>
            <a:bodyPr wrap="square" rtlCol="0">
              <a:spAutoFit/>
            </a:bodyPr>
            <a:lstStyle/>
            <a:p>
              <a:pPr algn="ctr"/>
              <a:r>
                <a:rPr lang="en-US" dirty="0" smtClean="0">
                  <a:solidFill>
                    <a:schemeClr val="bg1"/>
                  </a:solidFill>
                </a:rPr>
                <a:t>Biosphere Carbon Pool</a:t>
              </a:r>
              <a:endParaRPr lang="en-US" dirty="0">
                <a:solidFill>
                  <a:schemeClr val="bg1"/>
                </a:solidFill>
              </a:endParaRPr>
            </a:p>
          </p:txBody>
        </p:sp>
        <p:sp>
          <p:nvSpPr>
            <p:cNvPr id="60" name="TextBox 59"/>
            <p:cNvSpPr txBox="1"/>
            <p:nvPr/>
          </p:nvSpPr>
          <p:spPr>
            <a:xfrm>
              <a:off x="255058" y="3420605"/>
              <a:ext cx="1662456" cy="646331"/>
            </a:xfrm>
            <a:prstGeom prst="rect">
              <a:avLst/>
            </a:prstGeom>
            <a:solidFill>
              <a:srgbClr val="00B0F0">
                <a:alpha val="25882"/>
              </a:srgbClr>
            </a:solidFill>
          </p:spPr>
          <p:txBody>
            <a:bodyPr wrap="square" rtlCol="0">
              <a:spAutoFit/>
            </a:bodyPr>
            <a:lstStyle/>
            <a:p>
              <a:pPr algn="ctr"/>
              <a:r>
                <a:rPr lang="en-US" dirty="0" smtClean="0">
                  <a:solidFill>
                    <a:schemeClr val="bg1"/>
                  </a:solidFill>
                </a:rPr>
                <a:t>Hydrosphere Carbon Pool</a:t>
              </a:r>
              <a:endParaRPr lang="en-US" dirty="0">
                <a:solidFill>
                  <a:schemeClr val="bg1"/>
                </a:solidFill>
              </a:endParaRPr>
            </a:p>
          </p:txBody>
        </p:sp>
        <p:sp>
          <p:nvSpPr>
            <p:cNvPr id="62" name="TextBox 61"/>
            <p:cNvSpPr txBox="1"/>
            <p:nvPr/>
          </p:nvSpPr>
          <p:spPr>
            <a:xfrm>
              <a:off x="6050037" y="4977118"/>
              <a:ext cx="1600200" cy="369332"/>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w="22225">
              <a:solidFill>
                <a:schemeClr val="accent5"/>
              </a:solidFill>
            </a:ln>
          </p:spPr>
          <p:txBody>
            <a:bodyPr wrap="square" rtlCol="0">
              <a:spAutoFit/>
            </a:bodyPr>
            <a:lstStyle/>
            <a:p>
              <a:pPr algn="ctr"/>
              <a:r>
                <a:rPr lang="en-US" dirty="0" smtClean="0"/>
                <a:t>Decomposition</a:t>
              </a:r>
              <a:endParaRPr lang="en-US" dirty="0"/>
            </a:p>
          </p:txBody>
        </p:sp>
        <p:sp>
          <p:nvSpPr>
            <p:cNvPr id="63" name="Down Arrow 62"/>
            <p:cNvSpPr/>
            <p:nvPr/>
          </p:nvSpPr>
          <p:spPr>
            <a:xfrm rot="3124586">
              <a:off x="2682212" y="1458025"/>
              <a:ext cx="323954" cy="2090008"/>
            </a:xfrm>
            <a:prstGeom prst="downArrow">
              <a:avLst>
                <a:gd name="adj1" fmla="val 50000"/>
                <a:gd name="adj2" fmla="val 89916"/>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Down Arrow 63"/>
            <p:cNvSpPr/>
            <p:nvPr/>
          </p:nvSpPr>
          <p:spPr>
            <a:xfrm>
              <a:off x="4282034" y="2228352"/>
              <a:ext cx="323954" cy="2383442"/>
            </a:xfrm>
            <a:prstGeom prst="downArrow">
              <a:avLst>
                <a:gd name="adj1" fmla="val 50000"/>
                <a:gd name="adj2" fmla="val 89916"/>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a:solidFill>
                <a:srgbClr val="AB8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Down Arrow 64"/>
            <p:cNvSpPr/>
            <p:nvPr/>
          </p:nvSpPr>
          <p:spPr>
            <a:xfrm rot="18469152">
              <a:off x="6166520" y="1432431"/>
              <a:ext cx="323954" cy="2118791"/>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p:cNvSpPr txBox="1"/>
            <p:nvPr/>
          </p:nvSpPr>
          <p:spPr>
            <a:xfrm>
              <a:off x="5659375" y="2408727"/>
              <a:ext cx="1606959" cy="369332"/>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22225">
              <a:solidFill>
                <a:srgbClr val="C00000"/>
              </a:solidFill>
            </a:ln>
          </p:spPr>
          <p:txBody>
            <a:bodyPr wrap="square" rtlCol="0">
              <a:spAutoFit/>
            </a:bodyPr>
            <a:lstStyle/>
            <a:p>
              <a:r>
                <a:rPr lang="en-US" dirty="0" smtClean="0"/>
                <a:t>Photosynthesis</a:t>
              </a:r>
              <a:endParaRPr lang="en-US" dirty="0"/>
            </a:p>
          </p:txBody>
        </p:sp>
        <p:sp>
          <p:nvSpPr>
            <p:cNvPr id="67" name="TextBox 66"/>
            <p:cNvSpPr txBox="1"/>
            <p:nvPr/>
          </p:nvSpPr>
          <p:spPr>
            <a:xfrm>
              <a:off x="2117132" y="2362486"/>
              <a:ext cx="1411550" cy="369332"/>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22225">
              <a:solidFill>
                <a:srgbClr val="C00000"/>
              </a:solidFill>
            </a:ln>
          </p:spPr>
          <p:txBody>
            <a:bodyPr wrap="square" rtlCol="0">
              <a:spAutoFit/>
            </a:bodyPr>
            <a:lstStyle/>
            <a:p>
              <a:r>
                <a:rPr lang="en-US" dirty="0" smtClean="0"/>
                <a:t>Precipitation</a:t>
              </a:r>
              <a:endParaRPr lang="en-US" dirty="0"/>
            </a:p>
          </p:txBody>
        </p:sp>
        <p:sp>
          <p:nvSpPr>
            <p:cNvPr id="68" name="TextBox 67"/>
            <p:cNvSpPr txBox="1"/>
            <p:nvPr/>
          </p:nvSpPr>
          <p:spPr>
            <a:xfrm>
              <a:off x="3802347" y="2578311"/>
              <a:ext cx="1325515" cy="369332"/>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22225">
              <a:solidFill>
                <a:srgbClr val="C00000"/>
              </a:solidFill>
            </a:ln>
          </p:spPr>
          <p:txBody>
            <a:bodyPr wrap="square" rtlCol="0">
              <a:spAutoFit/>
            </a:bodyPr>
            <a:lstStyle/>
            <a:p>
              <a:r>
                <a:rPr lang="en-US" dirty="0" smtClean="0"/>
                <a:t>Weathering</a:t>
              </a:r>
            </a:p>
          </p:txBody>
        </p:sp>
        <p:sp>
          <p:nvSpPr>
            <p:cNvPr id="16" name="TextBox 15"/>
            <p:cNvSpPr txBox="1"/>
            <p:nvPr/>
          </p:nvSpPr>
          <p:spPr>
            <a:xfrm>
              <a:off x="4377419" y="3062918"/>
              <a:ext cx="1875888" cy="646331"/>
            </a:xfrm>
            <a:prstGeom prst="rect">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w="22225">
              <a:solidFill>
                <a:srgbClr val="AB835B"/>
              </a:solidFill>
            </a:ln>
          </p:spPr>
          <p:txBody>
            <a:bodyPr wrap="square" rtlCol="0">
              <a:spAutoFit/>
            </a:bodyPr>
            <a:lstStyle/>
            <a:p>
              <a:r>
                <a:rPr lang="en-US" dirty="0" smtClean="0"/>
                <a:t>Volcanism and burning fossil fuels</a:t>
              </a:r>
            </a:p>
          </p:txBody>
        </p:sp>
        <p:sp>
          <p:nvSpPr>
            <p:cNvPr id="22" name="TextBox 21"/>
            <p:cNvSpPr txBox="1"/>
            <p:nvPr/>
          </p:nvSpPr>
          <p:spPr>
            <a:xfrm>
              <a:off x="2041668" y="1906984"/>
              <a:ext cx="1030965" cy="3693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22225">
              <a:solidFill>
                <a:srgbClr val="00B0F0"/>
              </a:solidFill>
            </a:ln>
          </p:spPr>
          <p:txBody>
            <a:bodyPr wrap="square" rtlCol="0">
              <a:spAutoFit/>
            </a:bodyPr>
            <a:lstStyle/>
            <a:p>
              <a:r>
                <a:rPr lang="en-US" dirty="0" smtClean="0"/>
                <a:t>Diffusion</a:t>
              </a:r>
            </a:p>
          </p:txBody>
        </p:sp>
        <p:sp>
          <p:nvSpPr>
            <p:cNvPr id="61" name="TextBox 60"/>
            <p:cNvSpPr txBox="1"/>
            <p:nvPr/>
          </p:nvSpPr>
          <p:spPr>
            <a:xfrm>
              <a:off x="6022913" y="1659191"/>
              <a:ext cx="2268250" cy="646331"/>
            </a:xfrm>
            <a:prstGeom prst="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w="22225">
              <a:solidFill>
                <a:schemeClr val="accent5"/>
              </a:solidFill>
            </a:ln>
          </p:spPr>
          <p:txBody>
            <a:bodyPr wrap="square" rtlCol="0">
              <a:spAutoFit/>
            </a:bodyPr>
            <a:lstStyle/>
            <a:p>
              <a:pPr algn="ctr"/>
              <a:r>
                <a:rPr lang="en-US" dirty="0" smtClean="0"/>
                <a:t>Cellular Respiration and ruminant digestion</a:t>
              </a:r>
              <a:endParaRPr lang="en-US" dirty="0"/>
            </a:p>
          </p:txBody>
        </p:sp>
      </p:grpSp>
      <p:sp>
        <p:nvSpPr>
          <p:cNvPr id="29" name="Down Arrow 28"/>
          <p:cNvSpPr/>
          <p:nvPr/>
        </p:nvSpPr>
        <p:spPr>
          <a:xfrm rot="13806758" flipH="1">
            <a:off x="6163495" y="3817981"/>
            <a:ext cx="367029" cy="1758546"/>
          </a:xfrm>
          <a:prstGeom prst="downArrow">
            <a:avLst>
              <a:gd name="adj1" fmla="val 50000"/>
              <a:gd name="adj2" fmla="val 89916"/>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5400000" scaled="1"/>
            <a:tileRect/>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5166402" y="4439992"/>
            <a:ext cx="1606959" cy="369332"/>
          </a:xfrm>
          <a:prstGeom prst="rect">
            <a:avLst/>
          </a:prstGeom>
          <a:gradFill flip="none" rotWithShape="1">
            <a:gsLst>
              <a:gs pos="0">
                <a:srgbClr val="AB835B">
                  <a:tint val="66000"/>
                  <a:satMod val="160000"/>
                </a:srgbClr>
              </a:gs>
              <a:gs pos="50000">
                <a:srgbClr val="AB835B">
                  <a:tint val="44500"/>
                  <a:satMod val="160000"/>
                </a:srgbClr>
              </a:gs>
              <a:gs pos="100000">
                <a:srgbClr val="AB835B">
                  <a:tint val="23500"/>
                  <a:satMod val="160000"/>
                </a:srgbClr>
              </a:gs>
            </a:gsLst>
            <a:lin ang="5400000" scaled="1"/>
            <a:tileRect/>
          </a:gradFill>
          <a:ln w="22225">
            <a:solidFill>
              <a:srgbClr val="AB835B"/>
            </a:solidFill>
          </a:ln>
        </p:spPr>
        <p:txBody>
          <a:bodyPr wrap="square" rtlCol="0">
            <a:spAutoFit/>
          </a:bodyPr>
          <a:lstStyle/>
          <a:p>
            <a:r>
              <a:rPr lang="en-US" dirty="0" smtClean="0"/>
              <a:t>Photosynthesis</a:t>
            </a:r>
            <a:endParaRPr lang="en-US" dirty="0"/>
          </a:p>
        </p:txBody>
      </p:sp>
    </p:spTree>
    <p:extLst>
      <p:ext uri="{BB962C8B-B14F-4D97-AF65-F5344CB8AC3E}">
        <p14:creationId xmlns:p14="http://schemas.microsoft.com/office/powerpoint/2010/main" val="9836480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112537"/>
            <a:ext cx="5829300" cy="1463040"/>
          </a:xfrm>
          <a:prstGeom prst="rect">
            <a:avLst/>
          </a:prstGeom>
        </p:spPr>
        <p:txBody>
          <a:bodyPr vert="horz" lIns="91440" tIns="45720" rIns="91440" bIns="45720" rtlCol="0" anchor="ctr">
            <a:normAutofit/>
          </a:bodyPr>
          <a:lstStyle>
            <a:lvl1pPr algn="r" defTabSz="914400" rtl="0" eaLnBrk="1" latinLnBrk="0" hangingPunct="1">
              <a:lnSpc>
                <a:spcPct val="80000"/>
              </a:lnSpc>
              <a:spcBef>
                <a:spcPct val="0"/>
              </a:spcBef>
              <a:buNone/>
              <a:defRPr sz="4400" b="0" kern="1200" cap="all" spc="200" baseline="0">
                <a:solidFill>
                  <a:schemeClr val="tx1">
                    <a:lumMod val="95000"/>
                    <a:lumOff val="5000"/>
                  </a:schemeClr>
                </a:solidFill>
                <a:latin typeface="+mj-lt"/>
                <a:ea typeface="+mj-ea"/>
                <a:cs typeface="+mj-cs"/>
              </a:defRPr>
            </a:lvl1pPr>
          </a:lstStyle>
          <a:p>
            <a:r>
              <a:rPr lang="en-US" dirty="0" smtClean="0"/>
              <a:t>One last thing!</a:t>
            </a:r>
            <a:endParaRPr lang="en-US" dirty="0"/>
          </a:p>
        </p:txBody>
      </p:sp>
      <p:sp>
        <p:nvSpPr>
          <p:cNvPr id="7" name="Content Placeholder 2"/>
          <p:cNvSpPr txBox="1">
            <a:spLocks/>
          </p:cNvSpPr>
          <p:nvPr/>
        </p:nvSpPr>
        <p:spPr>
          <a:xfrm>
            <a:off x="6610350" y="5112537"/>
            <a:ext cx="2400300" cy="146304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600" kern="1200">
                <a:solidFill>
                  <a:schemeClr val="tx1">
                    <a:lumMod val="95000"/>
                    <a:lumOff val="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Wingdings 3" pitchFamily="18" charset="2"/>
              <a:buNone/>
              <a:defRPr sz="16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Wingdings 3"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tint val="75000"/>
                  </a:schemeClr>
                </a:solidFill>
                <a:latin typeface="+mn-lt"/>
                <a:ea typeface="+mn-ea"/>
                <a:cs typeface="+mn-cs"/>
              </a:defRPr>
            </a:lvl9pPr>
          </a:lstStyle>
          <a:p>
            <a:r>
              <a:rPr lang="en-US" dirty="0" smtClean="0"/>
              <a:t>We learned about the carbon cycle, but now lets see how we (humans) impact this cycle!</a:t>
            </a:r>
            <a:endParaRPr lang="en-US" dirty="0"/>
          </a:p>
        </p:txBody>
      </p:sp>
    </p:spTree>
    <p:extLst>
      <p:ext uri="{BB962C8B-B14F-4D97-AF65-F5344CB8AC3E}">
        <p14:creationId xmlns:p14="http://schemas.microsoft.com/office/powerpoint/2010/main" val="12389513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961" t="28788" r="58548"/>
          <a:stretch/>
        </p:blipFill>
        <p:spPr>
          <a:xfrm>
            <a:off x="2327649" y="4896100"/>
            <a:ext cx="1423900" cy="1968333"/>
          </a:xfrm>
          <a:prstGeom prst="rect">
            <a:avLst/>
          </a:prstGeom>
        </p:spPr>
      </p:pic>
      <p:sp>
        <p:nvSpPr>
          <p:cNvPr id="3" name="Content Placeholder 2"/>
          <p:cNvSpPr>
            <a:spLocks noGrp="1"/>
          </p:cNvSpPr>
          <p:nvPr>
            <p:ph idx="1"/>
          </p:nvPr>
        </p:nvSpPr>
        <p:spPr>
          <a:xfrm>
            <a:off x="768096" y="2084832"/>
            <a:ext cx="7290055" cy="4023360"/>
          </a:xfrm>
        </p:spPr>
        <p:txBody>
          <a:bodyPr/>
          <a:lstStyle/>
          <a:p>
            <a:pPr>
              <a:buFont typeface="Arial" panose="020B0604020202020204" pitchFamily="34" charset="0"/>
              <a:buChar char="•"/>
            </a:pPr>
            <a:r>
              <a:rPr lang="en-US" dirty="0" smtClean="0"/>
              <a:t> The </a:t>
            </a:r>
            <a:r>
              <a:rPr lang="en-US" dirty="0"/>
              <a:t>natural flow of carbon between the pools is fairly </a:t>
            </a:r>
            <a:r>
              <a:rPr lang="en-US" dirty="0" smtClean="0"/>
              <a:t>balanced, </a:t>
            </a:r>
            <a:r>
              <a:rPr lang="en-US" dirty="0"/>
              <a:t>but </a:t>
            </a:r>
            <a:r>
              <a:rPr lang="en-US" dirty="0" smtClean="0"/>
              <a:t>human have greatly influenced the cycle </a:t>
            </a:r>
            <a:r>
              <a:rPr lang="en-US" dirty="0"/>
              <a:t>in the past two </a:t>
            </a:r>
            <a:r>
              <a:rPr lang="en-US" dirty="0" smtClean="0"/>
              <a:t>centuries.</a:t>
            </a:r>
          </a:p>
          <a:p>
            <a:pPr>
              <a:buFont typeface="Arial" panose="020B0604020202020204" pitchFamily="34" charset="0"/>
              <a:buChar char="•"/>
            </a:pPr>
            <a:r>
              <a:rPr lang="en-US" dirty="0"/>
              <a:t> </a:t>
            </a:r>
            <a:r>
              <a:rPr lang="en-US" dirty="0" smtClean="0"/>
              <a:t>The most significant change has been </a:t>
            </a:r>
            <a:r>
              <a:rPr lang="en-US" dirty="0"/>
              <a:t>in the atmospheric storage </a:t>
            </a:r>
            <a:r>
              <a:rPr lang="en-US" dirty="0" smtClean="0"/>
              <a:t>pool, through:</a:t>
            </a:r>
          </a:p>
          <a:p>
            <a:pPr marL="630936" lvl="1" indent="-457200">
              <a:buFont typeface="+mj-lt"/>
              <a:buAutoNum type="arabicPeriod"/>
            </a:pPr>
            <a:r>
              <a:rPr lang="en-US" dirty="0" smtClean="0"/>
              <a:t>Burning fossil fuels</a:t>
            </a:r>
          </a:p>
          <a:p>
            <a:pPr marL="630936" lvl="1" indent="-457200">
              <a:buFont typeface="+mj-lt"/>
              <a:buAutoNum type="arabicPeriod"/>
            </a:pPr>
            <a:r>
              <a:rPr lang="en-US" dirty="0" smtClean="0"/>
              <a:t>Deforestation</a:t>
            </a:r>
          </a:p>
          <a:p>
            <a:pPr>
              <a:buFont typeface="Arial" panose="020B0604020202020204" pitchFamily="34" charset="0"/>
              <a:buChar char="•"/>
            </a:pPr>
            <a:r>
              <a:rPr lang="en-US" dirty="0" smtClean="0"/>
              <a:t> “</a:t>
            </a:r>
            <a:r>
              <a:rPr lang="en-US" dirty="0"/>
              <a:t>In the next 24 hours, deforestation will release as much CO2 into the atmosphere as 8 million people flying from London to New York.”</a:t>
            </a:r>
          </a:p>
          <a:p>
            <a:endParaRPr lang="en-US" dirty="0"/>
          </a:p>
        </p:txBody>
      </p:sp>
      <p:sp>
        <p:nvSpPr>
          <p:cNvPr id="2" name="Title 1"/>
          <p:cNvSpPr>
            <a:spLocks noGrp="1"/>
          </p:cNvSpPr>
          <p:nvPr>
            <p:ph type="title"/>
          </p:nvPr>
        </p:nvSpPr>
        <p:spPr/>
        <p:txBody>
          <a:bodyPr/>
          <a:lstStyle/>
          <a:p>
            <a:r>
              <a:rPr lang="en-US" dirty="0" smtClean="0"/>
              <a:t>Human impact on the carbon cycle:</a:t>
            </a:r>
            <a:endParaRPr lang="en-US"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 b="20499"/>
          <a:stretch/>
        </p:blipFill>
        <p:spPr>
          <a:xfrm>
            <a:off x="3757103" y="4876799"/>
            <a:ext cx="2840783" cy="198120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4876801"/>
            <a:ext cx="2362200" cy="19812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7886" y="4876799"/>
            <a:ext cx="2546114" cy="1981201"/>
          </a:xfrm>
          <a:prstGeom prst="rect">
            <a:avLst/>
          </a:prstGeom>
        </p:spPr>
      </p:pic>
      <p:cxnSp>
        <p:nvCxnSpPr>
          <p:cNvPr id="16" name="Straight Connector 15"/>
          <p:cNvCxnSpPr/>
          <p:nvPr/>
        </p:nvCxnSpPr>
        <p:spPr>
          <a:xfrm flipH="1">
            <a:off x="1" y="4876799"/>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4516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438400"/>
            <a:ext cx="2020220" cy="207611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9293" y="152412"/>
            <a:ext cx="2798974" cy="1905000"/>
          </a:xfrm>
          <a:prstGeom prst="rect">
            <a:avLst/>
          </a:prstGeom>
        </p:spPr>
      </p:pic>
      <p:sp>
        <p:nvSpPr>
          <p:cNvPr id="2" name="Title 1"/>
          <p:cNvSpPr>
            <a:spLocks noGrp="1"/>
          </p:cNvSpPr>
          <p:nvPr>
            <p:ph type="title"/>
          </p:nvPr>
        </p:nvSpPr>
        <p:spPr>
          <a:xfrm>
            <a:off x="609600" y="585216"/>
            <a:ext cx="7290054" cy="1499616"/>
          </a:xfrm>
        </p:spPr>
        <p:txBody>
          <a:bodyPr>
            <a:normAutofit/>
          </a:bodyPr>
          <a:lstStyle/>
          <a:p>
            <a:r>
              <a:rPr lang="en-US" sz="4000" dirty="0" smtClean="0"/>
              <a:t>Global Temperature Fluctuations</a:t>
            </a:r>
            <a:endParaRPr lang="en-US" sz="4000" dirty="0"/>
          </a:p>
        </p:txBody>
      </p:sp>
      <p:sp>
        <p:nvSpPr>
          <p:cNvPr id="8" name="Content Placeholder 7"/>
          <p:cNvSpPr>
            <a:spLocks noGrp="1"/>
          </p:cNvSpPr>
          <p:nvPr>
            <p:ph idx="1"/>
          </p:nvPr>
        </p:nvSpPr>
        <p:spPr>
          <a:xfrm>
            <a:off x="112315" y="1980649"/>
            <a:ext cx="6184947" cy="4778827"/>
          </a:xfrm>
        </p:spPr>
        <p:txBody>
          <a:bodyPr>
            <a:noAutofit/>
          </a:bodyPr>
          <a:lstStyle/>
          <a:p>
            <a:pPr marL="285750" indent="-285750">
              <a:buFont typeface="Arial" pitchFamily="34" charset="0"/>
              <a:buChar char="•"/>
            </a:pPr>
            <a:r>
              <a:rPr lang="en-US" sz="1800" dirty="0" smtClean="0"/>
              <a:t>Increased </a:t>
            </a:r>
            <a:r>
              <a:rPr lang="en-US" sz="1800" dirty="0"/>
              <a:t>amounts of CO</a:t>
            </a:r>
            <a:r>
              <a:rPr lang="en-US" sz="1800" baseline="-25000" dirty="0"/>
              <a:t>2 </a:t>
            </a:r>
            <a:r>
              <a:rPr lang="en-US" sz="1800" dirty="0" smtClean="0"/>
              <a:t>in </a:t>
            </a:r>
            <a:r>
              <a:rPr lang="en-US" sz="1800" dirty="0"/>
              <a:t>the atmosphere </a:t>
            </a:r>
            <a:r>
              <a:rPr lang="en-US" sz="1800" dirty="0" smtClean="0"/>
              <a:t>allows more heat to be </a:t>
            </a:r>
            <a:r>
              <a:rPr lang="en-US" sz="1800" dirty="0"/>
              <a:t>trapped from the </a:t>
            </a:r>
            <a:r>
              <a:rPr lang="en-US" sz="1800" dirty="0" smtClean="0"/>
              <a:t>sun, </a:t>
            </a:r>
            <a:r>
              <a:rPr lang="en-US" sz="1800" dirty="0"/>
              <a:t>raising the Earth’s </a:t>
            </a:r>
            <a:r>
              <a:rPr lang="en-US" sz="1800" dirty="0" smtClean="0"/>
              <a:t>temperature</a:t>
            </a:r>
          </a:p>
          <a:p>
            <a:pPr marL="285750" indent="-285750">
              <a:buFont typeface="Arial" pitchFamily="34" charset="0"/>
              <a:buChar char="•"/>
            </a:pPr>
            <a:r>
              <a:rPr lang="en-US" sz="1800" dirty="0" smtClean="0"/>
              <a:t>The rate at which we are releasing carbon dioxide into the atmosphere is much faster than the rate at which the other pools can remove it</a:t>
            </a:r>
            <a:endParaRPr lang="en-US" sz="1800" dirty="0"/>
          </a:p>
          <a:p>
            <a:pPr marL="285750" indent="-285750">
              <a:buFont typeface="Arial" pitchFamily="34" charset="0"/>
              <a:buChar char="•"/>
            </a:pPr>
            <a:r>
              <a:rPr lang="en-US" sz="1800" dirty="0" smtClean="0"/>
              <a:t>This </a:t>
            </a:r>
            <a:r>
              <a:rPr lang="en-US" sz="1800" dirty="0"/>
              <a:t>is seen by measuring the amount of carbon dioxide trapped in bubbles frozen in </a:t>
            </a:r>
            <a:r>
              <a:rPr lang="en-US" sz="1800" b="1" dirty="0"/>
              <a:t>ice cores</a:t>
            </a:r>
            <a:r>
              <a:rPr lang="en-US" sz="1800" dirty="0"/>
              <a:t>. </a:t>
            </a:r>
            <a:r>
              <a:rPr lang="en-US" sz="1800" dirty="0" smtClean="0"/>
              <a:t>As scientists drill deeper </a:t>
            </a:r>
            <a:r>
              <a:rPr lang="en-US" sz="1800" dirty="0"/>
              <a:t>down into ice </a:t>
            </a:r>
            <a:r>
              <a:rPr lang="en-US" sz="1800" dirty="0" smtClean="0"/>
              <a:t>shelves, they are able to measure older </a:t>
            </a:r>
            <a:r>
              <a:rPr lang="en-US" sz="1800" dirty="0"/>
              <a:t>sections of </a:t>
            </a:r>
            <a:r>
              <a:rPr lang="en-US" sz="1800" dirty="0" smtClean="0"/>
              <a:t>ice</a:t>
            </a:r>
            <a:endParaRPr lang="en-US" sz="1800" dirty="0"/>
          </a:p>
          <a:p>
            <a:pPr marL="285750" indent="-285750">
              <a:buFont typeface="Arial" pitchFamily="34" charset="0"/>
              <a:buChar char="•"/>
            </a:pPr>
            <a:r>
              <a:rPr lang="en-US" sz="1800" dirty="0" smtClean="0"/>
              <a:t>This method can detect carbon dioxide levels up to 400,000 years ago!</a:t>
            </a:r>
          </a:p>
          <a:p>
            <a:pPr marL="285750" indent="-285750">
              <a:buFont typeface="Arial" pitchFamily="34" charset="0"/>
              <a:buChar char="•"/>
            </a:pPr>
            <a:r>
              <a:rPr lang="en-US" sz="1800" dirty="0" smtClean="0"/>
              <a:t>Scientists have seen an increase in the </a:t>
            </a:r>
            <a:r>
              <a:rPr lang="en-US" sz="1800" dirty="0"/>
              <a:t>levels of carbon in the </a:t>
            </a:r>
            <a:r>
              <a:rPr lang="en-US" sz="1800" dirty="0" smtClean="0"/>
              <a:t>ice cores, indicating that more CO</a:t>
            </a:r>
            <a:r>
              <a:rPr lang="en-US" sz="1800" baseline="-25000" dirty="0" smtClean="0"/>
              <a:t>2</a:t>
            </a:r>
            <a:r>
              <a:rPr lang="en-US" sz="1800" dirty="0" smtClean="0"/>
              <a:t> is in the atmosphere today than in the past. </a:t>
            </a:r>
          </a:p>
        </p:txBody>
      </p:sp>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4179" t="5594" r="10210" b="24492"/>
          <a:stretch/>
        </p:blipFill>
        <p:spPr>
          <a:xfrm>
            <a:off x="6401348" y="4842444"/>
            <a:ext cx="2590801" cy="1905000"/>
          </a:xfrm>
          <a:prstGeom prst="rect">
            <a:avLst/>
          </a:prstGeom>
        </p:spPr>
      </p:pic>
    </p:spTree>
    <p:extLst>
      <p:ext uri="{BB962C8B-B14F-4D97-AF65-F5344CB8AC3E}">
        <p14:creationId xmlns:p14="http://schemas.microsoft.com/office/powerpoint/2010/main" val="231749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warming</a:t>
            </a:r>
            <a:endParaRPr lang="en-US" dirty="0"/>
          </a:p>
        </p:txBody>
      </p:sp>
      <p:sp>
        <p:nvSpPr>
          <p:cNvPr id="3" name="Content Placeholder 2"/>
          <p:cNvSpPr>
            <a:spLocks noGrp="1"/>
          </p:cNvSpPr>
          <p:nvPr>
            <p:ph idx="1"/>
          </p:nvPr>
        </p:nvSpPr>
        <p:spPr>
          <a:xfrm>
            <a:off x="768095" y="1981200"/>
            <a:ext cx="7290055" cy="4023360"/>
          </a:xfrm>
        </p:spPr>
        <p:txBody>
          <a:bodyPr/>
          <a:lstStyle/>
          <a:p>
            <a:pPr>
              <a:buFont typeface="Arial" panose="020B0604020202020204" pitchFamily="34" charset="0"/>
              <a:buChar char="•"/>
            </a:pPr>
            <a:r>
              <a:rPr lang="en-US" dirty="0" smtClean="0"/>
              <a:t> Global warming is the product of high carbon dioxide levels in the atmosphere</a:t>
            </a:r>
          </a:p>
          <a:p>
            <a:pPr>
              <a:buFont typeface="Arial" panose="020B0604020202020204" pitchFamily="34" charset="0"/>
              <a:buChar char="•"/>
            </a:pPr>
            <a:r>
              <a:rPr lang="en-US" dirty="0"/>
              <a:t> </a:t>
            </a:r>
            <a:r>
              <a:rPr lang="en-US" dirty="0" smtClean="0"/>
              <a:t>This leads to melting of the ice caps in the artic, leaving less habitat for the animals that live there</a:t>
            </a:r>
          </a:p>
          <a:p>
            <a:pPr>
              <a:buFont typeface="Arial" panose="020B0604020202020204" pitchFamily="34" charset="0"/>
              <a:buChar char="•"/>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000" t="7500" r="12500" b="10000"/>
          <a:stretch/>
        </p:blipFill>
        <p:spPr>
          <a:xfrm>
            <a:off x="0" y="4876800"/>
            <a:ext cx="2362200" cy="1981200"/>
          </a:xfrm>
          <a:prstGeom prst="rect">
            <a:avLst/>
          </a:prstGeom>
        </p:spPr>
      </p:pic>
      <p:pic>
        <p:nvPicPr>
          <p:cNvPr id="5" name="Picture 2" descr="V:\PEER2\NSF FELLOWS\Undergraduates\Graham, Jennifer\DLC\Photosynthesis &amp; Respiration DLC 1394\Photosyn&amp;Resp Photos\polar ice cap.png"/>
          <p:cNvPicPr>
            <a:picLocks noChangeAspect="1" noChangeArrowheads="1"/>
          </p:cNvPicPr>
          <p:nvPr/>
        </p:nvPicPr>
        <p:blipFill rotWithShape="1">
          <a:blip r:embed="rId4">
            <a:extLst>
              <a:ext uri="{28A0092B-C50C-407E-A947-70E740481C1C}">
                <a14:useLocalDpi xmlns:a14="http://schemas.microsoft.com/office/drawing/2010/main" val="0"/>
              </a:ext>
            </a:extLst>
          </a:blip>
          <a:srcRect l="9882" t="13148" r="9015"/>
          <a:stretch/>
        </p:blipFill>
        <p:spPr bwMode="auto">
          <a:xfrm>
            <a:off x="2362200" y="4876800"/>
            <a:ext cx="1219200" cy="1981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p:cNvGraphicFramePr/>
          <p:nvPr>
            <p:extLst>
              <p:ext uri="{D42A27DB-BD31-4B8C-83A1-F6EECF244321}">
                <p14:modId xmlns:p14="http://schemas.microsoft.com/office/powerpoint/2010/main" val="3598910769"/>
              </p:ext>
            </p:extLst>
          </p:nvPr>
        </p:nvGraphicFramePr>
        <p:xfrm>
          <a:off x="1365122" y="2084832"/>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38800" y="0"/>
            <a:ext cx="3374778" cy="1876359"/>
          </a:xfrm>
          <a:prstGeom prst="rect">
            <a:avLst/>
          </a:prstGeom>
        </p:spPr>
      </p:pic>
      <p:pic>
        <p:nvPicPr>
          <p:cNvPr id="10" name="Picture 9"/>
          <p:cNvPicPr>
            <a:picLocks noChangeAspect="1"/>
          </p:cNvPicPr>
          <p:nvPr/>
        </p:nvPicPr>
        <p:blipFill rotWithShape="1">
          <a:blip r:embed="rId11" cstate="print">
            <a:extLst>
              <a:ext uri="{28A0092B-C50C-407E-A947-70E740481C1C}">
                <a14:useLocalDpi xmlns:a14="http://schemas.microsoft.com/office/drawing/2010/main" val="0"/>
              </a:ext>
            </a:extLst>
          </a:blip>
          <a:srcRect l="19198" r="6926"/>
          <a:stretch/>
        </p:blipFill>
        <p:spPr>
          <a:xfrm>
            <a:off x="3544630" y="4877602"/>
            <a:ext cx="2438400" cy="1980398"/>
          </a:xfrm>
          <a:prstGeom prst="rect">
            <a:avLst/>
          </a:prstGeom>
        </p:spPr>
      </p:pic>
      <p:pic>
        <p:nvPicPr>
          <p:cNvPr id="11" name="Pictur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79606" y="4876800"/>
            <a:ext cx="3464394" cy="1981200"/>
          </a:xfrm>
          <a:prstGeom prst="rect">
            <a:avLst/>
          </a:prstGeom>
        </p:spPr>
      </p:pic>
      <p:cxnSp>
        <p:nvCxnSpPr>
          <p:cNvPr id="12" name="Straight Connector 11"/>
          <p:cNvCxnSpPr/>
          <p:nvPr/>
        </p:nvCxnSpPr>
        <p:spPr>
          <a:xfrm flipH="1">
            <a:off x="0" y="487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146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with no ice caps left!</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1174" y="2286000"/>
            <a:ext cx="5844152" cy="4022725"/>
          </a:xfrm>
        </p:spPr>
      </p:pic>
    </p:spTree>
    <p:extLst>
      <p:ext uri="{BB962C8B-B14F-4D97-AF65-F5344CB8AC3E}">
        <p14:creationId xmlns:p14="http://schemas.microsoft.com/office/powerpoint/2010/main" val="27245721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Temperature and CO</a:t>
            </a:r>
            <a:r>
              <a:rPr lang="en-US" baseline="-25000" dirty="0"/>
              <a:t>2</a:t>
            </a:r>
            <a:r>
              <a:rPr lang="en-US" dirty="0"/>
              <a:t> Levels for the Last 400,000 </a:t>
            </a:r>
            <a:r>
              <a:rPr lang="en-US" dirty="0" smtClean="0"/>
              <a:t>Years</a:t>
            </a:r>
            <a:endParaRPr lang="en-US" dirty="0"/>
          </a:p>
        </p:txBody>
      </p:sp>
      <p:sp>
        <p:nvSpPr>
          <p:cNvPr id="3" name="Content Placeholder 2"/>
          <p:cNvSpPr>
            <a:spLocks noGrp="1"/>
          </p:cNvSpPr>
          <p:nvPr>
            <p:ph idx="1"/>
          </p:nvPr>
        </p:nvSpPr>
        <p:spPr>
          <a:xfrm>
            <a:off x="32949" y="2084832"/>
            <a:ext cx="4843849" cy="4544568"/>
          </a:xfrm>
        </p:spPr>
        <p:txBody>
          <a:bodyPr>
            <a:noAutofit/>
          </a:bodyPr>
          <a:lstStyle/>
          <a:p>
            <a:pPr marL="285750" indent="-285750">
              <a:buFont typeface="Arial" pitchFamily="34" charset="0"/>
              <a:buChar char="•"/>
            </a:pPr>
            <a:r>
              <a:rPr lang="en-US" sz="1800" dirty="0"/>
              <a:t>This graph shows the </a:t>
            </a:r>
            <a:r>
              <a:rPr lang="en-US" sz="1800" dirty="0">
                <a:solidFill>
                  <a:srgbClr val="FF0000"/>
                </a:solidFill>
              </a:rPr>
              <a:t>temperature</a:t>
            </a:r>
            <a:r>
              <a:rPr lang="en-US" sz="1800" dirty="0"/>
              <a:t> </a:t>
            </a:r>
            <a:r>
              <a:rPr lang="en-US" sz="1800" dirty="0" smtClean="0"/>
              <a:t>and </a:t>
            </a:r>
            <a:r>
              <a:rPr lang="en-US" sz="1800" dirty="0">
                <a:solidFill>
                  <a:srgbClr val="0303FE"/>
                </a:solidFill>
              </a:rPr>
              <a:t>CO</a:t>
            </a:r>
            <a:r>
              <a:rPr lang="en-US" sz="1800" baseline="-25000" dirty="0">
                <a:solidFill>
                  <a:srgbClr val="0303FE"/>
                </a:solidFill>
              </a:rPr>
              <a:t>2</a:t>
            </a:r>
            <a:r>
              <a:rPr lang="en-US" sz="1800" baseline="-25000" dirty="0"/>
              <a:t> </a:t>
            </a:r>
            <a:r>
              <a:rPr lang="en-US" sz="1800" dirty="0" smtClean="0"/>
              <a:t>for </a:t>
            </a:r>
            <a:r>
              <a:rPr lang="en-US" sz="1800" dirty="0"/>
              <a:t>the past 400,000 years. </a:t>
            </a:r>
          </a:p>
          <a:p>
            <a:pPr marL="285750" indent="-285750">
              <a:buFont typeface="Arial" pitchFamily="34" charset="0"/>
              <a:buChar char="•"/>
            </a:pPr>
            <a:r>
              <a:rPr lang="en-US" sz="1800" dirty="0"/>
              <a:t>Looking at the red line, we see the Earth’s </a:t>
            </a:r>
            <a:r>
              <a:rPr lang="en-US" sz="1800" dirty="0" smtClean="0"/>
              <a:t>temperature, cycling through hot and cold</a:t>
            </a:r>
          </a:p>
          <a:p>
            <a:pPr marL="285750" indent="-285750">
              <a:buFont typeface="Arial" pitchFamily="34" charset="0"/>
              <a:buChar char="•"/>
            </a:pPr>
            <a:r>
              <a:rPr lang="en-US" sz="1800" dirty="0" smtClean="0"/>
              <a:t>The </a:t>
            </a:r>
            <a:r>
              <a:rPr lang="en-US" sz="1800" dirty="0"/>
              <a:t>blue line is the level of </a:t>
            </a:r>
            <a:r>
              <a:rPr lang="en-US" sz="1800" dirty="0" smtClean="0"/>
              <a:t>CO</a:t>
            </a:r>
            <a:r>
              <a:rPr lang="en-US" sz="1800" baseline="-25000" dirty="0" smtClean="0"/>
              <a:t>2</a:t>
            </a:r>
            <a:r>
              <a:rPr lang="en-US" sz="1800" dirty="0" smtClean="0"/>
              <a:t> present, which </a:t>
            </a:r>
            <a:r>
              <a:rPr lang="en-US" sz="1800" dirty="0"/>
              <a:t>corresponds with the temperature </a:t>
            </a:r>
            <a:r>
              <a:rPr lang="en-US" sz="1800" dirty="0" smtClean="0"/>
              <a:t>fluctuations</a:t>
            </a:r>
            <a:endParaRPr lang="en-US" sz="1800" dirty="0"/>
          </a:p>
          <a:p>
            <a:pPr marL="285750" indent="-285750">
              <a:buFont typeface="Arial" pitchFamily="34" charset="0"/>
              <a:buChar char="•"/>
            </a:pPr>
            <a:r>
              <a:rPr lang="en-US" sz="1800" dirty="0" smtClean="0"/>
              <a:t>Human influences have caused the CO</a:t>
            </a:r>
            <a:r>
              <a:rPr lang="en-US" sz="1800" baseline="-25000" dirty="0" smtClean="0"/>
              <a:t>2 </a:t>
            </a:r>
            <a:r>
              <a:rPr lang="en-US" sz="1800" dirty="0" smtClean="0"/>
              <a:t>level to sharply rise towards the right of the timeline</a:t>
            </a:r>
          </a:p>
          <a:p>
            <a:pPr marL="285750" indent="-285750">
              <a:buFont typeface="Arial" pitchFamily="34" charset="0"/>
              <a:buChar char="•"/>
            </a:pPr>
            <a:r>
              <a:rPr lang="en-US" sz="1800" dirty="0" smtClean="0"/>
              <a:t>The amount of CO</a:t>
            </a:r>
            <a:r>
              <a:rPr lang="en-US" sz="1800" baseline="-25000" dirty="0" smtClean="0"/>
              <a:t>2 </a:t>
            </a:r>
            <a:r>
              <a:rPr lang="en-US" sz="1800" dirty="0" smtClean="0"/>
              <a:t> present in the atmosphere is now higher than it has ever been before.</a:t>
            </a:r>
          </a:p>
          <a:p>
            <a:pPr marL="285750" indent="-285750">
              <a:buFont typeface="Arial" pitchFamily="34" charset="0"/>
              <a:buChar char="•"/>
            </a:pPr>
            <a:r>
              <a:rPr lang="en-US" sz="1800" b="1" dirty="0" smtClean="0"/>
              <a:t>What can we expect to happen to </a:t>
            </a:r>
            <a:r>
              <a:rPr lang="en-US" sz="1800" b="1" dirty="0"/>
              <a:t>the </a:t>
            </a:r>
            <a:r>
              <a:rPr lang="en-US" sz="1800" b="1" dirty="0" smtClean="0"/>
              <a:t>Earth’s temperature </a:t>
            </a:r>
            <a:r>
              <a:rPr lang="en-US" sz="1800" b="1" dirty="0"/>
              <a:t>with this rise </a:t>
            </a:r>
            <a:r>
              <a:rPr lang="en-US" sz="1800" b="1" dirty="0" smtClean="0"/>
              <a:t>in </a:t>
            </a:r>
            <a:r>
              <a:rPr lang="en-US" sz="1800" b="1" dirty="0"/>
              <a:t>CO</a:t>
            </a:r>
            <a:r>
              <a:rPr lang="en-US" sz="1800" b="1" baseline="-25000" dirty="0"/>
              <a:t>2 </a:t>
            </a:r>
            <a:r>
              <a:rPr lang="en-US" sz="1800" b="1" dirty="0" smtClean="0"/>
              <a:t>?</a:t>
            </a:r>
            <a:endParaRPr lang="en-US" sz="1800" b="1" dirty="0"/>
          </a:p>
          <a:p>
            <a:endParaRPr lang="en-US" sz="2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798" y="2109546"/>
            <a:ext cx="4117819" cy="3992880"/>
          </a:xfrm>
          <a:prstGeom prst="rect">
            <a:avLst/>
          </a:prstGeom>
        </p:spPr>
      </p:pic>
    </p:spTree>
    <p:extLst>
      <p:ext uri="{BB962C8B-B14F-4D97-AF65-F5344CB8AC3E}">
        <p14:creationId xmlns:p14="http://schemas.microsoft.com/office/powerpoint/2010/main" val="1956744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carbon cycle: the big picture</a:t>
            </a:r>
            <a:endParaRPr lang="en-US" dirty="0"/>
          </a:p>
        </p:txBody>
      </p:sp>
      <p:pic>
        <p:nvPicPr>
          <p:cNvPr id="5" name="eAUSrrwbpcE"/>
          <p:cNvPicPr>
            <a:picLocks noGrp="1" noRot="1" noChangeAspect="1"/>
          </p:cNvPicPr>
          <p:nvPr>
            <p:ph idx="1"/>
            <a:videoFile r:link="rId1"/>
          </p:nvPr>
        </p:nvPicPr>
        <p:blipFill>
          <a:blip r:embed="rId4"/>
          <a:stretch>
            <a:fillRect/>
          </a:stretch>
        </p:blipFill>
        <p:spPr>
          <a:xfrm>
            <a:off x="43670" y="1752600"/>
            <a:ext cx="9076267" cy="5105400"/>
          </a:xfrm>
          <a:prstGeom prst="rect">
            <a:avLst/>
          </a:prstGeom>
        </p:spPr>
      </p:pic>
    </p:spTree>
    <p:extLst>
      <p:ext uri="{BB962C8B-B14F-4D97-AF65-F5344CB8AC3E}">
        <p14:creationId xmlns:p14="http://schemas.microsoft.com/office/powerpoint/2010/main" val="33726893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3601</TotalTime>
  <Words>2961</Words>
  <Application>Microsoft Office PowerPoint</Application>
  <PresentationFormat>On-screen Show (4:3)</PresentationFormat>
  <Paragraphs>326</Paragraphs>
  <Slides>41</Slides>
  <Notes>36</Notes>
  <HiddenSlides>0</HiddenSlides>
  <MMClips>1</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Integral</vt:lpstr>
      <vt:lpstr>The carbon cycle</vt:lpstr>
      <vt:lpstr>In introduction to Carbon</vt:lpstr>
      <vt:lpstr>Carbon</vt:lpstr>
      <vt:lpstr>Why is carbon important?</vt:lpstr>
      <vt:lpstr>Carbon is the second most common element in our bodies!</vt:lpstr>
      <vt:lpstr>Biogeochemical Cycles:</vt:lpstr>
      <vt:lpstr>PowerPoint Presentation</vt:lpstr>
      <vt:lpstr>The carbon cycle</vt:lpstr>
      <vt:lpstr>The carbon cycle:</vt:lpstr>
      <vt:lpstr>The Movement of Carbon</vt:lpstr>
      <vt:lpstr>Carbon Storage pools</vt:lpstr>
      <vt:lpstr>Carbon storage Pools</vt:lpstr>
      <vt:lpstr>Atmospheric Carbon Pool</vt:lpstr>
      <vt:lpstr>Greenhouse gases</vt:lpstr>
      <vt:lpstr>Atmosphere  Biosphere</vt:lpstr>
      <vt:lpstr>Atmosphere  hydrosphere</vt:lpstr>
      <vt:lpstr>Atmosphere  Lithosphere</vt:lpstr>
      <vt:lpstr>Atmosphere Carbon Pool Movement</vt:lpstr>
      <vt:lpstr>PowerPoint Presentation</vt:lpstr>
      <vt:lpstr>Hydrosphere  Atmosphere </vt:lpstr>
      <vt:lpstr>Hydrosphere  Biosphere </vt:lpstr>
      <vt:lpstr>Hydrosphere  Lithosphere</vt:lpstr>
      <vt:lpstr>Hydrosphere Carbon Pool Movement</vt:lpstr>
      <vt:lpstr>PowerPoint Presentation</vt:lpstr>
      <vt:lpstr>Lithosphere  Atmosphere</vt:lpstr>
      <vt:lpstr>Lithosphere Atmosphere</vt:lpstr>
      <vt:lpstr>Lithosphere biosphere</vt:lpstr>
      <vt:lpstr>Lithosphere Carbon Pool Movement</vt:lpstr>
      <vt:lpstr>PowerPoint Presentation</vt:lpstr>
      <vt:lpstr>Biosphere  atmosphere</vt:lpstr>
      <vt:lpstr>Biosphere Lithosphere</vt:lpstr>
      <vt:lpstr>Biosphere Carbon Pool Movement</vt:lpstr>
      <vt:lpstr>Lets review…</vt:lpstr>
      <vt:lpstr>PowerPoint Presentation</vt:lpstr>
      <vt:lpstr>PowerPoint Presentation</vt:lpstr>
      <vt:lpstr>Human impact on the carbon cycle:</vt:lpstr>
      <vt:lpstr>Global Temperature Fluctuations</vt:lpstr>
      <vt:lpstr>Global warming</vt:lpstr>
      <vt:lpstr>United States with no ice caps left!</vt:lpstr>
      <vt:lpstr>Temperature and CO2 Levels for the Last 400,000 Years</vt:lpstr>
      <vt:lpstr>The carbon cycle: the big picture</vt:lpstr>
    </vt:vector>
  </TitlesOfParts>
  <Company>College of Veterinary Medicine - Texas A&amp;M Univ.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Carbon Cycle</dc:title>
  <dc:creator>Lab, L Johnson's</dc:creator>
  <cp:lastModifiedBy>Torri Whitaker</cp:lastModifiedBy>
  <cp:revision>350</cp:revision>
  <dcterms:created xsi:type="dcterms:W3CDTF">2012-09-10T18:39:18Z</dcterms:created>
  <dcterms:modified xsi:type="dcterms:W3CDTF">2015-12-22T22:59:59Z</dcterms:modified>
</cp:coreProperties>
</file>