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notesSlide+xml" PartName="/ppt/notesSlides/notesSlide13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2D2F-B551-4162-AD16-EA79742683F3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FC5B1-94AF-41EA-A077-A4C28BA3BF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agclassroom.org/students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ay.org/education/careers.ph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ay.org/education/careers.php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ay.org/education/careers.php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ay.org/media/faqs.php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agclassroom.org/students/index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ay.org/education/careers.ph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ay.org/education/careers.ph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ay.org/education/careers.ph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ay.org/education/careers.ph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reers.stateuniversity.com/pages/77/Veterinarian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ay.org/education/careers.ph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day.org/education/careers.ph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http://www.sdagclassroom.org/students/index.htm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http://www.agday.org/education/careers.php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http://www.agday.org/education/careers.php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http://www.agday.org/education/careers.php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http://www.agday.org/media/faqs.php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http://www.sdagclassroom.org/students/index.htm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http://www.agday.org/education/careers.php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http://www.agday.org/education/careers.php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http://www.agday.org/education/careers.php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http://www.agday.org/education/careers.php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http://careers.stateuniversity.com/pages/77/Veterinarian.html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http://www.agday.org/education/careers.php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http://www.agday.org/education/careers.php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C5B1-94AF-41EA-A077-A4C28BA3BF0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2D60D8-20B3-411E-B53F-907881FA73ED}" type="datetimeFigureOut">
              <a:rPr lang="en-US" smtClean="0"/>
              <a:pPr/>
              <a:t>8/15/2011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542DFA-3F5F-4292-91ED-E7002C06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7.gif" Type="http://schemas.openxmlformats.org/officeDocument/2006/relationships/image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2" name="Picture 22" descr="https://fsplaces.fs.fed.us/fsfiles/unit/wo/wfrp/find_a_photo.nsf/slidesho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66365"/>
            <a:ext cx="4419600" cy="29390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Careers In Agriculture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Innovative-Exciting-Challenging-Rewarding</a:t>
            </a:r>
            <a:endParaRPr lang="en-US" dirty="0"/>
          </a:p>
        </p:txBody>
      </p:sp>
      <p:pic>
        <p:nvPicPr>
          <p:cNvPr id="30738" name="Picture 18" descr="Photo: Fresh mushrooms and peppers sold at the Ypsilanti Depot Town Market in Michigan.  Michigan ranks among the top ten states for growth and for number of farmers markets this yea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4038600" cy="2430927"/>
          </a:xfrm>
          <a:prstGeom prst="rect">
            <a:avLst/>
          </a:prstGeom>
          <a:noFill/>
        </p:spPr>
      </p:pic>
      <p:pic>
        <p:nvPicPr>
          <p:cNvPr id="30722" name="Picture 2" descr="http://www.eoearth.org/images/132122/Agricul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4067175" cy="2686051"/>
          </a:xfrm>
          <a:prstGeom prst="rect">
            <a:avLst/>
          </a:prstGeom>
          <a:noFill/>
        </p:spPr>
      </p:pic>
      <p:pic>
        <p:nvPicPr>
          <p:cNvPr id="30724" name="Picture 4" descr="http://www.treehugger.com/fda-antibiotics-agricul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52400"/>
            <a:ext cx="4419600" cy="27462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0" y="2438400"/>
            <a:ext cx="44958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28" name="Picture 8" descr="http://www.dm.usda.gov/shmd/usdahd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514600"/>
            <a:ext cx="4391025" cy="65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Construction Management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1752" cy="5029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Job Description:</a:t>
            </a:r>
          </a:p>
          <a:p>
            <a:pPr lvl="1"/>
            <a:r>
              <a:rPr lang="en-US" dirty="0" smtClean="0"/>
              <a:t>Work on land development, and building structures.</a:t>
            </a:r>
            <a:endParaRPr lang="en-US" dirty="0"/>
          </a:p>
          <a:p>
            <a:r>
              <a:rPr lang="en-US" b="1" dirty="0" smtClean="0"/>
              <a:t>Job Titles:</a:t>
            </a:r>
          </a:p>
          <a:p>
            <a:pPr lvl="1"/>
            <a:r>
              <a:rPr lang="en-US" dirty="0" smtClean="0"/>
              <a:t>Project Manager, Field Engineer, Land Developer, Real Estate Appraiser, and Estimator.</a:t>
            </a:r>
          </a:p>
          <a:p>
            <a:r>
              <a:rPr lang="en-US" b="1" dirty="0" smtClean="0"/>
              <a:t>Companies Hiring for this Position:</a:t>
            </a:r>
          </a:p>
          <a:p>
            <a:pPr lvl="1"/>
            <a:r>
              <a:rPr lang="en-US" dirty="0" smtClean="0"/>
              <a:t>Turner Construction Company, Pulte Homes, General Motors Corporation. </a:t>
            </a:r>
          </a:p>
        </p:txBody>
      </p:sp>
      <p:pic>
        <p:nvPicPr>
          <p:cNvPr id="9224" name="Picture 8" descr="Building Construction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86024"/>
            <a:ext cx="4267200" cy="2847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Ag Fun Fact:</a:t>
            </a:r>
            <a:r>
              <a:rPr lang="en-US" dirty="0" smtClean="0"/>
              <a:t> </a:t>
            </a:r>
            <a:r>
              <a:rPr lang="en-US" sz="1600" dirty="0" smtClean="0"/>
              <a:t>Every year in the United States each person uses the equivalent of one tree, 100 feet tall and 16 inches in diameter, to fulfill their wood and paper needs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Science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4264152" cy="495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Job Description:</a:t>
            </a:r>
          </a:p>
          <a:p>
            <a:pPr lvl="1"/>
            <a:r>
              <a:rPr lang="en-US" dirty="0" smtClean="0"/>
              <a:t>Involves developing new foods, investigation of new production and processing methods, and research of ways to ensure a safe, nutritious, and economical food supply.</a:t>
            </a:r>
          </a:p>
          <a:p>
            <a:r>
              <a:rPr lang="en-US" b="1" dirty="0" smtClean="0"/>
              <a:t>Job Titles:</a:t>
            </a:r>
          </a:p>
          <a:p>
            <a:pPr lvl="1"/>
            <a:r>
              <a:rPr lang="en-US" dirty="0" smtClean="0"/>
              <a:t>Food Technician, Food Chemist, and Quality Control Manager.</a:t>
            </a:r>
          </a:p>
          <a:p>
            <a:r>
              <a:rPr lang="en-US" b="1" dirty="0" smtClean="0"/>
              <a:t>Companies Hiring for this Position:</a:t>
            </a:r>
          </a:p>
          <a:p>
            <a:pPr lvl="1"/>
            <a:r>
              <a:rPr lang="en-US" dirty="0" err="1" smtClean="0"/>
              <a:t>Pepsicola</a:t>
            </a:r>
            <a:r>
              <a:rPr lang="en-US" dirty="0" smtClean="0"/>
              <a:t>, Kraft/General Foods, Kellogg Company, General Mills, Heinz USA, and Pillsbury. </a:t>
            </a:r>
          </a:p>
          <a:p>
            <a:endParaRPr lang="en-US" dirty="0"/>
          </a:p>
        </p:txBody>
      </p:sp>
      <p:pic>
        <p:nvPicPr>
          <p:cNvPr id="8194" name="Picture 2" descr="Pep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181600"/>
            <a:ext cx="1676400" cy="1676400"/>
          </a:xfrm>
          <a:prstGeom prst="rect">
            <a:avLst/>
          </a:prstGeom>
          <a:noFill/>
        </p:spPr>
      </p:pic>
      <p:pic>
        <p:nvPicPr>
          <p:cNvPr id="8196" name="Picture 4" descr="http://www.swotti.com/tmp/swotti/cacheA2VSBG9NCW==/imgKellogs2.jpg"/>
          <p:cNvPicPr>
            <a:picLocks noChangeAspect="1" noChangeArrowheads="1"/>
          </p:cNvPicPr>
          <p:nvPr/>
        </p:nvPicPr>
        <p:blipFill>
          <a:blip r:embed="rId4" cstate="print"/>
          <a:srcRect t="24378"/>
          <a:stretch>
            <a:fillRect/>
          </a:stretch>
        </p:blipFill>
        <p:spPr bwMode="auto">
          <a:xfrm>
            <a:off x="5943600" y="1828800"/>
            <a:ext cx="1914525" cy="1447800"/>
          </a:xfrm>
          <a:prstGeom prst="rect">
            <a:avLst/>
          </a:prstGeom>
          <a:noFill/>
        </p:spPr>
      </p:pic>
      <p:pic>
        <p:nvPicPr>
          <p:cNvPr id="8198" name="Picture 6" descr="http://images.businessweek.com/ss/06/07/top_brands/image/hein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192486"/>
            <a:ext cx="2590800" cy="1665514"/>
          </a:xfrm>
          <a:prstGeom prst="rect">
            <a:avLst/>
          </a:prstGeom>
          <a:noFill/>
        </p:spPr>
      </p:pic>
      <p:pic>
        <p:nvPicPr>
          <p:cNvPr id="8200" name="Picture 8" descr="http://eeendeavors.com/wp-content/uploads/2011/08/Pillsbury-doughboy-e13123394372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2791968"/>
            <a:ext cx="2438400" cy="2389632"/>
          </a:xfrm>
          <a:prstGeom prst="rect">
            <a:avLst/>
          </a:prstGeom>
          <a:noFill/>
        </p:spPr>
      </p:pic>
      <p:pic>
        <p:nvPicPr>
          <p:cNvPr id="8202" name="Picture 10" descr="http://www.dreamstime.com/food-science-thumb6741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667000"/>
            <a:ext cx="1676400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791200"/>
            <a:ext cx="48768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Ag Fun Fact:</a:t>
            </a:r>
            <a:r>
              <a:rPr lang="en-US" dirty="0" smtClean="0"/>
              <a:t> </a:t>
            </a:r>
            <a:r>
              <a:rPr lang="en-US" sz="1600" dirty="0" smtClean="0"/>
              <a:t>Ethanol and new bio-diesel fuels made from corn, soybeans and other grains are beneficial to the environment and helps contribute to energy independence for the U.S.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Veterinarian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Job Description:</a:t>
            </a:r>
          </a:p>
          <a:p>
            <a:pPr lvl="1"/>
            <a:r>
              <a:rPr lang="en-US" dirty="0" smtClean="0"/>
              <a:t>Veterinarians study</a:t>
            </a:r>
            <a:r>
              <a:rPr lang="en-US" dirty="0" smtClean="0"/>
              <a:t>, treat, and control animal injuries and diseases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Job </a:t>
            </a:r>
            <a:r>
              <a:rPr lang="en-US" b="1" dirty="0" smtClean="0"/>
              <a:t>Titles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Doctor of Veterinary Medicine.</a:t>
            </a:r>
            <a:endParaRPr lang="en-US" b="1" dirty="0" smtClean="0"/>
          </a:p>
          <a:p>
            <a:r>
              <a:rPr lang="en-US" b="1" dirty="0" smtClean="0"/>
              <a:t>Companies </a:t>
            </a:r>
            <a:r>
              <a:rPr lang="en-US" b="1" dirty="0" smtClean="0"/>
              <a:t>Hiring for this Position:</a:t>
            </a:r>
          </a:p>
          <a:p>
            <a:pPr lvl="1"/>
            <a:r>
              <a:rPr lang="en-US" dirty="0" err="1" smtClean="0"/>
              <a:t>Banfield</a:t>
            </a:r>
            <a:r>
              <a:rPr lang="en-US" dirty="0" smtClean="0"/>
              <a:t>, Private Practices,  Hills/Purina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943600"/>
            <a:ext cx="4953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Ag Fun Fact:</a:t>
            </a:r>
            <a:r>
              <a:rPr lang="en-US" dirty="0" smtClean="0"/>
              <a:t> </a:t>
            </a:r>
            <a:r>
              <a:rPr lang="en-US" sz="1600" dirty="0" smtClean="0"/>
              <a:t>Pigs can't sweat. Pigs have no sweat glands, that is why they roll around in mud to cool off.</a:t>
            </a:r>
            <a:endParaRPr lang="en-US" sz="1600" dirty="0"/>
          </a:p>
        </p:txBody>
      </p:sp>
      <p:pic>
        <p:nvPicPr>
          <p:cNvPr id="2050" name="Picture 2" descr="http://www.onlinecollegeguru.com/images/Careers/veterinarian-technologi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3275" y="2286000"/>
            <a:ext cx="1990725" cy="1990725"/>
          </a:xfrm>
          <a:prstGeom prst="rect">
            <a:avLst/>
          </a:prstGeom>
          <a:noFill/>
        </p:spPr>
      </p:pic>
      <p:pic>
        <p:nvPicPr>
          <p:cNvPr id="2052" name="Picture 4" descr="http://www.militarytimesedge.com/xml/education/college-news/ed_veterinarian_shortage_032309/032609ed_veterinarian1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319587"/>
            <a:ext cx="3810000" cy="2538413"/>
          </a:xfrm>
          <a:prstGeom prst="rect">
            <a:avLst/>
          </a:prstGeom>
          <a:noFill/>
        </p:spPr>
      </p:pic>
      <p:pic>
        <p:nvPicPr>
          <p:cNvPr id="2054" name="Picture 6" descr="http://www.dpi.nsw.gov.au/__data/assets/image/0006/122856/pig-resea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609724"/>
            <a:ext cx="180975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fws.gov/columbiariver/bios/co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650" y="1553174"/>
            <a:ext cx="1702350" cy="1571026"/>
          </a:xfrm>
          <a:prstGeom prst="rect">
            <a:avLst/>
          </a:prstGeom>
          <a:noFill/>
        </p:spPr>
      </p:pic>
      <p:pic>
        <p:nvPicPr>
          <p:cNvPr id="7174" name="Picture 6" descr="http://s3.amazonaws.com/agency-logos.federalregister.gov/197/medium.png?12791504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2590800"/>
            <a:ext cx="2333625" cy="278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and Wildlife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5102352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Job Description:</a:t>
            </a:r>
          </a:p>
          <a:p>
            <a:pPr lvl="1"/>
            <a:r>
              <a:rPr lang="en-US" dirty="0" smtClean="0"/>
              <a:t>To focus on environmental management, conservation, and wildlife ecology and management.</a:t>
            </a:r>
          </a:p>
          <a:p>
            <a:r>
              <a:rPr lang="en-US" b="1" dirty="0" smtClean="0"/>
              <a:t>Job Titles:</a:t>
            </a:r>
          </a:p>
          <a:p>
            <a:pPr lvl="1"/>
            <a:r>
              <a:rPr lang="en-US" dirty="0" smtClean="0"/>
              <a:t>Water Quality Specialist, Fish Hatchery Manager, Habitat Specialist.</a:t>
            </a:r>
          </a:p>
          <a:p>
            <a:r>
              <a:rPr lang="en-US" b="1" dirty="0" smtClean="0"/>
              <a:t>Companies Hiring for this Position:</a:t>
            </a:r>
          </a:p>
          <a:p>
            <a:pPr lvl="1"/>
            <a:r>
              <a:rPr lang="en-US" dirty="0" smtClean="0"/>
              <a:t>US Forest Service, Bureau of Land Management, State and local divisions of surface water quality, US Fish and Wildlife Services. </a:t>
            </a:r>
          </a:p>
          <a:p>
            <a:endParaRPr lang="en-US" dirty="0"/>
          </a:p>
        </p:txBody>
      </p:sp>
      <p:pic>
        <p:nvPicPr>
          <p:cNvPr id="7170" name="Picture 2" descr="http://www.srd.alberta.ca/AboutUs/Careers/FishWildlifeEnforcement/images/FishAndWildlifeOfficerFeb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212079"/>
            <a:ext cx="2057400" cy="16459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242447"/>
            <a:ext cx="5334000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Ag Fun Fact:</a:t>
            </a:r>
            <a:r>
              <a:rPr lang="en-US" dirty="0" smtClean="0"/>
              <a:t> </a:t>
            </a:r>
            <a:r>
              <a:rPr lang="en-US" sz="1600" dirty="0" smtClean="0"/>
              <a:t>Fish don't have ears. They hear or feel vibrations along the lateral line of their bodies.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Horticulture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5552" cy="4876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Job Description:</a:t>
            </a:r>
          </a:p>
          <a:p>
            <a:pPr lvl="1"/>
            <a:r>
              <a:rPr lang="en-US" dirty="0" smtClean="0"/>
              <a:t>Work with the science and art concerned with culture, marketing, and utilization of fruits, flowers, vegetables, and ornamental plants.</a:t>
            </a:r>
            <a:endParaRPr lang="en-US" dirty="0" smtClean="0"/>
          </a:p>
          <a:p>
            <a:r>
              <a:rPr lang="en-US" b="1" dirty="0" smtClean="0"/>
              <a:t>Job Titles:</a:t>
            </a:r>
          </a:p>
          <a:p>
            <a:pPr lvl="1"/>
            <a:r>
              <a:rPr lang="en-US" dirty="0" smtClean="0"/>
              <a:t>Retail Manager, Landscape Designer, Florist, Entrepreneur</a:t>
            </a:r>
            <a:r>
              <a:rPr lang="en-US" dirty="0" smtClean="0"/>
              <a:t>,  Nursery Grower, and Contractor. </a:t>
            </a:r>
            <a:endParaRPr lang="en-US" dirty="0" smtClean="0"/>
          </a:p>
          <a:p>
            <a:r>
              <a:rPr lang="en-US" b="1" dirty="0" smtClean="0"/>
              <a:t>Companies Hiring for this Position:</a:t>
            </a:r>
          </a:p>
          <a:p>
            <a:pPr lvl="1"/>
            <a:r>
              <a:rPr lang="en-US" dirty="0" smtClean="0"/>
              <a:t>Gerber, </a:t>
            </a:r>
            <a:r>
              <a:rPr lang="en-US" dirty="0" err="1" smtClean="0"/>
              <a:t>Mawby</a:t>
            </a:r>
            <a:r>
              <a:rPr lang="en-US" dirty="0" smtClean="0"/>
              <a:t> Fruit Farms, Ball Corporation, Pan American Seed.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www.growthproducts.com/prod_images/horticulture_p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1514475"/>
            <a:ext cx="2200275" cy="2828925"/>
          </a:xfrm>
          <a:prstGeom prst="rect">
            <a:avLst/>
          </a:prstGeom>
          <a:noFill/>
        </p:spPr>
      </p:pic>
      <p:pic>
        <p:nvPicPr>
          <p:cNvPr id="10246" name="Picture 6" descr="http://thephotogardenbee.com/wp-content/uploads/2009/12/horticultur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89793"/>
            <a:ext cx="2133600" cy="2853608"/>
          </a:xfrm>
          <a:prstGeom prst="rect">
            <a:avLst/>
          </a:prstGeom>
          <a:noFill/>
        </p:spPr>
      </p:pic>
      <p:pic>
        <p:nvPicPr>
          <p:cNvPr id="10244" name="Picture 4" descr="http://davidsonnews.net/wp-content/uploads/2009/04/horticulture-cl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307633"/>
            <a:ext cx="3124200" cy="25503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6019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Ag Fun Fact: </a:t>
            </a:r>
            <a:r>
              <a:rPr lang="en-US" dirty="0" smtClean="0"/>
              <a:t>Grapes </a:t>
            </a:r>
            <a:r>
              <a:rPr lang="en-US" dirty="0" smtClean="0"/>
              <a:t>are one of the oldest cultivated fruits. They have been around for more than 8,000 </a:t>
            </a:r>
            <a:r>
              <a:rPr lang="en-US" dirty="0" smtClean="0"/>
              <a:t>years!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allAtOnce" animBg="1"/>
    </p:bld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 lang="en-US" smtClean="0"/>
              <a:t>Parks, Recreation and Tourism Resources</a:t>
            </a:r>
            <a:endParaRPr dirty="0"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 sz="quarter"/>
          </p:nvPr>
        </p:nvSpPr>
        <p:spPr>
          <a:xfrm>
            <a:off x="612648" y="1676400"/>
            <a:ext cx="4492752" cy="4953000"/>
          </a:xfrm>
        </p:spPr>
        <p:txBody>
          <a:bodyPr>
            <a:normAutofit fontScale="70000" lnSpcReduction="20000"/>
          </a:bodyPr>
          <a:lstStyle/>
          <a:p>
            <a:r>
              <a:rPr b="1" dirty="0" lang="en-US" smtClean="0"/>
              <a:t>Job Description:</a:t>
            </a:r>
          </a:p>
          <a:p>
            <a:pPr lvl="1"/>
            <a:r>
              <a:rPr dirty="0" lang="en-US" smtClean="0"/>
              <a:t>This job entails planning </a:t>
            </a:r>
            <a:r>
              <a:rPr dirty="0" lang="en-US" smtClean="0"/>
              <a:t>and managing programs, areas, and facilities that are designed to meet people's leisure needs and enhance quality of </a:t>
            </a:r>
            <a:r>
              <a:rPr dirty="0" lang="en-US" smtClean="0"/>
              <a:t>life.</a:t>
            </a:r>
          </a:p>
          <a:p>
            <a:r>
              <a:rPr b="1" dirty="0" lang="en-US" smtClean="0"/>
              <a:t>Job </a:t>
            </a:r>
            <a:r>
              <a:rPr b="1" dirty="0" lang="en-US" smtClean="0"/>
              <a:t>Titles:</a:t>
            </a:r>
          </a:p>
          <a:p>
            <a:pPr lvl="1"/>
            <a:r>
              <a:rPr dirty="0" lang="en-US" smtClean="0"/>
              <a:t>Park Ranger, Interpreter/Naturalist, Environmental Educator, Travel and Convention Planner, Youth Program Director, Camp Counselor, Park and Recreation Director, and Tourism Consultant. </a:t>
            </a:r>
            <a:endParaRPr dirty="0" lang="en-US" smtClean="0"/>
          </a:p>
          <a:p>
            <a:r>
              <a:rPr b="1" dirty="0" lang="en-US" smtClean="0"/>
              <a:t>Companies Hiring for this Position:</a:t>
            </a:r>
          </a:p>
          <a:p>
            <a:pPr lvl="1"/>
            <a:r>
              <a:rPr dirty="0" lang="en-US" smtClean="0"/>
              <a:t> Hilton and Marriott Resorts, Hospitals, YMCA, Golf Courses, Six Flags Great Adventure, and the Walt Disney Company.</a:t>
            </a:r>
            <a:endParaRPr dirty="0" lang="en-US"/>
          </a:p>
        </p:txBody>
      </p:sp>
      <p:pic>
        <p:nvPicPr>
          <p:cNvPr descr="Field of Texas Paintbrush and Bluebonnets, Inks Lake State Park, Texas pictures" id="8194" name="Picture 2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6553200" y="5295900"/>
            <a:ext cx="2590800" cy="1562100"/>
          </a:xfrm>
          <a:prstGeom prst="rect">
            <a:avLst/>
          </a:prstGeom>
          <a:noFill/>
        </p:spPr>
      </p:pic>
      <p:pic>
        <p:nvPicPr>
          <p:cNvPr descr="Palo Duro Canyon State Park" id="8196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6553200" y="1508760"/>
            <a:ext cx="2590800" cy="2072640"/>
          </a:xfrm>
          <a:prstGeom prst="rect">
            <a:avLst/>
          </a:prstGeom>
          <a:noFill/>
        </p:spPr>
      </p:pic>
      <p:pic>
        <p:nvPicPr>
          <p:cNvPr descr="http://www.nwk.usace.army.mil/pe/gif/boat.jpg" id="8202" name="Picture 10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6553200" y="3581400"/>
            <a:ext cx="2590800" cy="17257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183868"/>
            <a:ext cx="6553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algn="ctr"/>
            <a:r>
              <a:rPr b="1" dirty="0" lang="en-US" smtClean="0" u="sng"/>
              <a:t>Ag Fun Fact:</a:t>
            </a:r>
            <a:r>
              <a:rPr dirty="0" lang="en-US" smtClean="0"/>
              <a:t> </a:t>
            </a:r>
            <a:r>
              <a:rPr dirty="0" lang="en-US" smtClean="0" sz="1600"/>
              <a:t>Only about 1% of all Earth’s water is fresh water.</a:t>
            </a:r>
            <a:endParaRPr dirty="0" lang="en-US" sz="160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4"/>
      <p:bldP animBg="1" build="allAtOnce" grpId="0" spid="1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scm-l3.technorati.com/10/08/30/17239/I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80965" y="4338166"/>
            <a:ext cx="3200400" cy="16868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4264152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Job Description:</a:t>
            </a:r>
          </a:p>
          <a:p>
            <a:pPr lvl="1"/>
            <a:r>
              <a:rPr lang="en-US" dirty="0" smtClean="0"/>
              <a:t>This job entails </a:t>
            </a:r>
            <a:r>
              <a:rPr lang="en-US" dirty="0" smtClean="0"/>
              <a:t>food packaging, health care and pharmaceutical packaging, and industrial packaging.</a:t>
            </a:r>
            <a:endParaRPr lang="en-US" dirty="0" smtClean="0"/>
          </a:p>
          <a:p>
            <a:r>
              <a:rPr lang="en-US" b="1" dirty="0" smtClean="0"/>
              <a:t>Job </a:t>
            </a:r>
            <a:r>
              <a:rPr lang="en-US" b="1" dirty="0" smtClean="0"/>
              <a:t>Titles:</a:t>
            </a:r>
          </a:p>
          <a:p>
            <a:pPr lvl="1"/>
            <a:r>
              <a:rPr lang="en-US" dirty="0" smtClean="0"/>
              <a:t>Packaging Engineer, Quality Control Coordinator, Laboratory Manager, and Package Designer. </a:t>
            </a:r>
            <a:endParaRPr lang="en-US" dirty="0" smtClean="0"/>
          </a:p>
          <a:p>
            <a:r>
              <a:rPr lang="en-US" b="1" dirty="0" smtClean="0"/>
              <a:t>Companies </a:t>
            </a:r>
            <a:r>
              <a:rPr lang="en-US" b="1" dirty="0" smtClean="0"/>
              <a:t>Hiring for this Position:</a:t>
            </a:r>
          </a:p>
          <a:p>
            <a:pPr lvl="1"/>
            <a:r>
              <a:rPr lang="en-US" dirty="0" smtClean="0"/>
              <a:t> Coca-Cola Co., Hershey Chocolate USA, Johnson and Johnson, 3M, IBM Corp., and Amway Corp.</a:t>
            </a:r>
            <a:endParaRPr lang="en-US" dirty="0"/>
          </a:p>
        </p:txBody>
      </p:sp>
      <p:pic>
        <p:nvPicPr>
          <p:cNvPr id="6148" name="Picture 4" descr="http://wemakethefunny.com/wp-content/uploads/cok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25468"/>
            <a:ext cx="3124200" cy="3132532"/>
          </a:xfrm>
          <a:prstGeom prst="rect">
            <a:avLst/>
          </a:prstGeom>
          <a:noFill/>
        </p:spPr>
      </p:pic>
      <p:pic>
        <p:nvPicPr>
          <p:cNvPr id="6146" name="Picture 2" descr="http://weekendcowgirl.com/wp-content/uploads/2011/02/Hershey-B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524000"/>
            <a:ext cx="4038600" cy="23366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791200"/>
            <a:ext cx="49530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Ag Fun Fact:</a:t>
            </a:r>
            <a:r>
              <a:rPr lang="en-US" dirty="0" smtClean="0"/>
              <a:t> </a:t>
            </a:r>
            <a:r>
              <a:rPr lang="en-US" sz="1600" dirty="0" smtClean="0"/>
              <a:t>Genetic engineering with plants and animals has resulted in new antibodies for immunizations. Other research has developed surgical techniques and pharmaceuticals from agriculture that help save lives.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celsias.com/media/uploads/admin/forestry_woods_2c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1"/>
            <a:ext cx="3937000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45152" cy="4572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Job Description:</a:t>
            </a:r>
          </a:p>
          <a:p>
            <a:pPr lvl="1"/>
            <a:r>
              <a:rPr lang="en-US" dirty="0" smtClean="0"/>
              <a:t>This job entails learning </a:t>
            </a:r>
            <a:r>
              <a:rPr lang="en-US" dirty="0" smtClean="0"/>
              <a:t>the science and art of managing natural resources that occur on forest lands.</a:t>
            </a:r>
            <a:endParaRPr lang="en-US" dirty="0" smtClean="0"/>
          </a:p>
          <a:p>
            <a:r>
              <a:rPr lang="en-US" b="1" dirty="0" smtClean="0"/>
              <a:t>Job </a:t>
            </a:r>
            <a:r>
              <a:rPr lang="en-US" b="1" dirty="0" smtClean="0"/>
              <a:t>Titles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Forester, Forest Ranger, Consulting Forester, District Ranger, Arborist, Naturalist, Timber Buyer, and Forest Nursery Manager.</a:t>
            </a:r>
            <a:endParaRPr lang="en-US" b="1" dirty="0" smtClean="0"/>
          </a:p>
          <a:p>
            <a:r>
              <a:rPr lang="en-US" b="1" dirty="0" smtClean="0"/>
              <a:t>Companies </a:t>
            </a:r>
            <a:r>
              <a:rPr lang="en-US" b="1" dirty="0" smtClean="0"/>
              <a:t>Hiring for this Position:</a:t>
            </a:r>
          </a:p>
          <a:p>
            <a:pPr lvl="1"/>
            <a:r>
              <a:rPr lang="en-US" dirty="0" smtClean="0"/>
              <a:t>The Mead Corporation, John Hancock Financial Services, City Governments, and USDA Forest Service.</a:t>
            </a:r>
            <a:endParaRPr lang="en-US" dirty="0"/>
          </a:p>
        </p:txBody>
      </p:sp>
      <p:pic>
        <p:nvPicPr>
          <p:cNvPr id="4098" name="Picture 2" descr="http://www.portaec.net/library/images/forestry/root/forestry_outp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3124200" cy="2082800"/>
          </a:xfrm>
          <a:prstGeom prst="rect">
            <a:avLst/>
          </a:prstGeom>
          <a:noFill/>
        </p:spPr>
      </p:pic>
      <p:pic>
        <p:nvPicPr>
          <p:cNvPr id="4104" name="Picture 8" descr="http://www.ritchiewiki.com/wiki/files/thumb/Forestry_logging_truck.jpg/420px-Forestry_logging_tru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057400"/>
            <a:ext cx="3124200" cy="23431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445204"/>
            <a:ext cx="60198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Ag Fun Fact:</a:t>
            </a:r>
            <a:r>
              <a:rPr lang="en-US" dirty="0" smtClean="0"/>
              <a:t> </a:t>
            </a:r>
            <a:r>
              <a:rPr lang="en-US" sz="1600" dirty="0" smtClean="0"/>
              <a:t>An acre of trees can remove about 13 tons of dust and gases every year from the surrounding </a:t>
            </a:r>
            <a:r>
              <a:rPr lang="en-US" sz="1600" dirty="0" smtClean="0"/>
              <a:t>environment, and almost </a:t>
            </a:r>
            <a:r>
              <a:rPr lang="en-US" sz="1600" dirty="0" smtClean="0"/>
              <a:t>a third of the world’s total land area is covered by forests.</a:t>
            </a:r>
          </a:p>
          <a:p>
            <a:pPr algn="ctr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96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charRg st="296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2057400"/>
            <a:ext cx="4038600" cy="419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Ag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16552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Celebrate National Ag Day</a:t>
            </a:r>
            <a:r>
              <a:rPr lang="en-US" dirty="0" smtClean="0"/>
              <a:t> </a:t>
            </a:r>
            <a:r>
              <a:rPr lang="en-US" dirty="0" smtClean="0"/>
              <a:t>with your friends and family!</a:t>
            </a:r>
            <a:endParaRPr lang="en-US" dirty="0" smtClean="0"/>
          </a:p>
          <a:p>
            <a:pPr lvl="1"/>
            <a:r>
              <a:rPr lang="en-US" dirty="0" smtClean="0"/>
              <a:t>March 15, 2012</a:t>
            </a:r>
          </a:p>
          <a:p>
            <a:pPr lvl="2"/>
            <a:r>
              <a:rPr lang="en-US" dirty="0" smtClean="0"/>
              <a:t>Appreciate the role agriculture plays in providing safe, abundant and affordable products</a:t>
            </a:r>
            <a:r>
              <a:rPr lang="en-US" dirty="0" smtClean="0"/>
              <a:t>. </a:t>
            </a:r>
            <a:r>
              <a:rPr lang="en-US" dirty="0" smtClean="0"/>
              <a:t>Agriculture provides almost everything we eat, </a:t>
            </a:r>
            <a:r>
              <a:rPr lang="en-US" dirty="0" smtClean="0"/>
              <a:t>use, </a:t>
            </a:r>
            <a:r>
              <a:rPr lang="en-US" dirty="0" smtClean="0"/>
              <a:t>and wear on a daily </a:t>
            </a:r>
            <a:r>
              <a:rPr lang="en-US" dirty="0" smtClean="0"/>
              <a:t>basis, but </a:t>
            </a:r>
            <a:r>
              <a:rPr lang="en-US" dirty="0" smtClean="0"/>
              <a:t>too few people truly understand this </a:t>
            </a:r>
            <a:r>
              <a:rPr lang="en-US" dirty="0" smtClean="0"/>
              <a:t>contribution. So spread agriculture awareness</a:t>
            </a:r>
            <a:r>
              <a:rPr lang="en-US" dirty="0" smtClean="0"/>
              <a:t> </a:t>
            </a:r>
            <a:r>
              <a:rPr lang="en-US" dirty="0" smtClean="0"/>
              <a:t>in your community on Ag Day and everyday!</a:t>
            </a:r>
            <a:endParaRPr lang="en-US" dirty="0" smtClean="0"/>
          </a:p>
        </p:txBody>
      </p:sp>
      <p:pic>
        <p:nvPicPr>
          <p:cNvPr id="1026" name="Picture 2" descr="http://www.agday.org/images/2011AgDay-pho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080" y="2057400"/>
            <a:ext cx="401792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r>
              <a:rPr lang="en-US" dirty="0" smtClean="0"/>
              <a:t>Most people hear the word “agriculture” and immediately think of a farm or ranch, but did you know that </a:t>
            </a:r>
            <a:r>
              <a:rPr lang="en-US" u="sng" dirty="0" smtClean="0"/>
              <a:t>only </a:t>
            </a:r>
            <a:r>
              <a:rPr lang="en-US" dirty="0" smtClean="0"/>
              <a:t>10% of Americans are involved in traditional farming? </a:t>
            </a:r>
          </a:p>
          <a:p>
            <a:pPr lvl="1"/>
            <a:r>
              <a:rPr lang="en-US" dirty="0" smtClean="0"/>
              <a:t>Today agriculture offers over </a:t>
            </a:r>
            <a:r>
              <a:rPr lang="en-US" u="sng" dirty="0" smtClean="0"/>
              <a:t>200 different careers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you think of any agricultural careers besides a farmer or a rancher? </a:t>
            </a:r>
          </a:p>
        </p:txBody>
      </p:sp>
      <p:pic>
        <p:nvPicPr>
          <p:cNvPr id="17410" name="Picture 2" descr="http://www.investormarketinglists.com/wp-content/uploads/2011/05/farm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86275"/>
            <a:ext cx="3766066" cy="2371725"/>
          </a:xfrm>
          <a:prstGeom prst="rect">
            <a:avLst/>
          </a:prstGeom>
          <a:noFill/>
        </p:spPr>
      </p:pic>
      <p:pic>
        <p:nvPicPr>
          <p:cNvPr id="17412" name="Picture 4" descr="http://www.aspenranchrealestate.com/images/Colorado-cattle-ra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598" y="4724400"/>
            <a:ext cx="3203602" cy="2133600"/>
          </a:xfrm>
          <a:prstGeom prst="rect">
            <a:avLst/>
          </a:prstGeom>
          <a:noFill/>
        </p:spPr>
      </p:pic>
      <p:pic>
        <p:nvPicPr>
          <p:cNvPr id="4" name="Picture 2" descr="http://healthypetfoodguide.com/wp-content/uploads/2011/05/HPFG_Horse_Weigh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89" y="4724400"/>
            <a:ext cx="202901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lang="en-US" smtClean="0"/>
              <a:t>Career Categories…So Many Choices! </a:t>
            </a:r>
            <a:endParaRPr dirty="0" lang="en-US"/>
          </a:p>
        </p:txBody>
      </p:sp>
      <p:pic>
        <p:nvPicPr>
          <p:cNvPr id="15361" name="Picture 1"/>
          <p:cNvPicPr>
            <a:picLocks noChangeArrowheads="1" noChangeAspect="1"/>
          </p:cNvPicPr>
          <p:nvPr/>
        </p:nvPicPr>
        <p:blipFill>
          <a:blip cstate="print" r:embed="rId2"/>
          <a:srcRect b="31"/>
          <a:stretch>
            <a:fillRect/>
          </a:stretch>
        </p:blipFill>
        <p:spPr bwMode="auto">
          <a:xfrm>
            <a:off x="-12699" y="1981200"/>
            <a:ext cx="9156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://www.nmsu.edu/~nmffa/Images/emblem%20copy.jpg" id="15363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5137943"/>
            <a:ext cx="2362200" cy="1796257"/>
          </a:xfrm>
          <a:prstGeom prst="rect">
            <a:avLst/>
          </a:prstGeom>
          <a:noFill/>
        </p:spPr>
      </p:pic>
      <p:pic>
        <p:nvPicPr>
          <p:cNvPr descr="http://www.rgjv.org/tpwd.png" id="15365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7311062" y="5029200"/>
            <a:ext cx="1832938" cy="1828800"/>
          </a:xfrm>
          <a:prstGeom prst="rect">
            <a:avLst/>
          </a:prstGeom>
          <a:noFill/>
        </p:spPr>
      </p:pic>
      <p:pic>
        <p:nvPicPr>
          <p:cNvPr descr="http://www.bharatwaves.com/editorpicks/modules/upload/attachments/long_grain_rice.jpg" id="15367" name="Picture 7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0" y="1524000"/>
            <a:ext cx="1447800" cy="1812012"/>
          </a:xfrm>
          <a:prstGeom prst="rect">
            <a:avLst/>
          </a:prstGeom>
          <a:noFill/>
        </p:spPr>
      </p:pic>
      <p:pic>
        <p:nvPicPr>
          <p:cNvPr descr="http://www.muic.mahidol.ac.th/sciences/images/Program/Food%20Science.jpg" id="15369" name="Picture 9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6477000" y="1524000"/>
            <a:ext cx="2667000" cy="177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6200000">
            <a:off x="5816642" y="4902243"/>
            <a:ext cx="1219200" cy="2539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1050">
                <a:solidFill>
                  <a:srgbClr val="336600"/>
                </a:solidFill>
                <a:latin charset="0" pitchFamily="18" typeface="Cooper Std Black"/>
              </a:rPr>
              <a:t>Veterinarian</a:t>
            </a:r>
            <a:endParaRPr dirty="0" lang="en-US" sz="1050">
              <a:solidFill>
                <a:srgbClr val="336600"/>
              </a:solidFill>
              <a:latin charset="0" pitchFamily="18" typeface="Cooper Std Black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Area of Job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According to Farm Bureau News, “Food Scientists and engineers will be in the greatest demand in the agricultural market in the next four years.” </a:t>
            </a:r>
          </a:p>
          <a:p>
            <a:pPr lvl="1"/>
            <a:r>
              <a:rPr lang="en-US" dirty="0" smtClean="0"/>
              <a:t>Job openings </a:t>
            </a:r>
            <a:r>
              <a:rPr lang="en-US" u="sng" dirty="0" smtClean="0"/>
              <a:t>exceed</a:t>
            </a:r>
            <a:r>
              <a:rPr lang="en-US" dirty="0" smtClean="0"/>
              <a:t> the number of graduates for those jobs, creating a </a:t>
            </a:r>
            <a:r>
              <a:rPr lang="en-US" u="sng" dirty="0" smtClean="0"/>
              <a:t>demand</a:t>
            </a:r>
            <a:r>
              <a:rPr lang="en-US" dirty="0" smtClean="0"/>
              <a:t> for </a:t>
            </a:r>
            <a:r>
              <a:rPr lang="en-US" b="1" u="sng" dirty="0" smtClean="0"/>
              <a:t>you</a:t>
            </a:r>
            <a:r>
              <a:rPr lang="en-US" dirty="0" smtClean="0"/>
              <a:t> the student!</a:t>
            </a:r>
            <a:endParaRPr lang="en-US" dirty="0"/>
          </a:p>
        </p:txBody>
      </p:sp>
      <p:pic>
        <p:nvPicPr>
          <p:cNvPr id="16386" name="Picture 2" descr="https://www.ucd.ie/horizons/photos/majors/f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2857500" cy="2286000"/>
          </a:xfrm>
          <a:prstGeom prst="rect">
            <a:avLst/>
          </a:prstGeom>
          <a:noFill/>
        </p:spPr>
      </p:pic>
      <p:pic>
        <p:nvPicPr>
          <p:cNvPr id="16388" name="Picture 4" descr="http://www.vt.edu/spotlight/impact/2009-08-31-wine/M_wine-zoecklein-p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7597"/>
            <a:ext cx="3581400" cy="2280403"/>
          </a:xfrm>
          <a:prstGeom prst="rect">
            <a:avLst/>
          </a:prstGeom>
          <a:noFill/>
        </p:spPr>
      </p:pic>
      <p:pic>
        <p:nvPicPr>
          <p:cNvPr id="16390" name="Picture 6" descr="http://bestfoodsciencejobs.com/wp-content/uploads/2011/03/162740432_6ac502f892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72001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is Everywhere!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3124200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 smtClean="0"/>
              <a:t>Agriculture is a part of your daily life already, here’s how it plays a role in your life each day:</a:t>
            </a:r>
          </a:p>
          <a:p>
            <a:pPr lvl="1"/>
            <a:r>
              <a:rPr lang="en-US" sz="3200" dirty="0" smtClean="0"/>
              <a:t>7:00 am - Rise shine, brush your teeth, sheep helped to make that toothbrush. </a:t>
            </a:r>
          </a:p>
          <a:p>
            <a:pPr lvl="1"/>
            <a:r>
              <a:rPr lang="en-US" sz="3200" dirty="0" smtClean="0"/>
              <a:t>7:05 am - Put on your tennis shoes made form cattle or sheep, and your blue jeans and a shirt made from cotton. </a:t>
            </a:r>
          </a:p>
          <a:p>
            <a:pPr lvl="1"/>
            <a:r>
              <a:rPr lang="en-US" sz="3200" dirty="0" smtClean="0"/>
              <a:t>8:15 am - Read the newspaper printed with ink made from soybeans. </a:t>
            </a:r>
          </a:p>
          <a:p>
            <a:pPr lvl="1"/>
            <a:r>
              <a:rPr lang="en-US" sz="3200" dirty="0" smtClean="0"/>
              <a:t>9:00 am - Art class with paints from cattle, sheep and soybeans; brushes from cattle pigs and sheep and glue from pigs cattle and corn.</a:t>
            </a:r>
          </a:p>
          <a:p>
            <a:pPr lvl="1"/>
            <a:r>
              <a:rPr lang="en-US" sz="3200" dirty="0" smtClean="0"/>
              <a:t>12:00 pm - Enjoy a cheeseburger, potato chips an apple and milk for lunch from dairy cattle, beef cattle, wheat, corn fruit and vegetables.</a:t>
            </a:r>
          </a:p>
          <a:p>
            <a:pPr lvl="2"/>
            <a:r>
              <a:rPr lang="en-US" sz="2900" dirty="0" smtClean="0"/>
              <a:t>Continue your day on the next slide!</a:t>
            </a:r>
          </a:p>
        </p:txBody>
      </p:sp>
      <p:pic>
        <p:nvPicPr>
          <p:cNvPr id="14338" name="Picture 2" descr="http://www.hickerphoto.com/data/media/40/suffolk-sheep_15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3600"/>
            <a:ext cx="3352800" cy="2235201"/>
          </a:xfrm>
          <a:prstGeom prst="rect">
            <a:avLst/>
          </a:prstGeom>
          <a:noFill/>
        </p:spPr>
      </p:pic>
      <p:pic>
        <p:nvPicPr>
          <p:cNvPr id="14340" name="Picture 4" descr="http://www.whataboutclients.com/archives/Cattle%20Pictures,Cattle%20Wallpapers,%20Cattle%20Animal%20Photos,Cattle%20animal%20pics%20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0" y="4669770"/>
            <a:ext cx="2914650" cy="2188230"/>
          </a:xfrm>
          <a:prstGeom prst="rect">
            <a:avLst/>
          </a:prstGeom>
          <a:noFill/>
        </p:spPr>
      </p:pic>
      <p:pic>
        <p:nvPicPr>
          <p:cNvPr id="14342" name="Picture 6" descr="http://pinkroomint.files.wordpress.com/2010/01/mississippi_cotton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7600" y="46482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21752" cy="30480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3200" dirty="0" smtClean="0"/>
              <a:t>12:45 pm - Go to doctor's appointment where 4 patients learned about insulin for diabetics , a medicine made from pigs and cattle.</a:t>
            </a:r>
          </a:p>
          <a:p>
            <a:pPr lvl="1"/>
            <a:r>
              <a:rPr lang="en-US" sz="3200" dirty="0" smtClean="0"/>
              <a:t>3:30 pm - Soccer practice — kick that cowhide! </a:t>
            </a:r>
          </a:p>
          <a:p>
            <a:pPr lvl="1"/>
            <a:r>
              <a:rPr lang="en-US" sz="3200" dirty="0" smtClean="0"/>
              <a:t>6:00 pm - Family pizza night — cheese, tomato sauce, wheat crust, onions, peppers and mushrooms! All of these ingredients are produced on farms! </a:t>
            </a:r>
          </a:p>
          <a:p>
            <a:pPr lvl="1"/>
            <a:r>
              <a:rPr lang="en-US" sz="3200" dirty="0" smtClean="0"/>
              <a:t>9:00 pm - Curl up under a wool blanket in cotton pajamas.  You guessed it, from sheep and cotton.</a:t>
            </a:r>
          </a:p>
          <a:p>
            <a:pPr lvl="2"/>
            <a:r>
              <a:rPr lang="en-US" sz="2900" b="1" u="sng" dirty="0" smtClean="0"/>
              <a:t>Your entire day depends on agriculture and the people involved in agriculture related jobs and careers!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is Everywhere!</a:t>
            </a:r>
            <a:endParaRPr lang="en-US" dirty="0"/>
          </a:p>
        </p:txBody>
      </p:sp>
      <p:pic>
        <p:nvPicPr>
          <p:cNvPr id="13314" name="Picture 2" descr="http://static.howstuffworks.com/gif/onions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70" y="4419600"/>
            <a:ext cx="2937830" cy="2438400"/>
          </a:xfrm>
          <a:prstGeom prst="rect">
            <a:avLst/>
          </a:prstGeom>
          <a:noFill/>
        </p:spPr>
      </p:pic>
      <p:pic>
        <p:nvPicPr>
          <p:cNvPr id="13316" name="Picture 4" descr="http://corncorps.files.wordpress.com/2011/03/710459-drunk-pig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400" y="4419600"/>
            <a:ext cx="3251200" cy="2438400"/>
          </a:xfrm>
          <a:prstGeom prst="rect">
            <a:avLst/>
          </a:prstGeom>
          <a:noFill/>
        </p:spPr>
      </p:pic>
      <p:pic>
        <p:nvPicPr>
          <p:cNvPr id="13318" name="Picture 6" descr="http://nuwildroots.files.wordpress.com/2010/07/bell-pepper-9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419600"/>
            <a:ext cx="264222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through the next few slides to learn the job descriptions of a few agricultural career categories! </a:t>
            </a:r>
          </a:p>
          <a:p>
            <a:pPr lvl="1"/>
            <a:r>
              <a:rPr lang="en-US" dirty="0" smtClean="0"/>
              <a:t>Imagine yourself in each job.</a:t>
            </a:r>
          </a:p>
          <a:p>
            <a:pPr lvl="1"/>
            <a:r>
              <a:rPr lang="en-US" dirty="0" smtClean="0"/>
              <a:t>Think of what types of classes in high school and college would be useful to attain each job.</a:t>
            </a:r>
          </a:p>
          <a:p>
            <a:pPr lvl="1"/>
            <a:r>
              <a:rPr lang="en-US" dirty="0" smtClean="0"/>
              <a:t>Pick a favorite job and investigate it further!</a:t>
            </a:r>
            <a:endParaRPr lang="en-US" dirty="0"/>
          </a:p>
        </p:txBody>
      </p:sp>
      <p:pic>
        <p:nvPicPr>
          <p:cNvPr id="12290" name="Picture 2" descr="http://veterinaryprices.net/files/2010/03/ve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47" y="4724401"/>
            <a:ext cx="3227753" cy="2133600"/>
          </a:xfrm>
          <a:prstGeom prst="rect">
            <a:avLst/>
          </a:prstGeom>
          <a:noFill/>
        </p:spPr>
      </p:pic>
      <p:pic>
        <p:nvPicPr>
          <p:cNvPr id="12292" name="Picture 4" descr="http://www.teachersalary.org/wp-content/uploads/2011/06/Teacher-Salary-Math-Chalk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724400"/>
            <a:ext cx="2133600" cy="2133601"/>
          </a:xfrm>
          <a:prstGeom prst="rect">
            <a:avLst/>
          </a:prstGeom>
          <a:noFill/>
        </p:spPr>
      </p:pic>
      <p:pic>
        <p:nvPicPr>
          <p:cNvPr id="12294" name="Picture 6" descr="http://www.ennisagritech.com/wp-content/uploads/2011/03/Mowing-Oats-Sweet-Cl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321" y="4724401"/>
            <a:ext cx="287427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Agribusiness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448" y="1676400"/>
            <a:ext cx="5559552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Job Description:</a:t>
            </a:r>
          </a:p>
          <a:p>
            <a:pPr lvl="1"/>
            <a:r>
              <a:rPr lang="en-US" dirty="0" smtClean="0"/>
              <a:t>Focuses on the managerial needs of organizations throughout the food system.</a:t>
            </a:r>
            <a:endParaRPr lang="en-US" dirty="0"/>
          </a:p>
          <a:p>
            <a:r>
              <a:rPr lang="en-US" b="1" dirty="0" smtClean="0"/>
              <a:t>Job Titles:</a:t>
            </a:r>
          </a:p>
          <a:p>
            <a:pPr lvl="1"/>
            <a:r>
              <a:rPr lang="en-US" dirty="0" smtClean="0"/>
              <a:t>Commodity Trader, Agriculture Production Specialist, Financial Manager, and Purchasing Manager.</a:t>
            </a:r>
          </a:p>
          <a:p>
            <a:r>
              <a:rPr lang="en-US" b="1" dirty="0" smtClean="0"/>
              <a:t>Companies Hiring for this Position:</a:t>
            </a:r>
          </a:p>
          <a:p>
            <a:pPr lvl="1"/>
            <a:r>
              <a:rPr lang="en-US" dirty="0" smtClean="0"/>
              <a:t>Seneca Food Corporation, Ralston Purina Co., Farm Bureau Mutual Insurance. </a:t>
            </a:r>
          </a:p>
        </p:txBody>
      </p:sp>
      <p:pic>
        <p:nvPicPr>
          <p:cNvPr id="11266" name="Picture 2" descr="http://www.hayes-stolz.com/Images/agribiz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33528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Ag Fun Fact: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Agricultural and Natural Resources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4187952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Job Description:</a:t>
            </a:r>
          </a:p>
          <a:p>
            <a:pPr lvl="1"/>
            <a:r>
              <a:rPr lang="en-US" dirty="0" smtClean="0"/>
              <a:t>Involves careers in journalism, public relations, and advertising/marketing for agriculture.</a:t>
            </a:r>
          </a:p>
          <a:p>
            <a:r>
              <a:rPr lang="en-US" b="1" dirty="0" smtClean="0"/>
              <a:t>Job Titles:</a:t>
            </a:r>
          </a:p>
          <a:p>
            <a:pPr lvl="1"/>
            <a:r>
              <a:rPr lang="en-US" dirty="0" smtClean="0"/>
              <a:t>Marketing Communications, Manager, District Sales Representative, Reporter,  and Editor.</a:t>
            </a:r>
          </a:p>
          <a:p>
            <a:r>
              <a:rPr lang="en-US" b="1" dirty="0" smtClean="0"/>
              <a:t>Companies Hiring for this Position:</a:t>
            </a:r>
          </a:p>
          <a:p>
            <a:pPr lvl="1"/>
            <a:r>
              <a:rPr lang="en-US" dirty="0" smtClean="0"/>
              <a:t>USDA, National Dairy Council, Michigan Farm Bureau.</a:t>
            </a:r>
          </a:p>
          <a:p>
            <a:endParaRPr lang="en-US" dirty="0"/>
          </a:p>
        </p:txBody>
      </p:sp>
      <p:pic>
        <p:nvPicPr>
          <p:cNvPr id="10242" name="Picture 2" descr="http://www.gibsonbooks.com/shop_image/product/48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558769" cy="4810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Ag Fun Fact:</a:t>
            </a:r>
            <a:r>
              <a:rPr lang="en-US" dirty="0" smtClean="0"/>
              <a:t> </a:t>
            </a:r>
            <a:r>
              <a:rPr lang="en-US" sz="1600" dirty="0" smtClean="0"/>
              <a:t>One bushel of wheat will produce 73 one-pound loaves of bread.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472</TotalTime>
  <Words>1185</Words>
  <Application>Microsoft Office PowerPoint</Application>
  <PresentationFormat>On-screen Show (4:3)</PresentationFormat>
  <Paragraphs>140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Careers In Agriculture</vt:lpstr>
      <vt:lpstr>Careers in Agriculture</vt:lpstr>
      <vt:lpstr>Career Categories…So Many Choices! </vt:lpstr>
      <vt:lpstr>An Area of Job Growth</vt:lpstr>
      <vt:lpstr>Agriculture is Everywhere!</vt:lpstr>
      <vt:lpstr>Agriculture is Everywhere!</vt:lpstr>
      <vt:lpstr>A Closer Look</vt:lpstr>
      <vt:lpstr>Agribusiness Management</vt:lpstr>
      <vt:lpstr>Agricultural and Natural Resources Communications</vt:lpstr>
      <vt:lpstr>Building Construction Management</vt:lpstr>
      <vt:lpstr>Food Science</vt:lpstr>
      <vt:lpstr>Veterinarian</vt:lpstr>
      <vt:lpstr>Fisheries and Wildlife</vt:lpstr>
      <vt:lpstr>Horticulture</vt:lpstr>
      <vt:lpstr>Parks, Recreation and Tourism Resources</vt:lpstr>
      <vt:lpstr>Packaging</vt:lpstr>
      <vt:lpstr>Forestry</vt:lpstr>
      <vt:lpstr>National Ag Day!</vt:lpstr>
    </vt:vector>
  </TitlesOfParts>
  <Company>Texas A&amp;M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Agriculture</dc:title>
  <dc:creator>Ljlab</dc:creator>
  <cp:lastModifiedBy>Ljlab</cp:lastModifiedBy>
  <cp:revision>41</cp:revision>
  <dcterms:created xsi:type="dcterms:W3CDTF">2011-08-11T15:13:18Z</dcterms:created>
  <dcterms:modified xsi:type="dcterms:W3CDTF">2011-08-15T16:41:17Z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1256176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