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x-ms-wma" Extension="wma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8" r:id="rId4"/>
    <p:sldId id="257" r:id="rId5"/>
    <p:sldId id="263" r:id="rId6"/>
    <p:sldId id="264" r:id="rId7"/>
    <p:sldId id="265" r:id="rId8"/>
    <p:sldId id="266" r:id="rId9"/>
    <p:sldId id="268" r:id="rId10"/>
    <p:sldId id="273" r:id="rId11"/>
    <p:sldId id="260" r:id="rId12"/>
    <p:sldId id="275" r:id="rId13"/>
    <p:sldId id="276" r:id="rId14"/>
    <p:sldId id="270" r:id="rId15"/>
    <p:sldId id="269" r:id="rId16"/>
    <p:sldId id="261" r:id="rId17"/>
    <p:sldId id="274" r:id="rId18"/>
    <p:sldId id="262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49" autoAdjust="0"/>
  </p:normalViewPr>
  <p:slideViewPr>
    <p:cSldViewPr>
      <p:cViewPr>
        <p:scale>
          <a:sx n="64" d="100"/>
          <a:sy n="64" d="100"/>
        </p:scale>
        <p:origin x="-130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8BC3-6C99-4D07-8364-22764AA6A608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FE31-A0F5-4CB1-BB60-2C66DB0F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r>
              <a:rPr lang="en-US" dirty="0" smtClean="0"/>
              <a:t>Animal:</a:t>
            </a:r>
          </a:p>
          <a:p>
            <a:r>
              <a:rPr lang="en-US" dirty="0" smtClean="0"/>
              <a:t>-rabies</a:t>
            </a:r>
          </a:p>
          <a:p>
            <a:r>
              <a:rPr lang="en-US" dirty="0" smtClean="0"/>
              <a:t>-chronic wasting</a:t>
            </a:r>
            <a:r>
              <a:rPr lang="en-US" baseline="0" dirty="0" smtClean="0"/>
              <a:t> disease</a:t>
            </a:r>
          </a:p>
          <a:p>
            <a:r>
              <a:rPr lang="en-US" baseline="0" dirty="0" smtClean="0"/>
              <a:t>-mange</a:t>
            </a:r>
          </a:p>
          <a:p>
            <a:r>
              <a:rPr lang="en-US" baseline="0" dirty="0" smtClean="0"/>
              <a:t>-White Nose</a:t>
            </a:r>
          </a:p>
          <a:p>
            <a:r>
              <a:rPr lang="en-US" baseline="0" dirty="0" smtClean="0"/>
              <a:t>-foot and mouth disease</a:t>
            </a:r>
          </a:p>
          <a:p>
            <a:r>
              <a:rPr lang="en-US" baseline="0" dirty="0" smtClean="0"/>
              <a:t>-Avian Influenza</a:t>
            </a:r>
          </a:p>
          <a:p>
            <a:r>
              <a:rPr lang="en-US" baseline="0" dirty="0" smtClean="0"/>
              <a:t>-West Nile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FE31-A0F5-4CB1-BB60-2C66DB0FF2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1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ABDC-5229-491A-9DB1-AF7C64BC707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079D-0E87-4DAC-8EB1-3569712E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hyperlink" Target="http://www.youtube.com/watch?v=BZiBZkNxsp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microsoft.com/office/2007/relationships/media" Target="../media/media2.wma"/><Relationship Id="rId16" Type="http://schemas.microsoft.com/office/2007/relationships/hdphoto" Target="../media/hdphoto3.wdp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3.png"/><Relationship Id="rId5" Type="http://schemas.openxmlformats.org/officeDocument/2006/relationships/image" Target="../media/image3.jpe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7.png"/><Relationship Id="rId9" Type="http://schemas.openxmlformats.org/officeDocument/2006/relationships/image" Target="../media/image7.jpeg"/><Relationship Id="rId1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tpwd.state.tx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pIujcGyZto" TargetMode="External"/><Relationship Id="rId2" Type="http://schemas.openxmlformats.org/officeDocument/2006/relationships/hyperlink" Target="http://www.youtube.com/watch?v=NyZpN_C3ex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ZiBZkNxsp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cdc.gov/rabies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humanesociety.org/animals/resources/tips/injured_orphaned_wildlif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tpwd.state.tx.us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tpwd.state.tx.us/huntwild/wild/rehab/orphan/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5.gif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youtube.com/watch?v=NyZpN_C3exM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youtube.com/watch?v=4pIujcGyZ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i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" y="0"/>
            <a:ext cx="9149443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6827520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Caring for Wildlife</a:t>
            </a:r>
            <a:endParaRPr lang="en-US" sz="13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229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are Some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iseases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Wild Animals can Carry?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t0.gstatic.com/images?q=tbn:ANd9GcRnz0bVI-YGvJeG7v4u3JOZCeEFBaIe9ai6C4c0u9L1UB0y5AQ2o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599"/>
            <a:ext cx="2514600" cy="3310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2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Observable Diseases in Wild Animals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097568"/>
          </a:xfrm>
        </p:spPr>
        <p:txBody>
          <a:bodyPr>
            <a:normAutofit fontScale="77500" lnSpcReduction="20000"/>
          </a:bodyPr>
          <a:lstStyle/>
          <a:p>
            <a:pPr indent="0" marL="0">
              <a:buNone/>
            </a:pPr>
            <a:r>
              <a:rPr b="1" dirty="0" lang="en-US" smtClean="0" u="sng"/>
              <a:t>Chronic Wasting Disease </a:t>
            </a:r>
          </a:p>
          <a:p>
            <a:r>
              <a:rPr dirty="0" lang="en-US"/>
              <a:t>F</a:t>
            </a:r>
            <a:r>
              <a:rPr dirty="0" lang="en-US" smtClean="0"/>
              <a:t>ound mostly in deer, mule-deer, and elk</a:t>
            </a:r>
          </a:p>
          <a:p>
            <a:pPr lvl="1"/>
            <a:r>
              <a:rPr dirty="0" lang="en-US" smtClean="0"/>
              <a:t>Neurological disease that attacks the brain</a:t>
            </a:r>
          </a:p>
          <a:p>
            <a:r>
              <a:rPr dirty="0" lang="en-US" smtClean="0"/>
              <a:t>Symptoms</a:t>
            </a:r>
          </a:p>
          <a:p>
            <a:pPr lvl="1"/>
            <a:r>
              <a:rPr dirty="0" lang="en-US" smtClean="0"/>
              <a:t>Low Body Weight</a:t>
            </a:r>
          </a:p>
          <a:p>
            <a:pPr lvl="1"/>
            <a:r>
              <a:rPr dirty="0" lang="en-US"/>
              <a:t>b</a:t>
            </a:r>
            <a:r>
              <a:rPr dirty="0" lang="en-US" smtClean="0"/>
              <a:t>ehavior abnormalities</a:t>
            </a:r>
          </a:p>
          <a:p>
            <a:pPr lvl="1"/>
            <a:r>
              <a:rPr dirty="0" lang="en-US" smtClean="0"/>
              <a:t>Increased Salivation</a:t>
            </a:r>
            <a:endParaRPr dirty="0" lang="en-US"/>
          </a:p>
          <a:p>
            <a:r>
              <a:rPr dirty="0" lang="en-US" smtClean="0"/>
              <a:t>Causes Death</a:t>
            </a:r>
          </a:p>
          <a:p>
            <a:r>
              <a:rPr dirty="0" lang="en-US" smtClean="0"/>
              <a:t>Similar to mad cow disease</a:t>
            </a:r>
          </a:p>
          <a:p>
            <a:endParaRPr dirty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12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13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14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15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6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7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www.cwd.cc/elk2_tkreeger.jpg" id="3074" name="Picture 2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8" y="1886526"/>
            <a:ext cx="2608480" cy="344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Observable Diseases in Wild Animals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34282" cy="4332995"/>
          </a:xfrm>
        </p:spPr>
        <p:txBody>
          <a:bodyPr>
            <a:normAutofit fontScale="70000" lnSpcReduction="20000"/>
          </a:bodyPr>
          <a:lstStyle/>
          <a:p>
            <a:pPr indent="0" marL="0">
              <a:buNone/>
            </a:pPr>
            <a:r>
              <a:rPr b="1" dirty="0" lang="en-US" smtClean="0" u="sng"/>
              <a:t>Rabies</a:t>
            </a:r>
          </a:p>
          <a:p>
            <a:r>
              <a:rPr dirty="0" lang="en-US" smtClean="0" sz="3400"/>
              <a:t>Commonly found in skunks, bats, and raccoons but can affect any mammal</a:t>
            </a:r>
          </a:p>
          <a:p>
            <a:r>
              <a:rPr b="1" dirty="0" lang="en-US" smtClean="0" sz="3400" u="sng"/>
              <a:t>Saliva</a:t>
            </a:r>
            <a:r>
              <a:rPr dirty="0" lang="en-US" smtClean="0" sz="3400"/>
              <a:t> carries the virus </a:t>
            </a:r>
          </a:p>
          <a:p>
            <a:pPr lvl="1"/>
            <a:r>
              <a:rPr dirty="0" lang="en-US" smtClean="0" sz="3400"/>
              <a:t>Humans </a:t>
            </a:r>
            <a:r>
              <a:rPr dirty="0" lang="en-US" sz="3400"/>
              <a:t>or pets can contract rabies from a bite</a:t>
            </a:r>
          </a:p>
          <a:p>
            <a:r>
              <a:rPr dirty="0" lang="en-US" smtClean="0" sz="3400"/>
              <a:t>Rabies is a virus </a:t>
            </a:r>
            <a:r>
              <a:rPr dirty="0" lang="en-US" sz="3400"/>
              <a:t>that attacks the brain and causes </a:t>
            </a:r>
            <a:r>
              <a:rPr dirty="0" lang="en-US" smtClean="0" sz="3400"/>
              <a:t>death</a:t>
            </a:r>
          </a:p>
          <a:p>
            <a:r>
              <a:rPr dirty="0" lang="en-US" smtClean="0" sz="3400"/>
              <a:t>Symptoms:</a:t>
            </a:r>
          </a:p>
          <a:p>
            <a:pPr lvl="1"/>
            <a:r>
              <a:rPr dirty="0" lang="en-US" sz="3400"/>
              <a:t>F</a:t>
            </a:r>
            <a:r>
              <a:rPr dirty="0" lang="en-US" smtClean="0" sz="3400"/>
              <a:t>oaming of the mouth </a:t>
            </a:r>
          </a:p>
          <a:p>
            <a:pPr lvl="1"/>
            <a:r>
              <a:rPr dirty="0" lang="en-US" sz="3400"/>
              <a:t>O</a:t>
            </a:r>
            <a:r>
              <a:rPr dirty="0" lang="en-US" smtClean="0" sz="3400"/>
              <a:t>ut of the ordinary behaviors</a:t>
            </a:r>
            <a:endParaRPr dirty="0" lang="en-US" sz="3400"/>
          </a:p>
          <a:p>
            <a:pPr lvl="1"/>
            <a:r>
              <a:rPr dirty="0" lang="en-US" sz="3400">
                <a:hlinkClick r:id="rId2"/>
              </a:rPr>
              <a:t>About Rabies Video</a:t>
            </a:r>
            <a:endParaRPr dirty="0" lang="en-US" sz="3400"/>
          </a:p>
          <a:p>
            <a:endParaRPr dirty="0" lang="en-US"/>
          </a:p>
        </p:txBody>
      </p:sp>
      <p:pic>
        <p:nvPicPr>
          <p:cNvPr descr="http://2.bp.blogspot.com/_gQbLhYQDz7U/TIm9pOSOZVI/AAAAAAAADtU/kx-wyMoXWxk/s1600/rabies+dog+2.jpg" id="4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/>
          <a:stretch/>
        </p:blipFill>
        <p:spPr bwMode="auto">
          <a:xfrm>
            <a:off x="5715000" y="2286000"/>
            <a:ext cx="2894275" cy="276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6" name="Picture 2"/>
            <p:cNvPicPr>
              <a:picLocks noChangeArrowheads="1"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7" name="Picture 4"/>
            <p:cNvPicPr>
              <a:picLocks noChangeArrowheads="1"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8" name="Picture 6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9" name="Picture 8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0" name="Picture 10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1" name="Picture 12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7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Observable Diseases in Wild Animals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4096" cy="4104394"/>
          </a:xfrm>
        </p:spPr>
        <p:txBody>
          <a:bodyPr>
            <a:normAutofit fontScale="92500" lnSpcReduction="20000"/>
          </a:bodyPr>
          <a:lstStyle/>
          <a:p>
            <a:pPr indent="0" marL="0">
              <a:buNone/>
            </a:pPr>
            <a:r>
              <a:rPr b="1" dirty="0" lang="en-US" smtClean="0" u="sng"/>
              <a:t>Mange</a:t>
            </a:r>
          </a:p>
          <a:p>
            <a:r>
              <a:rPr dirty="0" lang="en-US" sz="3000"/>
              <a:t>F</a:t>
            </a:r>
            <a:r>
              <a:rPr dirty="0" lang="en-US" smtClean="0" sz="3000"/>
              <a:t>ound </a:t>
            </a:r>
            <a:r>
              <a:rPr dirty="0" lang="en-US" sz="3000"/>
              <a:t>in squirrels, coyote, raccoons, any species with </a:t>
            </a:r>
            <a:r>
              <a:rPr dirty="0" lang="en-US" smtClean="0" sz="3000"/>
              <a:t>hair</a:t>
            </a:r>
          </a:p>
          <a:p>
            <a:r>
              <a:rPr dirty="0" lang="en-US" smtClean="0" sz="3000"/>
              <a:t>A class of skin diseases caused by parasitic mites which burrow into the skin</a:t>
            </a:r>
          </a:p>
          <a:p>
            <a:r>
              <a:rPr dirty="0" lang="en-US" smtClean="0" sz="3000"/>
              <a:t>Causes </a:t>
            </a:r>
            <a:r>
              <a:rPr dirty="0" lang="en-US" sz="3000"/>
              <a:t>hair loss</a:t>
            </a:r>
          </a:p>
          <a:p>
            <a:pPr lvl="1"/>
            <a:r>
              <a:rPr dirty="0" lang="en-US" smtClean="0" sz="2600"/>
              <a:t>Transmissible to humans or pets</a:t>
            </a:r>
            <a:endParaRPr dirty="0" lang="en-US" sz="2600"/>
          </a:p>
          <a:p>
            <a:endParaRPr dirty="0" lang="en-US"/>
          </a:p>
        </p:txBody>
      </p:sp>
      <p:pic>
        <p:nvPicPr>
          <p:cNvPr descr="http://farm6.staticflickr.com/5015/5488332789_725e8b3ef1_z.jpg" id="4" name="Picture 6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62600" y="1905000"/>
            <a:ext cx="3160669" cy="2649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6" name="Picture 2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7" name="Picture 4"/>
            <p:cNvPicPr>
              <a:picLocks noChangeArrowheads="1"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8" name="Picture 6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9" name="Picture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0" name="Picture 10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1" name="Picture 12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5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Threatening Situations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332995"/>
          </a:xfrm>
        </p:spPr>
        <p:txBody>
          <a:bodyPr>
            <a:normAutofit fontScale="77500" lnSpcReduction="20000"/>
          </a:bodyPr>
          <a:lstStyle/>
          <a:p>
            <a:r>
              <a:rPr b="1" dirty="0" lang="en-US"/>
              <a:t>D</a:t>
            </a:r>
            <a:r>
              <a:rPr b="1" dirty="0" lang="en-US" smtClean="0"/>
              <a:t>o NOT </a:t>
            </a:r>
            <a:r>
              <a:rPr dirty="0" lang="en-US" smtClean="0"/>
              <a:t>approach </a:t>
            </a:r>
            <a:r>
              <a:rPr dirty="0" lang="en-US"/>
              <a:t>a</a:t>
            </a:r>
            <a:r>
              <a:rPr dirty="0" lang="en-US" smtClean="0"/>
              <a:t>nimals that are not behaving normally. </a:t>
            </a:r>
          </a:p>
          <a:p>
            <a:pPr lvl="1"/>
            <a:r>
              <a:rPr dirty="0" lang="en-US" smtClean="0"/>
              <a:t>e.g., nocturnal animals roaming during the day or overly friendly behavior in a wild animal</a:t>
            </a:r>
          </a:p>
          <a:p>
            <a:r>
              <a:rPr b="1" dirty="0" lang="en-US" smtClean="0"/>
              <a:t>Do NOT </a:t>
            </a:r>
            <a:r>
              <a:rPr dirty="0" lang="en-US" smtClean="0"/>
              <a:t>attempt to handle any animals that could be injured or carrying diseases!</a:t>
            </a:r>
          </a:p>
          <a:p>
            <a:r>
              <a:rPr dirty="0" lang="en-US" smtClean="0"/>
              <a:t>Remove </a:t>
            </a:r>
            <a:r>
              <a:rPr dirty="0" lang="en-US"/>
              <a:t>yourself from the </a:t>
            </a:r>
            <a:r>
              <a:rPr dirty="0" lang="en-US" smtClean="0"/>
              <a:t>animal’s </a:t>
            </a:r>
            <a:r>
              <a:rPr dirty="0" lang="en-US"/>
              <a:t>presence </a:t>
            </a:r>
            <a:r>
              <a:rPr dirty="0" lang="en-US" smtClean="0"/>
              <a:t>immediately if they are displaying defensive or threatening behavior!</a:t>
            </a: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s://kerryblues.info/IMAGES/RACCOON-2.jpg" id="1026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8" y="1371600"/>
            <a:ext cx="2611490" cy="219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www-s.aces.uiuc.edu/photolib/lib1523/midsize/Skunk1.jpg" id="1028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8" y="3599077"/>
            <a:ext cx="2611490" cy="186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iginal GhostBusters Theme Song.wma">
            <a:hlinkClick action="ppaction://media" r:id="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7.389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018" y="548481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mpd="sng">
            <a:noFill/>
          </a:ln>
        </p:spPr>
        <p:txBody>
          <a:bodyPr/>
          <a:lstStyle/>
          <a:p>
            <a:r>
              <a:rPr dirty="0" lang="en-US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Who You </a:t>
            </a:r>
            <a:r>
              <a:rPr dirty="0" err="1" lang="en-US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Gonna</a:t>
            </a:r>
            <a:r>
              <a:rPr dirty="0" lang="en-US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 Call?</a:t>
            </a:r>
            <a:endParaRPr dirty="0" lang="en-US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086600" cy="2667000"/>
          </a:xfrm>
        </p:spPr>
        <p:txBody>
          <a:bodyPr>
            <a:normAutofit fontScale="92500" lnSpcReduction="20000"/>
          </a:bodyPr>
          <a:lstStyle/>
          <a:p>
            <a:pPr algn="ctr" indent="0" marL="0">
              <a:buNone/>
            </a:pPr>
            <a:r>
              <a:rPr b="1" dirty="0" lang="en-US" smtClean="0" u="sng">
                <a:solidFill>
                  <a:srgbClr val="FF0000"/>
                </a:solidFill>
              </a:rPr>
              <a:t>Who should you call?</a:t>
            </a:r>
          </a:p>
          <a:p>
            <a:pPr algn="ctr" indent="0" lvl="1" marL="457200">
              <a:buNone/>
            </a:pPr>
            <a:r>
              <a:rPr b="1" dirty="0" lang="en-US"/>
              <a:t>C</a:t>
            </a:r>
            <a:r>
              <a:rPr b="1" dirty="0" lang="en-US" smtClean="0"/>
              <a:t>all your local </a:t>
            </a:r>
            <a:r>
              <a:rPr b="1" dirty="0" lang="en-US" smtClean="0" u="sng"/>
              <a:t>game warden</a:t>
            </a:r>
            <a:r>
              <a:rPr b="1" dirty="0" lang="en-US" smtClean="0"/>
              <a:t>, </a:t>
            </a:r>
            <a:r>
              <a:rPr b="1" dirty="0" lang="en-US" smtClean="0" u="sng"/>
              <a:t>animal control</a:t>
            </a:r>
            <a:r>
              <a:rPr b="1" dirty="0" lang="en-US" smtClean="0"/>
              <a:t>, </a:t>
            </a:r>
            <a:r>
              <a:rPr b="1" dirty="0" lang="en-US" smtClean="0" u="sng"/>
              <a:t>or Parks and Wildlife office. </a:t>
            </a:r>
          </a:p>
          <a:p>
            <a:pPr algn="ctr" lvl="1"/>
            <a:r>
              <a:rPr dirty="0" lang="en-US" smtClean="0"/>
              <a:t>Be able to fully describe what you witnessed and the general location of your sighting.</a:t>
            </a:r>
          </a:p>
          <a:p>
            <a:pPr algn="ctr" lvl="1"/>
            <a:r>
              <a:rPr dirty="0" lang="en-US" smtClean="0"/>
              <a:t>If you feel threatened leave the area immediately.</a:t>
            </a: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6719" y="5684627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543800" y="1312896"/>
            <a:ext cx="1371600" cy="4021104"/>
            <a:chOff x="7315200" y="572655"/>
            <a:chExt cx="1626581" cy="5125114"/>
          </a:xfrm>
        </p:grpSpPr>
        <p:pic>
          <p:nvPicPr>
            <p:cNvPr descr="https://si0.twimg.com/profile_images/378800000026298192/2930f186e105270f113d6144f4589eeb.jpeg" id="12" name="Picture 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b="100000" l="0" r="99219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65218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2.bp.blogspot.com/_ipOkrpjJnO8/TLEY06hF-CI/AAAAAAAAACk/5CDMDwny-Cc/s1600/Vet%20Symbol.gif" id="13" name="Picture 4"/>
            <p:cNvPicPr>
              <a:picLocks noChangeArrowheads="1" noChangeAspect="1"/>
            </p:cNvPicPr>
            <p:nvPr/>
          </p:nvPicPr>
          <p:blipFill>
            <a:blip cstate="print"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72655"/>
              <a:ext cx="1626581" cy="153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ichs.net/files/7413/6112/0449/ichs-logo200x200.gif" id="14" name="Picture 6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097569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upload.wikimedia.org/wikipedia/en/e/ee/Ghostbusters_logo.svg" id="15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http://upload.wikimedia.org/wikipedia/en/e/ee/Ghostbusters_logo.svg" id="16" name="AutoShape 4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http://upload.wikimedia.org/wikipedia/en/e/ee/Ghostbusters_logo.svg" id="17" name="AutoShape 6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http://www.harperink.de/wp-content/uploads/2013/05/gb.gif" id="6153" name="Picture 9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100000" l="0" r="100000" t="0">
                        <a14:foregroundMark x1="46000" x2="52625" y1="10730" y2="82976"/>
                        <a14:foregroundMark x1="46125" x2="77000" y1="10300" y2="39342"/>
                        <a14:foregroundMark x1="59625" x2="71625" y1="27897" y2="35479"/>
                        <a14:foregroundMark x1="50875" x2="55250" y1="21173" y2="47353"/>
                        <a14:foregroundMark x1="52250" x2="59750" y1="18741" y2="38484"/>
                        <a14:foregroundMark x1="41250" x2="54875" y1="11445" y2="4006"/>
                        <a14:foregroundMark x1="46500" x2="61250" y1="9013" y2="8727"/>
                        <a14:foregroundMark x1="42500" x2="34000" y1="11874" y2="61660"/>
                        <a14:foregroundMark x1="40250" x2="29125" y1="16738" y2="50358"/>
                        <a14:foregroundMark x1="4500" x2="56125" y1="51502" y2="48212"/>
                        <a14:foregroundMark x1="4375" x2="22375" y1="44349" y2="64235"/>
                        <a14:foregroundMark x1="5625" x2="36500" y1="59227" y2="52790"/>
                        <a14:foregroundMark x1="54875" x2="91125" y1="37339" y2="66524"/>
                        <a14:foregroundMark x1="68125" x2="92875" y1="63090" y2="46066"/>
                        <a14:foregroundMark x1="86000" x2="96250" y1="57940" y2="59514"/>
                        <a14:foregroundMark x1="58875" x2="74000" y1="35050" y2="46924"/>
                        <a14:foregroundMark x1="58000" x2="73000" y1="33906" y2="38054"/>
                        <a14:foregroundMark x1="42125" x2="78625" y1="71817" y2="73104"/>
                        <a14:foregroundMark x1="39875" x2="77750" y1="81116" y2="75393"/>
                        <a14:foregroundMark x1="49875" x2="72000" y1="82976" y2="78255"/>
                        <a14:foregroundMark x1="50125" x2="73625" y1="66524" y2="60372"/>
                        <a14:foregroundMark x1="58875" x2="78500" y1="71531" y2="63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49" y="1158081"/>
            <a:ext cx="1884106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492149" y="1375110"/>
            <a:ext cx="1994251" cy="121569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92149" y="1375110"/>
            <a:ext cx="2146651" cy="121569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3173" fill="hold" id="6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58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grpId="0" spid="2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Ethical Responsibilities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097569"/>
          </a:xfrm>
        </p:spPr>
        <p:txBody>
          <a:bodyPr>
            <a:normAutofit fontScale="92500" lnSpcReduction="20000"/>
          </a:bodyPr>
          <a:lstStyle/>
          <a:p>
            <a:r>
              <a:rPr dirty="0" lang="en-US" smtClean="0"/>
              <a:t>When rescuing a wild animal ask yourself “what is best for the animal?”</a:t>
            </a:r>
          </a:p>
          <a:p>
            <a:r>
              <a:rPr dirty="0" lang="en-US" smtClean="0"/>
              <a:t>The goal for every animal in rehabilitation is to get released back into the wild.</a:t>
            </a:r>
          </a:p>
          <a:p>
            <a:r>
              <a:rPr dirty="0" lang="en-US" smtClean="0"/>
              <a:t>It is ethical to euthanize an animal if their injuries or diseases will cause continued suffering. </a:t>
            </a:r>
            <a:endParaRPr dirty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12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13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14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15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6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7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images.nationalgeographic.com/wpf/media-live/photos/000/409/cache/british-wildlife-photography-awards-2011-water-walking-bird_40954_600x450.jpg" id="5126" name="Picture 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578565"/>
            <a:ext cx="2833418" cy="190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media2.s-nbcnews.com/j/msnbc/Components/Photo_StoryLevel/080507/080507-science-platypus-hmed-930a.grid-6x2.jpg" id="5128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286531"/>
            <a:ext cx="2833418" cy="2211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More information about Texas Wildlife, Rehabilitation centers, and Contact can be found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http://www.tpwd.state.tx.us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you want to help wildlife animals, volunteer at your nearest Wildlife Rehabilitation Center!</a:t>
            </a:r>
            <a:endParaRPr lang="en-US" dirty="0"/>
          </a:p>
        </p:txBody>
      </p:sp>
      <p:pic>
        <p:nvPicPr>
          <p:cNvPr id="7170" name="Picture 2" descr="http://houstonwilderness.org/gallery/tp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539382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i0.twimg.com/profile_images/975030188/stat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962401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www.youtube.com/watch?v=NyZpN_C3exM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www.youtube.com/watch?v=4pIujcGyZto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>
                <a:hlinkClick r:id="rId4"/>
              </a:rPr>
              <a:t>http://www.youtube.com/watch?v=BZiBZkNxsp8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2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Website References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04394"/>
          </a:xfrm>
        </p:spPr>
        <p:txBody>
          <a:bodyPr>
            <a:normAutofit/>
          </a:bodyPr>
          <a:lstStyle/>
          <a:p>
            <a:r>
              <a:rPr dirty="0" lang="en-US">
                <a:hlinkClick r:id="rId2"/>
              </a:rPr>
              <a:t>http://</a:t>
            </a:r>
            <a:r>
              <a:rPr dirty="0" lang="en-US" smtClean="0">
                <a:hlinkClick r:id="rId2"/>
              </a:rPr>
              <a:t>www.humanesociety.org/animals/resources/tips/injured_orphaned_wildlife.html</a:t>
            </a:r>
            <a:endParaRPr dirty="0" lang="en-US" smtClean="0"/>
          </a:p>
          <a:p>
            <a:r>
              <a:rPr dirty="0" lang="en-US" smtClean="0">
                <a:hlinkClick r:id="rId3"/>
              </a:rPr>
              <a:t>http</a:t>
            </a:r>
            <a:r>
              <a:rPr dirty="0" lang="en-US">
                <a:hlinkClick r:id="rId3"/>
              </a:rPr>
              <a:t>://www.cdc.gov/rabies</a:t>
            </a:r>
            <a:r>
              <a:rPr dirty="0" lang="en-US" smtClean="0">
                <a:hlinkClick r:id="rId3"/>
              </a:rPr>
              <a:t>/</a:t>
            </a:r>
            <a:endParaRPr dirty="0" lang="en-US" smtClean="0"/>
          </a:p>
          <a:p>
            <a:r>
              <a:rPr dirty="0" lang="en-US">
                <a:hlinkClick r:id="rId4"/>
              </a:rPr>
              <a:t>http://www.tpwd.state.tx.us/huntwild/wild/rehab/orphan</a:t>
            </a:r>
            <a:r>
              <a:rPr dirty="0" lang="en-US" smtClean="0">
                <a:hlinkClick r:id="rId4"/>
              </a:rPr>
              <a:t>/</a:t>
            </a:r>
            <a:endParaRPr dirty="0" lang="en-US" smtClean="0"/>
          </a:p>
          <a:p>
            <a:r>
              <a:rPr dirty="0" lang="en-US">
                <a:hlinkClick r:id="rId5"/>
              </a:rPr>
              <a:t>http://www.tpwd.state.tx.us/</a:t>
            </a: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75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What’s Going to be Covered?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04394"/>
          </a:xfrm>
        </p:spPr>
        <p:txBody>
          <a:bodyPr>
            <a:normAutofit fontScale="92500" lnSpcReduction="10000"/>
          </a:bodyPr>
          <a:lstStyle/>
          <a:p>
            <a:r>
              <a:rPr dirty="0" lang="en-US" smtClean="0"/>
              <a:t>The student will:</a:t>
            </a:r>
          </a:p>
          <a:p>
            <a:pPr lvl="1"/>
            <a:r>
              <a:rPr dirty="0" lang="en-US" smtClean="0"/>
              <a:t>Describe when to help a wild animal.</a:t>
            </a:r>
          </a:p>
          <a:p>
            <a:pPr lvl="1"/>
            <a:r>
              <a:rPr dirty="0" lang="en-US" smtClean="0"/>
              <a:t>Understand when NOT to help a wild animal.</a:t>
            </a:r>
          </a:p>
          <a:p>
            <a:pPr lvl="1"/>
            <a:r>
              <a:rPr dirty="0" lang="en-US" smtClean="0"/>
              <a:t>Know the ethical responsibilities of rehabilitating wildlife.</a:t>
            </a:r>
          </a:p>
          <a:p>
            <a:pPr lvl="1"/>
            <a:r>
              <a:rPr dirty="0" lang="en-US" smtClean="0"/>
              <a:t>Describe different observable diseases in wildlife.</a:t>
            </a:r>
          </a:p>
          <a:p>
            <a:pPr lvl="1"/>
            <a:r>
              <a:rPr dirty="0" lang="en-US" smtClean="0"/>
              <a:t>Know who to contact when in the presence of a sick or injured animal.</a:t>
            </a:r>
            <a:br>
              <a:rPr dirty="0" lang="en-US" smtClean="0"/>
            </a:b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9"/>
            <a:chOff x="-13855" y="5697769"/>
            <a:chExt cx="9164386" cy="1203459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697769"/>
              <a:ext cx="1757348" cy="119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697770"/>
              <a:ext cx="1480371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697769"/>
              <a:ext cx="1501701" cy="118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1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NO GOD! PLEASE NO!!! NOOOOOOOOOO (1).wma">
            <a:hlinkClick action="ppaction://media" r:id="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31.3504" st="7752.6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127" y="4902534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Safety First!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7569"/>
          </a:xfrm>
        </p:spPr>
        <p:txBody>
          <a:bodyPr>
            <a:normAutofit/>
          </a:bodyPr>
          <a:lstStyle/>
          <a:p>
            <a:pPr algn="ctr" indent="0" marL="0">
              <a:buNone/>
            </a:pPr>
            <a:endParaRPr dirty="0" lang="en-US" smtClean="0"/>
          </a:p>
          <a:p>
            <a:pPr algn="ctr" indent="0" marL="0">
              <a:buNone/>
            </a:pPr>
            <a:r>
              <a:rPr dirty="0" lang="en-US" smtClean="0"/>
              <a:t>Is it ever ok to approach a wild animal?</a:t>
            </a:r>
          </a:p>
          <a:p>
            <a:pPr algn="ctr" indent="0" marL="0">
              <a:buNone/>
            </a:pPr>
            <a:endParaRPr dirty="0" lang="en-US" smtClean="0"/>
          </a:p>
          <a:p>
            <a:pPr algn="ctr" indent="0" marL="0">
              <a:buNone/>
            </a:pPr>
            <a:r>
              <a:rPr b="1" dirty="0" lang="en-US" smtClean="0" sz="9600" u="sng">
                <a:solidFill>
                  <a:srgbClr val="FF0000"/>
                </a:solidFill>
              </a:rPr>
              <a:t>NO!</a:t>
            </a:r>
          </a:p>
          <a:p>
            <a:pPr algn="ctr" indent="0" marL="0">
              <a:buNone/>
            </a:pPr>
            <a:endParaRPr dirty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20386" y="5675315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12" name="Picture 2"/>
            <p:cNvPicPr>
              <a:picLocks noChangeArrowheads="1"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13" name="Picture 4"/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14" name="Picture 6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15" name="Picture 8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6" name="Picture 10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7" name="Picture 12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31.media.tumblr.com/tumblr_m2qshg1LK01rskiqoo1_500.jpg" id="1026" name="Picture 2"/>
          <p:cNvPicPr>
            <a:picLocks noChangeArrowheads="1"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100000" l="0" r="46600" t="0">
                        <a14:foregroundMark x1="35000" x2="47800" y1="69632" y2="77301"/>
                        <a14:backgroundMark x1="3200" x2="6800" y1="61963" y2="613"/>
                        <a14:backgroundMark x1="10800" x2="11000" y1="60123" y2="50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95400" y="3095457"/>
            <a:ext cx="1752600" cy="24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5476" fill="hold" id="11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5" nodeType="interactiveSeq" restart="whenNotActive">
                <p:stCondLst>
                  <p:cond delay="0" evt="onClick">
                    <p:tgtEl>
                      <p:spTgt spid="3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6">
                      <p:stCondLst>
                        <p:cond delay="0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5476" fill="hold" id="19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"/>
                  </p:tgtEl>
                </p:cond>
              </p:nextCondLst>
            </p:seq>
            <p:audio>
              <p:cMediaNode vol="80000">
                <p:cTn display="0" fill="hold" id="20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Is it REALLY an </a:t>
            </a:r>
            <a:r>
              <a:rPr dirty="0" lang="en-US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o</a:t>
            </a:r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rphan?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104393"/>
          </a:xfrm>
        </p:spPr>
        <p:txBody>
          <a:bodyPr>
            <a:normAutofit fontScale="77500" lnSpcReduction="20000"/>
          </a:bodyPr>
          <a:lstStyle/>
          <a:p>
            <a:r>
              <a:rPr dirty="0" lang="en-US" smtClean="0"/>
              <a:t>It is crucial to know if the baby is an orphan.</a:t>
            </a:r>
          </a:p>
          <a:p>
            <a:r>
              <a:rPr dirty="0" lang="en-US" smtClean="0"/>
              <a:t>Do </a:t>
            </a:r>
            <a:r>
              <a:rPr b="1" dirty="0" lang="en-US" smtClean="0" u="sng">
                <a:solidFill>
                  <a:srgbClr val="FF0000"/>
                </a:solidFill>
              </a:rPr>
              <a:t>NOT</a:t>
            </a:r>
            <a:r>
              <a:rPr dirty="0" lang="en-US" smtClean="0"/>
              <a:t> assume the baby is an orphan if found alone!</a:t>
            </a:r>
          </a:p>
          <a:p>
            <a:r>
              <a:rPr b="1" dirty="0" lang="en-US" smtClean="0"/>
              <a:t>Example: </a:t>
            </a:r>
            <a:r>
              <a:rPr dirty="0" lang="en-US" smtClean="0"/>
              <a:t>It’s common for deer to bed down their fawns while they go graze and return periodically.</a:t>
            </a:r>
          </a:p>
          <a:p>
            <a:pPr lvl="1"/>
            <a:r>
              <a:rPr dirty="0" lang="en-US" smtClean="0" sz="3100"/>
              <a:t>This is a defense mechanism against predators.</a:t>
            </a:r>
          </a:p>
          <a:p>
            <a:pPr lvl="1"/>
            <a:r>
              <a:rPr dirty="0" lang="en-US" smtClean="0" sz="3100"/>
              <a:t>If the mother does not return to her baby in 24 hours, consider orphan status. </a:t>
            </a:r>
          </a:p>
          <a:p>
            <a:endParaRPr dirty="0"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1026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1028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1030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1032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1034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36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www.dnr.sc.gov/assets/flash_photos/fawn3.jpg" id="2050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31" y="1524000"/>
            <a:ext cx="2909454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When to Help!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91200" cy="4249969"/>
          </a:xfrm>
        </p:spPr>
        <p:txBody>
          <a:bodyPr>
            <a:normAutofit fontScale="85000" lnSpcReduction="10000"/>
          </a:bodyPr>
          <a:lstStyle/>
          <a:p>
            <a:r>
              <a:rPr dirty="0" lang="en-US" smtClean="0"/>
              <a:t>Does the baby animal look distressed or abandoned?</a:t>
            </a:r>
          </a:p>
          <a:p>
            <a:pPr lvl="1"/>
            <a:r>
              <a:rPr dirty="0" lang="en-US" smtClean="0"/>
              <a:t>Wandering </a:t>
            </a:r>
            <a:r>
              <a:rPr dirty="0" lang="en-US" smtClean="0"/>
              <a:t>around</a:t>
            </a:r>
          </a:p>
          <a:p>
            <a:pPr lvl="1"/>
            <a:r>
              <a:rPr dirty="0" lang="en-US" smtClean="0"/>
              <a:t>Calling for its mother</a:t>
            </a:r>
          </a:p>
          <a:p>
            <a:pPr lvl="1"/>
            <a:r>
              <a:rPr dirty="0" lang="en-US" smtClean="0"/>
              <a:t>Very young (no/little hair, feathers, or closed eyes)</a:t>
            </a:r>
          </a:p>
          <a:p>
            <a:r>
              <a:rPr dirty="0" lang="en-US" smtClean="0"/>
              <a:t>Are there any visible injuries?</a:t>
            </a:r>
          </a:p>
          <a:p>
            <a:pPr lvl="1"/>
            <a:r>
              <a:rPr dirty="0" lang="en-US" smtClean="0"/>
              <a:t>Broken limbs</a:t>
            </a:r>
          </a:p>
          <a:p>
            <a:pPr lvl="1"/>
            <a:r>
              <a:rPr dirty="0" lang="en-US" smtClean="0"/>
              <a:t>Evidence of bleeding</a:t>
            </a:r>
          </a:p>
          <a:p>
            <a:r>
              <a:rPr dirty="0" lang="en-US" smtClean="0"/>
              <a:t>Is there a deceased mother nearby?</a:t>
            </a: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img2-1.timeinc.net/people/i/2012/pets/news/120409/baby-squirrel-300.jpg" id="3074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80" y="16002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What to do…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2590801"/>
          </a:xfrm>
        </p:spPr>
        <p:txBody>
          <a:bodyPr>
            <a:noAutofit/>
          </a:bodyPr>
          <a:lstStyle/>
          <a:p>
            <a:pPr indent="-514350" marL="514350">
              <a:buFont typeface="+mj-lt"/>
              <a:buAutoNum type="arabicPeriod"/>
            </a:pPr>
            <a:r>
              <a:rPr dirty="0" lang="en-US" smtClean="0" sz="2400"/>
              <a:t>Call local animal control, game warden, veterinarian or humane society.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2400"/>
              <a:t>If instructed to bring the animal in, use caution to avoid being bitten or scratched.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2400"/>
              <a:t>Be gentle and cautious while handling or transporting the baby animal.</a:t>
            </a:r>
            <a:endParaRPr dirty="0" lang="en-US" sz="2400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089214" y="4343400"/>
            <a:ext cx="5310466" cy="1219200"/>
            <a:chOff x="1166534" y="3810000"/>
            <a:chExt cx="6682066" cy="1600200"/>
          </a:xfrm>
        </p:grpSpPr>
        <p:pic>
          <p:nvPicPr>
            <p:cNvPr descr="https://si0.twimg.com/profile_images/378800000026298192/2930f186e105270f113d6144f4589eeb.jpeg" id="4098" name="Picture 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b="100000" l="0" r="99219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81000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2.bp.blogspot.com/_ipOkrpjJnO8/TLEY06hF-CI/AAAAAAAAACk/5CDMDwny-Cc/s1600/Vet%20Symbol.gif" id="4100" name="Picture 4"/>
            <p:cNvPicPr>
              <a:picLocks noChangeArrowheads="1" noChangeAspect="1"/>
            </p:cNvPicPr>
            <p:nvPr/>
          </p:nvPicPr>
          <p:blipFill>
            <a:blip cstate="print"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534" y="3810000"/>
              <a:ext cx="1626581" cy="153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ichs.net/files/7413/6112/0449/ichs-logo200x200.gif" id="4102" name="Picture 6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81000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363013" y="1219201"/>
            <a:ext cx="6400800" cy="9144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itchFamily="34" typeface="Arial"/>
              <a:buNone/>
            </a:pPr>
            <a:r>
              <a:rPr dirty="0" lang="en-US" smtClean="0" sz="2400"/>
              <a:t>If you find an injured or abandoned baby animal,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862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Handling Injured Baby Wildlife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4104394"/>
          </a:xfrm>
        </p:spPr>
        <p:txBody>
          <a:bodyPr>
            <a:normAutofit fontScale="85000" lnSpcReduction="20000"/>
          </a:bodyPr>
          <a:lstStyle/>
          <a:p>
            <a:r>
              <a:rPr dirty="0" lang="en-US" smtClean="0"/>
              <a:t>The species and size determines how to properly handle the animal:</a:t>
            </a:r>
          </a:p>
          <a:p>
            <a:pPr lvl="1"/>
            <a:r>
              <a:rPr dirty="0" lang="en-US" smtClean="0"/>
              <a:t>Wear thick gloves while handling the baby animal.</a:t>
            </a:r>
          </a:p>
          <a:p>
            <a:pPr lvl="1"/>
            <a:r>
              <a:rPr dirty="0" lang="en-US" smtClean="0"/>
              <a:t>Place a towel over the animal.</a:t>
            </a:r>
          </a:p>
          <a:p>
            <a:pPr lvl="1"/>
            <a:r>
              <a:rPr dirty="0" lang="en-US" smtClean="0"/>
              <a:t>Put the animal in a container that has a lid.</a:t>
            </a:r>
          </a:p>
          <a:p>
            <a:pPr lvl="2"/>
            <a:r>
              <a:rPr dirty="0" lang="en-US" smtClean="0"/>
              <a:t>Make sure the animal can breathe while in the box!</a:t>
            </a:r>
          </a:p>
          <a:p>
            <a:pPr lvl="1"/>
            <a:r>
              <a:rPr dirty="0" lang="en-US" smtClean="0"/>
              <a:t>Keep noise to a minimum.</a:t>
            </a:r>
          </a:p>
          <a:p>
            <a:pPr lvl="1"/>
            <a:r>
              <a:rPr dirty="0" lang="en-US" smtClean="0"/>
              <a:t>Transport the animal immediately!</a:t>
            </a:r>
          </a:p>
          <a:p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marvistamom.com/wp-content/uploads/DSC00291.jpg" id="8194" name="Picture 2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15" y="2057400"/>
            <a:ext cx="3455976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Injured Adult Wildlife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14" y="1524000"/>
            <a:ext cx="5626985" cy="3943999"/>
          </a:xfrm>
        </p:spPr>
        <p:txBody>
          <a:bodyPr>
            <a:normAutofit fontScale="92500" lnSpcReduction="20000"/>
          </a:bodyPr>
          <a:lstStyle/>
          <a:p>
            <a:r>
              <a:rPr dirty="0" lang="en-US" smtClean="0"/>
              <a:t>Never attempt to handle adult wildlife!</a:t>
            </a:r>
          </a:p>
          <a:p>
            <a:pPr lvl="1"/>
            <a:r>
              <a:rPr dirty="0" lang="en-US" smtClean="0"/>
              <a:t>Even the smallest of animals can hurt you.</a:t>
            </a:r>
          </a:p>
          <a:p>
            <a:r>
              <a:rPr dirty="0" lang="en-US" smtClean="0"/>
              <a:t>Immediately call local animal control, game warden, veterinarian, or humane society.</a:t>
            </a:r>
          </a:p>
          <a:p>
            <a:pPr lvl="1"/>
            <a:r>
              <a:rPr dirty="0" lang="en-US" smtClean="0"/>
              <a:t>Be sure to report the location and your observation of the animal’s condition.</a:t>
            </a:r>
            <a:endParaRPr dirty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bloximages.chicago2.vip.townnews.com/host.madison.com/content/tncms/assets/v3/editorial/a/2c/a2ce7df2-13a1-11e0-9230-001cc4c002e0/4d1bc14663bef.preview-300.jpg" id="6146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87" y="1219200"/>
            <a:ext cx="1841195" cy="1611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popsci.com/files/imagecache/article_image_large/articles/injured%20maned%20wolf%20photo.jpeg" id="6148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94" y="4015122"/>
            <a:ext cx="2320636" cy="145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lonestarwildlife.org/images/phone_small.png" id="6150" name="Picture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30" y="2968641"/>
            <a:ext cx="2286000" cy="10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charset="0" pitchFamily="82" typeface="Stencil Std"/>
              </a:rPr>
              <a:t>Rehabilitation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charset="0" pitchFamily="82" typeface="Stencil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4409195"/>
          </a:xfrm>
        </p:spPr>
        <p:txBody>
          <a:bodyPr>
            <a:normAutofit fontScale="40000" lnSpcReduction="20000"/>
          </a:bodyPr>
          <a:lstStyle/>
          <a:p>
            <a:r>
              <a:rPr b="1" dirty="0" lang="en-US" smtClean="0" sz="6000"/>
              <a:t>Goals </a:t>
            </a:r>
            <a:r>
              <a:rPr b="1" dirty="0" lang="en-US" sz="6000"/>
              <a:t>of Rehabilitation Facilities:</a:t>
            </a:r>
          </a:p>
          <a:p>
            <a:pPr lvl="1"/>
            <a:r>
              <a:rPr dirty="0" lang="en-US" sz="5000"/>
              <a:t>Heal and release injured animals back into their natural </a:t>
            </a:r>
            <a:r>
              <a:rPr dirty="0" lang="en-US" smtClean="0" sz="5000"/>
              <a:t>habitat.</a:t>
            </a:r>
            <a:endParaRPr dirty="0" lang="en-US" sz="5000"/>
          </a:p>
          <a:p>
            <a:pPr lvl="1"/>
            <a:r>
              <a:rPr dirty="0" lang="en-US" sz="5000"/>
              <a:t>Care for injured animals that cannot be released back into the </a:t>
            </a:r>
            <a:r>
              <a:rPr dirty="0" lang="en-US" smtClean="0" sz="5000"/>
              <a:t>wild.</a:t>
            </a:r>
            <a:endParaRPr dirty="0" lang="en-US" sz="5000"/>
          </a:p>
          <a:p>
            <a:pPr lvl="1"/>
            <a:r>
              <a:rPr dirty="0" lang="en-US" sz="5000"/>
              <a:t>Educate the public about the different species of </a:t>
            </a:r>
            <a:r>
              <a:rPr dirty="0" lang="en-US" smtClean="0" sz="5000"/>
              <a:t>wildlife.</a:t>
            </a:r>
            <a:endParaRPr dirty="0" lang="en-US" sz="5000"/>
          </a:p>
          <a:p>
            <a:r>
              <a:rPr dirty="0" lang="en-US" smtClean="0" sz="6000"/>
              <a:t>All wildlife species </a:t>
            </a:r>
            <a:r>
              <a:rPr dirty="0" lang="en-US" sz="6000"/>
              <a:t>and animals </a:t>
            </a:r>
            <a:r>
              <a:rPr dirty="0" lang="en-US" smtClean="0" sz="6000"/>
              <a:t>of all ages are </a:t>
            </a:r>
            <a:r>
              <a:rPr dirty="0" lang="en-US" sz="6000"/>
              <a:t>welcome to a rehabilitation </a:t>
            </a:r>
            <a:r>
              <a:rPr dirty="0" lang="en-US" smtClean="0" sz="6000"/>
              <a:t>facility.</a:t>
            </a:r>
            <a:endParaRPr dirty="0" lang="en-US" smtClean="0" sz="6000">
              <a:hlinkClick r:id="rId2"/>
            </a:endParaRPr>
          </a:p>
          <a:p>
            <a:pPr lvl="1"/>
            <a:r>
              <a:rPr dirty="0" lang="en-US" smtClean="0" sz="4000">
                <a:hlinkClick r:id="rId2"/>
              </a:rPr>
              <a:t>Texas Parks and Wildlife Rehabilitation Video</a:t>
            </a:r>
            <a:endParaRPr dirty="0" lang="en-US" smtClean="0" sz="4000"/>
          </a:p>
          <a:p>
            <a:r>
              <a:rPr dirty="0" lang="en-US" smtClean="0" sz="6400"/>
              <a:t>There are rehabilitation facilities all over the world helping all species of animals!</a:t>
            </a:r>
          </a:p>
          <a:p>
            <a:pPr lvl="1"/>
            <a:r>
              <a:rPr dirty="0" lang="en-US" smtClean="0" sz="4000">
                <a:hlinkClick r:id="rId3"/>
              </a:rPr>
              <a:t>Africa Rehabilitation Center Video</a:t>
            </a:r>
            <a:endParaRPr dirty="0" lang="en-US" smtClean="0" sz="4000"/>
          </a:p>
          <a:p>
            <a:endParaRPr dirty="0" lang="en-US" smtClean="0"/>
          </a:p>
          <a:p>
            <a:endParaRPr dirty="0" lang="en-US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3855" y="5697769"/>
            <a:ext cx="9164386" cy="1203458"/>
            <a:chOff x="-13855" y="5697769"/>
            <a:chExt cx="9164386" cy="1203458"/>
          </a:xfrm>
        </p:grpSpPr>
        <p:pic>
          <p:nvPicPr>
            <p:cNvPr descr="http://wallpaperswa.com/thumbnails/detail/20120517/animals%20wildlife%20ducks%201920x1200%20wallpaper_wallpaperswa.com_67.jpg" id="5" name="Picture 2"/>
            <p:cNvPicPr>
              <a:picLocks noChangeArrowheads="1"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"/>
            <a:stretch/>
          </p:blipFill>
          <p:spPr bwMode="auto">
            <a:xfrm>
              <a:off x="-13855" y="5697769"/>
              <a:ext cx="1479492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us.123rf.com/400wm/400/400/bluehand/bluehand1208/bluehand120800024/14842281-wildlife-deer-on-wild-background.jpg" id="6" name="Picture 4"/>
            <p:cNvPicPr>
              <a:picLocks noChangeArrowheads="1"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"/>
            <a:stretch/>
          </p:blipFill>
          <p:spPr bwMode="auto">
            <a:xfrm>
              <a:off x="5891482" y="5704594"/>
              <a:ext cx="1757348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mindbeautyhealth.files.wordpress.com/2012/06/racoon03.jpg" id="7" name="Picture 6"/>
            <p:cNvPicPr>
              <a:picLocks noChangeArrowheads="1"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111" y="5704594"/>
              <a:ext cx="1480371" cy="119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backcountrypress.net/WildPigA.jpg" id="8" name="Picture 8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637" y="5697769"/>
              <a:ext cx="1327478" cy="12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ornellphotography.com/gallery/Upland_Game/Bob_White/JC_050419_6858.jpg" id="9" name="Picture 10"/>
            <p:cNvPicPr>
              <a:picLocks noChangeArrowheads="1" noChangeAspect="1"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15" y="5697769"/>
              <a:ext cx="1617996" cy="11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texas-exotics.com/wp-content/uploads/2012/04/bobcat1.jpg" id="10" name="Picture 12"/>
            <p:cNvPicPr>
              <a:picLocks noChangeArrowheads="1"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30" y="5704594"/>
              <a:ext cx="1501701" cy="11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lub-cdn.com/sites/default/files/imagecache/superphoto/12127080.jpg" id="5122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971800" cy="2220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846</Words>
  <Application>Microsoft Office PowerPoint</Application>
  <PresentationFormat>On-screen Show (4:3)</PresentationFormat>
  <Paragraphs>120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Caring for Wildlife</vt:lpstr>
      <vt:lpstr>What’s Going to be Covered?</vt:lpstr>
      <vt:lpstr>Safety First!</vt:lpstr>
      <vt:lpstr>Is it REALLY an orphan?</vt:lpstr>
      <vt:lpstr>When to Help!</vt:lpstr>
      <vt:lpstr>What to do…</vt:lpstr>
      <vt:lpstr>Handling Injured Baby Wildlife</vt:lpstr>
      <vt:lpstr>Injured Adult Wildlife</vt:lpstr>
      <vt:lpstr>Rehabilitation</vt:lpstr>
      <vt:lpstr>PowerPoint Presentation</vt:lpstr>
      <vt:lpstr>Observable Diseases in Wild Animals</vt:lpstr>
      <vt:lpstr>Observable Diseases in Wild Animals</vt:lpstr>
      <vt:lpstr>Observable Diseases in Wild Animals</vt:lpstr>
      <vt:lpstr>Threatening Situations</vt:lpstr>
      <vt:lpstr>Who You Gonna Call?</vt:lpstr>
      <vt:lpstr>Ethical Responsibilities</vt:lpstr>
      <vt:lpstr>PowerPoint Presentation</vt:lpstr>
      <vt:lpstr>Video Resources</vt:lpstr>
      <vt:lpstr>Website 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Wildlife</dc:title>
  <dc:creator>Lab, L Johnson's</dc:creator>
  <cp:lastModifiedBy>Tech</cp:lastModifiedBy>
  <cp:revision>91</cp:revision>
  <dcterms:created xsi:type="dcterms:W3CDTF">2013-08-20T14:28:26Z</dcterms:created>
  <dcterms:modified xsi:type="dcterms:W3CDTF">2014-05-20T15:45:47Z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1370739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D5.1.6</vt:lpwstr>
  </property>
</Properties>
</file>