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5" r:id="rId3"/>
    <p:sldId id="297" r:id="rId4"/>
    <p:sldId id="290" r:id="rId5"/>
    <p:sldId id="267" r:id="rId6"/>
    <p:sldId id="298" r:id="rId7"/>
    <p:sldId id="291" r:id="rId8"/>
    <p:sldId id="292" r:id="rId9"/>
    <p:sldId id="293" r:id="rId10"/>
    <p:sldId id="280" r:id="rId11"/>
    <p:sldId id="289" r:id="rId12"/>
    <p:sldId id="277" r:id="rId13"/>
    <p:sldId id="276" r:id="rId14"/>
    <p:sldId id="294" r:id="rId15"/>
    <p:sldId id="279" r:id="rId16"/>
    <p:sldId id="262" r:id="rId17"/>
    <p:sldId id="278" r:id="rId18"/>
    <p:sldId id="273" r:id="rId19"/>
    <p:sldId id="275" r:id="rId20"/>
    <p:sldId id="260" r:id="rId21"/>
    <p:sldId id="303" r:id="rId2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7C24"/>
    <a:srgbClr val="CCCCFF"/>
    <a:srgbClr val="339966"/>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4D7FD206-7709-431B-8B2F-9EDBE5AC2137}" type="datetimeFigureOut">
              <a:rPr lang="en-US" smtClean="0"/>
              <a:pPr/>
              <a:t>10/6/2010</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8A5907EA-5D87-4430-B11E-1E7D7E6D8F0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fld id="{E792131F-5AAD-4469-ACFD-09587557EE36}" type="datetimeFigureOut">
              <a:rPr lang="en-US" smtClean="0"/>
              <a:pPr/>
              <a:t>10/6/2010</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1440" tIns="45720" rIns="91440" bIns="45720" rtlCol="0" anchor="b"/>
          <a:lstStyle>
            <a:lvl1pPr algn="r">
              <a:defRPr sz="1200"/>
            </a:lvl1pPr>
          </a:lstStyle>
          <a:p>
            <a:fld id="{6EC60803-3003-4A1D-BD59-E61859DF86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Differences</a:t>
            </a:r>
            <a:r>
              <a:rPr lang="en-US" baseline="0" dirty="0" smtClean="0"/>
              <a:t> in growth of organisms of increasing complexity.</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 goes to video relating cell to a factory, it</a:t>
            </a:r>
            <a:r>
              <a:rPr lang="en-US" baseline="0" dirty="0" smtClean="0"/>
              <a:t> goes a little fast. The site also contains a quiz which is at a good level for after viewing the video.</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 goes to interactive demo</a:t>
            </a:r>
            <a:r>
              <a:rPr lang="en-US" baseline="0" dirty="0" smtClean="0"/>
              <a:t> of sizes of different things on a pin head.</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Pili</a:t>
            </a:r>
            <a:r>
              <a:rPr lang="en-US" dirty="0" smtClean="0"/>
              <a:t>:</a:t>
            </a:r>
            <a:r>
              <a:rPr lang="en-US" baseline="0" dirty="0" smtClean="0"/>
              <a:t> attach to one another to transfer plasmid DNA and reproduce. </a:t>
            </a:r>
            <a:r>
              <a:rPr lang="en-US" baseline="0" dirty="0" err="1" smtClean="0"/>
              <a:t>Ribosomes</a:t>
            </a:r>
            <a:r>
              <a:rPr lang="en-US" baseline="0" dirty="0" smtClean="0"/>
              <a:t>: make proteins from amino acids. Flagellum (flagella): propels bacterial cell. </a:t>
            </a:r>
            <a:r>
              <a:rPr lang="en-US" baseline="0" dirty="0" err="1" smtClean="0"/>
              <a:t>Nucleoid</a:t>
            </a:r>
            <a:r>
              <a:rPr lang="en-US" baseline="0" dirty="0" smtClean="0"/>
              <a:t>: contains genetic material, not surrounded by nuclear membrane (unlike eukaryotes).</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 goes to interactive models of</a:t>
            </a:r>
            <a:r>
              <a:rPr lang="en-US" baseline="0" dirty="0" smtClean="0"/>
              <a:t> plant and animal cells with name of each organelle appearing when scrolled over. With a click a description of the organelle is presented.</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Serves as a wall</a:t>
            </a:r>
            <a:r>
              <a:rPr lang="en-US" baseline="0" dirty="0" smtClean="0"/>
              <a:t> (guard) to allow access in and out of the cell. The double layer is formed by hydrophobic interactions between the two layers and hydrophilic interactions on both surfaces of the membrane. Like likes like. That is, hydrophobic parts of molecules like to interact with other hydrophobic parts and don’t like to interact with hydrophilic parts. This causes grouping of phospholipids in an organized manner to form the cell membrane.</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Responsible</a:t>
            </a:r>
            <a:r>
              <a:rPr lang="en-US" baseline="0" dirty="0" smtClean="0"/>
              <a:t> for the rigid shape of plant cells. Key difference between plant and animal cells.</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soup that everything within</a:t>
            </a:r>
            <a:r>
              <a:rPr lang="en-US" baseline="0" dirty="0" smtClean="0"/>
              <a:t> the cell membrane “floats” in.</a:t>
            </a:r>
            <a:endParaRPr lang="en-US" dirty="0"/>
          </a:p>
        </p:txBody>
      </p:sp>
      <p:sp>
        <p:nvSpPr>
          <p:cNvPr id="4" name="Slide Number Placeholder 3"/>
          <p:cNvSpPr>
            <a:spLocks noGrp="1"/>
          </p:cNvSpPr>
          <p:nvPr>
            <p:ph type="sldNum" sz="quarter" idx="10"/>
          </p:nvPr>
        </p:nvSpPr>
        <p:spPr/>
        <p:txBody>
          <a:bodyPr/>
          <a:lstStyle/>
          <a:p>
            <a:fld id="{6EC60803-3003-4A1D-BD59-E61859DF869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5E2071-714B-46AF-95E1-2001C1AB46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C7B0C-0BED-400B-B659-6E1FC33712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382ABC-6C2F-48D9-861A-E70A0809BFB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66BD6CC-F45F-4C5C-99CF-81A34F70E97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DB8E6A1-3CBD-42DC-A57A-E01ED614798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82604AF-C2F8-4D5A-9EFF-B5DA86F54A8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23F36D9-5000-4533-BF75-213DAA2B303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CEE8EE9-ED03-49A9-836A-B75462510D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1C31DB-8BDE-4849-A4B2-E49DC544A2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747B4C-D527-4657-B1F7-6FA97262B3D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F8CF4F-B390-4735-A86A-2B93495DA08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C0E514-12CA-4682-AC99-0E5FCFD227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C37C5C-4A6D-406C-9945-3180D24BEE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967F2A-D532-4212-9941-242F9FD481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DC34B0-F2DE-4B64-A6AE-20D3C17A45E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FDF4BF-67C8-4216-9123-EF969FD37E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0">
          <a:gsLst>
            <a:gs pos="0">
              <a:schemeClr val="bg1"/>
            </a:gs>
            <a:gs pos="100000">
              <a:srgbClr val="339966">
                <a:alpha val="8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4FF1EA3-6194-4586-A51F-EA74ED76039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glencoe.mcgraw-hill.com/sites/dl/free/0078617022/164155/00035804.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gif"/><Relationship Id="rId11" Type="http://schemas.openxmlformats.org/officeDocument/2006/relationships/hyperlink" Target="http://www.cellsalive.com/howbig.htm" TargetMode="External"/><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www.cellsalive.com/cells/cell_model.htm" TargetMode="Externa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ell1"/>
          <p:cNvPicPr>
            <a:picLocks noChangeAspect="1" noChangeArrowheads="1"/>
          </p:cNvPicPr>
          <p:nvPr/>
        </p:nvPicPr>
        <p:blipFill>
          <a:blip r:embed="rId2" cstate="print"/>
          <a:srcRect/>
          <a:stretch>
            <a:fillRect/>
          </a:stretch>
        </p:blipFill>
        <p:spPr bwMode="auto">
          <a:xfrm>
            <a:off x="228600" y="84138"/>
            <a:ext cx="8610600" cy="6599237"/>
          </a:xfrm>
          <a:prstGeom prst="rect">
            <a:avLst/>
          </a:prstGeom>
          <a:noFill/>
        </p:spPr>
      </p:pic>
      <p:sp>
        <p:nvSpPr>
          <p:cNvPr id="2050" name="Rectangle 2"/>
          <p:cNvSpPr>
            <a:spLocks noGrp="1" noChangeArrowheads="1"/>
          </p:cNvSpPr>
          <p:nvPr>
            <p:ph type="ctrTitle"/>
          </p:nvPr>
        </p:nvSpPr>
        <p:spPr>
          <a:xfrm>
            <a:off x="914400" y="1371600"/>
            <a:ext cx="7696200" cy="2533650"/>
          </a:xfrm>
        </p:spPr>
        <p:txBody>
          <a:bodyPr/>
          <a:lstStyle/>
          <a:p>
            <a:r>
              <a:rPr lang="en-US" sz="5400" b="1"/>
              <a:t>Cell Structure </a:t>
            </a:r>
            <a:br>
              <a:rPr lang="en-US" sz="5400" b="1"/>
            </a:br>
            <a:r>
              <a:rPr lang="en-US" sz="5400" b="1"/>
              <a:t>&amp; Function</a:t>
            </a:r>
          </a:p>
        </p:txBody>
      </p:sp>
      <p:sp>
        <p:nvSpPr>
          <p:cNvPr id="2054" name="Text Box 6"/>
          <p:cNvSpPr txBox="1">
            <a:spLocks noChangeArrowheads="1"/>
          </p:cNvSpPr>
          <p:nvPr/>
        </p:nvSpPr>
        <p:spPr bwMode="auto">
          <a:xfrm>
            <a:off x="0" y="6308725"/>
            <a:ext cx="4876800" cy="549275"/>
          </a:xfrm>
          <a:prstGeom prst="rect">
            <a:avLst/>
          </a:prstGeom>
          <a:noFill/>
          <a:ln w="9525">
            <a:noFill/>
            <a:miter lim="800000"/>
            <a:headEnd/>
            <a:tailEnd/>
          </a:ln>
          <a:effectLst/>
        </p:spPr>
        <p:txBody>
          <a:bodyPr>
            <a:spAutoFit/>
          </a:bodyPr>
          <a:lstStyle/>
          <a:p>
            <a:pPr>
              <a:spcBef>
                <a:spcPct val="50000"/>
              </a:spcBef>
            </a:pPr>
            <a:r>
              <a:rPr lang="en-US" sz="1200" i="1"/>
              <a:t>http://koning.ecsu.ctstateu.edu/cell/cell.html</a:t>
            </a:r>
          </a:p>
          <a:p>
            <a:pPr>
              <a:spcBef>
                <a:spcPct val="50000"/>
              </a:spcBef>
            </a:pPr>
            <a:endParaRPr lang="en-US" sz="1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p:txBody>
          <a:bodyPr/>
          <a:lstStyle/>
          <a:p>
            <a:r>
              <a:rPr lang="en-US" sz="6600"/>
              <a:t>Cell Parts</a:t>
            </a:r>
          </a:p>
        </p:txBody>
      </p:sp>
      <p:sp>
        <p:nvSpPr>
          <p:cNvPr id="44037" name="Rectangle 5"/>
          <p:cNvSpPr>
            <a:spLocks noGrp="1" noChangeArrowheads="1"/>
          </p:cNvSpPr>
          <p:nvPr>
            <p:ph type="subTitle" idx="1"/>
          </p:nvPr>
        </p:nvSpPr>
        <p:spPr/>
        <p:txBody>
          <a:bodyPr/>
          <a:lstStyle/>
          <a:p>
            <a:r>
              <a:rPr lang="en-US" sz="5400"/>
              <a:t>Organelles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p:txBody>
          <a:bodyPr/>
          <a:lstStyle/>
          <a:p>
            <a:r>
              <a:rPr lang="en-US" b="1"/>
              <a:t>Surrounding the Cell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b="1"/>
              <a:t>Cell Membrane</a:t>
            </a:r>
          </a:p>
        </p:txBody>
      </p:sp>
      <p:pic>
        <p:nvPicPr>
          <p:cNvPr id="9" name="Content Placeholder 8" descr="cell membrane.gif"/>
          <p:cNvPicPr>
            <a:picLocks noGrp="1" noChangeAspect="1"/>
          </p:cNvPicPr>
          <p:nvPr>
            <p:ph sz="half" idx="1"/>
          </p:nvPr>
        </p:nvPicPr>
        <p:blipFill>
          <a:blip r:embed="rId3" cstate="print"/>
          <a:stretch>
            <a:fillRect/>
          </a:stretch>
        </p:blipFill>
        <p:spPr>
          <a:xfrm>
            <a:off x="0" y="1143000"/>
            <a:ext cx="4550374" cy="5334000"/>
          </a:xfrm>
        </p:spPr>
      </p:pic>
      <p:sp>
        <p:nvSpPr>
          <p:cNvPr id="37894" name="Rectangle 6"/>
          <p:cNvSpPr>
            <a:spLocks noGrp="1" noChangeArrowheads="1"/>
          </p:cNvSpPr>
          <p:nvPr>
            <p:ph type="body" sz="half" idx="2"/>
          </p:nvPr>
        </p:nvSpPr>
        <p:spPr>
          <a:xfrm>
            <a:off x="4572000" y="1752600"/>
            <a:ext cx="4419600" cy="3505200"/>
          </a:xfrm>
        </p:spPr>
        <p:txBody>
          <a:bodyPr/>
          <a:lstStyle/>
          <a:p>
            <a:r>
              <a:rPr lang="en-US" sz="2800" dirty="0" smtClean="0"/>
              <a:t>The walls/security</a:t>
            </a:r>
          </a:p>
          <a:p>
            <a:r>
              <a:rPr lang="en-US" sz="2800" dirty="0" smtClean="0"/>
              <a:t>Outer </a:t>
            </a:r>
            <a:r>
              <a:rPr lang="en-US" sz="2800" dirty="0"/>
              <a:t>membrane of cell that controls movement in and out of the cell</a:t>
            </a:r>
          </a:p>
          <a:p>
            <a:r>
              <a:rPr lang="en-US" sz="2800" dirty="0"/>
              <a:t>Double layer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b="1"/>
              <a:t>Cell Wall</a:t>
            </a:r>
          </a:p>
        </p:txBody>
      </p:sp>
      <p:sp>
        <p:nvSpPr>
          <p:cNvPr id="35846" name="Rectangle 6"/>
          <p:cNvSpPr>
            <a:spLocks noGrp="1" noChangeArrowheads="1"/>
          </p:cNvSpPr>
          <p:nvPr>
            <p:ph type="body" sz="half" idx="2"/>
          </p:nvPr>
        </p:nvSpPr>
        <p:spPr/>
        <p:txBody>
          <a:bodyPr/>
          <a:lstStyle/>
          <a:p>
            <a:r>
              <a:rPr lang="en-US" sz="2800"/>
              <a:t>Most commonly found in plant cells &amp; bacteria</a:t>
            </a:r>
          </a:p>
          <a:p>
            <a:r>
              <a:rPr lang="en-US" sz="2800"/>
              <a:t>Supports &amp; protects cells</a:t>
            </a:r>
          </a:p>
          <a:p>
            <a:endParaRPr lang="en-US" sz="2800"/>
          </a:p>
        </p:txBody>
      </p:sp>
      <p:pic>
        <p:nvPicPr>
          <p:cNvPr id="6146" name="Picture 2"/>
          <p:cNvPicPr>
            <a:picLocks noChangeAspect="1" noChangeArrowheads="1"/>
          </p:cNvPicPr>
          <p:nvPr/>
        </p:nvPicPr>
        <p:blipFill>
          <a:blip r:embed="rId3" cstate="print"/>
          <a:srcRect/>
          <a:stretch>
            <a:fillRect/>
          </a:stretch>
        </p:blipFill>
        <p:spPr bwMode="auto">
          <a:xfrm>
            <a:off x="609600" y="17526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p:txBody>
          <a:bodyPr/>
          <a:lstStyle/>
          <a:p>
            <a:r>
              <a:rPr lang="en-US" b="1"/>
              <a:t>Inside the Cell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a:t>Nucleus</a:t>
            </a:r>
            <a:r>
              <a:rPr lang="en-US"/>
              <a:t> </a:t>
            </a:r>
          </a:p>
        </p:txBody>
      </p:sp>
      <p:sp>
        <p:nvSpPr>
          <p:cNvPr id="43011" name="Rectangle 3"/>
          <p:cNvSpPr>
            <a:spLocks noGrp="1" noChangeArrowheads="1"/>
          </p:cNvSpPr>
          <p:nvPr>
            <p:ph idx="1"/>
          </p:nvPr>
        </p:nvSpPr>
        <p:spPr>
          <a:xfrm>
            <a:off x="533400" y="1295400"/>
            <a:ext cx="8229600" cy="2895600"/>
          </a:xfrm>
        </p:spPr>
        <p:txBody>
          <a:bodyPr/>
          <a:lstStyle/>
          <a:p>
            <a:r>
              <a:rPr lang="en-US" dirty="0"/>
              <a:t>Directs cell activities</a:t>
            </a:r>
          </a:p>
          <a:p>
            <a:r>
              <a:rPr lang="en-US" dirty="0"/>
              <a:t>Separated from cytoplasm by nuclear membrane</a:t>
            </a:r>
          </a:p>
          <a:p>
            <a:r>
              <a:rPr lang="en-US" dirty="0"/>
              <a:t>Contains genetic material - DNA</a:t>
            </a:r>
          </a:p>
        </p:txBody>
      </p:sp>
      <p:pic>
        <p:nvPicPr>
          <p:cNvPr id="5" name="Picture 4" descr="brain.gif"/>
          <p:cNvPicPr>
            <a:picLocks noChangeAspect="1"/>
          </p:cNvPicPr>
          <p:nvPr/>
        </p:nvPicPr>
        <p:blipFill>
          <a:blip r:embed="rId2" cstate="print"/>
          <a:stretch>
            <a:fillRect/>
          </a:stretch>
        </p:blipFill>
        <p:spPr>
          <a:xfrm>
            <a:off x="2895600" y="3486150"/>
            <a:ext cx="3305175" cy="32956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b="1"/>
              <a:t>Chromosomes</a:t>
            </a:r>
          </a:p>
        </p:txBody>
      </p:sp>
      <p:sp>
        <p:nvSpPr>
          <p:cNvPr id="12294" name="Rectangle 6"/>
          <p:cNvSpPr>
            <a:spLocks noGrp="1" noChangeArrowheads="1"/>
          </p:cNvSpPr>
          <p:nvPr>
            <p:ph type="body" sz="half" idx="2"/>
          </p:nvPr>
        </p:nvSpPr>
        <p:spPr/>
        <p:txBody>
          <a:bodyPr/>
          <a:lstStyle/>
          <a:p>
            <a:r>
              <a:rPr lang="en-US" sz="2800" dirty="0" smtClean="0"/>
              <a:t>Everything “in a nutshell”</a:t>
            </a:r>
          </a:p>
          <a:p>
            <a:r>
              <a:rPr lang="en-US" sz="2800" dirty="0" smtClean="0"/>
              <a:t>In </a:t>
            </a:r>
            <a:r>
              <a:rPr lang="en-US" sz="2800" dirty="0"/>
              <a:t>nucleus</a:t>
            </a:r>
          </a:p>
          <a:p>
            <a:r>
              <a:rPr lang="en-US" sz="2800" dirty="0"/>
              <a:t>Made of DNA</a:t>
            </a:r>
          </a:p>
          <a:p>
            <a:r>
              <a:rPr lang="en-US" sz="2800" dirty="0"/>
              <a:t>Contain instructions for traits &amp; characteristics </a:t>
            </a:r>
          </a:p>
          <a:p>
            <a:endParaRPr lang="en-US" sz="2800" dirty="0"/>
          </a:p>
        </p:txBody>
      </p:sp>
      <p:pic>
        <p:nvPicPr>
          <p:cNvPr id="7170" name="Picture 2"/>
          <p:cNvPicPr>
            <a:picLocks noChangeAspect="1" noChangeArrowheads="1"/>
          </p:cNvPicPr>
          <p:nvPr/>
        </p:nvPicPr>
        <p:blipFill>
          <a:blip r:embed="rId3" cstate="print"/>
          <a:srcRect/>
          <a:stretch>
            <a:fillRect/>
          </a:stretch>
        </p:blipFill>
        <p:spPr bwMode="auto">
          <a:xfrm>
            <a:off x="361143" y="1752600"/>
            <a:ext cx="4287057" cy="3581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481513" y="5506249"/>
            <a:ext cx="4662487" cy="1351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Grp="1" noChangeArrowheads="1"/>
          </p:cNvSpPr>
          <p:nvPr>
            <p:ph type="title"/>
          </p:nvPr>
        </p:nvSpPr>
        <p:spPr/>
        <p:txBody>
          <a:bodyPr/>
          <a:lstStyle/>
          <a:p>
            <a:r>
              <a:rPr lang="en-US" b="1"/>
              <a:t>Cytoplasm</a:t>
            </a:r>
          </a:p>
        </p:txBody>
      </p:sp>
      <p:sp>
        <p:nvSpPr>
          <p:cNvPr id="39944" name="Rectangle 8"/>
          <p:cNvSpPr>
            <a:spLocks noGrp="1" noChangeArrowheads="1"/>
          </p:cNvSpPr>
          <p:nvPr>
            <p:ph idx="1"/>
          </p:nvPr>
        </p:nvSpPr>
        <p:spPr/>
        <p:txBody>
          <a:bodyPr/>
          <a:lstStyle/>
          <a:p>
            <a:r>
              <a:rPr lang="en-US"/>
              <a:t>Gel-like mixture</a:t>
            </a:r>
          </a:p>
          <a:p>
            <a:r>
              <a:rPr lang="en-US"/>
              <a:t>Surrounded by cell membrane</a:t>
            </a:r>
          </a:p>
          <a:p>
            <a:r>
              <a:rPr lang="en-US"/>
              <a:t>Contains hereditary material </a:t>
            </a:r>
          </a:p>
        </p:txBody>
      </p:sp>
      <p:pic>
        <p:nvPicPr>
          <p:cNvPr id="4" name="Picture 3" descr="cytoplasm.gif"/>
          <p:cNvPicPr>
            <a:picLocks noChangeAspect="1"/>
          </p:cNvPicPr>
          <p:nvPr/>
        </p:nvPicPr>
        <p:blipFill>
          <a:blip r:embed="rId3" cstate="print"/>
          <a:stretch>
            <a:fillRect/>
          </a:stretch>
        </p:blipFill>
        <p:spPr>
          <a:xfrm>
            <a:off x="5524500" y="3286125"/>
            <a:ext cx="3619500" cy="35718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a:t>Mitochondria</a:t>
            </a:r>
          </a:p>
        </p:txBody>
      </p:sp>
      <p:sp>
        <p:nvSpPr>
          <p:cNvPr id="32771" name="Rectangle 3"/>
          <p:cNvSpPr>
            <a:spLocks noGrp="1" noChangeArrowheads="1"/>
          </p:cNvSpPr>
          <p:nvPr>
            <p:ph type="body" sz="half" idx="1"/>
          </p:nvPr>
        </p:nvSpPr>
        <p:spPr>
          <a:xfrm>
            <a:off x="228600" y="1524000"/>
            <a:ext cx="4876800" cy="4525963"/>
          </a:xfrm>
        </p:spPr>
        <p:txBody>
          <a:bodyPr/>
          <a:lstStyle/>
          <a:p>
            <a:r>
              <a:rPr lang="en-US" sz="2800" dirty="0" smtClean="0"/>
              <a:t>The energy powerhouse</a:t>
            </a:r>
          </a:p>
          <a:p>
            <a:r>
              <a:rPr lang="en-US" sz="2800" dirty="0" smtClean="0"/>
              <a:t>Breaks </a:t>
            </a:r>
            <a:r>
              <a:rPr lang="en-US" sz="2800" dirty="0"/>
              <a:t>down fats &amp; </a:t>
            </a:r>
            <a:r>
              <a:rPr lang="en-US" sz="2800" dirty="0" smtClean="0"/>
              <a:t>carbohydrates to produce energy</a:t>
            </a:r>
            <a:endParaRPr lang="en-US" sz="2800" dirty="0"/>
          </a:p>
          <a:p>
            <a:r>
              <a:rPr lang="en-US" sz="2800" dirty="0"/>
              <a:t>Controls level of water and other materials in cell</a:t>
            </a:r>
          </a:p>
          <a:p>
            <a:r>
              <a:rPr lang="en-US" sz="2800" dirty="0"/>
              <a:t>Recycles and decomposes proteins, fats, and carbohydrates</a:t>
            </a:r>
          </a:p>
        </p:txBody>
      </p:sp>
      <p:pic>
        <p:nvPicPr>
          <p:cNvPr id="6" name="Picture 5" descr="mitochondrion2.gif"/>
          <p:cNvPicPr>
            <a:picLocks noChangeAspect="1"/>
          </p:cNvPicPr>
          <p:nvPr/>
        </p:nvPicPr>
        <p:blipFill>
          <a:blip r:embed="rId2" cstate="print"/>
          <a:stretch>
            <a:fillRect/>
          </a:stretch>
        </p:blipFill>
        <p:spPr>
          <a:xfrm>
            <a:off x="5105400" y="1524000"/>
            <a:ext cx="3676650" cy="3571875"/>
          </a:xfrm>
          <a:prstGeom prst="rect">
            <a:avLst/>
          </a:prstGeom>
        </p:spPr>
      </p:pic>
      <p:pic>
        <p:nvPicPr>
          <p:cNvPr id="8" name="Picture 7" descr="energy bar.gif"/>
          <p:cNvPicPr>
            <a:picLocks noChangeAspect="1"/>
          </p:cNvPicPr>
          <p:nvPr/>
        </p:nvPicPr>
        <p:blipFill>
          <a:blip r:embed="rId3" cstate="print"/>
          <a:stretch>
            <a:fillRect/>
          </a:stretch>
        </p:blipFill>
        <p:spPr>
          <a:xfrm>
            <a:off x="6305550" y="5381625"/>
            <a:ext cx="2838450" cy="14763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a:t>Vacuoles</a:t>
            </a:r>
          </a:p>
        </p:txBody>
      </p:sp>
      <p:sp>
        <p:nvSpPr>
          <p:cNvPr id="34819" name="Rectangle 3"/>
          <p:cNvSpPr>
            <a:spLocks noGrp="1" noChangeArrowheads="1"/>
          </p:cNvSpPr>
          <p:nvPr>
            <p:ph type="body" sz="half" idx="1"/>
          </p:nvPr>
        </p:nvSpPr>
        <p:spPr/>
        <p:txBody>
          <a:bodyPr/>
          <a:lstStyle/>
          <a:p>
            <a:r>
              <a:rPr lang="en-US" sz="2800" dirty="0" smtClean="0"/>
              <a:t>Storage and waste departments</a:t>
            </a:r>
          </a:p>
          <a:p>
            <a:r>
              <a:rPr lang="en-US" sz="2800" dirty="0" smtClean="0"/>
              <a:t>Membrane-bound </a:t>
            </a:r>
            <a:r>
              <a:rPr lang="en-US" sz="2800" dirty="0"/>
              <a:t>sacs for storage, digestion, and waste removal</a:t>
            </a:r>
          </a:p>
          <a:p>
            <a:r>
              <a:rPr lang="en-US" sz="2800" dirty="0"/>
              <a:t>Contains water solution</a:t>
            </a:r>
          </a:p>
          <a:p>
            <a:r>
              <a:rPr lang="en-US" sz="2800" dirty="0"/>
              <a:t>Help plants maintain </a:t>
            </a:r>
            <a:r>
              <a:rPr lang="en-US" sz="2800" dirty="0" smtClean="0"/>
              <a:t>shape (internal pressure)</a:t>
            </a:r>
            <a:endParaRPr lang="en-US" sz="2800" dirty="0"/>
          </a:p>
          <a:p>
            <a:pPr>
              <a:buFontTx/>
              <a:buNone/>
            </a:pPr>
            <a:endParaRPr lang="en-US" sz="2800" dirty="0"/>
          </a:p>
        </p:txBody>
      </p:sp>
      <p:pic>
        <p:nvPicPr>
          <p:cNvPr id="9219" name="Picture 3"/>
          <p:cNvPicPr>
            <a:picLocks noChangeAspect="1" noChangeArrowheads="1"/>
          </p:cNvPicPr>
          <p:nvPr/>
        </p:nvPicPr>
        <p:blipFill>
          <a:blip r:embed="rId2" cstate="print"/>
          <a:srcRect/>
          <a:stretch>
            <a:fillRect/>
          </a:stretch>
        </p:blipFill>
        <p:spPr bwMode="auto">
          <a:xfrm>
            <a:off x="4876800" y="1600200"/>
            <a:ext cx="3276600" cy="3839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dirty="0"/>
              <a:t>Cell Theory</a:t>
            </a:r>
          </a:p>
        </p:txBody>
      </p:sp>
      <p:sp>
        <p:nvSpPr>
          <p:cNvPr id="83971" name="Rectangle 3"/>
          <p:cNvSpPr>
            <a:spLocks noGrp="1" noChangeArrowheads="1"/>
          </p:cNvSpPr>
          <p:nvPr>
            <p:ph idx="1"/>
          </p:nvPr>
        </p:nvSpPr>
        <p:spPr/>
        <p:txBody>
          <a:bodyPr/>
          <a:lstStyle/>
          <a:p>
            <a:r>
              <a:rPr lang="en-US" i="1" dirty="0"/>
              <a:t>All</a:t>
            </a:r>
            <a:r>
              <a:rPr lang="en-US" dirty="0"/>
              <a:t> living things are made up of </a:t>
            </a:r>
            <a:r>
              <a:rPr lang="en-US" dirty="0" smtClean="0"/>
              <a:t>cells</a:t>
            </a:r>
          </a:p>
          <a:p>
            <a:pPr lvl="1"/>
            <a:r>
              <a:rPr lang="en-US" dirty="0" smtClean="0"/>
              <a:t>Bacteria, plants, YOU! </a:t>
            </a:r>
          </a:p>
          <a:p>
            <a:pPr lvl="1"/>
            <a:r>
              <a:rPr lang="en-US" dirty="0" smtClean="0"/>
              <a:t>Viruses are not cells and cannot live alone</a:t>
            </a:r>
            <a:endParaRPr lang="en-US" dirty="0"/>
          </a:p>
          <a:p>
            <a:r>
              <a:rPr lang="en-US" dirty="0" smtClean="0"/>
              <a:t>A cell is the simplest living thing that can have a “life of its own”</a:t>
            </a:r>
            <a:endParaRPr lang="en-US" dirty="0"/>
          </a:p>
          <a:p>
            <a:r>
              <a:rPr lang="en-US" dirty="0"/>
              <a:t>All cells come from preexisting </a:t>
            </a:r>
            <a:r>
              <a:rPr lang="en-US" dirty="0" smtClean="0"/>
              <a:t>cells</a:t>
            </a:r>
          </a:p>
          <a:p>
            <a:pPr lvl="1"/>
            <a:r>
              <a:rPr lang="en-US" dirty="0" smtClean="0"/>
              <a:t>Cells divide to form new copies of themselves</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b="1"/>
              <a:t>Chloroplast</a:t>
            </a:r>
          </a:p>
        </p:txBody>
      </p:sp>
      <p:sp>
        <p:nvSpPr>
          <p:cNvPr id="8197" name="Rectangle 5"/>
          <p:cNvSpPr>
            <a:spLocks noGrp="1" noChangeArrowheads="1"/>
          </p:cNvSpPr>
          <p:nvPr>
            <p:ph type="body" sz="half" idx="1"/>
          </p:nvPr>
        </p:nvSpPr>
        <p:spPr/>
        <p:txBody>
          <a:bodyPr/>
          <a:lstStyle/>
          <a:p>
            <a:r>
              <a:rPr lang="en-US" sz="2800" dirty="0"/>
              <a:t>Usually found in plant cells</a:t>
            </a:r>
          </a:p>
          <a:p>
            <a:r>
              <a:rPr lang="en-US" sz="2800" dirty="0"/>
              <a:t>Contains </a:t>
            </a:r>
            <a:r>
              <a:rPr lang="en-US" sz="2800" dirty="0" smtClean="0"/>
              <a:t>chlorophyll – GREEN!</a:t>
            </a:r>
            <a:endParaRPr lang="en-US" sz="2800" dirty="0"/>
          </a:p>
          <a:p>
            <a:r>
              <a:rPr lang="en-US" sz="2800" dirty="0"/>
              <a:t>Where photosynthesis takes place</a:t>
            </a:r>
          </a:p>
        </p:txBody>
      </p:sp>
      <p:pic>
        <p:nvPicPr>
          <p:cNvPr id="5" name="Picture 4" descr="chloroplast.gif"/>
          <p:cNvPicPr>
            <a:picLocks noChangeAspect="1"/>
          </p:cNvPicPr>
          <p:nvPr/>
        </p:nvPicPr>
        <p:blipFill>
          <a:blip r:embed="rId2" cstate="print"/>
          <a:stretch>
            <a:fillRect/>
          </a:stretch>
        </p:blipFill>
        <p:spPr>
          <a:xfrm>
            <a:off x="4295775" y="1981200"/>
            <a:ext cx="4619625" cy="26003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828800"/>
            <a:ext cx="7772400" cy="14700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are you like a cell?</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Subtitle 13"/>
          <p:cNvSpPr>
            <a:spLocks noGrp="1"/>
          </p:cNvSpPr>
          <p:nvPr>
            <p:ph type="subTitle" idx="1"/>
          </p:nvPr>
        </p:nvSpPr>
        <p:spPr>
          <a:xfrm>
            <a:off x="1371600" y="3584575"/>
            <a:ext cx="6400800" cy="1752600"/>
          </a:xfrm>
        </p:spPr>
        <p:txBody>
          <a:bodyPr/>
          <a:lstStyle/>
          <a:p>
            <a:r>
              <a:rPr lang="en-US" dirty="0" smtClean="0"/>
              <a:t>What functions does your body perform that are similar to those of a cell?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638800" y="600075"/>
            <a:ext cx="2800350" cy="2600325"/>
          </a:xfrm>
          <a:prstGeom prst="rect">
            <a:avLst/>
          </a:prstGeom>
          <a:noFill/>
          <a:ln w="9525">
            <a:noFill/>
            <a:miter lim="800000"/>
            <a:headEnd/>
            <a:tailEnd/>
          </a:ln>
        </p:spPr>
      </p:pic>
      <p:sp>
        <p:nvSpPr>
          <p:cNvPr id="6" name="TextBox 5"/>
          <p:cNvSpPr txBox="1"/>
          <p:nvPr/>
        </p:nvSpPr>
        <p:spPr>
          <a:xfrm>
            <a:off x="1143000" y="152400"/>
            <a:ext cx="4495800" cy="369332"/>
          </a:xfrm>
          <a:prstGeom prst="rect">
            <a:avLst/>
          </a:prstGeom>
          <a:noFill/>
        </p:spPr>
        <p:txBody>
          <a:bodyPr wrap="square" rtlCol="0">
            <a:spAutoFit/>
          </a:bodyPr>
          <a:lstStyle/>
          <a:p>
            <a:r>
              <a:rPr lang="en-US" dirty="0" smtClean="0"/>
              <a:t>Bacterial growth over 4 hours</a:t>
            </a:r>
            <a:endParaRPr lang="en-US" dirty="0"/>
          </a:p>
        </p:txBody>
      </p:sp>
      <p:sp>
        <p:nvSpPr>
          <p:cNvPr id="8" name="TextBox 7"/>
          <p:cNvSpPr txBox="1"/>
          <p:nvPr/>
        </p:nvSpPr>
        <p:spPr>
          <a:xfrm>
            <a:off x="5638800" y="152400"/>
            <a:ext cx="2895600" cy="369332"/>
          </a:xfrm>
          <a:prstGeom prst="rect">
            <a:avLst/>
          </a:prstGeom>
          <a:noFill/>
        </p:spPr>
        <p:txBody>
          <a:bodyPr wrap="square" rtlCol="0">
            <a:spAutoFit/>
          </a:bodyPr>
          <a:lstStyle/>
          <a:p>
            <a:r>
              <a:rPr lang="en-US" dirty="0" smtClean="0"/>
              <a:t>Plant growth over 20 days</a:t>
            </a:r>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2133600" y="3853565"/>
            <a:ext cx="4800600" cy="2715768"/>
          </a:xfrm>
          <a:prstGeom prst="rect">
            <a:avLst/>
          </a:prstGeom>
          <a:noFill/>
          <a:ln w="9525">
            <a:noFill/>
            <a:miter lim="800000"/>
            <a:headEnd/>
            <a:tailEnd/>
          </a:ln>
        </p:spPr>
      </p:pic>
      <p:sp>
        <p:nvSpPr>
          <p:cNvPr id="10" name="TextBox 9"/>
          <p:cNvSpPr txBox="1"/>
          <p:nvPr/>
        </p:nvSpPr>
        <p:spPr>
          <a:xfrm>
            <a:off x="2667000" y="3468469"/>
            <a:ext cx="3733800" cy="369332"/>
          </a:xfrm>
          <a:prstGeom prst="rect">
            <a:avLst/>
          </a:prstGeom>
          <a:noFill/>
        </p:spPr>
        <p:txBody>
          <a:bodyPr wrap="square" rtlCol="0">
            <a:spAutoFit/>
          </a:bodyPr>
          <a:lstStyle/>
          <a:p>
            <a:r>
              <a:rPr lang="en-US" dirty="0" smtClean="0"/>
              <a:t>Human growth over 18 years</a:t>
            </a:r>
            <a:endParaRPr lang="en-US" dirty="0"/>
          </a:p>
        </p:txBody>
      </p:sp>
      <p:pic>
        <p:nvPicPr>
          <p:cNvPr id="14" name="Picture 13" descr="cell growth.png"/>
          <p:cNvPicPr>
            <a:picLocks noChangeAspect="1"/>
          </p:cNvPicPr>
          <p:nvPr/>
        </p:nvPicPr>
        <p:blipFill>
          <a:blip r:embed="rId5" cstate="print"/>
          <a:stretch>
            <a:fillRect/>
          </a:stretch>
        </p:blipFill>
        <p:spPr>
          <a:xfrm>
            <a:off x="304800" y="571828"/>
            <a:ext cx="5028572" cy="26285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609600" y="2263775"/>
            <a:ext cx="7772400" cy="1470025"/>
          </a:xfrm>
        </p:spPr>
        <p:txBody>
          <a:bodyPr/>
          <a:lstStyle/>
          <a:p>
            <a:r>
              <a:rPr lang="en-US" b="1" dirty="0" smtClean="0"/>
              <a:t>Cells: “Life factories”</a:t>
            </a:r>
            <a:endParaRPr lang="en-US" b="1" dirty="0"/>
          </a:p>
        </p:txBody>
      </p:sp>
      <p:sp>
        <p:nvSpPr>
          <p:cNvPr id="70661" name="Rectangle 5"/>
          <p:cNvSpPr>
            <a:spLocks noGrp="1" noChangeArrowheads="1"/>
          </p:cNvSpPr>
          <p:nvPr>
            <p:ph type="subTitle" idx="1"/>
          </p:nvPr>
        </p:nvSpPr>
        <p:spPr>
          <a:xfrm>
            <a:off x="1371600" y="3657600"/>
            <a:ext cx="6400800" cy="1752600"/>
          </a:xfrm>
        </p:spPr>
        <p:txBody>
          <a:bodyPr/>
          <a:lstStyle/>
          <a:p>
            <a:r>
              <a:rPr lang="en-US" dirty="0"/>
              <a:t>A cell is the smallest unit that is capable of performing life functions. </a:t>
            </a:r>
          </a:p>
        </p:txBody>
      </p:sp>
      <p:sp>
        <p:nvSpPr>
          <p:cNvPr id="5" name="Rectangle 4"/>
          <p:cNvSpPr/>
          <p:nvPr/>
        </p:nvSpPr>
        <p:spPr>
          <a:xfrm>
            <a:off x="-929139" y="997803"/>
            <a:ext cx="6415539" cy="830997"/>
          </a:xfrm>
          <a:prstGeom prst="rect">
            <a:avLst/>
          </a:prstGeom>
          <a:noFill/>
          <a:scene3d>
            <a:camera prst="isometricRightUp"/>
            <a:lightRig rig="threePt" dir="t"/>
          </a:scene3d>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Energy Consumption</a:t>
            </a:r>
            <a:endParaRPr lang="en-US"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Rectangle 8"/>
          <p:cNvSpPr/>
          <p:nvPr/>
        </p:nvSpPr>
        <p:spPr>
          <a:xfrm>
            <a:off x="4327343" y="1371600"/>
            <a:ext cx="5731057" cy="830997"/>
          </a:xfrm>
          <a:prstGeom prst="rect">
            <a:avLst/>
          </a:prstGeom>
          <a:noFill/>
          <a:scene3d>
            <a:camera prst="isometricLeftDown"/>
            <a:lightRig rig="threePt" dir="t"/>
          </a:scene3d>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Protein Production</a:t>
            </a:r>
            <a:endParaRPr lang="en-US" sz="48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0" name="Rectangle 9"/>
          <p:cNvSpPr/>
          <p:nvPr/>
        </p:nvSpPr>
        <p:spPr>
          <a:xfrm>
            <a:off x="1719101" y="5341203"/>
            <a:ext cx="5915017" cy="830997"/>
          </a:xfrm>
          <a:prstGeom prst="rect">
            <a:avLst/>
          </a:prstGeom>
          <a:noFill/>
          <a:scene3d>
            <a:camera prst="perspectiveRelaxedModerately"/>
            <a:lightRig rig="threePt" dir="t"/>
          </a:scene3d>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887C24"/>
                </a:solidFill>
                <a:effectLst>
                  <a:outerShdw blurRad="41275" dist="20320" dir="1800000" algn="tl" rotWithShape="0">
                    <a:srgbClr val="000000">
                      <a:alpha val="40000"/>
                    </a:srgbClr>
                  </a:outerShdw>
                </a:effectLst>
              </a:rPr>
              <a:t>Waste Management</a:t>
            </a:r>
            <a:endParaRPr lang="en-US" sz="4800" b="1" cap="none" spc="0" dirty="0">
              <a:ln w="12700">
                <a:solidFill>
                  <a:schemeClr val="tx2">
                    <a:satMod val="155000"/>
                  </a:schemeClr>
                </a:solidFill>
                <a:prstDash val="solid"/>
              </a:ln>
              <a:solidFill>
                <a:srgbClr val="887C24"/>
              </a:solidFill>
              <a:effectLst>
                <a:outerShdw blurRad="41275" dist="20320" dir="1800000" algn="tl" rotWithShape="0">
                  <a:srgbClr val="000000">
                    <a:alpha val="40000"/>
                  </a:srgbClr>
                </a:outerShdw>
              </a:effectLst>
            </a:endParaRPr>
          </a:p>
        </p:txBody>
      </p:sp>
      <p:sp>
        <p:nvSpPr>
          <p:cNvPr id="11" name="Rectangle 10"/>
          <p:cNvSpPr/>
          <p:nvPr/>
        </p:nvSpPr>
        <p:spPr>
          <a:xfrm>
            <a:off x="304800" y="6412468"/>
            <a:ext cx="8534400" cy="369332"/>
          </a:xfrm>
          <a:prstGeom prst="rect">
            <a:avLst/>
          </a:prstGeom>
        </p:spPr>
        <p:txBody>
          <a:bodyPr wrap="square">
            <a:spAutoFit/>
          </a:bodyPr>
          <a:lstStyle/>
          <a:p>
            <a:r>
              <a:rPr lang="en-US" u="sng" dirty="0" smtClean="0">
                <a:hlinkClick r:id="rId3"/>
              </a:rPr>
              <a:t>http://glencoe.mcgraw-hill.com/sites/dl/free/0078617022/164155/00035804.html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sz="quarter"/>
          </p:nvPr>
        </p:nvSpPr>
        <p:spPr/>
        <p:txBody>
          <a:bodyPr/>
          <a:lstStyle/>
          <a:p>
            <a:r>
              <a:rPr lang="en-US" b="1"/>
              <a:t>Examples of Cells</a:t>
            </a:r>
          </a:p>
        </p:txBody>
      </p:sp>
      <p:pic>
        <p:nvPicPr>
          <p:cNvPr id="22537" name="Picture 9" descr="amoebaproteus"/>
          <p:cNvPicPr>
            <a:picLocks noGrp="1" noChangeAspect="1" noChangeArrowheads="1"/>
          </p:cNvPicPr>
          <p:nvPr>
            <p:ph sz="quarter" idx="1"/>
          </p:nvPr>
        </p:nvPicPr>
        <p:blipFill>
          <a:blip r:embed="rId2" cstate="print"/>
          <a:srcRect/>
          <a:stretch>
            <a:fillRect/>
          </a:stretch>
        </p:blipFill>
        <p:spPr>
          <a:xfrm>
            <a:off x="685800" y="762000"/>
            <a:ext cx="1436688" cy="2298700"/>
          </a:xfrm>
          <a:noFill/>
          <a:ln/>
        </p:spPr>
      </p:pic>
      <p:pic>
        <p:nvPicPr>
          <p:cNvPr id="22538" name="Picture 10" descr="poplarleaf"/>
          <p:cNvPicPr>
            <a:picLocks noGrp="1" noChangeAspect="1" noChangeArrowheads="1"/>
          </p:cNvPicPr>
          <p:nvPr>
            <p:ph sz="quarter" idx="2"/>
          </p:nvPr>
        </p:nvPicPr>
        <p:blipFill>
          <a:blip r:embed="rId3" cstate="print"/>
          <a:srcRect/>
          <a:stretch>
            <a:fillRect/>
          </a:stretch>
        </p:blipFill>
        <p:spPr>
          <a:xfrm>
            <a:off x="6781800" y="1219200"/>
            <a:ext cx="1919288" cy="1893888"/>
          </a:xfrm>
          <a:noFill/>
          <a:ln/>
        </p:spPr>
      </p:pic>
      <p:pic>
        <p:nvPicPr>
          <p:cNvPr id="22543" name="Picture 15" descr="nrn956-i1"/>
          <p:cNvPicPr>
            <a:picLocks noGrp="1" noChangeAspect="1" noChangeArrowheads="1"/>
          </p:cNvPicPr>
          <p:nvPr>
            <p:ph sz="quarter" idx="3"/>
          </p:nvPr>
        </p:nvPicPr>
        <p:blipFill>
          <a:blip r:embed="rId4" cstate="print"/>
          <a:srcRect/>
          <a:stretch>
            <a:fillRect/>
          </a:stretch>
        </p:blipFill>
        <p:spPr>
          <a:xfrm>
            <a:off x="304800" y="4114800"/>
            <a:ext cx="1597025" cy="2187575"/>
          </a:xfrm>
          <a:noFill/>
          <a:ln/>
        </p:spPr>
      </p:pic>
      <p:pic>
        <p:nvPicPr>
          <p:cNvPr id="22539" name="Picture 11" descr="redbloodcells"/>
          <p:cNvPicPr>
            <a:picLocks noGrp="1" noChangeAspect="1" noChangeArrowheads="1"/>
          </p:cNvPicPr>
          <p:nvPr>
            <p:ph sz="quarter" idx="4"/>
          </p:nvPr>
        </p:nvPicPr>
        <p:blipFill>
          <a:blip r:embed="rId5" cstate="print"/>
          <a:stretch>
            <a:fillRect/>
          </a:stretch>
        </p:blipFill>
        <p:spPr>
          <a:xfrm>
            <a:off x="6324600" y="4713288"/>
            <a:ext cx="685800" cy="638175"/>
          </a:xfrm>
          <a:noFill/>
          <a:ln/>
        </p:spPr>
      </p:pic>
      <p:sp>
        <p:nvSpPr>
          <p:cNvPr id="22540" name="AutoShape 12"/>
          <p:cNvSpPr>
            <a:spLocks noChangeArrowheads="1"/>
          </p:cNvSpPr>
          <p:nvPr/>
        </p:nvSpPr>
        <p:spPr bwMode="auto">
          <a:xfrm>
            <a:off x="2438400" y="1676400"/>
            <a:ext cx="2819400" cy="533400"/>
          </a:xfrm>
          <a:prstGeom prst="wedgeRoundRectCallout">
            <a:avLst>
              <a:gd name="adj1" fmla="val -78435"/>
              <a:gd name="adj2" fmla="val 35417"/>
              <a:gd name="adj3" fmla="val 16667"/>
            </a:avLst>
          </a:prstGeom>
          <a:solidFill>
            <a:srgbClr val="CCCCFF"/>
          </a:solidFill>
          <a:ln w="9525">
            <a:solidFill>
              <a:schemeClr val="tx1"/>
            </a:solidFill>
            <a:miter lim="800000"/>
            <a:headEnd/>
            <a:tailEnd/>
          </a:ln>
          <a:effectLst/>
        </p:spPr>
        <p:txBody>
          <a:bodyPr/>
          <a:lstStyle/>
          <a:p>
            <a:pPr algn="ctr"/>
            <a:r>
              <a:rPr lang="en-US"/>
              <a:t>Amoeba Proteus</a:t>
            </a:r>
          </a:p>
        </p:txBody>
      </p:sp>
      <p:sp>
        <p:nvSpPr>
          <p:cNvPr id="22541" name="AutoShape 13"/>
          <p:cNvSpPr>
            <a:spLocks noChangeArrowheads="1"/>
          </p:cNvSpPr>
          <p:nvPr/>
        </p:nvSpPr>
        <p:spPr bwMode="auto">
          <a:xfrm>
            <a:off x="4495800" y="2438400"/>
            <a:ext cx="1981200" cy="381000"/>
          </a:xfrm>
          <a:prstGeom prst="wedgeRoundRectCallout">
            <a:avLst>
              <a:gd name="adj1" fmla="val 97116"/>
              <a:gd name="adj2" fmla="val -51250"/>
              <a:gd name="adj3" fmla="val 16667"/>
            </a:avLst>
          </a:prstGeom>
          <a:solidFill>
            <a:srgbClr val="CCCCFF"/>
          </a:solidFill>
          <a:ln w="9525">
            <a:solidFill>
              <a:schemeClr val="tx1"/>
            </a:solidFill>
            <a:miter lim="800000"/>
            <a:headEnd/>
            <a:tailEnd/>
          </a:ln>
          <a:effectLst/>
        </p:spPr>
        <p:txBody>
          <a:bodyPr/>
          <a:lstStyle/>
          <a:p>
            <a:pPr algn="ctr"/>
            <a:r>
              <a:rPr lang="en-US"/>
              <a:t>Plant Stem</a:t>
            </a:r>
          </a:p>
        </p:txBody>
      </p:sp>
      <p:sp>
        <p:nvSpPr>
          <p:cNvPr id="22542" name="AutoShape 14"/>
          <p:cNvSpPr>
            <a:spLocks noChangeArrowheads="1"/>
          </p:cNvSpPr>
          <p:nvPr/>
        </p:nvSpPr>
        <p:spPr bwMode="auto">
          <a:xfrm>
            <a:off x="6400800" y="4114800"/>
            <a:ext cx="2362200" cy="457200"/>
          </a:xfrm>
          <a:prstGeom prst="wedgeRoundRectCallout">
            <a:avLst>
              <a:gd name="adj1" fmla="val -34208"/>
              <a:gd name="adj2" fmla="val 209375"/>
              <a:gd name="adj3" fmla="val 16667"/>
            </a:avLst>
          </a:prstGeom>
          <a:solidFill>
            <a:srgbClr val="CCCCFF"/>
          </a:solidFill>
          <a:ln w="9525">
            <a:solidFill>
              <a:schemeClr val="tx1"/>
            </a:solidFill>
            <a:miter lim="800000"/>
            <a:headEnd/>
            <a:tailEnd/>
          </a:ln>
          <a:effectLst/>
        </p:spPr>
        <p:txBody>
          <a:bodyPr/>
          <a:lstStyle/>
          <a:p>
            <a:pPr algn="ctr"/>
            <a:r>
              <a:rPr lang="en-US"/>
              <a:t>Red Blood Cell</a:t>
            </a:r>
          </a:p>
        </p:txBody>
      </p:sp>
      <p:sp>
        <p:nvSpPr>
          <p:cNvPr id="22544" name="AutoShape 16"/>
          <p:cNvSpPr>
            <a:spLocks noChangeArrowheads="1"/>
          </p:cNvSpPr>
          <p:nvPr/>
        </p:nvSpPr>
        <p:spPr bwMode="auto">
          <a:xfrm>
            <a:off x="2286000" y="5029200"/>
            <a:ext cx="1981200" cy="457200"/>
          </a:xfrm>
          <a:prstGeom prst="wedgeRoundRectCallout">
            <a:avLst>
              <a:gd name="adj1" fmla="val -107292"/>
              <a:gd name="adj2" fmla="val 77778"/>
              <a:gd name="adj3" fmla="val 16667"/>
            </a:avLst>
          </a:prstGeom>
          <a:solidFill>
            <a:srgbClr val="CCCCFF"/>
          </a:solidFill>
          <a:ln w="9525">
            <a:solidFill>
              <a:schemeClr val="tx1"/>
            </a:solidFill>
            <a:miter lim="800000"/>
            <a:headEnd/>
            <a:tailEnd/>
          </a:ln>
          <a:effectLst/>
        </p:spPr>
        <p:txBody>
          <a:bodyPr/>
          <a:lstStyle/>
          <a:p>
            <a:pPr algn="ctr"/>
            <a:r>
              <a:rPr lang="en-US"/>
              <a:t>Nerve Cell</a:t>
            </a:r>
          </a:p>
        </p:txBody>
      </p:sp>
      <p:pic>
        <p:nvPicPr>
          <p:cNvPr id="22545" name="Picture 17" descr="bacteria"/>
          <p:cNvPicPr>
            <a:picLocks noChangeAspect="1" noChangeArrowheads="1"/>
          </p:cNvPicPr>
          <p:nvPr/>
        </p:nvPicPr>
        <p:blipFill>
          <a:blip r:embed="rId6" cstate="print"/>
          <a:srcRect/>
          <a:stretch>
            <a:fillRect/>
          </a:stretch>
        </p:blipFill>
        <p:spPr bwMode="auto">
          <a:xfrm>
            <a:off x="3657600" y="3048000"/>
            <a:ext cx="2019300" cy="1655763"/>
          </a:xfrm>
          <a:prstGeom prst="rect">
            <a:avLst/>
          </a:prstGeom>
          <a:noFill/>
        </p:spPr>
      </p:pic>
      <p:sp>
        <p:nvSpPr>
          <p:cNvPr id="22546" name="AutoShape 18"/>
          <p:cNvSpPr>
            <a:spLocks noChangeArrowheads="1"/>
          </p:cNvSpPr>
          <p:nvPr/>
        </p:nvSpPr>
        <p:spPr bwMode="auto">
          <a:xfrm>
            <a:off x="1143000" y="3276600"/>
            <a:ext cx="2057400" cy="533400"/>
          </a:xfrm>
          <a:prstGeom prst="wedgeRoundRectCallout">
            <a:avLst>
              <a:gd name="adj1" fmla="val 114736"/>
              <a:gd name="adj2" fmla="val 41963"/>
              <a:gd name="adj3" fmla="val 16667"/>
            </a:avLst>
          </a:prstGeom>
          <a:solidFill>
            <a:srgbClr val="CCCCFF"/>
          </a:solidFill>
          <a:ln w="9525">
            <a:solidFill>
              <a:schemeClr val="tx1"/>
            </a:solidFill>
            <a:miter lim="800000"/>
            <a:headEnd/>
            <a:tailEnd/>
          </a:ln>
          <a:effectLst/>
        </p:spPr>
        <p:txBody>
          <a:bodyPr/>
          <a:lstStyle/>
          <a:p>
            <a:pPr algn="ctr"/>
            <a:r>
              <a:rPr lang="en-US"/>
              <a:t>Bacteria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438400" y="1752600"/>
            <a:ext cx="4191000" cy="4191000"/>
          </a:xfrm>
          <a:prstGeom prst="rect">
            <a:avLst/>
          </a:prstGeom>
          <a:noFill/>
          <a:ln w="9525">
            <a:noFill/>
            <a:miter lim="800000"/>
            <a:headEnd/>
            <a:tailEnd/>
          </a:ln>
        </p:spPr>
      </p:pic>
      <p:pic>
        <p:nvPicPr>
          <p:cNvPr id="9" name="Picture 8" descr="atom.gif"/>
          <p:cNvPicPr>
            <a:picLocks noChangeAspect="1"/>
          </p:cNvPicPr>
          <p:nvPr/>
        </p:nvPicPr>
        <p:blipFill>
          <a:blip r:embed="rId4" cstate="print"/>
          <a:stretch>
            <a:fillRect/>
          </a:stretch>
        </p:blipFill>
        <p:spPr>
          <a:xfrm>
            <a:off x="1079849" y="776287"/>
            <a:ext cx="63151" cy="61913"/>
          </a:xfrm>
          <a:prstGeom prst="rect">
            <a:avLst/>
          </a:prstGeom>
        </p:spPr>
      </p:pic>
      <p:pic>
        <p:nvPicPr>
          <p:cNvPr id="11" name="Picture 10" descr="methane.gif"/>
          <p:cNvPicPr>
            <a:picLocks noChangeAspect="1"/>
          </p:cNvPicPr>
          <p:nvPr/>
        </p:nvPicPr>
        <p:blipFill>
          <a:blip r:embed="rId5" cstate="print"/>
          <a:stretch>
            <a:fillRect/>
          </a:stretch>
        </p:blipFill>
        <p:spPr>
          <a:xfrm>
            <a:off x="1981201" y="783649"/>
            <a:ext cx="76199" cy="80078"/>
          </a:xfrm>
          <a:prstGeom prst="rect">
            <a:avLst/>
          </a:prstGeom>
        </p:spPr>
      </p:pic>
      <p:pic>
        <p:nvPicPr>
          <p:cNvPr id="12" name="Picture 11" descr="mitochodrion.gif"/>
          <p:cNvPicPr>
            <a:picLocks noChangeAspect="1"/>
          </p:cNvPicPr>
          <p:nvPr/>
        </p:nvPicPr>
        <p:blipFill>
          <a:blip r:embed="rId6" cstate="print"/>
          <a:stretch>
            <a:fillRect/>
          </a:stretch>
        </p:blipFill>
        <p:spPr>
          <a:xfrm>
            <a:off x="3200400" y="609600"/>
            <a:ext cx="500288" cy="319579"/>
          </a:xfrm>
          <a:prstGeom prst="rect">
            <a:avLst/>
          </a:prstGeom>
        </p:spPr>
      </p:pic>
      <p:pic>
        <p:nvPicPr>
          <p:cNvPr id="14" name="Picture 13" descr="cell.gif"/>
          <p:cNvPicPr>
            <a:picLocks noChangeAspect="1"/>
          </p:cNvPicPr>
          <p:nvPr/>
        </p:nvPicPr>
        <p:blipFill>
          <a:blip r:embed="rId7" cstate="print"/>
          <a:stretch>
            <a:fillRect/>
          </a:stretch>
        </p:blipFill>
        <p:spPr>
          <a:xfrm>
            <a:off x="4419600" y="304800"/>
            <a:ext cx="1327773" cy="1031214"/>
          </a:xfrm>
          <a:prstGeom prst="rect">
            <a:avLst/>
          </a:prstGeom>
        </p:spPr>
      </p:pic>
      <p:pic>
        <p:nvPicPr>
          <p:cNvPr id="4101" name="Picture 5"/>
          <p:cNvPicPr>
            <a:picLocks noChangeAspect="1" noChangeArrowheads="1"/>
          </p:cNvPicPr>
          <p:nvPr/>
        </p:nvPicPr>
        <p:blipFill>
          <a:blip r:embed="rId8" cstate="print"/>
          <a:srcRect/>
          <a:stretch>
            <a:fillRect/>
          </a:stretch>
        </p:blipFill>
        <p:spPr bwMode="auto">
          <a:xfrm>
            <a:off x="6781800" y="228600"/>
            <a:ext cx="1887043" cy="1371600"/>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srcRect/>
          <a:stretch>
            <a:fillRect/>
          </a:stretch>
        </p:blipFill>
        <p:spPr bwMode="auto">
          <a:xfrm>
            <a:off x="6858000" y="2819400"/>
            <a:ext cx="1905000" cy="2064531"/>
          </a:xfrm>
          <a:prstGeom prst="rect">
            <a:avLst/>
          </a:prstGeom>
          <a:noFill/>
          <a:ln w="9525">
            <a:noFill/>
            <a:miter lim="800000"/>
            <a:headEnd/>
            <a:tailEnd/>
          </a:ln>
        </p:spPr>
      </p:pic>
      <p:pic>
        <p:nvPicPr>
          <p:cNvPr id="22" name="Picture 21" descr="cardio system.gif"/>
          <p:cNvPicPr>
            <a:picLocks noChangeAspect="1"/>
          </p:cNvPicPr>
          <p:nvPr/>
        </p:nvPicPr>
        <p:blipFill>
          <a:blip r:embed="rId10" cstate="print"/>
          <a:stretch>
            <a:fillRect/>
          </a:stretch>
        </p:blipFill>
        <p:spPr>
          <a:xfrm>
            <a:off x="0" y="1752600"/>
            <a:ext cx="2133600" cy="4193988"/>
          </a:xfrm>
          <a:prstGeom prst="rect">
            <a:avLst/>
          </a:prstGeom>
        </p:spPr>
      </p:pic>
      <p:sp>
        <p:nvSpPr>
          <p:cNvPr id="25" name="Rectangle 24"/>
          <p:cNvSpPr/>
          <p:nvPr/>
        </p:nvSpPr>
        <p:spPr>
          <a:xfrm>
            <a:off x="2559734" y="6096000"/>
            <a:ext cx="3993466" cy="369332"/>
          </a:xfrm>
          <a:prstGeom prst="rect">
            <a:avLst/>
          </a:prstGeom>
        </p:spPr>
        <p:txBody>
          <a:bodyPr wrap="none">
            <a:spAutoFit/>
          </a:bodyPr>
          <a:lstStyle/>
          <a:p>
            <a:r>
              <a:rPr lang="en-US" dirty="0" smtClean="0">
                <a:hlinkClick r:id="rId11"/>
              </a:rPr>
              <a:t>http://www.cellsalive.com/howbig.htm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762000" y="533400"/>
            <a:ext cx="7772400" cy="1470025"/>
          </a:xfrm>
        </p:spPr>
        <p:txBody>
          <a:bodyPr/>
          <a:lstStyle/>
          <a:p>
            <a:r>
              <a:rPr lang="en-US" b="1"/>
              <a:t>Two Types of Cells</a:t>
            </a:r>
          </a:p>
        </p:txBody>
      </p:sp>
      <p:sp>
        <p:nvSpPr>
          <p:cNvPr id="72709" name="Rectangle 5"/>
          <p:cNvSpPr>
            <a:spLocks noGrp="1" noChangeArrowheads="1"/>
          </p:cNvSpPr>
          <p:nvPr>
            <p:ph type="subTitle" idx="1"/>
          </p:nvPr>
        </p:nvSpPr>
        <p:spPr>
          <a:xfrm>
            <a:off x="1295400" y="2514600"/>
            <a:ext cx="6553200" cy="2895600"/>
          </a:xfrm>
        </p:spPr>
        <p:txBody>
          <a:bodyPr/>
          <a:lstStyle/>
          <a:p>
            <a:pPr algn="l">
              <a:buFontTx/>
              <a:buChar char="•"/>
            </a:pPr>
            <a:r>
              <a:rPr lang="en-US" dirty="0" smtClean="0"/>
              <a:t>Prokaryotic – usually single-celled (unicellular) organisms</a:t>
            </a:r>
          </a:p>
          <a:p>
            <a:pPr algn="l">
              <a:buFontTx/>
              <a:buChar char="•"/>
            </a:pPr>
            <a:endParaRPr lang="en-US" dirty="0" smtClean="0"/>
          </a:p>
          <a:p>
            <a:pPr algn="l">
              <a:buFontTx/>
              <a:buChar char="•"/>
            </a:pPr>
            <a:r>
              <a:rPr lang="en-US" dirty="0" smtClean="0"/>
              <a:t>Eukaryotic – usually found with other cells to make up more complex </a:t>
            </a:r>
            <a:r>
              <a:rPr lang="en-US" i="1" u="sng" dirty="0" smtClean="0"/>
              <a:t>tissues</a:t>
            </a:r>
            <a:endParaRPr lang="en-US" i="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0" y="274638"/>
            <a:ext cx="8534400" cy="1143000"/>
          </a:xfrm>
        </p:spPr>
        <p:txBody>
          <a:bodyPr/>
          <a:lstStyle/>
          <a:p>
            <a:r>
              <a:rPr lang="en-US" b="1" dirty="0" smtClean="0"/>
              <a:t>Prokaryotic cells (prokaryotes)</a:t>
            </a:r>
            <a:endParaRPr lang="en-US" b="1" dirty="0"/>
          </a:p>
        </p:txBody>
      </p:sp>
      <p:sp>
        <p:nvSpPr>
          <p:cNvPr id="6" name="Text Placeholder 5"/>
          <p:cNvSpPr>
            <a:spLocks noGrp="1"/>
          </p:cNvSpPr>
          <p:nvPr>
            <p:ph type="body" sz="half" idx="1"/>
          </p:nvPr>
        </p:nvSpPr>
        <p:spPr/>
        <p:txBody>
          <a:bodyPr/>
          <a:lstStyle/>
          <a:p>
            <a:r>
              <a:rPr lang="en-US" dirty="0" smtClean="0"/>
              <a:t>Few internal structures</a:t>
            </a:r>
          </a:p>
          <a:p>
            <a:r>
              <a:rPr lang="en-US" dirty="0" smtClean="0"/>
              <a:t>Where is the nucleus?!?</a:t>
            </a:r>
          </a:p>
          <a:p>
            <a:r>
              <a:rPr lang="en-US" dirty="0" smtClean="0"/>
              <a:t>Single-celled organisms, bacteria</a:t>
            </a:r>
          </a:p>
        </p:txBody>
      </p:sp>
      <p:pic>
        <p:nvPicPr>
          <p:cNvPr id="10" name="Content Placeholder 9" descr="494px-Average_prokaryote_cell-_en.svg.png"/>
          <p:cNvPicPr>
            <a:picLocks noGrp="1" noChangeAspect="1"/>
          </p:cNvPicPr>
          <p:nvPr>
            <p:ph sz="half" idx="2"/>
          </p:nvPr>
        </p:nvPicPr>
        <p:blipFill>
          <a:blip r:embed="rId3" cstate="print"/>
          <a:stretch>
            <a:fillRect/>
          </a:stretch>
        </p:blipFill>
        <p:spPr>
          <a:xfrm>
            <a:off x="3268217" y="1600200"/>
            <a:ext cx="5618328" cy="4572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b="1" dirty="0" smtClean="0"/>
              <a:t>Eukaryotic cells (eukaryotes)</a:t>
            </a:r>
            <a:endParaRPr lang="en-US" b="1" dirty="0"/>
          </a:p>
        </p:txBody>
      </p:sp>
      <p:sp>
        <p:nvSpPr>
          <p:cNvPr id="76803" name="Rectangle 3"/>
          <p:cNvSpPr>
            <a:spLocks noGrp="1" noChangeArrowheads="1"/>
          </p:cNvSpPr>
          <p:nvPr>
            <p:ph type="body" sz="half" idx="1"/>
          </p:nvPr>
        </p:nvSpPr>
        <p:spPr>
          <a:xfrm>
            <a:off x="533400" y="1295400"/>
            <a:ext cx="8077200" cy="1219200"/>
          </a:xfrm>
        </p:spPr>
        <p:txBody>
          <a:bodyPr/>
          <a:lstStyle/>
          <a:p>
            <a:r>
              <a:rPr lang="en-US" sz="2800" dirty="0"/>
              <a:t>Contain </a:t>
            </a:r>
            <a:r>
              <a:rPr lang="en-US" sz="2800" i="1" u="sng" dirty="0"/>
              <a:t>organelles</a:t>
            </a:r>
            <a:r>
              <a:rPr lang="en-US" sz="2800" dirty="0"/>
              <a:t> surrounded by membranes</a:t>
            </a:r>
          </a:p>
          <a:p>
            <a:r>
              <a:rPr lang="en-US" sz="2800" dirty="0"/>
              <a:t>Most living </a:t>
            </a:r>
            <a:r>
              <a:rPr lang="en-US" sz="2800" dirty="0" smtClean="0"/>
              <a:t>organisms are made of eukaryotic cells</a:t>
            </a:r>
            <a:endParaRPr lang="en-US" sz="2800" dirty="0"/>
          </a:p>
          <a:p>
            <a:r>
              <a:rPr lang="en-US" sz="2800" dirty="0" smtClean="0"/>
              <a:t>Two types:  Plant and animal</a:t>
            </a:r>
            <a:endParaRPr lang="en-US" sz="2800" dirty="0"/>
          </a:p>
        </p:txBody>
      </p:sp>
      <p:sp>
        <p:nvSpPr>
          <p:cNvPr id="76817" name="Text Box 17"/>
          <p:cNvSpPr txBox="1">
            <a:spLocks noChangeArrowheads="1"/>
          </p:cNvSpPr>
          <p:nvPr/>
        </p:nvSpPr>
        <p:spPr bwMode="auto">
          <a:xfrm>
            <a:off x="304800" y="6172200"/>
            <a:ext cx="6172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2" name="Text Box 15"/>
          <p:cNvSpPr txBox="1">
            <a:spLocks noChangeArrowheads="1"/>
          </p:cNvSpPr>
          <p:nvPr/>
        </p:nvSpPr>
        <p:spPr bwMode="auto">
          <a:xfrm>
            <a:off x="1143000" y="3352800"/>
            <a:ext cx="2895600" cy="457200"/>
          </a:xfrm>
          <a:prstGeom prst="rect">
            <a:avLst/>
          </a:prstGeom>
          <a:noFill/>
          <a:ln w="9525">
            <a:noFill/>
            <a:miter lim="800000"/>
            <a:headEnd/>
            <a:tailEnd/>
          </a:ln>
          <a:effectLst/>
        </p:spPr>
        <p:txBody>
          <a:bodyPr>
            <a:spAutoFit/>
          </a:bodyPr>
          <a:lstStyle/>
          <a:p>
            <a:pPr algn="ctr">
              <a:spcBef>
                <a:spcPct val="50000"/>
              </a:spcBef>
            </a:pPr>
            <a:r>
              <a:rPr lang="en-US" sz="2400" b="1"/>
              <a:t>Plant</a:t>
            </a:r>
          </a:p>
        </p:txBody>
      </p:sp>
      <p:sp>
        <p:nvSpPr>
          <p:cNvPr id="13" name="Text Box 16"/>
          <p:cNvSpPr txBox="1">
            <a:spLocks noChangeArrowheads="1"/>
          </p:cNvSpPr>
          <p:nvPr/>
        </p:nvSpPr>
        <p:spPr bwMode="auto">
          <a:xfrm>
            <a:off x="5105400" y="3352800"/>
            <a:ext cx="2895600" cy="457200"/>
          </a:xfrm>
          <a:prstGeom prst="rect">
            <a:avLst/>
          </a:prstGeom>
          <a:noFill/>
          <a:ln w="9525">
            <a:noFill/>
            <a:miter lim="800000"/>
            <a:headEnd/>
            <a:tailEnd/>
          </a:ln>
          <a:effectLst/>
        </p:spPr>
        <p:txBody>
          <a:bodyPr>
            <a:spAutoFit/>
          </a:bodyPr>
          <a:lstStyle/>
          <a:p>
            <a:pPr algn="ctr">
              <a:spcBef>
                <a:spcPct val="50000"/>
              </a:spcBef>
            </a:pPr>
            <a:r>
              <a:rPr lang="en-US" sz="2400" b="1" dirty="0"/>
              <a:t>Animal</a:t>
            </a:r>
          </a:p>
        </p:txBody>
      </p:sp>
      <p:pic>
        <p:nvPicPr>
          <p:cNvPr id="15" name="Picture 14" descr="plant cell.gif"/>
          <p:cNvPicPr>
            <a:picLocks noChangeAspect="1"/>
          </p:cNvPicPr>
          <p:nvPr/>
        </p:nvPicPr>
        <p:blipFill>
          <a:blip r:embed="rId3" cstate="print"/>
          <a:stretch>
            <a:fillRect/>
          </a:stretch>
        </p:blipFill>
        <p:spPr>
          <a:xfrm>
            <a:off x="609600" y="4038600"/>
            <a:ext cx="4052888" cy="2407656"/>
          </a:xfrm>
          <a:prstGeom prst="rect">
            <a:avLst/>
          </a:prstGeom>
        </p:spPr>
      </p:pic>
      <p:pic>
        <p:nvPicPr>
          <p:cNvPr id="16" name="Picture 15" descr="animal cell.gif"/>
          <p:cNvPicPr>
            <a:picLocks noChangeAspect="1"/>
          </p:cNvPicPr>
          <p:nvPr/>
        </p:nvPicPr>
        <p:blipFill>
          <a:blip r:embed="rId4" cstate="print"/>
          <a:stretch>
            <a:fillRect/>
          </a:stretch>
        </p:blipFill>
        <p:spPr>
          <a:xfrm>
            <a:off x="4619625" y="4114800"/>
            <a:ext cx="3914775" cy="2200275"/>
          </a:xfrm>
          <a:prstGeom prst="rect">
            <a:avLst/>
          </a:prstGeom>
        </p:spPr>
      </p:pic>
      <p:sp>
        <p:nvSpPr>
          <p:cNvPr id="17" name="Rectangle 16"/>
          <p:cNvSpPr/>
          <p:nvPr/>
        </p:nvSpPr>
        <p:spPr>
          <a:xfrm>
            <a:off x="2133600" y="6488668"/>
            <a:ext cx="5105400" cy="369332"/>
          </a:xfrm>
          <a:prstGeom prst="rect">
            <a:avLst/>
          </a:prstGeom>
        </p:spPr>
        <p:txBody>
          <a:bodyPr wrap="square">
            <a:spAutoFit/>
          </a:bodyPr>
          <a:lstStyle/>
          <a:p>
            <a:r>
              <a:rPr lang="en-US" dirty="0" smtClean="0">
                <a:hlinkClick r:id="rId5"/>
              </a:rPr>
              <a:t>http://</a:t>
            </a:r>
            <a:r>
              <a:rPr lang="en-US" dirty="0" smtClean="0">
                <a:solidFill>
                  <a:srgbClr val="C00000"/>
                </a:solidFill>
                <a:hlinkClick r:id="rId5"/>
              </a:rPr>
              <a:t>www.cellsalive.com/cells/cell_model.htm</a:t>
            </a:r>
            <a:endParaRPr lang="en-US"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TotalTime>
  <Words>622</Words>
  <Application>Microsoft Office PowerPoint</Application>
  <PresentationFormat>On-screen Show (4:3)</PresentationFormat>
  <Paragraphs>97</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Cell Structure  &amp; Function</vt:lpstr>
      <vt:lpstr>Cell Theory</vt:lpstr>
      <vt:lpstr>Slide 3</vt:lpstr>
      <vt:lpstr>Cells: “Life factories”</vt:lpstr>
      <vt:lpstr>Examples of Cells</vt:lpstr>
      <vt:lpstr>Slide 6</vt:lpstr>
      <vt:lpstr>Two Types of Cells</vt:lpstr>
      <vt:lpstr>Prokaryotic cells (prokaryotes)</vt:lpstr>
      <vt:lpstr>Eukaryotic cells (eukaryotes)</vt:lpstr>
      <vt:lpstr>Cell Parts</vt:lpstr>
      <vt:lpstr>Surrounding the Cell</vt:lpstr>
      <vt:lpstr>Cell Membrane</vt:lpstr>
      <vt:lpstr>Cell Wall</vt:lpstr>
      <vt:lpstr>Inside the Cell</vt:lpstr>
      <vt:lpstr>Nucleus </vt:lpstr>
      <vt:lpstr>Chromosomes</vt:lpstr>
      <vt:lpstr>Cytoplasm</vt:lpstr>
      <vt:lpstr>Mitochondria</vt:lpstr>
      <vt:lpstr>Vacuoles</vt:lpstr>
      <vt:lpstr>Chloroplast</vt:lpstr>
      <vt:lpstr>How are you like a cell?</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 &amp; Function</dc:title>
  <dc:creator>Mary Poarch</dc:creator>
  <cp:lastModifiedBy>Trevor A. Makal</cp:lastModifiedBy>
  <cp:revision>166</cp:revision>
  <dcterms:created xsi:type="dcterms:W3CDTF">2003-04-25T02:38:52Z</dcterms:created>
  <dcterms:modified xsi:type="dcterms:W3CDTF">2010-10-06T20:58:46Z</dcterms:modified>
</cp:coreProperties>
</file>