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74" r:id="rId2"/>
    <p:sldId id="271" r:id="rId3"/>
    <p:sldId id="272" r:id="rId4"/>
    <p:sldId id="273" r:id="rId5"/>
    <p:sldId id="275" r:id="rId6"/>
    <p:sldId id="276" r:id="rId7"/>
    <p:sldId id="277" r:id="rId8"/>
    <p:sldId id="290" r:id="rId9"/>
    <p:sldId id="258" r:id="rId10"/>
    <p:sldId id="259" r:id="rId11"/>
    <p:sldId id="261" r:id="rId12"/>
    <p:sldId id="301" r:id="rId13"/>
    <p:sldId id="293" r:id="rId14"/>
    <p:sldId id="266" r:id="rId15"/>
    <p:sldId id="294" r:id="rId16"/>
    <p:sldId id="296" r:id="rId17"/>
    <p:sldId id="265" r:id="rId18"/>
    <p:sldId id="297" r:id="rId19"/>
    <p:sldId id="287" r:id="rId20"/>
    <p:sldId id="291" r:id="rId21"/>
    <p:sldId id="264" r:id="rId22"/>
    <p:sldId id="279" r:id="rId23"/>
    <p:sldId id="285" r:id="rId24"/>
    <p:sldId id="295" r:id="rId25"/>
    <p:sldId id="280" r:id="rId26"/>
    <p:sldId id="268" r:id="rId27"/>
    <p:sldId id="269" r:id="rId28"/>
    <p:sldId id="267" r:id="rId29"/>
    <p:sldId id="281" r:id="rId30"/>
    <p:sldId id="270" r:id="rId31"/>
    <p:sldId id="298" r:id="rId32"/>
    <p:sldId id="283" r:id="rId33"/>
    <p:sldId id="282" r:id="rId34"/>
    <p:sldId id="299" r:id="rId35"/>
    <p:sldId id="307" r:id="rId36"/>
    <p:sldId id="309" r:id="rId37"/>
    <p:sldId id="302" r:id="rId38"/>
    <p:sldId id="303" r:id="rId39"/>
    <p:sldId id="304" r:id="rId40"/>
    <p:sldId id="305" r:id="rId41"/>
    <p:sldId id="306" r:id="rId42"/>
    <p:sldId id="308" r:id="rId43"/>
    <p:sldId id="289" r:id="rId44"/>
    <p:sldId id="300" r:id="rId45"/>
    <p:sldId id="28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CF81"/>
    <a:srgbClr val="CCFF99"/>
    <a:srgbClr val="CC0066"/>
    <a:srgbClr val="990033"/>
    <a:srgbClr val="D84D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570" autoAdjust="0"/>
  </p:normalViewPr>
  <p:slideViewPr>
    <p:cSldViewPr>
      <p:cViewPr varScale="1">
        <p:scale>
          <a:sx n="78" d="100"/>
          <a:sy n="78" d="100"/>
        </p:scale>
        <p:origin x="-1086" y="-96"/>
      </p:cViewPr>
      <p:guideLst>
        <p:guide orient="horz" pos="2160"/>
        <p:guide pos="2880"/>
      </p:guideLst>
    </p:cSldViewPr>
  </p:slideViewPr>
  <p:notesTextViewPr>
    <p:cViewPr>
      <p:scale>
        <a:sx n="1" d="1"/>
        <a:sy n="1" d="1"/>
      </p:scale>
      <p:origin x="0" y="0"/>
    </p:cViewPr>
  </p:notesTextViewPr>
  <p:sorterViewPr>
    <p:cViewPr>
      <p:scale>
        <a:sx n="100" d="100"/>
        <a:sy n="100" d="100"/>
      </p:scale>
      <p:origin x="0" y="14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D0612-A1D1-4642-BE77-7C0F98B70D35}" type="doc">
      <dgm:prSet loTypeId="urn:microsoft.com/office/officeart/2005/8/layout/process1" loCatId="process" qsTypeId="urn:microsoft.com/office/officeart/2005/8/quickstyle/simple1" qsCatId="simple" csTypeId="urn:microsoft.com/office/officeart/2005/8/colors/accent1_2" csCatId="accent1" phldr="1"/>
      <dgm:spPr/>
    </dgm:pt>
    <dgm:pt modelId="{0ADF0C57-05C7-4003-9705-711C0D24491F}">
      <dgm:prSet phldrT="[Text]"/>
      <dgm:spPr>
        <a:solidFill>
          <a:srgbClr val="C00000"/>
        </a:solidFill>
      </dgm:spPr>
      <dgm:t>
        <a:bodyPr/>
        <a:lstStyle/>
        <a:p>
          <a:r>
            <a:rPr lang="en-US" dirty="0" smtClean="0"/>
            <a:t>Cells</a:t>
          </a:r>
          <a:endParaRPr lang="en-US" dirty="0"/>
        </a:p>
      </dgm:t>
    </dgm:pt>
    <dgm:pt modelId="{65A2728B-8BC6-4889-B60D-B2DF319A173C}" type="parTrans" cxnId="{84F03A9B-6FCC-43B2-8470-03B59EA05E74}">
      <dgm:prSet/>
      <dgm:spPr/>
      <dgm:t>
        <a:bodyPr/>
        <a:lstStyle/>
        <a:p>
          <a:endParaRPr lang="en-US"/>
        </a:p>
      </dgm:t>
    </dgm:pt>
    <dgm:pt modelId="{2F8E6272-C82E-4027-8E46-DC1939205407}" type="sibTrans" cxnId="{84F03A9B-6FCC-43B2-8470-03B59EA05E74}">
      <dgm:prSet/>
      <dgm:spPr/>
      <dgm:t>
        <a:bodyPr/>
        <a:lstStyle/>
        <a:p>
          <a:endParaRPr lang="en-US"/>
        </a:p>
      </dgm:t>
    </dgm:pt>
    <dgm:pt modelId="{BA1D8C7B-DC83-4FF6-B1E9-8893B3F35373}">
      <dgm:prSet phldrT="[Text]"/>
      <dgm:spPr>
        <a:solidFill>
          <a:schemeClr val="tx2">
            <a:lumMod val="75000"/>
          </a:schemeClr>
        </a:solidFill>
      </dgm:spPr>
      <dgm:t>
        <a:bodyPr/>
        <a:lstStyle/>
        <a:p>
          <a:r>
            <a:rPr lang="en-US" dirty="0" smtClean="0"/>
            <a:t>Tissues</a:t>
          </a:r>
          <a:endParaRPr lang="en-US" dirty="0"/>
        </a:p>
      </dgm:t>
    </dgm:pt>
    <dgm:pt modelId="{2A497492-B685-46FA-9804-F896CA624F39}" type="parTrans" cxnId="{F3DE2256-868F-4BBB-AD45-44EB19BDBC2E}">
      <dgm:prSet/>
      <dgm:spPr/>
      <dgm:t>
        <a:bodyPr/>
        <a:lstStyle/>
        <a:p>
          <a:endParaRPr lang="en-US"/>
        </a:p>
      </dgm:t>
    </dgm:pt>
    <dgm:pt modelId="{84E18BCC-BAFC-4C32-B800-268CB80D5E9A}" type="sibTrans" cxnId="{F3DE2256-868F-4BBB-AD45-44EB19BDBC2E}">
      <dgm:prSet/>
      <dgm:spPr/>
      <dgm:t>
        <a:bodyPr/>
        <a:lstStyle/>
        <a:p>
          <a:endParaRPr lang="en-US"/>
        </a:p>
      </dgm:t>
    </dgm:pt>
    <dgm:pt modelId="{5D743A61-CA44-46E2-BB28-6DB669465A96}">
      <dgm:prSet phldrT="[Text]"/>
      <dgm:spPr>
        <a:solidFill>
          <a:srgbClr val="00B050"/>
        </a:solidFill>
      </dgm:spPr>
      <dgm:t>
        <a:bodyPr/>
        <a:lstStyle/>
        <a:p>
          <a:r>
            <a:rPr lang="en-US" dirty="0" smtClean="0"/>
            <a:t>Organs</a:t>
          </a:r>
          <a:endParaRPr lang="en-US" dirty="0"/>
        </a:p>
      </dgm:t>
    </dgm:pt>
    <dgm:pt modelId="{9010914A-EB7E-4F9F-86D9-78516C7545DD}" type="parTrans" cxnId="{37FC1135-6DB7-43F7-9E06-636EC5F23903}">
      <dgm:prSet/>
      <dgm:spPr/>
      <dgm:t>
        <a:bodyPr/>
        <a:lstStyle/>
        <a:p>
          <a:endParaRPr lang="en-US"/>
        </a:p>
      </dgm:t>
    </dgm:pt>
    <dgm:pt modelId="{8AB39F6F-5ED2-4B44-8481-9AE7DB4196B4}" type="sibTrans" cxnId="{37FC1135-6DB7-43F7-9E06-636EC5F23903}">
      <dgm:prSet/>
      <dgm:spPr/>
      <dgm:t>
        <a:bodyPr/>
        <a:lstStyle/>
        <a:p>
          <a:endParaRPr lang="en-US"/>
        </a:p>
      </dgm:t>
    </dgm:pt>
    <dgm:pt modelId="{FDAFD9F3-A1CD-4817-A6ED-43FE9D7E85EC}" type="pres">
      <dgm:prSet presAssocID="{A4AD0612-A1D1-4642-BE77-7C0F98B70D35}" presName="Name0" presStyleCnt="0">
        <dgm:presLayoutVars>
          <dgm:dir/>
          <dgm:resizeHandles val="exact"/>
        </dgm:presLayoutVars>
      </dgm:prSet>
      <dgm:spPr/>
    </dgm:pt>
    <dgm:pt modelId="{E015ED3F-9076-44CD-9032-A2F234CA55F9}" type="pres">
      <dgm:prSet presAssocID="{0ADF0C57-05C7-4003-9705-711C0D24491F}" presName="node" presStyleLbl="node1" presStyleIdx="0" presStyleCnt="3">
        <dgm:presLayoutVars>
          <dgm:bulletEnabled val="1"/>
        </dgm:presLayoutVars>
      </dgm:prSet>
      <dgm:spPr/>
      <dgm:t>
        <a:bodyPr/>
        <a:lstStyle/>
        <a:p>
          <a:endParaRPr lang="en-US"/>
        </a:p>
      </dgm:t>
    </dgm:pt>
    <dgm:pt modelId="{670579CF-EE64-4DDF-BF2D-6075AFF909E4}" type="pres">
      <dgm:prSet presAssocID="{2F8E6272-C82E-4027-8E46-DC1939205407}" presName="sibTrans" presStyleLbl="sibTrans2D1" presStyleIdx="0" presStyleCnt="2"/>
      <dgm:spPr/>
      <dgm:t>
        <a:bodyPr/>
        <a:lstStyle/>
        <a:p>
          <a:endParaRPr lang="en-US"/>
        </a:p>
      </dgm:t>
    </dgm:pt>
    <dgm:pt modelId="{149C0999-8539-4EA4-9E88-A98EDF3EA0B8}" type="pres">
      <dgm:prSet presAssocID="{2F8E6272-C82E-4027-8E46-DC1939205407}" presName="connectorText" presStyleLbl="sibTrans2D1" presStyleIdx="0" presStyleCnt="2"/>
      <dgm:spPr/>
      <dgm:t>
        <a:bodyPr/>
        <a:lstStyle/>
        <a:p>
          <a:endParaRPr lang="en-US"/>
        </a:p>
      </dgm:t>
    </dgm:pt>
    <dgm:pt modelId="{0041C12A-5B30-4617-9820-6E9A9E76510E}" type="pres">
      <dgm:prSet presAssocID="{BA1D8C7B-DC83-4FF6-B1E9-8893B3F35373}" presName="node" presStyleLbl="node1" presStyleIdx="1" presStyleCnt="3">
        <dgm:presLayoutVars>
          <dgm:bulletEnabled val="1"/>
        </dgm:presLayoutVars>
      </dgm:prSet>
      <dgm:spPr/>
      <dgm:t>
        <a:bodyPr/>
        <a:lstStyle/>
        <a:p>
          <a:endParaRPr lang="en-US"/>
        </a:p>
      </dgm:t>
    </dgm:pt>
    <dgm:pt modelId="{37EDA7D8-06DF-4D74-9001-20258052FAF4}" type="pres">
      <dgm:prSet presAssocID="{84E18BCC-BAFC-4C32-B800-268CB80D5E9A}" presName="sibTrans" presStyleLbl="sibTrans2D1" presStyleIdx="1" presStyleCnt="2"/>
      <dgm:spPr/>
      <dgm:t>
        <a:bodyPr/>
        <a:lstStyle/>
        <a:p>
          <a:endParaRPr lang="en-US"/>
        </a:p>
      </dgm:t>
    </dgm:pt>
    <dgm:pt modelId="{46816F32-2DF9-4C27-9A31-3521C9C1A4C6}" type="pres">
      <dgm:prSet presAssocID="{84E18BCC-BAFC-4C32-B800-268CB80D5E9A}" presName="connectorText" presStyleLbl="sibTrans2D1" presStyleIdx="1" presStyleCnt="2"/>
      <dgm:spPr/>
      <dgm:t>
        <a:bodyPr/>
        <a:lstStyle/>
        <a:p>
          <a:endParaRPr lang="en-US"/>
        </a:p>
      </dgm:t>
    </dgm:pt>
    <dgm:pt modelId="{CBA79170-3055-47C3-A5BD-052EE4137DDB}" type="pres">
      <dgm:prSet presAssocID="{5D743A61-CA44-46E2-BB28-6DB669465A96}" presName="node" presStyleLbl="node1" presStyleIdx="2" presStyleCnt="3">
        <dgm:presLayoutVars>
          <dgm:bulletEnabled val="1"/>
        </dgm:presLayoutVars>
      </dgm:prSet>
      <dgm:spPr/>
      <dgm:t>
        <a:bodyPr/>
        <a:lstStyle/>
        <a:p>
          <a:endParaRPr lang="en-US"/>
        </a:p>
      </dgm:t>
    </dgm:pt>
  </dgm:ptLst>
  <dgm:cxnLst>
    <dgm:cxn modelId="{37FC1135-6DB7-43F7-9E06-636EC5F23903}" srcId="{A4AD0612-A1D1-4642-BE77-7C0F98B70D35}" destId="{5D743A61-CA44-46E2-BB28-6DB669465A96}" srcOrd="2" destOrd="0" parTransId="{9010914A-EB7E-4F9F-86D9-78516C7545DD}" sibTransId="{8AB39F6F-5ED2-4B44-8481-9AE7DB4196B4}"/>
    <dgm:cxn modelId="{F3DE2256-868F-4BBB-AD45-44EB19BDBC2E}" srcId="{A4AD0612-A1D1-4642-BE77-7C0F98B70D35}" destId="{BA1D8C7B-DC83-4FF6-B1E9-8893B3F35373}" srcOrd="1" destOrd="0" parTransId="{2A497492-B685-46FA-9804-F896CA624F39}" sibTransId="{84E18BCC-BAFC-4C32-B800-268CB80D5E9A}"/>
    <dgm:cxn modelId="{C1B936A9-8677-4813-9132-068A66FC45F3}" type="presOf" srcId="{84E18BCC-BAFC-4C32-B800-268CB80D5E9A}" destId="{37EDA7D8-06DF-4D74-9001-20258052FAF4}" srcOrd="0" destOrd="0" presId="urn:microsoft.com/office/officeart/2005/8/layout/process1"/>
    <dgm:cxn modelId="{4EE9C908-5C61-4595-93AE-83F789C104AB}" type="presOf" srcId="{A4AD0612-A1D1-4642-BE77-7C0F98B70D35}" destId="{FDAFD9F3-A1CD-4817-A6ED-43FE9D7E85EC}" srcOrd="0" destOrd="0" presId="urn:microsoft.com/office/officeart/2005/8/layout/process1"/>
    <dgm:cxn modelId="{84F03A9B-6FCC-43B2-8470-03B59EA05E74}" srcId="{A4AD0612-A1D1-4642-BE77-7C0F98B70D35}" destId="{0ADF0C57-05C7-4003-9705-711C0D24491F}" srcOrd="0" destOrd="0" parTransId="{65A2728B-8BC6-4889-B60D-B2DF319A173C}" sibTransId="{2F8E6272-C82E-4027-8E46-DC1939205407}"/>
    <dgm:cxn modelId="{94BF12C4-7701-46A6-9239-3FBA221DDF2B}" type="presOf" srcId="{2F8E6272-C82E-4027-8E46-DC1939205407}" destId="{670579CF-EE64-4DDF-BF2D-6075AFF909E4}" srcOrd="0" destOrd="0" presId="urn:microsoft.com/office/officeart/2005/8/layout/process1"/>
    <dgm:cxn modelId="{F3A989C8-F0F8-462E-AE47-A52A84DA6BBE}" type="presOf" srcId="{BA1D8C7B-DC83-4FF6-B1E9-8893B3F35373}" destId="{0041C12A-5B30-4617-9820-6E9A9E76510E}" srcOrd="0" destOrd="0" presId="urn:microsoft.com/office/officeart/2005/8/layout/process1"/>
    <dgm:cxn modelId="{D7790ADF-9393-4C7C-B9DC-5B1B614CD9B9}" type="presOf" srcId="{84E18BCC-BAFC-4C32-B800-268CB80D5E9A}" destId="{46816F32-2DF9-4C27-9A31-3521C9C1A4C6}" srcOrd="1" destOrd="0" presId="urn:microsoft.com/office/officeart/2005/8/layout/process1"/>
    <dgm:cxn modelId="{7488C495-B264-45FB-B2A7-4B5968B66551}" type="presOf" srcId="{0ADF0C57-05C7-4003-9705-711C0D24491F}" destId="{E015ED3F-9076-44CD-9032-A2F234CA55F9}" srcOrd="0" destOrd="0" presId="urn:microsoft.com/office/officeart/2005/8/layout/process1"/>
    <dgm:cxn modelId="{0450D8F0-03F6-4D63-8CCD-AD36EEFF11DC}" type="presOf" srcId="{2F8E6272-C82E-4027-8E46-DC1939205407}" destId="{149C0999-8539-4EA4-9E88-A98EDF3EA0B8}" srcOrd="1" destOrd="0" presId="urn:microsoft.com/office/officeart/2005/8/layout/process1"/>
    <dgm:cxn modelId="{183C9440-CBEC-4AA4-9E2D-92E40C494050}" type="presOf" srcId="{5D743A61-CA44-46E2-BB28-6DB669465A96}" destId="{CBA79170-3055-47C3-A5BD-052EE4137DDB}" srcOrd="0" destOrd="0" presId="urn:microsoft.com/office/officeart/2005/8/layout/process1"/>
    <dgm:cxn modelId="{6A7EB4A6-33A4-4AA7-8E5A-92FA12EC68F7}" type="presParOf" srcId="{FDAFD9F3-A1CD-4817-A6ED-43FE9D7E85EC}" destId="{E015ED3F-9076-44CD-9032-A2F234CA55F9}" srcOrd="0" destOrd="0" presId="urn:microsoft.com/office/officeart/2005/8/layout/process1"/>
    <dgm:cxn modelId="{BBA558FE-3197-437C-916F-F2B5708BF192}" type="presParOf" srcId="{FDAFD9F3-A1CD-4817-A6ED-43FE9D7E85EC}" destId="{670579CF-EE64-4DDF-BF2D-6075AFF909E4}" srcOrd="1" destOrd="0" presId="urn:microsoft.com/office/officeart/2005/8/layout/process1"/>
    <dgm:cxn modelId="{5D3AB75E-C7C0-475A-9753-62989AA7742C}" type="presParOf" srcId="{670579CF-EE64-4DDF-BF2D-6075AFF909E4}" destId="{149C0999-8539-4EA4-9E88-A98EDF3EA0B8}" srcOrd="0" destOrd="0" presId="urn:microsoft.com/office/officeart/2005/8/layout/process1"/>
    <dgm:cxn modelId="{8C6BC3B5-1408-498D-BEF7-EFB4F115746C}" type="presParOf" srcId="{FDAFD9F3-A1CD-4817-A6ED-43FE9D7E85EC}" destId="{0041C12A-5B30-4617-9820-6E9A9E76510E}" srcOrd="2" destOrd="0" presId="urn:microsoft.com/office/officeart/2005/8/layout/process1"/>
    <dgm:cxn modelId="{B093636C-1E2D-46EA-A12B-6F81C007D9AB}" type="presParOf" srcId="{FDAFD9F3-A1CD-4817-A6ED-43FE9D7E85EC}" destId="{37EDA7D8-06DF-4D74-9001-20258052FAF4}" srcOrd="3" destOrd="0" presId="urn:microsoft.com/office/officeart/2005/8/layout/process1"/>
    <dgm:cxn modelId="{7A833306-6969-454D-9ABB-AC72C00965B3}" type="presParOf" srcId="{37EDA7D8-06DF-4D74-9001-20258052FAF4}" destId="{46816F32-2DF9-4C27-9A31-3521C9C1A4C6}" srcOrd="0" destOrd="0" presId="urn:microsoft.com/office/officeart/2005/8/layout/process1"/>
    <dgm:cxn modelId="{4F49EB81-13F1-4473-91B3-58CA1815A943}" type="presParOf" srcId="{FDAFD9F3-A1CD-4817-A6ED-43FE9D7E85EC}" destId="{CBA79170-3055-47C3-A5BD-052EE4137DD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C9FD5-9FB5-430E-BD61-1207E6379FE8}" type="datetimeFigureOut">
              <a:rPr lang="en-US" smtClean="0"/>
              <a:t>7/30/2012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08F4F-CB75-48C4-B325-931C33CFE260}" type="slidenum">
              <a:rPr lang="en-US" smtClean="0"/>
              <a:t>‹#›</a:t>
            </a:fld>
            <a:endParaRPr lang="en-US"/>
          </a:p>
        </p:txBody>
      </p:sp>
    </p:spTree>
    <p:extLst>
      <p:ext uri="{BB962C8B-B14F-4D97-AF65-F5344CB8AC3E}">
        <p14:creationId xmlns:p14="http://schemas.microsoft.com/office/powerpoint/2010/main" val="273318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hyperlink opens a</a:t>
            </a:r>
            <a:r>
              <a:rPr lang="en-US" baseline="0" dirty="0" smtClean="0"/>
              <a:t> YouTube video called Cosmic Zoom that is 8:00 minutes long. </a:t>
            </a:r>
          </a:p>
          <a:p>
            <a:r>
              <a:rPr lang="en-US" smtClean="0"/>
              <a:t>http://www.youtube.com/watch?v=VgfwCrKe_Fk</a:t>
            </a:r>
          </a:p>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a:t>
            </a:fld>
            <a:endParaRPr lang="en-US"/>
          </a:p>
        </p:txBody>
      </p:sp>
    </p:spTree>
    <p:extLst>
      <p:ext uri="{BB962C8B-B14F-4D97-AF65-F5344CB8AC3E}">
        <p14:creationId xmlns:p14="http://schemas.microsoft.com/office/powerpoint/2010/main" val="206134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Animation on this slide, click to</a:t>
            </a:r>
            <a:r>
              <a:rPr lang="en-US" baseline="0" dirty="0" smtClean="0"/>
              <a:t> reveal each line</a:t>
            </a:r>
          </a:p>
          <a:p>
            <a:r>
              <a:rPr lang="en-US" baseline="0" dirty="0" smtClean="0"/>
              <a:t>Cellular respiration &amp; photosynthesis will be explained later</a:t>
            </a:r>
          </a:p>
        </p:txBody>
      </p:sp>
      <p:sp>
        <p:nvSpPr>
          <p:cNvPr id="4" name="Slide Number Placeholder 3"/>
          <p:cNvSpPr>
            <a:spLocks noGrp="1"/>
          </p:cNvSpPr>
          <p:nvPr>
            <p:ph type="sldNum" sz="quarter" idx="10"/>
          </p:nvPr>
        </p:nvSpPr>
        <p:spPr/>
        <p:txBody>
          <a:bodyPr/>
          <a:lstStyle/>
          <a:p>
            <a:fld id="{2B608F4F-CB75-48C4-B325-931C33CFE260}" type="slidenum">
              <a:rPr lang="en-US" smtClean="0"/>
              <a:t>10</a:t>
            </a:fld>
            <a:endParaRPr lang="en-US"/>
          </a:p>
        </p:txBody>
      </p:sp>
    </p:spTree>
    <p:extLst>
      <p:ext uri="{BB962C8B-B14F-4D97-AF65-F5344CB8AC3E}">
        <p14:creationId xmlns:p14="http://schemas.microsoft.com/office/powerpoint/2010/main" val="372699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11</a:t>
            </a:fld>
            <a:endParaRPr lang="en-US"/>
          </a:p>
        </p:txBody>
      </p:sp>
    </p:spTree>
    <p:extLst>
      <p:ext uri="{BB962C8B-B14F-4D97-AF65-F5344CB8AC3E}">
        <p14:creationId xmlns:p14="http://schemas.microsoft.com/office/powerpoint/2010/main" val="97761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12</a:t>
            </a:fld>
            <a:endParaRPr lang="en-US"/>
          </a:p>
        </p:txBody>
      </p:sp>
    </p:spTree>
    <p:extLst>
      <p:ext uri="{BB962C8B-B14F-4D97-AF65-F5344CB8AC3E}">
        <p14:creationId xmlns:p14="http://schemas.microsoft.com/office/powerpoint/2010/main" val="85564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14</a:t>
            </a:fld>
            <a:endParaRPr lang="en-US"/>
          </a:p>
        </p:txBody>
      </p:sp>
    </p:spTree>
    <p:extLst>
      <p:ext uri="{BB962C8B-B14F-4D97-AF65-F5344CB8AC3E}">
        <p14:creationId xmlns:p14="http://schemas.microsoft.com/office/powerpoint/2010/main" val="255872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animation on this slide, each</a:t>
            </a:r>
            <a:r>
              <a:rPr lang="en-US" baseline="0" dirty="0" smtClean="0"/>
              <a:t> click makes the picture appear three clicks total</a:t>
            </a:r>
          </a:p>
          <a:p>
            <a:r>
              <a:rPr lang="en-US" baseline="0" dirty="0" smtClean="0"/>
              <a:t>Not shown on the slide are protein channels that serve as the “gates” &amp; “mail slots”</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15</a:t>
            </a:fld>
            <a:endParaRPr lang="en-US"/>
          </a:p>
        </p:txBody>
      </p:sp>
    </p:spTree>
    <p:extLst>
      <p:ext uri="{BB962C8B-B14F-4D97-AF65-F5344CB8AC3E}">
        <p14:creationId xmlns:p14="http://schemas.microsoft.com/office/powerpoint/2010/main" val="234211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in </a:t>
            </a:r>
            <a:r>
              <a:rPr lang="en-US" smtClean="0"/>
              <a:t>burst</a:t>
            </a:r>
            <a:r>
              <a:rPr lang="en-US" baseline="0" smtClean="0"/>
              <a:t> balloon pic?</a:t>
            </a:r>
            <a:endParaRPr lang="en-US"/>
          </a:p>
        </p:txBody>
      </p:sp>
      <p:sp>
        <p:nvSpPr>
          <p:cNvPr id="4" name="Slide Number Placeholder 3"/>
          <p:cNvSpPr>
            <a:spLocks noGrp="1"/>
          </p:cNvSpPr>
          <p:nvPr>
            <p:ph type="sldNum" sz="quarter" idx="10"/>
          </p:nvPr>
        </p:nvSpPr>
        <p:spPr/>
        <p:txBody>
          <a:bodyPr/>
          <a:lstStyle/>
          <a:p>
            <a:fld id="{2B608F4F-CB75-48C4-B325-931C33CFE260}" type="slidenum">
              <a:rPr lang="en-US" smtClean="0"/>
              <a:t>16</a:t>
            </a:fld>
            <a:endParaRPr lang="en-US"/>
          </a:p>
        </p:txBody>
      </p:sp>
    </p:spTree>
    <p:extLst>
      <p:ext uri="{BB962C8B-B14F-4D97-AF65-F5344CB8AC3E}">
        <p14:creationId xmlns:p14="http://schemas.microsoft.com/office/powerpoint/2010/main" val="1749911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17</a:t>
            </a:fld>
            <a:endParaRPr lang="en-US"/>
          </a:p>
        </p:txBody>
      </p:sp>
    </p:spTree>
    <p:extLst>
      <p:ext uri="{BB962C8B-B14F-4D97-AF65-F5344CB8AC3E}">
        <p14:creationId xmlns:p14="http://schemas.microsoft.com/office/powerpoint/2010/main" val="282461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18</a:t>
            </a:fld>
            <a:endParaRPr lang="en-US"/>
          </a:p>
        </p:txBody>
      </p:sp>
    </p:spTree>
    <p:extLst>
      <p:ext uri="{BB962C8B-B14F-4D97-AF65-F5344CB8AC3E}">
        <p14:creationId xmlns:p14="http://schemas.microsoft.com/office/powerpoint/2010/main" val="174991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19</a:t>
            </a:fld>
            <a:endParaRPr lang="en-US"/>
          </a:p>
        </p:txBody>
      </p:sp>
    </p:spTree>
    <p:extLst>
      <p:ext uri="{BB962C8B-B14F-4D97-AF65-F5344CB8AC3E}">
        <p14:creationId xmlns:p14="http://schemas.microsoft.com/office/powerpoint/2010/main" val="178114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in the picture the nuclear envelope is pink and the nuclear pores are the dark holes</a:t>
            </a:r>
          </a:p>
          <a:p>
            <a:r>
              <a:rPr lang="en-US" baseline="0" dirty="0" smtClean="0"/>
              <a:t>RNA will be in the next slide.</a:t>
            </a:r>
          </a:p>
        </p:txBody>
      </p:sp>
      <p:sp>
        <p:nvSpPr>
          <p:cNvPr id="4" name="Slide Number Placeholder 3"/>
          <p:cNvSpPr>
            <a:spLocks noGrp="1"/>
          </p:cNvSpPr>
          <p:nvPr>
            <p:ph type="sldNum" sz="quarter" idx="10"/>
          </p:nvPr>
        </p:nvSpPr>
        <p:spPr/>
        <p:txBody>
          <a:bodyPr/>
          <a:lstStyle/>
          <a:p>
            <a:fld id="{2B608F4F-CB75-48C4-B325-931C33CFE260}" type="slidenum">
              <a:rPr lang="en-US" smtClean="0"/>
              <a:t>21</a:t>
            </a:fld>
            <a:endParaRPr lang="en-US"/>
          </a:p>
        </p:txBody>
      </p:sp>
    </p:spTree>
    <p:extLst>
      <p:ext uri="{BB962C8B-B14F-4D97-AF65-F5344CB8AC3E}">
        <p14:creationId xmlns:p14="http://schemas.microsoft.com/office/powerpoint/2010/main" val="216325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 paramecium pictured has been blown up, it is actually microscopic and to show this there is a tiny paramecium in the bottom left, not-to-scale size comparison</a:t>
            </a:r>
          </a:p>
          <a:p>
            <a:r>
              <a:rPr lang="en-US" baseline="0" dirty="0" smtClean="0"/>
              <a:t>Animation on this slide: click to reveal the answer. </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a:t>
            </a:fld>
            <a:endParaRPr lang="en-US"/>
          </a:p>
        </p:txBody>
      </p:sp>
    </p:spTree>
    <p:extLst>
      <p:ext uri="{BB962C8B-B14F-4D97-AF65-F5344CB8AC3E}">
        <p14:creationId xmlns:p14="http://schemas.microsoft.com/office/powerpoint/2010/main" val="420169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“Central Dogma</a:t>
            </a:r>
            <a:r>
              <a:rPr lang="en-US" baseline="0" dirty="0" smtClean="0"/>
              <a:t> of Biology” links to an awesome YouTube clip that is 3:02 minutes, there is narration so turn up the volume. </a:t>
            </a:r>
          </a:p>
          <a:p>
            <a:r>
              <a:rPr lang="en-US" baseline="0" dirty="0" smtClean="0"/>
              <a:t>To help students understand the central dogma, compare DNA to blueprints for the entire body, now we don’t need to copy all the blueprints (remember DNA is 6 feet long) just a small section of DNA or a single “page” with the instructions for the protein. So the DNA is copied or </a:t>
            </a:r>
            <a:r>
              <a:rPr lang="en-US" b="1" baseline="0" dirty="0" smtClean="0"/>
              <a:t>transcribed </a:t>
            </a:r>
            <a:r>
              <a:rPr lang="en-US" b="0" baseline="0" dirty="0" smtClean="0"/>
              <a:t>into RNA, the</a:t>
            </a:r>
            <a:r>
              <a:rPr lang="en-US" baseline="0" dirty="0" smtClean="0"/>
              <a:t> instructions to make the protein. – explanation finished on next slide</a:t>
            </a:r>
          </a:p>
          <a:p>
            <a:r>
              <a:rPr lang="en-US" baseline="0" dirty="0" smtClean="0"/>
              <a:t>*To help students remember “transcription” is DNA to RNA, and “translation” is RNA to proteins, remind them first DNA is copied to RNA this happens before the RNA is made into proteins, and looking at the two both start with TRANS but C comes before L in the alphabet, so </a:t>
            </a:r>
            <a:r>
              <a:rPr lang="en-US" baseline="0" dirty="0" err="1" smtClean="0"/>
              <a:t>transCription</a:t>
            </a:r>
            <a:r>
              <a:rPr lang="en-US" baseline="0" dirty="0" smtClean="0"/>
              <a:t> happens before </a:t>
            </a:r>
            <a:r>
              <a:rPr lang="en-US" baseline="0" dirty="0" err="1" smtClean="0"/>
              <a:t>transLation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22</a:t>
            </a:fld>
            <a:endParaRPr lang="en-US"/>
          </a:p>
        </p:txBody>
      </p:sp>
    </p:spTree>
    <p:extLst>
      <p:ext uri="{BB962C8B-B14F-4D97-AF65-F5344CB8AC3E}">
        <p14:creationId xmlns:p14="http://schemas.microsoft.com/office/powerpoint/2010/main" val="1068318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a:t>
            </a:r>
            <a:r>
              <a:rPr lang="en-US" baseline="0" dirty="0" smtClean="0"/>
              <a:t> help students understand why DNA is folded into chromatin, use a piece of string that is six feet long and ask them what is the best way to arrange the string so that it takes up the least amount of space but also isn’t a tangled mess. We get chromatin. The DNA is carefully wrapped around proteins (histones) and folded to form a chromosome. Remember, cells are microscopic so there isn’t a lot of space to begin with. </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23</a:t>
            </a:fld>
            <a:endParaRPr lang="en-US"/>
          </a:p>
        </p:txBody>
      </p:sp>
    </p:spTree>
    <p:extLst>
      <p:ext uri="{BB962C8B-B14F-4D97-AF65-F5344CB8AC3E}">
        <p14:creationId xmlns:p14="http://schemas.microsoft.com/office/powerpoint/2010/main" val="4102492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RNA</a:t>
            </a:r>
            <a:r>
              <a:rPr lang="en-US" baseline="0" dirty="0" smtClean="0"/>
              <a:t> then leaves the nucleus through the nuclear pores to go to the machines that can read the instructions and begin making the proteins – a process called </a:t>
            </a:r>
            <a:r>
              <a:rPr lang="en-US" b="1" baseline="0" dirty="0" smtClean="0"/>
              <a:t>translation</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Transcription of DNA happens in the nucleus and translation of RNA into proteins happens in the cytosol. </a:t>
            </a:r>
          </a:p>
          <a:p>
            <a:endParaRPr lang="en-US" dirty="0" smtClean="0"/>
          </a:p>
          <a:p>
            <a:r>
              <a:rPr lang="en-US" dirty="0" smtClean="0"/>
              <a:t>Note: a photomicrograph</a:t>
            </a:r>
            <a:r>
              <a:rPr lang="en-US" baseline="0" dirty="0" smtClean="0"/>
              <a:t> is a photograph taken through a microscope</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24</a:t>
            </a:fld>
            <a:endParaRPr lang="en-US"/>
          </a:p>
        </p:txBody>
      </p:sp>
    </p:spTree>
    <p:extLst>
      <p:ext uri="{BB962C8B-B14F-4D97-AF65-F5344CB8AC3E}">
        <p14:creationId xmlns:p14="http://schemas.microsoft.com/office/powerpoint/2010/main" val="1401871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26</a:t>
            </a:fld>
            <a:endParaRPr lang="en-US"/>
          </a:p>
        </p:txBody>
      </p:sp>
    </p:spTree>
    <p:extLst>
      <p:ext uri="{BB962C8B-B14F-4D97-AF65-F5344CB8AC3E}">
        <p14:creationId xmlns:p14="http://schemas.microsoft.com/office/powerpoint/2010/main" val="895294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27</a:t>
            </a:fld>
            <a:endParaRPr lang="en-US"/>
          </a:p>
        </p:txBody>
      </p:sp>
    </p:spTree>
    <p:extLst>
      <p:ext uri="{BB962C8B-B14F-4D97-AF65-F5344CB8AC3E}">
        <p14:creationId xmlns:p14="http://schemas.microsoft.com/office/powerpoint/2010/main" val="4022183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28</a:t>
            </a:fld>
            <a:endParaRPr lang="en-US"/>
          </a:p>
        </p:txBody>
      </p:sp>
    </p:spTree>
    <p:extLst>
      <p:ext uri="{BB962C8B-B14F-4D97-AF65-F5344CB8AC3E}">
        <p14:creationId xmlns:p14="http://schemas.microsoft.com/office/powerpoint/2010/main" val="2293874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29</a:t>
            </a:fld>
            <a:endParaRPr lang="en-US"/>
          </a:p>
        </p:txBody>
      </p:sp>
    </p:spTree>
    <p:extLst>
      <p:ext uri="{BB962C8B-B14F-4D97-AF65-F5344CB8AC3E}">
        <p14:creationId xmlns:p14="http://schemas.microsoft.com/office/powerpoint/2010/main" val="1876827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30</a:t>
            </a:fld>
            <a:endParaRPr lang="en-US"/>
          </a:p>
        </p:txBody>
      </p:sp>
    </p:spTree>
    <p:extLst>
      <p:ext uri="{BB962C8B-B14F-4D97-AF65-F5344CB8AC3E}">
        <p14:creationId xmlns:p14="http://schemas.microsoft.com/office/powerpoint/2010/main" val="420013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31</a:t>
            </a:fld>
            <a:endParaRPr lang="en-US"/>
          </a:p>
        </p:txBody>
      </p:sp>
    </p:spTree>
    <p:extLst>
      <p:ext uri="{BB962C8B-B14F-4D97-AF65-F5344CB8AC3E}">
        <p14:creationId xmlns:p14="http://schemas.microsoft.com/office/powerpoint/2010/main" val="1749911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Link to a YouTube</a:t>
            </a:r>
            <a:r>
              <a:rPr lang="en-US" baseline="0" dirty="0" smtClean="0"/>
              <a:t> video of vesicles traveling along the cytoskeleton, the clip is 2:25 minutes </a:t>
            </a:r>
            <a:r>
              <a:rPr lang="en-US" baseline="0" dirty="0" err="1" smtClean="0"/>
              <a:t>long.The</a:t>
            </a:r>
            <a:r>
              <a:rPr lang="en-US" baseline="0" dirty="0" smtClean="0"/>
              <a:t> vesicles are bright, neon green and you can see the cytoskeleton as a dark green crisscrossing in the background. There is no narration so sound is optional. What is carrying the vesicles and moving them along the cytoskeleton are proteins called dynein &amp; </a:t>
            </a:r>
            <a:r>
              <a:rPr lang="en-US" baseline="0" dirty="0" err="1" smtClean="0"/>
              <a:t>kinesin</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the cytoskeleton</a:t>
            </a:r>
            <a:r>
              <a:rPr lang="en-US" baseline="0" dirty="0" smtClean="0"/>
              <a:t> isn’t often shown in pictures of eukaryotic cells because they would cover everything up, crisscrossing everywhere</a:t>
            </a:r>
            <a:endParaRPr lang="en-US" dirty="0" smtClean="0"/>
          </a:p>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32</a:t>
            </a:fld>
            <a:endParaRPr lang="en-US"/>
          </a:p>
        </p:txBody>
      </p:sp>
    </p:spTree>
    <p:extLst>
      <p:ext uri="{BB962C8B-B14F-4D97-AF65-F5344CB8AC3E}">
        <p14:creationId xmlns:p14="http://schemas.microsoft.com/office/powerpoint/2010/main" val="74538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a:t>
            </a:r>
            <a:r>
              <a:rPr lang="en-US" dirty="0" smtClean="0"/>
              <a:t>:</a:t>
            </a:r>
            <a:r>
              <a:rPr lang="en-US" baseline="0" dirty="0" smtClean="0"/>
              <a:t> if we are looking through the microscope and use a 10x magnification how much bigger will what we look at be? </a:t>
            </a:r>
          </a:p>
          <a:p>
            <a:r>
              <a:rPr lang="en-US" b="1" baseline="0" dirty="0" smtClean="0"/>
              <a:t>Answer</a:t>
            </a:r>
            <a:r>
              <a:rPr lang="en-US" baseline="0" dirty="0" smtClean="0"/>
              <a:t>: ten times bigger</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a:t>
            </a:fld>
            <a:endParaRPr lang="en-US"/>
          </a:p>
        </p:txBody>
      </p:sp>
    </p:spTree>
    <p:extLst>
      <p:ext uri="{BB962C8B-B14F-4D97-AF65-F5344CB8AC3E}">
        <p14:creationId xmlns:p14="http://schemas.microsoft.com/office/powerpoint/2010/main" val="160650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in most eukaryotic cells not in</a:t>
            </a:r>
            <a:r>
              <a:rPr lang="en-US" baseline="0" dirty="0" smtClean="0"/>
              <a:t> most plants and fungi</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33</a:t>
            </a:fld>
            <a:endParaRPr lang="en-US"/>
          </a:p>
        </p:txBody>
      </p:sp>
    </p:spTree>
    <p:extLst>
      <p:ext uri="{BB962C8B-B14F-4D97-AF65-F5344CB8AC3E}">
        <p14:creationId xmlns:p14="http://schemas.microsoft.com/office/powerpoint/2010/main" val="1567628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cytoskeleton</a:t>
            </a:r>
            <a:r>
              <a:rPr lang="en-US" baseline="0" dirty="0" smtClean="0"/>
              <a:t> isn’t completely shown in this picture just a small portion &amp; the ribosome arrow is points only to RER ribosomes not to free floating ribosomes so ask the students where else can you find ribosomes.</a:t>
            </a:r>
          </a:p>
          <a:p>
            <a:r>
              <a:rPr lang="en-US" baseline="0" dirty="0" smtClean="0"/>
              <a:t>Have the students identify each organelle and another student state its function. Starting with Mitochondria at the top left, and work your way down along the left side. Click to reveal the answer. [mitochondria, cytosol, cytoskeleton, lysosome, smooth endoplasmic reticulum, centrioles, </a:t>
            </a:r>
            <a:r>
              <a:rPr lang="en-US" baseline="0" dirty="0" err="1" smtClean="0"/>
              <a:t>golgi</a:t>
            </a:r>
            <a:r>
              <a:rPr lang="en-US" baseline="0" dirty="0" smtClean="0"/>
              <a:t> apparatus, nucleus, vesicles, plasma membrane, rough endoplasmic reticulum, and ribosomes]</a:t>
            </a:r>
          </a:p>
        </p:txBody>
      </p:sp>
      <p:sp>
        <p:nvSpPr>
          <p:cNvPr id="4" name="Slide Number Placeholder 3"/>
          <p:cNvSpPr>
            <a:spLocks noGrp="1"/>
          </p:cNvSpPr>
          <p:nvPr>
            <p:ph type="sldNum" sz="quarter" idx="10"/>
          </p:nvPr>
        </p:nvSpPr>
        <p:spPr/>
        <p:txBody>
          <a:bodyPr/>
          <a:lstStyle/>
          <a:p>
            <a:fld id="{2B608F4F-CB75-48C4-B325-931C33CFE260}" type="slidenum">
              <a:rPr lang="en-US" smtClean="0"/>
              <a:t>34</a:t>
            </a:fld>
            <a:endParaRPr lang="en-US"/>
          </a:p>
        </p:txBody>
      </p:sp>
    </p:spTree>
    <p:extLst>
      <p:ext uri="{BB962C8B-B14F-4D97-AF65-F5344CB8AC3E}">
        <p14:creationId xmlns:p14="http://schemas.microsoft.com/office/powerpoint/2010/main" val="3691821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Question</a:t>
            </a:r>
            <a:r>
              <a:rPr lang="en-US" dirty="0" smtClean="0"/>
              <a:t>:</a:t>
            </a:r>
            <a:r>
              <a:rPr lang="en-US" baseline="0" dirty="0" smtClean="0"/>
              <a:t> Since prokaryotic cells have no membrane-bound organelles list the organelles missing in prokaryotic cells that eukaryotic cells would have. [could back up a slide to let students see a diagram of a eukaryotic cell]</a:t>
            </a:r>
          </a:p>
          <a:p>
            <a:r>
              <a:rPr lang="en-US" b="1" baseline="0" dirty="0" smtClean="0"/>
              <a:t>Answer</a:t>
            </a:r>
            <a:r>
              <a:rPr lang="en-US" baseline="0" dirty="0" smtClean="0"/>
              <a:t>: Prokaryotic cells have no nucleus, </a:t>
            </a:r>
            <a:r>
              <a:rPr lang="en-US" baseline="0" dirty="0" err="1" smtClean="0"/>
              <a:t>golgi</a:t>
            </a:r>
            <a:r>
              <a:rPr lang="en-US" baseline="0" dirty="0" smtClean="0"/>
              <a:t> apparatus, SER, RER, mitochondria, lysosomes, vesicles (not an organelle but is membrane-bound), &amp; chloroplasts (covered next)</a:t>
            </a:r>
          </a:p>
        </p:txBody>
      </p:sp>
      <p:sp>
        <p:nvSpPr>
          <p:cNvPr id="4" name="Slide Number Placeholder 3"/>
          <p:cNvSpPr>
            <a:spLocks noGrp="1"/>
          </p:cNvSpPr>
          <p:nvPr>
            <p:ph type="sldNum" sz="quarter" idx="10"/>
          </p:nvPr>
        </p:nvSpPr>
        <p:spPr/>
        <p:txBody>
          <a:bodyPr/>
          <a:lstStyle/>
          <a:p>
            <a:fld id="{2B608F4F-CB75-48C4-B325-931C33CFE260}" type="slidenum">
              <a:rPr lang="en-US" smtClean="0"/>
              <a:t>35</a:t>
            </a:fld>
            <a:endParaRPr lang="en-US"/>
          </a:p>
        </p:txBody>
      </p:sp>
    </p:spTree>
    <p:extLst>
      <p:ext uri="{BB962C8B-B14F-4D97-AF65-F5344CB8AC3E}">
        <p14:creationId xmlns:p14="http://schemas.microsoft.com/office/powerpoint/2010/main" val="3275069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36</a:t>
            </a:fld>
            <a:endParaRPr lang="en-US"/>
          </a:p>
        </p:txBody>
      </p:sp>
    </p:spTree>
    <p:extLst>
      <p:ext uri="{BB962C8B-B14F-4D97-AF65-F5344CB8AC3E}">
        <p14:creationId xmlns:p14="http://schemas.microsoft.com/office/powerpoint/2010/main" val="1530956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37</a:t>
            </a:fld>
            <a:endParaRPr lang="en-US"/>
          </a:p>
        </p:txBody>
      </p:sp>
    </p:spTree>
    <p:extLst>
      <p:ext uri="{BB962C8B-B14F-4D97-AF65-F5344CB8AC3E}">
        <p14:creationId xmlns:p14="http://schemas.microsoft.com/office/powerpoint/2010/main" val="3394821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Animation on</a:t>
            </a:r>
            <a:r>
              <a:rPr lang="en-US" baseline="0" dirty="0" smtClean="0"/>
              <a:t> this slide, Animal Cell will be there first. Click and the Plant Cell will appear</a:t>
            </a:r>
          </a:p>
          <a:p>
            <a:r>
              <a:rPr lang="en-US" baseline="0" dirty="0" smtClean="0"/>
              <a:t>Click and circles will appear to highlight the differences in plant cells – there are four yellow circles total so click four times. </a:t>
            </a:r>
          </a:p>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38</a:t>
            </a:fld>
            <a:endParaRPr lang="en-US"/>
          </a:p>
        </p:txBody>
      </p:sp>
    </p:spTree>
    <p:extLst>
      <p:ext uri="{BB962C8B-B14F-4D97-AF65-F5344CB8AC3E}">
        <p14:creationId xmlns:p14="http://schemas.microsoft.com/office/powerpoint/2010/main" val="4166223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Prokaryotic cells and plant cells BOTH have cell walls</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39</a:t>
            </a:fld>
            <a:endParaRPr lang="en-US"/>
          </a:p>
        </p:txBody>
      </p:sp>
    </p:spTree>
    <p:extLst>
      <p:ext uri="{BB962C8B-B14F-4D97-AF65-F5344CB8AC3E}">
        <p14:creationId xmlns:p14="http://schemas.microsoft.com/office/powerpoint/2010/main" val="1693387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Mitochondria are in both animal and plant cells</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40</a:t>
            </a:fld>
            <a:endParaRPr lang="en-US"/>
          </a:p>
        </p:txBody>
      </p:sp>
    </p:spTree>
    <p:extLst>
      <p:ext uri="{BB962C8B-B14F-4D97-AF65-F5344CB8AC3E}">
        <p14:creationId xmlns:p14="http://schemas.microsoft.com/office/powerpoint/2010/main" val="2828616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vacuole in plant cells keeps the plant’s height</a:t>
            </a:r>
            <a:r>
              <a:rPr lang="en-US" baseline="0" dirty="0" smtClean="0"/>
              <a:t> through </a:t>
            </a:r>
            <a:r>
              <a:rPr lang="en-US" b="1" baseline="0" dirty="0" smtClean="0"/>
              <a:t>turgor</a:t>
            </a:r>
            <a:r>
              <a:rPr lang="en-US" baseline="0" dirty="0" smtClean="0"/>
              <a:t> pressure</a:t>
            </a:r>
          </a:p>
          <a:p>
            <a:r>
              <a:rPr lang="en-US" baseline="0" dirty="0" smtClean="0"/>
              <a:t>The crystals protect the plant – </a:t>
            </a:r>
            <a:r>
              <a:rPr lang="en-US" baseline="0" dirty="0" err="1" smtClean="0"/>
              <a:t>raphide</a:t>
            </a:r>
            <a:r>
              <a:rPr lang="en-US" baseline="0" dirty="0" smtClean="0"/>
              <a:t> crystals kill bacteria and druse crystals are thought to keep animals from eating the plants by being poisonous</a:t>
            </a:r>
          </a:p>
          <a:p>
            <a:r>
              <a:rPr lang="en-US" baseline="0" dirty="0" smtClean="0"/>
              <a:t>There are no lysosomes in plant cells because the enzymes that break down wastes are already in the vacuole</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41</a:t>
            </a:fld>
            <a:endParaRPr lang="en-US"/>
          </a:p>
        </p:txBody>
      </p:sp>
    </p:spTree>
    <p:extLst>
      <p:ext uri="{BB962C8B-B14F-4D97-AF65-F5344CB8AC3E}">
        <p14:creationId xmlns:p14="http://schemas.microsoft.com/office/powerpoint/2010/main" val="3312118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arrow pointing to the nucleus looks as if it is pointing to the</a:t>
            </a:r>
            <a:r>
              <a:rPr lang="en-US" baseline="0" dirty="0" smtClean="0"/>
              <a:t> nuclear membrane so either answer would work</a:t>
            </a:r>
          </a:p>
          <a:p>
            <a:r>
              <a:rPr lang="en-US" baseline="0" dirty="0" smtClean="0"/>
              <a:t>Also, the cell membrane and cell wall maybe confusing, the darker green cell wall is the neighboring cell’s cell wall touching the cell’s cell wall (lighter green) and the cell membrane/plasma membrane is magenta</a:t>
            </a:r>
          </a:p>
          <a:p>
            <a:r>
              <a:rPr lang="en-US" baseline="0" dirty="0" smtClean="0"/>
              <a:t>This diagram of the plant cell is different than the ones used earlier to try and expose students to different diagrams so that they learn to identify the organelles not just memorize a specific diagram</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42</a:t>
            </a:fld>
            <a:endParaRPr lang="en-US"/>
          </a:p>
        </p:txBody>
      </p:sp>
    </p:spTree>
    <p:extLst>
      <p:ext uri="{BB962C8B-B14F-4D97-AF65-F5344CB8AC3E}">
        <p14:creationId xmlns:p14="http://schemas.microsoft.com/office/powerpoint/2010/main" val="260679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pictured</a:t>
            </a:r>
            <a:r>
              <a:rPr lang="en-US" baseline="0" dirty="0" smtClean="0"/>
              <a:t> on the bottom left is Robert Hooke’s microscope</a:t>
            </a:r>
          </a:p>
          <a:p>
            <a:r>
              <a:rPr lang="en-US" baseline="0" dirty="0" smtClean="0"/>
              <a:t>Animation on this slide: Read first paragraph, then click to start and second paragraph and two images will appear (one is Robert Hooke’s first drawing of cells and second is an abbey floor plan just to give an example of the rooms he was thinking of)</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4</a:t>
            </a:fld>
            <a:endParaRPr lang="en-US"/>
          </a:p>
        </p:txBody>
      </p:sp>
    </p:spTree>
    <p:extLst>
      <p:ext uri="{BB962C8B-B14F-4D97-AF65-F5344CB8AC3E}">
        <p14:creationId xmlns:p14="http://schemas.microsoft.com/office/powerpoint/2010/main" val="235361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44</a:t>
            </a:fld>
            <a:endParaRPr lang="en-US"/>
          </a:p>
        </p:txBody>
      </p:sp>
    </p:spTree>
    <p:extLst>
      <p:ext uri="{BB962C8B-B14F-4D97-AF65-F5344CB8AC3E}">
        <p14:creationId xmlns:p14="http://schemas.microsoft.com/office/powerpoint/2010/main" val="2815337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45</a:t>
            </a:fld>
            <a:endParaRPr lang="en-US"/>
          </a:p>
        </p:txBody>
      </p:sp>
    </p:spTree>
    <p:extLst>
      <p:ext uri="{BB962C8B-B14F-4D97-AF65-F5344CB8AC3E}">
        <p14:creationId xmlns:p14="http://schemas.microsoft.com/office/powerpoint/2010/main" val="324741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Cell theory applies to</a:t>
            </a:r>
            <a:r>
              <a:rPr lang="en-US" baseline="0" dirty="0" smtClean="0"/>
              <a:t> all cells</a:t>
            </a:r>
            <a:endParaRPr lang="en-US" dirty="0" smtClean="0"/>
          </a:p>
          <a:p>
            <a:r>
              <a:rPr lang="en-US" dirty="0" smtClean="0"/>
              <a:t>Cell Theory Criteria</a:t>
            </a:r>
            <a:r>
              <a:rPr lang="en-US" baseline="0" dirty="0" smtClean="0"/>
              <a:t> 1 includes living things that are composed of just one cell “unicellular organisms” and multicellular organisms</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5</a:t>
            </a:fld>
            <a:endParaRPr lang="en-US"/>
          </a:p>
        </p:txBody>
      </p:sp>
    </p:spTree>
    <p:extLst>
      <p:ext uri="{BB962C8B-B14F-4D97-AF65-F5344CB8AC3E}">
        <p14:creationId xmlns:p14="http://schemas.microsoft.com/office/powerpoint/2010/main" val="67222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every living</a:t>
            </a:r>
            <a:r>
              <a:rPr lang="en-US" baseline="0" dirty="0" smtClean="0"/>
              <a:t> thing can perform all 7 functions so in order for something to be classified as alive to must perform these 7 functions </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6</a:t>
            </a:fld>
            <a:endParaRPr lang="en-US"/>
          </a:p>
        </p:txBody>
      </p:sp>
    </p:spTree>
    <p:extLst>
      <p:ext uri="{BB962C8B-B14F-4D97-AF65-F5344CB8AC3E}">
        <p14:creationId xmlns:p14="http://schemas.microsoft.com/office/powerpoint/2010/main" val="43574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Animation on this slide. After sentence</a:t>
            </a:r>
            <a:r>
              <a:rPr lang="en-US" baseline="0" dirty="0" smtClean="0"/>
              <a:t> has been read, click to begin animation and picture will appear</a:t>
            </a:r>
          </a:p>
          <a:p>
            <a:r>
              <a:rPr lang="en-US" baseline="0" dirty="0" smtClean="0"/>
              <a:t>All the organisms on this slide are made of cells. </a:t>
            </a:r>
          </a:p>
          <a:p>
            <a:r>
              <a:rPr lang="en-US" b="1" baseline="0" dirty="0" smtClean="0"/>
              <a:t>Question</a:t>
            </a:r>
            <a:r>
              <a:rPr lang="en-US" baseline="0" dirty="0" smtClean="0"/>
              <a:t>: Do larger organisms have bigger cells? </a:t>
            </a:r>
          </a:p>
          <a:p>
            <a:r>
              <a:rPr lang="en-US" b="1" baseline="0" dirty="0" smtClean="0"/>
              <a:t>Answer</a:t>
            </a:r>
            <a:r>
              <a:rPr lang="en-US" baseline="0" dirty="0" smtClean="0"/>
              <a:t>: No, they just have more cells. </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7</a:t>
            </a:fld>
            <a:endParaRPr lang="en-US"/>
          </a:p>
        </p:txBody>
      </p:sp>
    </p:spTree>
    <p:extLst>
      <p:ext uri="{BB962C8B-B14F-4D97-AF65-F5344CB8AC3E}">
        <p14:creationId xmlns:p14="http://schemas.microsoft.com/office/powerpoint/2010/main" val="42368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8</a:t>
            </a:fld>
            <a:endParaRPr lang="en-US"/>
          </a:p>
        </p:txBody>
      </p:sp>
    </p:spTree>
    <p:extLst>
      <p:ext uri="{BB962C8B-B14F-4D97-AF65-F5344CB8AC3E}">
        <p14:creationId xmlns:p14="http://schemas.microsoft.com/office/powerpoint/2010/main" val="286238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i="1" dirty="0" err="1" smtClean="0"/>
              <a:t>karyote</a:t>
            </a:r>
            <a:r>
              <a:rPr lang="en-US" dirty="0" smtClean="0"/>
              <a:t> is derived</a:t>
            </a:r>
            <a:r>
              <a:rPr lang="en-US" baseline="0" dirty="0" smtClean="0"/>
              <a:t> from the Latin word meaning kernel and in the cellular sense means nucleus</a:t>
            </a:r>
            <a:endParaRPr lang="en-US" dirty="0"/>
          </a:p>
        </p:txBody>
      </p:sp>
      <p:sp>
        <p:nvSpPr>
          <p:cNvPr id="4" name="Slide Number Placeholder 3"/>
          <p:cNvSpPr>
            <a:spLocks noGrp="1"/>
          </p:cNvSpPr>
          <p:nvPr>
            <p:ph type="sldNum" sz="quarter" idx="10"/>
          </p:nvPr>
        </p:nvSpPr>
        <p:spPr/>
        <p:txBody>
          <a:bodyPr/>
          <a:lstStyle/>
          <a:p>
            <a:fld id="{2B608F4F-CB75-48C4-B325-931C33CFE260}" type="slidenum">
              <a:rPr lang="en-US" smtClean="0"/>
              <a:t>9</a:t>
            </a:fld>
            <a:endParaRPr lang="en-US"/>
          </a:p>
        </p:txBody>
      </p:sp>
    </p:spTree>
    <p:extLst>
      <p:ext uri="{BB962C8B-B14F-4D97-AF65-F5344CB8AC3E}">
        <p14:creationId xmlns:p14="http://schemas.microsoft.com/office/powerpoint/2010/main" val="384374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CD6555-EE4B-4FD5-AD64-B352A5B6CA99}"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355067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D6555-EE4B-4FD5-AD64-B352A5B6CA99}"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333802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D6555-EE4B-4FD5-AD64-B352A5B6CA99}"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352820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CD6555-EE4B-4FD5-AD64-B352A5B6CA99}"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287085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CD6555-EE4B-4FD5-AD64-B352A5B6CA99}" type="datetimeFigureOut">
              <a:rPr lang="en-US" smtClean="0"/>
              <a:t>7/30/2012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64214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CD6555-EE4B-4FD5-AD64-B352A5B6CA99}" type="datetimeFigureOut">
              <a:rPr lang="en-US" smtClean="0"/>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368567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CD6555-EE4B-4FD5-AD64-B352A5B6CA99}" type="datetimeFigureOut">
              <a:rPr lang="en-US" smtClean="0"/>
              <a:t>7/30/2012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33949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CD6555-EE4B-4FD5-AD64-B352A5B6CA99}" type="datetimeFigureOut">
              <a:rPr lang="en-US" smtClean="0"/>
              <a:t>7/30/2012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197442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D6555-EE4B-4FD5-AD64-B352A5B6CA99}" type="datetimeFigureOut">
              <a:rPr lang="en-US" smtClean="0"/>
              <a:t>7/30/2012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9086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D6555-EE4B-4FD5-AD64-B352A5B6CA99}" type="datetimeFigureOut">
              <a:rPr lang="en-US" smtClean="0"/>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224420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CD6555-EE4B-4FD5-AD64-B352A5B6CA99}" type="datetimeFigureOut">
              <a:rPr lang="en-US" smtClean="0"/>
              <a:t>7/30/2012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E9ACE-F542-4334-AB0F-43054D93BBB1}" type="slidenum">
              <a:rPr lang="en-US" smtClean="0"/>
              <a:t>‹#›</a:t>
            </a:fld>
            <a:endParaRPr lang="en-US"/>
          </a:p>
        </p:txBody>
      </p:sp>
    </p:spTree>
    <p:extLst>
      <p:ext uri="{BB962C8B-B14F-4D97-AF65-F5344CB8AC3E}">
        <p14:creationId xmlns:p14="http://schemas.microsoft.com/office/powerpoint/2010/main" val="118444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D6555-EE4B-4FD5-AD64-B352A5B6CA99}" type="datetimeFigureOut">
              <a:rPr lang="en-US" smtClean="0"/>
              <a:t>7/30/2012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E9ACE-F542-4334-AB0F-43054D93BBB1}" type="slidenum">
              <a:rPr lang="en-US" smtClean="0"/>
              <a:t>‹#›</a:t>
            </a:fld>
            <a:endParaRPr lang="en-US"/>
          </a:p>
        </p:txBody>
      </p:sp>
    </p:spTree>
    <p:extLst>
      <p:ext uri="{BB962C8B-B14F-4D97-AF65-F5344CB8AC3E}">
        <p14:creationId xmlns:p14="http://schemas.microsoft.com/office/powerpoint/2010/main" val="4106360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8.jpg"/><Relationship Id="rId3" Type="http://schemas.openxmlformats.org/officeDocument/2006/relationships/image" Target="../media/image1.jpeg"/><Relationship Id="rId7" Type="http://schemas.openxmlformats.org/officeDocument/2006/relationships/image" Target="../media/image3.jpeg"/><Relationship Id="rId12"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11" Type="http://schemas.openxmlformats.org/officeDocument/2006/relationships/image" Target="../media/image6.jpg"/><Relationship Id="rId5" Type="http://schemas.openxmlformats.org/officeDocument/2006/relationships/hyperlink" Target="http://www.youtube.com/watch?v=VgfwCrKe_Fk" TargetMode="External"/><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7.jpe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0.jpeg"/><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youtube.com/watch?v=983lhh20rGY" TargetMode="External"/><Relationship Id="rId5" Type="http://schemas.openxmlformats.org/officeDocument/2006/relationships/image" Target="../media/image46.JP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9.gif"/><Relationship Id="rId1" Type="http://schemas.openxmlformats.org/officeDocument/2006/relationships/slideLayout" Target="../slideLayouts/slideLayout2.xml"/><Relationship Id="rId5" Type="http://schemas.openxmlformats.org/officeDocument/2006/relationships/image" Target="../media/image51.jpeg"/><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60.jpe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hyperlink" Target="http://www.youtube.com/watch?v=7sRZy9PgPv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g"/><Relationship Id="rId4" Type="http://schemas.microsoft.com/office/2007/relationships/hdphoto" Target="../media/hdphoto11.wdp"/></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0.gif"/><Relationship Id="rId5" Type="http://schemas.openxmlformats.org/officeDocument/2006/relationships/image" Target="../media/image69.jpg"/><Relationship Id="rId4" Type="http://schemas.microsoft.com/office/2007/relationships/hdphoto" Target="../media/hdphoto12.wdp"/></Relationships>
</file>

<file path=ppt/slides/_rels/slide3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3.wdp"/></Relationships>
</file>

<file path=ppt/slides/_rels/slide35.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6.gif"/><Relationship Id="rId5" Type="http://schemas.openxmlformats.org/officeDocument/2006/relationships/image" Target="../media/image75.gif"/><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41.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g"/><Relationship Id="rId4" Type="http://schemas.openxmlformats.org/officeDocument/2006/relationships/image" Target="../media/image83.jpeg"/></Relationships>
</file>

<file path=ppt/slides/_rels/slide42.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8.jpg"/></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9.jpg"/><Relationship Id="rId7" Type="http://schemas.openxmlformats.org/officeDocument/2006/relationships/diagramColors" Target="../diagrams/colors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0.jpg"/><Relationship Id="rId4" Type="http://schemas.openxmlformats.org/officeDocument/2006/relationships/diagramData" Target="../diagrams/data1.xml"/><Relationship Id="rId9" Type="http://schemas.openxmlformats.org/officeDocument/2006/relationships/image" Target="../media/image88.jpg"/></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92.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PEER2\NSF FELLOWS\Undergraduates\Graham, Jennifer\MISC\Cells DLC\cell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000" contrast="47000"/>
                    </a14:imgEffect>
                  </a14:imgLayer>
                </a14:imgProps>
              </a:ext>
              <a:ext uri="{28A0092B-C50C-407E-A947-70E740481C1C}">
                <a14:useLocalDpi xmlns:a14="http://schemas.microsoft.com/office/drawing/2010/main" val="0"/>
              </a:ext>
            </a:extLst>
          </a:blip>
          <a:srcRect/>
          <a:stretch>
            <a:fillRect/>
          </a:stretch>
        </p:blipFill>
        <p:spPr bwMode="auto">
          <a:xfrm>
            <a:off x="5757773" y="4787436"/>
            <a:ext cx="3400456" cy="2527764"/>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txBox="1">
            <a:spLocks/>
          </p:cNvSpPr>
          <p:nvPr/>
        </p:nvSpPr>
        <p:spPr>
          <a:xfrm>
            <a:off x="3429000" y="2971800"/>
            <a:ext cx="1928647" cy="10332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6000" dirty="0" smtClean="0">
                <a:latin typeface="Gill Sans Ultra Bold Condensed" pitchFamily="34" charset="0"/>
                <a:hlinkClick r:id="rId5"/>
              </a:rPr>
              <a:t>Cells</a:t>
            </a:r>
            <a:endParaRPr lang="en-US" sz="6000" dirty="0">
              <a:latin typeface="Gill Sans Ultra Bold Condensed" pitchFamily="34" charset="0"/>
            </a:endParaRPr>
          </a:p>
        </p:txBody>
      </p:sp>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75" b="37"/>
          <a:stretch/>
        </p:blipFill>
        <p:spPr>
          <a:xfrm>
            <a:off x="6324600" y="1905000"/>
            <a:ext cx="2209800" cy="3429000"/>
          </a:xfrm>
          <a:prstGeom prst="rect">
            <a:avLst/>
          </a:prstGeom>
          <a:scene3d>
            <a:camera prst="orthographicFront">
              <a:rot lat="0" lon="0" rev="16200000"/>
            </a:camera>
            <a:lightRig rig="threePt" dir="t"/>
          </a:scene3d>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
            <a:ext cx="2835447" cy="2438400"/>
          </a:xfrm>
          <a:prstGeom prst="rect">
            <a:avLst/>
          </a:prstGeom>
          <a:scene3d>
            <a:camera prst="orthographicFront">
              <a:rot lat="0" lon="0" rev="10799999"/>
            </a:camera>
            <a:lightRig rig="threePt" dir="t"/>
          </a:scene3d>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438401"/>
            <a:ext cx="2656324" cy="2438399"/>
          </a:xfrm>
          <a:prstGeom prst="rect">
            <a:avLst/>
          </a:prstGeom>
        </p:spPr>
      </p:pic>
      <p:pic>
        <p:nvPicPr>
          <p:cNvPr id="5" name="Picture 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6000" contrast="4000"/>
                    </a14:imgEffect>
                  </a14:imgLayer>
                </a14:imgProps>
              </a:ext>
              <a:ext uri="{28A0092B-C50C-407E-A947-70E740481C1C}">
                <a14:useLocalDpi xmlns:a14="http://schemas.microsoft.com/office/drawing/2010/main" val="0"/>
              </a:ext>
            </a:extLst>
          </a:blip>
          <a:stretch>
            <a:fillRect/>
          </a:stretch>
        </p:blipFill>
        <p:spPr>
          <a:xfrm>
            <a:off x="5562601" y="-3810"/>
            <a:ext cx="3595628" cy="2387722"/>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6325" y="4787436"/>
            <a:ext cx="3101447" cy="2074374"/>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787436"/>
            <a:ext cx="2656325" cy="2074374"/>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1"/>
          <a:stretch/>
        </p:blipFill>
        <p:spPr>
          <a:xfrm rot="10800000">
            <a:off x="2835448" y="-3810"/>
            <a:ext cx="2743200" cy="2387722"/>
          </a:xfrm>
          <a:prstGeom prst="rect">
            <a:avLst/>
          </a:prstGeom>
        </p:spPr>
      </p:pic>
    </p:spTree>
    <p:extLst>
      <p:ext uri="{BB962C8B-B14F-4D97-AF65-F5344CB8AC3E}">
        <p14:creationId xmlns:p14="http://schemas.microsoft.com/office/powerpoint/2010/main" val="4165620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1"/>
            <a:ext cx="8229600" cy="986589"/>
          </a:xfrm>
        </p:spPr>
        <p:txBody>
          <a:bodyPr/>
          <a:lstStyle/>
          <a:p>
            <a:r>
              <a:rPr lang="en-US" dirty="0" smtClean="0"/>
              <a:t>Let’s Compare the Two</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29905060"/>
              </p:ext>
            </p:extLst>
          </p:nvPr>
        </p:nvGraphicFramePr>
        <p:xfrm>
          <a:off x="304800" y="990600"/>
          <a:ext cx="8534400" cy="5743170"/>
        </p:xfrm>
        <a:graphic>
          <a:graphicData uri="http://schemas.openxmlformats.org/drawingml/2006/table">
            <a:tbl>
              <a:tblPr firstRow="1" bandRow="1">
                <a:tableStyleId>{5C22544A-7EE6-4342-B048-85BDC9FD1C3A}</a:tableStyleId>
              </a:tblPr>
              <a:tblGrid>
                <a:gridCol w="4267200"/>
                <a:gridCol w="4267200"/>
              </a:tblGrid>
              <a:tr h="592498">
                <a:tc>
                  <a:txBody>
                    <a:bodyPr/>
                    <a:lstStyle/>
                    <a:p>
                      <a:pPr algn="ctr"/>
                      <a:r>
                        <a:rPr lang="en-US" sz="3200" dirty="0" smtClean="0"/>
                        <a:t>Prokaryote</a:t>
                      </a:r>
                      <a:endParaRPr lang="en-US" sz="3200" dirty="0"/>
                    </a:p>
                  </a:txBody>
                  <a:tcPr/>
                </a:tc>
                <a:tc>
                  <a:txBody>
                    <a:bodyPr/>
                    <a:lstStyle/>
                    <a:p>
                      <a:pPr algn="ctr"/>
                      <a:r>
                        <a:rPr lang="en-US" sz="3200" dirty="0" smtClean="0"/>
                        <a:t>Eukaryote</a:t>
                      </a:r>
                      <a:endParaRPr lang="en-US" sz="3200" dirty="0"/>
                    </a:p>
                  </a:txBody>
                  <a:tcPr/>
                </a:tc>
              </a:tr>
              <a:tr h="510775">
                <a:tc>
                  <a:txBody>
                    <a:bodyPr/>
                    <a:lstStyle/>
                    <a:p>
                      <a:r>
                        <a:rPr lang="en-US" sz="2400" dirty="0" smtClean="0"/>
                        <a:t>Primitive</a:t>
                      </a:r>
                      <a:r>
                        <a:rPr lang="en-US" sz="2400" baseline="0" dirty="0" smtClean="0"/>
                        <a:t> / older</a:t>
                      </a:r>
                      <a:endParaRPr lang="en-US" sz="2400" dirty="0"/>
                    </a:p>
                  </a:txBody>
                  <a:tcPr/>
                </a:tc>
                <a:tc>
                  <a:txBody>
                    <a:bodyPr/>
                    <a:lstStyle/>
                    <a:p>
                      <a:pPr algn="r"/>
                      <a:r>
                        <a:rPr lang="en-US" sz="2400" dirty="0" smtClean="0"/>
                        <a:t>New – evolved from prokaryotes</a:t>
                      </a:r>
                      <a:endParaRPr lang="en-US" sz="2400" dirty="0"/>
                    </a:p>
                  </a:txBody>
                  <a:tcPr/>
                </a:tc>
              </a:tr>
              <a:tr h="510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Smaller 1-10 µm</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t>10x Larger 10-100 µm</a:t>
                      </a:r>
                    </a:p>
                  </a:txBody>
                  <a:tcPr/>
                </a:tc>
              </a:tr>
              <a:tr h="510775">
                <a:tc>
                  <a:txBody>
                    <a:bodyPr/>
                    <a:lstStyle/>
                    <a:p>
                      <a:r>
                        <a:rPr lang="en-US" sz="2400" dirty="0" smtClean="0"/>
                        <a:t>Single</a:t>
                      </a:r>
                      <a:r>
                        <a:rPr lang="en-US" sz="2400" baseline="0" dirty="0" smtClean="0"/>
                        <a:t> cell organisms</a:t>
                      </a:r>
                      <a:endParaRPr lang="en-US" sz="2400" dirty="0"/>
                    </a:p>
                  </a:txBody>
                  <a:tcPr/>
                </a:tc>
                <a:tc>
                  <a:txBody>
                    <a:bodyPr/>
                    <a:lstStyle/>
                    <a:p>
                      <a:pPr algn="r"/>
                      <a:r>
                        <a:rPr lang="en-US" sz="2400" dirty="0" smtClean="0"/>
                        <a:t>Single or Multicellular</a:t>
                      </a:r>
                      <a:r>
                        <a:rPr lang="en-US" sz="2400" baseline="0" dirty="0" smtClean="0"/>
                        <a:t> organisms </a:t>
                      </a:r>
                      <a:endParaRPr lang="en-US" sz="2400" dirty="0"/>
                    </a:p>
                  </a:txBody>
                  <a:tcPr/>
                </a:tc>
              </a:tr>
              <a:tr h="510775">
                <a:tc>
                  <a:txBody>
                    <a:bodyPr/>
                    <a:lstStyle/>
                    <a:p>
                      <a:r>
                        <a:rPr lang="en-US" sz="2400" dirty="0" smtClean="0"/>
                        <a:t>(bacteria)</a:t>
                      </a:r>
                      <a:endParaRPr lang="en-US" sz="2400" dirty="0"/>
                    </a:p>
                  </a:txBody>
                  <a:tcPr/>
                </a:tc>
                <a:tc>
                  <a:txBody>
                    <a:bodyPr/>
                    <a:lstStyle/>
                    <a:p>
                      <a:pPr algn="r"/>
                      <a:r>
                        <a:rPr lang="en-US" sz="2400" dirty="0" smtClean="0"/>
                        <a:t>(animals, plants, </a:t>
                      </a:r>
                      <a:r>
                        <a:rPr lang="en-US" sz="2400" dirty="0" err="1" smtClean="0"/>
                        <a:t>protists</a:t>
                      </a:r>
                      <a:r>
                        <a:rPr lang="en-US" sz="2400" baseline="0" dirty="0" smtClean="0"/>
                        <a:t> &amp; fungi)</a:t>
                      </a:r>
                      <a:endParaRPr lang="en-US" sz="2400" dirty="0"/>
                    </a:p>
                  </a:txBody>
                  <a:tcPr/>
                </a:tc>
              </a:tr>
              <a:tr h="881610">
                <a:tc>
                  <a:txBody>
                    <a:bodyPr/>
                    <a:lstStyle/>
                    <a:p>
                      <a:r>
                        <a:rPr lang="en-US" sz="2400" u="sng" dirty="0" smtClean="0"/>
                        <a:t>Simple</a:t>
                      </a:r>
                      <a:r>
                        <a:rPr lang="en-US" sz="2400" dirty="0" smtClean="0"/>
                        <a:t> organization</a:t>
                      </a:r>
                      <a:endParaRPr lang="en-US" sz="2400" dirty="0"/>
                    </a:p>
                  </a:txBody>
                  <a:tcPr/>
                </a:tc>
                <a:tc>
                  <a:txBody>
                    <a:bodyPr/>
                    <a:lstStyle/>
                    <a:p>
                      <a:pPr algn="r"/>
                      <a:r>
                        <a:rPr lang="en-US" sz="2400" u="sng" dirty="0" smtClean="0"/>
                        <a:t>Complex</a:t>
                      </a:r>
                      <a:r>
                        <a:rPr lang="en-US" sz="2400" baseline="0" dirty="0" smtClean="0"/>
                        <a:t> organization with compartmentalization</a:t>
                      </a:r>
                      <a:endParaRPr lang="en-US" sz="2400" dirty="0"/>
                    </a:p>
                  </a:txBody>
                  <a:tcPr/>
                </a:tc>
              </a:tr>
              <a:tr h="521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No membrane-bound</a:t>
                      </a:r>
                      <a:r>
                        <a:rPr lang="en-US" sz="2400" baseline="0" dirty="0" smtClean="0"/>
                        <a:t> organelles</a:t>
                      </a:r>
                      <a:endParaRPr lang="en-US" sz="2400" dirty="0" smtClean="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t>Membrane-bound organelles</a:t>
                      </a:r>
                    </a:p>
                  </a:txBody>
                  <a:tcPr/>
                </a:tc>
              </a:tr>
              <a:tr h="510775">
                <a:tc>
                  <a:txBody>
                    <a:bodyPr/>
                    <a:lstStyle/>
                    <a:p>
                      <a:r>
                        <a:rPr lang="en-US" sz="2400" dirty="0" smtClean="0"/>
                        <a:t>Energy from sun</a:t>
                      </a:r>
                      <a:endParaRPr lang="en-US" sz="24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baseline="0" dirty="0" smtClean="0"/>
                        <a:t>Cellular Respiration &amp; </a:t>
                      </a:r>
                    </a:p>
                    <a:p>
                      <a:pPr algn="r"/>
                      <a:r>
                        <a:rPr lang="en-US" sz="2400" dirty="0" smtClean="0"/>
                        <a:t>Photosynthesis</a:t>
                      </a:r>
                      <a:endParaRPr lang="en-US" sz="2400" baseline="0" dirty="0" smtClean="0"/>
                    </a:p>
                  </a:txBody>
                  <a:tcPr/>
                </a:tc>
              </a:tr>
              <a:tr h="881610">
                <a:tc>
                  <a:txBody>
                    <a:bodyPr/>
                    <a:lstStyle/>
                    <a:p>
                      <a:r>
                        <a:rPr lang="en-US" sz="2400" dirty="0" smtClean="0"/>
                        <a:t>Sometimes has</a:t>
                      </a:r>
                      <a:r>
                        <a:rPr lang="en-US" sz="2400" baseline="0" dirty="0" smtClean="0"/>
                        <a:t> appendages: </a:t>
                      </a:r>
                    </a:p>
                    <a:p>
                      <a:r>
                        <a:rPr lang="en-US" sz="2400" baseline="0" dirty="0" err="1" smtClean="0"/>
                        <a:t>pili</a:t>
                      </a:r>
                      <a:r>
                        <a:rPr lang="en-US" sz="2400" baseline="0" dirty="0" smtClean="0"/>
                        <a:t> or </a:t>
                      </a:r>
                      <a:r>
                        <a:rPr lang="en-US" sz="2400" baseline="0" dirty="0" err="1" smtClean="0"/>
                        <a:t>flaggela</a:t>
                      </a:r>
                      <a:r>
                        <a:rPr lang="en-US" sz="2400" baseline="0" dirty="0" smtClean="0"/>
                        <a:t> (tails)</a:t>
                      </a:r>
                      <a:endParaRPr lang="en-US" sz="2400" dirty="0"/>
                    </a:p>
                  </a:txBody>
                  <a:tcPr/>
                </a:tc>
                <a:tc>
                  <a:txBody>
                    <a:bodyPr/>
                    <a:lstStyle/>
                    <a:p>
                      <a:endParaRPr lang="en-US" sz="2400" dirty="0"/>
                    </a:p>
                  </a:txBody>
                  <a:tcPr/>
                </a:tc>
              </a:tr>
            </a:tbl>
          </a:graphicData>
        </a:graphic>
      </p:graphicFrame>
      <p:cxnSp>
        <p:nvCxnSpPr>
          <p:cNvPr id="8" name="Straight Connector 7"/>
          <p:cNvCxnSpPr>
            <a:stCxn id="6" idx="0"/>
            <a:endCxn id="6" idx="2"/>
          </p:cNvCxnSpPr>
          <p:nvPr/>
        </p:nvCxnSpPr>
        <p:spPr>
          <a:xfrm>
            <a:off x="4572000" y="990600"/>
            <a:ext cx="0" cy="574317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4800" y="2093490"/>
            <a:ext cx="8534400" cy="4612108"/>
          </a:xfrm>
          <a:prstGeom prst="rect">
            <a:avLst/>
          </a:prstGeom>
          <a:solidFill>
            <a:schemeClr val="accent5">
              <a:lumMod val="60000"/>
              <a:lumOff val="4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304800" y="2550690"/>
            <a:ext cx="8534400" cy="41549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3" name="Rectangle 22"/>
          <p:cNvSpPr/>
          <p:nvPr/>
        </p:nvSpPr>
        <p:spPr>
          <a:xfrm>
            <a:off x="304800" y="3084090"/>
            <a:ext cx="8534400" cy="362150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24" name="Rectangle 23"/>
          <p:cNvSpPr/>
          <p:nvPr/>
        </p:nvSpPr>
        <p:spPr>
          <a:xfrm>
            <a:off x="304800" y="3617490"/>
            <a:ext cx="8534400" cy="308810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25" name="Rectangle 24"/>
          <p:cNvSpPr/>
          <p:nvPr/>
        </p:nvSpPr>
        <p:spPr>
          <a:xfrm>
            <a:off x="304800" y="4399544"/>
            <a:ext cx="8534400" cy="230605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26" name="Rectangle 25"/>
          <p:cNvSpPr/>
          <p:nvPr/>
        </p:nvSpPr>
        <p:spPr>
          <a:xfrm>
            <a:off x="304800" y="5029198"/>
            <a:ext cx="8534400" cy="1676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27" name="Rectangle 26"/>
          <p:cNvSpPr/>
          <p:nvPr/>
        </p:nvSpPr>
        <p:spPr>
          <a:xfrm>
            <a:off x="304800" y="5827289"/>
            <a:ext cx="8534400" cy="954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a:p>
        </p:txBody>
      </p:sp>
    </p:spTree>
    <p:extLst>
      <p:ext uri="{BB962C8B-B14F-4D97-AF65-F5344CB8AC3E}">
        <p14:creationId xmlns:p14="http://schemas.microsoft.com/office/powerpoint/2010/main" val="151513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895" y="4648200"/>
            <a:ext cx="2819400" cy="1752600"/>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t>How did Eukaryotes come to be?</a:t>
            </a:r>
            <a:endParaRPr lang="en-US" dirty="0"/>
          </a:p>
        </p:txBody>
      </p:sp>
      <p:sp>
        <p:nvSpPr>
          <p:cNvPr id="3" name="Content Placeholder 2"/>
          <p:cNvSpPr>
            <a:spLocks noGrp="1"/>
          </p:cNvSpPr>
          <p:nvPr>
            <p:ph idx="1"/>
          </p:nvPr>
        </p:nvSpPr>
        <p:spPr>
          <a:xfrm>
            <a:off x="228598" y="1129365"/>
            <a:ext cx="4953002" cy="3671235"/>
          </a:xfrm>
        </p:spPr>
        <p:txBody>
          <a:bodyPr>
            <a:normAutofit/>
          </a:bodyPr>
          <a:lstStyle/>
          <a:p>
            <a:pPr marL="0" indent="0">
              <a:spcBef>
                <a:spcPts val="0"/>
              </a:spcBef>
              <a:buNone/>
            </a:pPr>
            <a:r>
              <a:rPr lang="en-US" sz="2400" dirty="0" smtClean="0"/>
              <a:t>The most favored idea by biologists is the </a:t>
            </a:r>
            <a:r>
              <a:rPr lang="en-US" sz="2800" b="1" dirty="0" smtClean="0"/>
              <a:t>endosymbiotic theory</a:t>
            </a:r>
            <a:r>
              <a:rPr lang="en-US" sz="2400" b="1" dirty="0" smtClean="0"/>
              <a:t>:</a:t>
            </a:r>
          </a:p>
          <a:p>
            <a:pPr marL="0" indent="0">
              <a:spcBef>
                <a:spcPts val="0"/>
              </a:spcBef>
              <a:buNone/>
            </a:pPr>
            <a:r>
              <a:rPr lang="en-US" sz="2000" dirty="0" smtClean="0"/>
              <a:t>The </a:t>
            </a:r>
            <a:r>
              <a:rPr lang="en-US" sz="2000" b="1" dirty="0" smtClean="0">
                <a:solidFill>
                  <a:srgbClr val="0070C0"/>
                </a:solidFill>
              </a:rPr>
              <a:t>symbiosis</a:t>
            </a:r>
            <a:r>
              <a:rPr lang="en-US" sz="2400" dirty="0" smtClean="0">
                <a:solidFill>
                  <a:srgbClr val="0070C0"/>
                </a:solidFill>
              </a:rPr>
              <a:t> </a:t>
            </a:r>
            <a:r>
              <a:rPr lang="en-US" sz="2000" dirty="0" smtClean="0">
                <a:solidFill>
                  <a:srgbClr val="0070C0"/>
                </a:solidFill>
              </a:rPr>
              <a:t>(two organisms living </a:t>
            </a:r>
          </a:p>
          <a:p>
            <a:pPr marL="0" indent="0">
              <a:spcBef>
                <a:spcPts val="0"/>
              </a:spcBef>
              <a:buNone/>
            </a:pPr>
            <a:r>
              <a:rPr lang="en-US" sz="2000" dirty="0">
                <a:solidFill>
                  <a:srgbClr val="0070C0"/>
                </a:solidFill>
              </a:rPr>
              <a:t>	 </a:t>
            </a:r>
            <a:r>
              <a:rPr lang="en-US" sz="2000" dirty="0" smtClean="0">
                <a:solidFill>
                  <a:srgbClr val="0070C0"/>
                </a:solidFill>
              </a:rPr>
              <a:t>           together for mutual benefit)</a:t>
            </a:r>
          </a:p>
          <a:p>
            <a:pPr marL="0" indent="0">
              <a:spcBef>
                <a:spcPts val="0"/>
              </a:spcBef>
              <a:buNone/>
            </a:pPr>
            <a:r>
              <a:rPr lang="en-US" sz="2000" dirty="0" smtClean="0"/>
              <a:t>of different prokaryotes where the larger prokaryote engulfs the smaller one and the smaller one continues to live and function within the larger host until eventually the smaller one can not live </a:t>
            </a:r>
          </a:p>
          <a:p>
            <a:pPr marL="0" indent="0">
              <a:spcBef>
                <a:spcPts val="0"/>
              </a:spcBef>
              <a:buNone/>
            </a:pPr>
            <a:r>
              <a:rPr lang="en-US" sz="2000" dirty="0" smtClean="0"/>
              <a:t>on its own</a:t>
            </a:r>
          </a:p>
          <a:p>
            <a:pPr marL="0" indent="0">
              <a:lnSpc>
                <a:spcPct val="120000"/>
              </a:lnSpc>
              <a:spcBef>
                <a:spcPts val="0"/>
              </a:spcBef>
              <a:buNone/>
            </a:pPr>
            <a:endParaRPr lang="en-US" sz="2400" dirty="0" smtClean="0"/>
          </a:p>
        </p:txBody>
      </p:sp>
      <p:cxnSp>
        <p:nvCxnSpPr>
          <p:cNvPr id="7" name="Straight Arrow Connector 6"/>
          <p:cNvCxnSpPr/>
          <p:nvPr/>
        </p:nvCxnSpPr>
        <p:spPr>
          <a:xfrm>
            <a:off x="1981200" y="2335530"/>
            <a:ext cx="3124200" cy="0"/>
          </a:xfrm>
          <a:prstGeom prst="straightConnector1">
            <a:avLst/>
          </a:prstGeom>
          <a:ln w="19050">
            <a:solidFill>
              <a:srgbClr val="00B050">
                <a:alpha val="77000"/>
              </a:srgbClr>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5181600" y="1476229"/>
            <a:ext cx="3886200" cy="5305571"/>
            <a:chOff x="5029200" y="1295400"/>
            <a:chExt cx="3886200" cy="530557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295400"/>
              <a:ext cx="3810000" cy="2857500"/>
            </a:xfrm>
            <a:prstGeom prst="rect">
              <a:avLst/>
            </a:prstGeom>
          </p:spPr>
        </p:pic>
        <p:sp>
          <p:nvSpPr>
            <p:cNvPr id="5" name="Rectangle 4"/>
            <p:cNvSpPr/>
            <p:nvPr/>
          </p:nvSpPr>
          <p:spPr>
            <a:xfrm>
              <a:off x="5029200" y="4154147"/>
              <a:ext cx="3886200" cy="2446824"/>
            </a:xfrm>
            <a:prstGeom prst="rect">
              <a:avLst/>
            </a:prstGeom>
          </p:spPr>
          <p:txBody>
            <a:bodyPr wrap="square">
              <a:spAutoFit/>
            </a:bodyPr>
            <a:lstStyle/>
            <a:p>
              <a:r>
                <a:rPr lang="en-US" sz="1700" dirty="0"/>
                <a:t>In </a:t>
              </a:r>
              <a:r>
                <a:rPr lang="en-US" sz="1700" dirty="0" smtClean="0"/>
                <a:t>this </a:t>
              </a:r>
              <a:r>
                <a:rPr lang="en-US" sz="1700" dirty="0"/>
                <a:t>symbiotic </a:t>
              </a:r>
              <a:r>
                <a:rPr lang="en-US" sz="1700" dirty="0" smtClean="0"/>
                <a:t>relationship, </a:t>
              </a:r>
              <a:r>
                <a:rPr lang="en-US" sz="1700" dirty="0"/>
                <a:t>the clownfish feeds on small invertebrates that </a:t>
              </a:r>
              <a:r>
                <a:rPr lang="en-US" sz="1700" dirty="0" smtClean="0"/>
                <a:t>have the potential </a:t>
              </a:r>
              <a:r>
                <a:rPr lang="en-US" sz="1700" dirty="0"/>
                <a:t>to harm the sea anemone, and the fecal matter from the clownfish provides nutrients to the sea anemone. The clownfish is additionally protected from predators by the anemone's stinging cells, to which the clownfish is immune.</a:t>
              </a:r>
            </a:p>
          </p:txBody>
        </p:sp>
        <p:sp>
          <p:nvSpPr>
            <p:cNvPr id="8" name="TextBox 7"/>
            <p:cNvSpPr txBox="1"/>
            <p:nvPr/>
          </p:nvSpPr>
          <p:spPr>
            <a:xfrm>
              <a:off x="5486400" y="3377532"/>
              <a:ext cx="1821530" cy="338554"/>
            </a:xfrm>
            <a:prstGeom prst="rect">
              <a:avLst/>
            </a:prstGeom>
            <a:noFill/>
          </p:spPr>
          <p:txBody>
            <a:bodyPr wrap="square" rtlCol="0">
              <a:spAutoFit/>
            </a:bodyPr>
            <a:lstStyle/>
            <a:p>
              <a:r>
                <a:rPr lang="en-US" sz="1600" i="1" dirty="0" smtClean="0">
                  <a:solidFill>
                    <a:schemeClr val="bg1"/>
                  </a:solidFill>
                </a:rPr>
                <a:t>BFF 4ever!!1</a:t>
              </a:r>
              <a:endParaRPr lang="en-US" sz="1600" i="1" dirty="0">
                <a:solidFill>
                  <a:schemeClr val="bg1"/>
                </a:solidFill>
              </a:endParaRPr>
            </a:p>
          </p:txBody>
        </p:sp>
      </p:grpSp>
      <p:sp>
        <p:nvSpPr>
          <p:cNvPr id="9" name="TextBox 8"/>
          <p:cNvSpPr txBox="1"/>
          <p:nvPr/>
        </p:nvSpPr>
        <p:spPr>
          <a:xfrm>
            <a:off x="92242" y="5858470"/>
            <a:ext cx="1503947" cy="923330"/>
          </a:xfrm>
          <a:prstGeom prst="rect">
            <a:avLst/>
          </a:prstGeom>
          <a:noFill/>
        </p:spPr>
        <p:txBody>
          <a:bodyPr wrap="square" rtlCol="0">
            <a:spAutoFit/>
          </a:bodyPr>
          <a:lstStyle/>
          <a:p>
            <a:r>
              <a:rPr lang="en-US" dirty="0" smtClean="0"/>
              <a:t>Two independent prokaryotes</a:t>
            </a:r>
            <a:endParaRPr lang="en-US" dirty="0"/>
          </a:p>
        </p:txBody>
      </p:sp>
      <p:cxnSp>
        <p:nvCxnSpPr>
          <p:cNvPr id="12" name="Straight Arrow Connector 11"/>
          <p:cNvCxnSpPr/>
          <p:nvPr/>
        </p:nvCxnSpPr>
        <p:spPr>
          <a:xfrm flipV="1">
            <a:off x="1407695" y="6096002"/>
            <a:ext cx="188494" cy="5333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407695" y="6362701"/>
            <a:ext cx="811975" cy="266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78756" y="6108036"/>
            <a:ext cx="1931444" cy="646331"/>
          </a:xfrm>
          <a:prstGeom prst="rect">
            <a:avLst/>
          </a:prstGeom>
          <a:noFill/>
        </p:spPr>
        <p:txBody>
          <a:bodyPr wrap="square" rtlCol="0">
            <a:spAutoFit/>
          </a:bodyPr>
          <a:lstStyle/>
          <a:p>
            <a:r>
              <a:rPr lang="en-US" dirty="0" smtClean="0"/>
              <a:t>Mutually </a:t>
            </a:r>
          </a:p>
          <a:p>
            <a:r>
              <a:rPr lang="en-US" dirty="0" smtClean="0"/>
              <a:t>living together </a:t>
            </a:r>
            <a:endParaRPr lang="en-US" dirty="0"/>
          </a:p>
        </p:txBody>
      </p:sp>
      <p:sp>
        <p:nvSpPr>
          <p:cNvPr id="22" name="Rectangle 21"/>
          <p:cNvSpPr/>
          <p:nvPr/>
        </p:nvSpPr>
        <p:spPr>
          <a:xfrm>
            <a:off x="92241" y="4572000"/>
            <a:ext cx="4896853" cy="2209800"/>
          </a:xfrm>
          <a:prstGeom prst="rect">
            <a:avLst/>
          </a:prstGeom>
          <a:noFill/>
          <a:ln>
            <a:solidFill>
              <a:srgbClr val="51C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flipV="1">
            <a:off x="4150895" y="5858470"/>
            <a:ext cx="522999" cy="53208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62000" y="2335530"/>
            <a:ext cx="12954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471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381000"/>
            <a:ext cx="7543800" cy="838200"/>
          </a:xfrm>
        </p:spPr>
        <p:txBody>
          <a:bodyPr/>
          <a:lstStyle/>
          <a:p>
            <a:pPr marL="0" indent="0">
              <a:buNone/>
            </a:pPr>
            <a:r>
              <a:rPr lang="en-US" dirty="0" smtClean="0"/>
              <a:t>Let’s look at what makes up </a:t>
            </a:r>
            <a:r>
              <a:rPr lang="en-US" u="sng" dirty="0" smtClean="0"/>
              <a:t>Eukaryotic Cells </a:t>
            </a:r>
            <a:endParaRPr lang="en-US" u="sng"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333" y="1371600"/>
            <a:ext cx="6533334" cy="5076191"/>
          </a:xfrm>
          <a:prstGeom prst="rect">
            <a:avLst/>
          </a:prstGeom>
        </p:spPr>
      </p:pic>
    </p:spTree>
    <p:extLst>
      <p:ext uri="{BB962C8B-B14F-4D97-AF65-F5344CB8AC3E}">
        <p14:creationId xmlns:p14="http://schemas.microsoft.com/office/powerpoint/2010/main" val="2178195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429000"/>
            <a:ext cx="2924175" cy="3895725"/>
          </a:xfrm>
          <a:prstGeom prst="rect">
            <a:avLst/>
          </a:prstGeom>
        </p:spPr>
      </p:pic>
      <p:sp>
        <p:nvSpPr>
          <p:cNvPr id="2" name="Title 1"/>
          <p:cNvSpPr>
            <a:spLocks noGrp="1"/>
          </p:cNvSpPr>
          <p:nvPr>
            <p:ph type="title"/>
          </p:nvPr>
        </p:nvSpPr>
        <p:spPr>
          <a:xfrm>
            <a:off x="457200" y="0"/>
            <a:ext cx="8229600" cy="1066800"/>
          </a:xfrm>
        </p:spPr>
        <p:txBody>
          <a:bodyPr/>
          <a:lstStyle/>
          <a:p>
            <a:r>
              <a:rPr lang="en-US" dirty="0" smtClean="0"/>
              <a:t>Plasma Membrane</a:t>
            </a:r>
            <a:endParaRPr lang="en-US" dirty="0"/>
          </a:p>
        </p:txBody>
      </p:sp>
      <p:sp>
        <p:nvSpPr>
          <p:cNvPr id="3" name="Content Placeholder 2"/>
          <p:cNvSpPr>
            <a:spLocks noGrp="1"/>
          </p:cNvSpPr>
          <p:nvPr>
            <p:ph idx="1"/>
          </p:nvPr>
        </p:nvSpPr>
        <p:spPr>
          <a:xfrm>
            <a:off x="457200" y="882957"/>
            <a:ext cx="8510587" cy="4493905"/>
          </a:xfrm>
        </p:spPr>
        <p:txBody>
          <a:bodyPr>
            <a:normAutofit/>
          </a:bodyPr>
          <a:lstStyle/>
          <a:p>
            <a:pPr marL="0" indent="0" algn="ctr">
              <a:buNone/>
            </a:pPr>
            <a:r>
              <a:rPr lang="en-US" sz="2800" dirty="0" smtClean="0"/>
              <a:t>Cells are full of fluids and organelles</a:t>
            </a:r>
          </a:p>
          <a:p>
            <a:pPr marL="0" indent="0">
              <a:buNone/>
            </a:pPr>
            <a:r>
              <a:rPr lang="en-US" sz="2800" dirty="0" smtClean="0"/>
              <a:t>To hold them together and keep them from leaking a plasma membrane surrounds the entire cell</a:t>
            </a:r>
          </a:p>
          <a:p>
            <a:pPr marL="0" indent="0">
              <a:spcBef>
                <a:spcPts val="1200"/>
              </a:spcBef>
              <a:buNone/>
            </a:pPr>
            <a:r>
              <a:rPr lang="en-US" sz="2800" dirty="0" smtClean="0"/>
              <a:t>Like a water balloon, the water inside is the cell’s contents held together by the plasma membrane balloon</a:t>
            </a:r>
          </a:p>
          <a:p>
            <a:pPr marL="0" indent="0">
              <a:buNone/>
            </a:pPr>
            <a:endParaRPr lang="en-US" sz="2800" dirty="0" smtClean="0"/>
          </a:p>
          <a:p>
            <a:pPr marL="0" indent="0">
              <a:buNone/>
            </a:pP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783589"/>
            <a:ext cx="2414587" cy="2975992"/>
          </a:xfrm>
          <a:prstGeom prst="rect">
            <a:avLst/>
          </a:prstGeom>
          <a:scene3d>
            <a:camera prst="orthographicFront">
              <a:rot lat="0" lon="0" rev="10799999"/>
            </a:camera>
            <a:lightRig rig="threePt" dir="t"/>
          </a:scene3d>
        </p:spPr>
      </p:pic>
      <p:sp>
        <p:nvSpPr>
          <p:cNvPr id="6" name="TextBox 5"/>
          <p:cNvSpPr txBox="1"/>
          <p:nvPr/>
        </p:nvSpPr>
        <p:spPr>
          <a:xfrm>
            <a:off x="2438400" y="3962400"/>
            <a:ext cx="3781426" cy="2246769"/>
          </a:xfrm>
          <a:prstGeom prst="rect">
            <a:avLst/>
          </a:prstGeom>
          <a:noFill/>
        </p:spPr>
        <p:txBody>
          <a:bodyPr wrap="square" rtlCol="0">
            <a:spAutoFit/>
          </a:bodyPr>
          <a:lstStyle/>
          <a:p>
            <a:pPr algn="ctr"/>
            <a:r>
              <a:rPr lang="en-US" sz="2800" dirty="0" smtClean="0"/>
              <a:t>If the plasma membrane were to be damaged (pop!) the cell’s contents would spill out and the cell would die</a:t>
            </a:r>
            <a:endParaRPr lang="en-US" sz="2800" dirty="0"/>
          </a:p>
        </p:txBody>
      </p:sp>
    </p:spTree>
    <p:extLst>
      <p:ext uri="{BB962C8B-B14F-4D97-AF65-F5344CB8AC3E}">
        <p14:creationId xmlns:p14="http://schemas.microsoft.com/office/powerpoint/2010/main" val="1452375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742" y="0"/>
            <a:ext cx="4276725" cy="1657350"/>
          </a:xfrm>
          <a:prstGeom prst="rect">
            <a:avLst/>
          </a:prstGeom>
        </p:spPr>
      </p:pic>
      <p:sp>
        <p:nvSpPr>
          <p:cNvPr id="2" name="Title 1"/>
          <p:cNvSpPr>
            <a:spLocks noGrp="1"/>
          </p:cNvSpPr>
          <p:nvPr>
            <p:ph type="title"/>
          </p:nvPr>
        </p:nvSpPr>
        <p:spPr>
          <a:xfrm>
            <a:off x="-10110" y="0"/>
            <a:ext cx="4419600" cy="1143000"/>
          </a:xfrm>
        </p:spPr>
        <p:txBody>
          <a:bodyPr>
            <a:normAutofit fontScale="90000"/>
          </a:bodyPr>
          <a:lstStyle/>
          <a:p>
            <a:r>
              <a:rPr lang="en-US" u="sng" dirty="0" smtClean="0">
                <a:solidFill>
                  <a:srgbClr val="002060"/>
                </a:solidFill>
              </a:rPr>
              <a:t>Plasma Membrane</a:t>
            </a:r>
            <a:endParaRPr lang="en-US" u="sng" dirty="0">
              <a:solidFill>
                <a:srgbClr val="002060"/>
              </a:solidFill>
            </a:endParaRPr>
          </a:p>
        </p:txBody>
      </p:sp>
      <p:sp>
        <p:nvSpPr>
          <p:cNvPr id="3" name="Content Placeholder 2"/>
          <p:cNvSpPr>
            <a:spLocks noGrp="1"/>
          </p:cNvSpPr>
          <p:nvPr>
            <p:ph idx="1"/>
          </p:nvPr>
        </p:nvSpPr>
        <p:spPr>
          <a:xfrm>
            <a:off x="4876799" y="5247685"/>
            <a:ext cx="4155051" cy="1506631"/>
          </a:xfrm>
        </p:spPr>
        <p:txBody>
          <a:bodyPr>
            <a:normAutofit/>
          </a:bodyPr>
          <a:lstStyle/>
          <a:p>
            <a:pPr marL="0" indent="0">
              <a:spcBef>
                <a:spcPts val="0"/>
              </a:spcBef>
              <a:buNone/>
            </a:pPr>
            <a:r>
              <a:rPr lang="en-US" sz="2000" u="sng" dirty="0" smtClean="0"/>
              <a:t>Membrane </a:t>
            </a:r>
            <a:r>
              <a:rPr lang="en-US" sz="2000" u="sng" dirty="0"/>
              <a:t>receptors</a:t>
            </a:r>
            <a:r>
              <a:rPr lang="en-US" sz="2000" dirty="0"/>
              <a:t> </a:t>
            </a:r>
            <a:r>
              <a:rPr lang="en-US" sz="2000" dirty="0" smtClean="0"/>
              <a:t>are </a:t>
            </a:r>
            <a:r>
              <a:rPr lang="en-US" sz="2000" dirty="0"/>
              <a:t>proteins </a:t>
            </a:r>
            <a:r>
              <a:rPr lang="en-US" sz="2000" dirty="0" smtClean="0"/>
              <a:t>in </a:t>
            </a:r>
          </a:p>
          <a:p>
            <a:pPr marL="0" indent="0">
              <a:spcBef>
                <a:spcPts val="0"/>
              </a:spcBef>
              <a:buNone/>
            </a:pPr>
            <a:r>
              <a:rPr lang="en-US" sz="2000" dirty="0" smtClean="0"/>
              <a:t>the membrane that receive messages </a:t>
            </a:r>
          </a:p>
          <a:p>
            <a:pPr marL="0" indent="0">
              <a:spcBef>
                <a:spcPts val="0"/>
              </a:spcBef>
              <a:buNone/>
            </a:pPr>
            <a:r>
              <a:rPr lang="en-US" sz="2000" dirty="0" smtClean="0"/>
              <a:t>&amp; signals from the environment to </a:t>
            </a:r>
          </a:p>
          <a:p>
            <a:pPr marL="0" indent="0">
              <a:spcBef>
                <a:spcPts val="0"/>
              </a:spcBef>
              <a:buNone/>
            </a:pPr>
            <a:r>
              <a:rPr lang="en-US" sz="2000" dirty="0" smtClean="0"/>
              <a:t>send to the nucleus</a:t>
            </a:r>
            <a:endParaRPr lang="en-US" sz="2000" dirty="0"/>
          </a:p>
        </p:txBody>
      </p:sp>
      <p:sp>
        <p:nvSpPr>
          <p:cNvPr id="9" name="TextBox 8"/>
          <p:cNvSpPr txBox="1"/>
          <p:nvPr/>
        </p:nvSpPr>
        <p:spPr>
          <a:xfrm>
            <a:off x="0" y="839066"/>
            <a:ext cx="5277853" cy="461665"/>
          </a:xfrm>
          <a:prstGeom prst="rect">
            <a:avLst/>
          </a:prstGeom>
          <a:noFill/>
        </p:spPr>
        <p:txBody>
          <a:bodyPr wrap="square" rtlCol="0">
            <a:spAutoFit/>
          </a:bodyPr>
          <a:lstStyle/>
          <a:p>
            <a:r>
              <a:rPr lang="en-US" sz="2400" dirty="0" smtClean="0"/>
              <a:t> All cells have a plasma membrane</a:t>
            </a:r>
          </a:p>
        </p:txBody>
      </p:sp>
      <p:sp>
        <p:nvSpPr>
          <p:cNvPr id="10" name="Rectangle 9"/>
          <p:cNvSpPr/>
          <p:nvPr/>
        </p:nvSpPr>
        <p:spPr>
          <a:xfrm>
            <a:off x="4755126" y="1979405"/>
            <a:ext cx="4148975" cy="1015663"/>
          </a:xfrm>
          <a:prstGeom prst="rect">
            <a:avLst/>
          </a:prstGeom>
        </p:spPr>
        <p:txBody>
          <a:bodyPr wrap="square">
            <a:spAutoFit/>
          </a:bodyPr>
          <a:lstStyle/>
          <a:p>
            <a:r>
              <a:rPr lang="en-US" sz="2000" dirty="0" smtClean="0"/>
              <a:t>The plasma membrane forms the cell’s physical boundary and separates the </a:t>
            </a:r>
            <a:r>
              <a:rPr lang="en-US" sz="2000" dirty="0"/>
              <a:t>cell from </a:t>
            </a:r>
            <a:r>
              <a:rPr lang="en-US" sz="2000" dirty="0" smtClean="0"/>
              <a:t>the environment</a:t>
            </a:r>
            <a:endParaRPr lang="en-US" sz="2000" dirty="0"/>
          </a:p>
        </p:txBody>
      </p:sp>
      <p:sp>
        <p:nvSpPr>
          <p:cNvPr id="12" name="Rectangle 11"/>
          <p:cNvSpPr/>
          <p:nvPr/>
        </p:nvSpPr>
        <p:spPr>
          <a:xfrm>
            <a:off x="4755125" y="3505200"/>
            <a:ext cx="4360487" cy="1015663"/>
          </a:xfrm>
          <a:prstGeom prst="rect">
            <a:avLst/>
          </a:prstGeom>
        </p:spPr>
        <p:txBody>
          <a:bodyPr wrap="square">
            <a:spAutoFit/>
          </a:bodyPr>
          <a:lstStyle/>
          <a:p>
            <a:r>
              <a:rPr lang="en-US" sz="2000" dirty="0"/>
              <a:t>The plasma membrane regulates what enters and exits the </a:t>
            </a:r>
            <a:r>
              <a:rPr lang="en-US" sz="2000" dirty="0" smtClean="0"/>
              <a:t>cell – letting in nutrients and letting out waste</a:t>
            </a:r>
            <a:endParaRPr lang="en-US" sz="2000" dirty="0"/>
          </a:p>
        </p:txBody>
      </p:sp>
      <p:sp>
        <p:nvSpPr>
          <p:cNvPr id="14" name="Rectangle 13"/>
          <p:cNvSpPr/>
          <p:nvPr/>
        </p:nvSpPr>
        <p:spPr>
          <a:xfrm>
            <a:off x="243884" y="2057400"/>
            <a:ext cx="2415824" cy="707886"/>
          </a:xfrm>
          <a:prstGeom prst="rect">
            <a:avLst/>
          </a:prstGeom>
        </p:spPr>
        <p:txBody>
          <a:bodyPr wrap="square">
            <a:spAutoFit/>
          </a:bodyPr>
          <a:lstStyle/>
          <a:p>
            <a:r>
              <a:rPr lang="en-US" sz="2000" dirty="0" smtClean="0"/>
              <a:t>Like a wall surrounding  the city</a:t>
            </a:r>
            <a:endParaRPr lang="en-US" sz="2000" dirty="0"/>
          </a:p>
        </p:txBody>
      </p:sp>
      <p:sp>
        <p:nvSpPr>
          <p:cNvPr id="15" name="Rectangle 14"/>
          <p:cNvSpPr/>
          <p:nvPr/>
        </p:nvSpPr>
        <p:spPr>
          <a:xfrm>
            <a:off x="228600" y="3505201"/>
            <a:ext cx="2295822" cy="1323439"/>
          </a:xfrm>
          <a:prstGeom prst="rect">
            <a:avLst/>
          </a:prstGeom>
        </p:spPr>
        <p:txBody>
          <a:bodyPr wrap="square">
            <a:spAutoFit/>
          </a:bodyPr>
          <a:lstStyle/>
          <a:p>
            <a:r>
              <a:rPr lang="en-US" sz="2000" dirty="0" smtClean="0"/>
              <a:t>There are gates in the plasma membrane letting things in and out</a:t>
            </a:r>
            <a:endParaRPr lang="en-US" sz="2000" dirty="0"/>
          </a:p>
        </p:txBody>
      </p:sp>
      <p:sp>
        <p:nvSpPr>
          <p:cNvPr id="17" name="Rectangle 16"/>
          <p:cNvSpPr/>
          <p:nvPr/>
        </p:nvSpPr>
        <p:spPr>
          <a:xfrm>
            <a:off x="243884" y="5344407"/>
            <a:ext cx="2362200" cy="1323439"/>
          </a:xfrm>
          <a:prstGeom prst="rect">
            <a:avLst/>
          </a:prstGeom>
        </p:spPr>
        <p:txBody>
          <a:bodyPr wrap="square">
            <a:spAutoFit/>
          </a:bodyPr>
          <a:lstStyle/>
          <a:p>
            <a:r>
              <a:rPr lang="en-US" sz="2000" dirty="0" smtClean="0"/>
              <a:t>There are mail slots for messages to get through the plasma membrane </a:t>
            </a:r>
            <a:endParaRPr lang="en-US" sz="20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301" y="5268509"/>
            <a:ext cx="2135497" cy="149637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5302" y="3160155"/>
            <a:ext cx="2135497" cy="2135052"/>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70"/>
          <a:stretch/>
        </p:blipFill>
        <p:spPr>
          <a:xfrm>
            <a:off x="2585302" y="1664277"/>
            <a:ext cx="2135497" cy="1645920"/>
          </a:xfrm>
          <a:prstGeom prst="rect">
            <a:avLst/>
          </a:prstGeom>
        </p:spPr>
      </p:pic>
      <p:sp>
        <p:nvSpPr>
          <p:cNvPr id="19" name="Down Arrow 18"/>
          <p:cNvSpPr/>
          <p:nvPr/>
        </p:nvSpPr>
        <p:spPr>
          <a:xfrm rot="13434320">
            <a:off x="4420330" y="581704"/>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86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p:cNvGrpSpPr/>
          <p:nvPr/>
        </p:nvGrpSpPr>
        <p:grpSpPr>
          <a:xfrm>
            <a:off x="3356265" y="4267200"/>
            <a:ext cx="4231389" cy="2629352"/>
            <a:chOff x="3356265" y="4314745"/>
            <a:chExt cx="4231389" cy="2629352"/>
          </a:xfrm>
        </p:grpSpPr>
        <p:pic>
          <p:nvPicPr>
            <p:cNvPr id="57" name="Picture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311" y="4438641"/>
              <a:ext cx="3980688" cy="2505456"/>
            </a:xfrm>
            <a:prstGeom prst="rect">
              <a:avLst/>
            </a:prstGeom>
          </p:spPr>
        </p:pic>
        <p:sp>
          <p:nvSpPr>
            <p:cNvPr id="62" name="Rectangle 61"/>
            <p:cNvSpPr/>
            <p:nvPr/>
          </p:nvSpPr>
          <p:spPr>
            <a:xfrm>
              <a:off x="3356265" y="4314745"/>
              <a:ext cx="4231389" cy="180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49803" y="0"/>
            <a:ext cx="8229600" cy="1143000"/>
          </a:xfrm>
        </p:spPr>
        <p:txBody>
          <a:bodyPr/>
          <a:lstStyle/>
          <a:p>
            <a:r>
              <a:rPr lang="en-US" dirty="0" smtClean="0"/>
              <a:t>How do Plasma Membranes work?</a:t>
            </a:r>
            <a:endParaRPr lang="en-US" dirty="0"/>
          </a:p>
        </p:txBody>
      </p:sp>
      <p:sp>
        <p:nvSpPr>
          <p:cNvPr id="3" name="Content Placeholder 2"/>
          <p:cNvSpPr>
            <a:spLocks noGrp="1"/>
          </p:cNvSpPr>
          <p:nvPr>
            <p:ph idx="1"/>
          </p:nvPr>
        </p:nvSpPr>
        <p:spPr>
          <a:xfrm>
            <a:off x="417835" y="990601"/>
            <a:ext cx="8229600" cy="1066800"/>
          </a:xfrm>
        </p:spPr>
        <p:txBody>
          <a:bodyPr>
            <a:normAutofit/>
          </a:bodyPr>
          <a:lstStyle/>
          <a:p>
            <a:pPr marL="0" indent="0">
              <a:spcBef>
                <a:spcPts val="0"/>
              </a:spcBef>
              <a:buNone/>
            </a:pPr>
            <a:r>
              <a:rPr lang="en-US" sz="2800" dirty="0" smtClean="0"/>
              <a:t>The plasma membrane is made of a </a:t>
            </a:r>
          </a:p>
          <a:p>
            <a:pPr marL="0" indent="0">
              <a:spcBef>
                <a:spcPts val="0"/>
              </a:spcBef>
              <a:buNone/>
            </a:pPr>
            <a:r>
              <a:rPr lang="en-US" sz="2800" b="1" dirty="0" smtClean="0"/>
              <a:t>phospholipid bilayer</a:t>
            </a:r>
          </a:p>
          <a:p>
            <a:pPr marL="0" indent="0">
              <a:buNone/>
            </a:pPr>
            <a:endParaRPr lang="en-US" sz="2800" b="1" dirty="0"/>
          </a:p>
        </p:txBody>
      </p:sp>
      <p:grpSp>
        <p:nvGrpSpPr>
          <p:cNvPr id="53" name="Group 52"/>
          <p:cNvGrpSpPr/>
          <p:nvPr/>
        </p:nvGrpSpPr>
        <p:grpSpPr>
          <a:xfrm>
            <a:off x="4331458" y="2057401"/>
            <a:ext cx="4443483" cy="2221527"/>
            <a:chOff x="4302631" y="2057401"/>
            <a:chExt cx="4443483" cy="2221527"/>
          </a:xfrm>
        </p:grpSpPr>
        <p:sp>
          <p:nvSpPr>
            <p:cNvPr id="18" name="TextBox 17"/>
            <p:cNvSpPr txBox="1"/>
            <p:nvPr/>
          </p:nvSpPr>
          <p:spPr>
            <a:xfrm>
              <a:off x="7391400" y="2286000"/>
              <a:ext cx="1219200" cy="369332"/>
            </a:xfrm>
            <a:prstGeom prst="rect">
              <a:avLst/>
            </a:prstGeom>
            <a:noFill/>
          </p:spPr>
          <p:txBody>
            <a:bodyPr wrap="square" rtlCol="0">
              <a:spAutoFit/>
            </a:bodyPr>
            <a:lstStyle/>
            <a:p>
              <a:r>
                <a:rPr lang="en-US" dirty="0" smtClean="0"/>
                <a:t>1st layer</a:t>
              </a:r>
              <a:endParaRPr lang="en-US" dirty="0"/>
            </a:p>
          </p:txBody>
        </p:sp>
        <p:sp>
          <p:nvSpPr>
            <p:cNvPr id="19" name="TextBox 18"/>
            <p:cNvSpPr txBox="1"/>
            <p:nvPr/>
          </p:nvSpPr>
          <p:spPr>
            <a:xfrm>
              <a:off x="7391400" y="3200400"/>
              <a:ext cx="1219200" cy="369332"/>
            </a:xfrm>
            <a:prstGeom prst="rect">
              <a:avLst/>
            </a:prstGeom>
            <a:noFill/>
          </p:spPr>
          <p:txBody>
            <a:bodyPr wrap="square" rtlCol="0">
              <a:spAutoFit/>
            </a:bodyPr>
            <a:lstStyle/>
            <a:p>
              <a:r>
                <a:rPr lang="en-US" dirty="0" smtClean="0"/>
                <a:t>2nd layer</a:t>
              </a:r>
              <a:endParaRPr lang="en-US" dirty="0"/>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631" y="2057401"/>
              <a:ext cx="2667000" cy="1828799"/>
            </a:xfrm>
            <a:prstGeom prst="rect">
              <a:avLst/>
            </a:prstGeom>
          </p:spPr>
        </p:pic>
        <p:cxnSp>
          <p:nvCxnSpPr>
            <p:cNvPr id="10" name="Straight Arrow Connector 9"/>
            <p:cNvCxnSpPr/>
            <p:nvPr/>
          </p:nvCxnSpPr>
          <p:spPr>
            <a:xfrm flipH="1">
              <a:off x="6553200" y="2470666"/>
              <a:ext cx="831273"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553200" y="3385066"/>
              <a:ext cx="831273"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ross 20"/>
            <p:cNvSpPr/>
            <p:nvPr/>
          </p:nvSpPr>
          <p:spPr>
            <a:xfrm>
              <a:off x="7673686" y="2726293"/>
              <a:ext cx="417368" cy="404702"/>
            </a:xfrm>
            <a:prstGeom prst="plus">
              <a:avLst>
                <a:gd name="adj" fmla="val 349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qual 21"/>
            <p:cNvSpPr/>
            <p:nvPr/>
          </p:nvSpPr>
          <p:spPr>
            <a:xfrm>
              <a:off x="7608743" y="3505200"/>
              <a:ext cx="547255" cy="448539"/>
            </a:xfrm>
            <a:prstGeom prst="mathEqual">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7255885" y="3909596"/>
              <a:ext cx="1490229" cy="369332"/>
            </a:xfrm>
            <a:prstGeom prst="rect">
              <a:avLst/>
            </a:prstGeom>
            <a:noFill/>
          </p:spPr>
          <p:txBody>
            <a:bodyPr wrap="square" rtlCol="0">
              <a:spAutoFit/>
            </a:bodyPr>
            <a:lstStyle/>
            <a:p>
              <a:r>
                <a:rPr lang="en-US" dirty="0" smtClean="0"/>
                <a:t>   </a:t>
              </a:r>
              <a:r>
                <a:rPr lang="en-US" b="1" dirty="0" smtClean="0"/>
                <a:t>Bi(2)layer</a:t>
              </a:r>
              <a:endParaRPr lang="en-US" b="1" dirty="0"/>
            </a:p>
          </p:txBody>
        </p:sp>
      </p:grpSp>
      <p:grpSp>
        <p:nvGrpSpPr>
          <p:cNvPr id="52" name="Group 51"/>
          <p:cNvGrpSpPr/>
          <p:nvPr/>
        </p:nvGrpSpPr>
        <p:grpSpPr>
          <a:xfrm>
            <a:off x="221431" y="2179777"/>
            <a:ext cx="3425255" cy="2046279"/>
            <a:chOff x="-68990" y="2541627"/>
            <a:chExt cx="3425255" cy="2046279"/>
          </a:xfrm>
        </p:grpSpPr>
        <p:grpSp>
          <p:nvGrpSpPr>
            <p:cNvPr id="13" name="Group 12"/>
            <p:cNvGrpSpPr/>
            <p:nvPr/>
          </p:nvGrpSpPr>
          <p:grpSpPr>
            <a:xfrm>
              <a:off x="765465" y="2960391"/>
              <a:ext cx="491836" cy="1484396"/>
              <a:chOff x="1186295" y="2915836"/>
              <a:chExt cx="491836" cy="1527464"/>
            </a:xfrm>
          </p:grpSpPr>
          <p:sp>
            <p:nvSpPr>
              <p:cNvPr id="5" name="Oval 4"/>
              <p:cNvSpPr/>
              <p:nvPr/>
            </p:nvSpPr>
            <p:spPr>
              <a:xfrm>
                <a:off x="1220931" y="2915836"/>
                <a:ext cx="457200" cy="457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186295" y="3314154"/>
                <a:ext cx="187036" cy="1101437"/>
              </a:xfrm>
              <a:custGeom>
                <a:avLst/>
                <a:gdLst>
                  <a:gd name="connsiteX0" fmla="*/ 93518 w 187036"/>
                  <a:gd name="connsiteY0" fmla="*/ 0 h 1101437"/>
                  <a:gd name="connsiteX1" fmla="*/ 62345 w 187036"/>
                  <a:gd name="connsiteY1" fmla="*/ 51955 h 1101437"/>
                  <a:gd name="connsiteX2" fmla="*/ 31172 w 187036"/>
                  <a:gd name="connsiteY2" fmla="*/ 72737 h 1101437"/>
                  <a:gd name="connsiteX3" fmla="*/ 10391 w 187036"/>
                  <a:gd name="connsiteY3" fmla="*/ 103909 h 1101437"/>
                  <a:gd name="connsiteX4" fmla="*/ 20781 w 187036"/>
                  <a:gd name="connsiteY4" fmla="*/ 207818 h 1101437"/>
                  <a:gd name="connsiteX5" fmla="*/ 124691 w 187036"/>
                  <a:gd name="connsiteY5" fmla="*/ 311727 h 1101437"/>
                  <a:gd name="connsiteX6" fmla="*/ 187036 w 187036"/>
                  <a:gd name="connsiteY6" fmla="*/ 342900 h 1101437"/>
                  <a:gd name="connsiteX7" fmla="*/ 176645 w 187036"/>
                  <a:gd name="connsiteY7" fmla="*/ 426027 h 1101437"/>
                  <a:gd name="connsiteX8" fmla="*/ 114300 w 187036"/>
                  <a:gd name="connsiteY8" fmla="*/ 446809 h 1101437"/>
                  <a:gd name="connsiteX9" fmla="*/ 41563 w 187036"/>
                  <a:gd name="connsiteY9" fmla="*/ 467591 h 1101437"/>
                  <a:gd name="connsiteX10" fmla="*/ 10391 w 187036"/>
                  <a:gd name="connsiteY10" fmla="*/ 477982 h 1101437"/>
                  <a:gd name="connsiteX11" fmla="*/ 0 w 187036"/>
                  <a:gd name="connsiteY11" fmla="*/ 509155 h 1101437"/>
                  <a:gd name="connsiteX12" fmla="*/ 10391 w 187036"/>
                  <a:gd name="connsiteY12" fmla="*/ 581891 h 1101437"/>
                  <a:gd name="connsiteX13" fmla="*/ 93518 w 187036"/>
                  <a:gd name="connsiteY13" fmla="*/ 654627 h 1101437"/>
                  <a:gd name="connsiteX14" fmla="*/ 145472 w 187036"/>
                  <a:gd name="connsiteY14" fmla="*/ 716973 h 1101437"/>
                  <a:gd name="connsiteX15" fmla="*/ 135081 w 187036"/>
                  <a:gd name="connsiteY15" fmla="*/ 789709 h 1101437"/>
                  <a:gd name="connsiteX16" fmla="*/ 31172 w 187036"/>
                  <a:gd name="connsiteY16" fmla="*/ 841664 h 1101437"/>
                  <a:gd name="connsiteX17" fmla="*/ 10391 w 187036"/>
                  <a:gd name="connsiteY17" fmla="*/ 872837 h 1101437"/>
                  <a:gd name="connsiteX18" fmla="*/ 41563 w 187036"/>
                  <a:gd name="connsiteY18" fmla="*/ 966355 h 1101437"/>
                  <a:gd name="connsiteX19" fmla="*/ 72736 w 187036"/>
                  <a:gd name="connsiteY19" fmla="*/ 987137 h 1101437"/>
                  <a:gd name="connsiteX20" fmla="*/ 83127 w 187036"/>
                  <a:gd name="connsiteY20" fmla="*/ 1018309 h 1101437"/>
                  <a:gd name="connsiteX21" fmla="*/ 72736 w 187036"/>
                  <a:gd name="connsiteY21" fmla="*/ 1091046 h 1101437"/>
                  <a:gd name="connsiteX22" fmla="*/ 72736 w 187036"/>
                  <a:gd name="connsiteY22" fmla="*/ 1101437 h 11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036" h="1101437">
                    <a:moveTo>
                      <a:pt x="93518" y="0"/>
                    </a:moveTo>
                    <a:cubicBezTo>
                      <a:pt x="83127" y="17318"/>
                      <a:pt x="75489" y="36621"/>
                      <a:pt x="62345" y="51955"/>
                    </a:cubicBezTo>
                    <a:cubicBezTo>
                      <a:pt x="54218" y="61437"/>
                      <a:pt x="40003" y="63906"/>
                      <a:pt x="31172" y="72737"/>
                    </a:cubicBezTo>
                    <a:cubicBezTo>
                      <a:pt x="22342" y="81567"/>
                      <a:pt x="17318" y="93518"/>
                      <a:pt x="10391" y="103909"/>
                    </a:cubicBezTo>
                    <a:cubicBezTo>
                      <a:pt x="13854" y="138545"/>
                      <a:pt x="10398" y="174593"/>
                      <a:pt x="20781" y="207818"/>
                    </a:cubicBezTo>
                    <a:cubicBezTo>
                      <a:pt x="33669" y="249061"/>
                      <a:pt x="84093" y="298194"/>
                      <a:pt x="124691" y="311727"/>
                    </a:cubicBezTo>
                    <a:cubicBezTo>
                      <a:pt x="167711" y="326067"/>
                      <a:pt x="146750" y="316043"/>
                      <a:pt x="187036" y="342900"/>
                    </a:cubicBezTo>
                    <a:cubicBezTo>
                      <a:pt x="183572" y="370609"/>
                      <a:pt x="192659" y="403150"/>
                      <a:pt x="176645" y="426027"/>
                    </a:cubicBezTo>
                    <a:cubicBezTo>
                      <a:pt x="164083" y="443973"/>
                      <a:pt x="135082" y="439882"/>
                      <a:pt x="114300" y="446809"/>
                    </a:cubicBezTo>
                    <a:cubicBezTo>
                      <a:pt x="39558" y="471723"/>
                      <a:pt x="132896" y="441496"/>
                      <a:pt x="41563" y="467591"/>
                    </a:cubicBezTo>
                    <a:cubicBezTo>
                      <a:pt x="31032" y="470600"/>
                      <a:pt x="20782" y="474518"/>
                      <a:pt x="10391" y="477982"/>
                    </a:cubicBezTo>
                    <a:cubicBezTo>
                      <a:pt x="6927" y="488373"/>
                      <a:pt x="0" y="498202"/>
                      <a:pt x="0" y="509155"/>
                    </a:cubicBezTo>
                    <a:cubicBezTo>
                      <a:pt x="0" y="533646"/>
                      <a:pt x="3354" y="558432"/>
                      <a:pt x="10391" y="581891"/>
                    </a:cubicBezTo>
                    <a:cubicBezTo>
                      <a:pt x="23009" y="623953"/>
                      <a:pt x="64815" y="625924"/>
                      <a:pt x="93518" y="654627"/>
                    </a:cubicBezTo>
                    <a:cubicBezTo>
                      <a:pt x="133522" y="694631"/>
                      <a:pt x="116540" y="673573"/>
                      <a:pt x="145472" y="716973"/>
                    </a:cubicBezTo>
                    <a:cubicBezTo>
                      <a:pt x="142008" y="741218"/>
                      <a:pt x="148230" y="769046"/>
                      <a:pt x="135081" y="789709"/>
                    </a:cubicBezTo>
                    <a:cubicBezTo>
                      <a:pt x="111675" y="826489"/>
                      <a:pt x="67908" y="832480"/>
                      <a:pt x="31172" y="841664"/>
                    </a:cubicBezTo>
                    <a:cubicBezTo>
                      <a:pt x="24245" y="852055"/>
                      <a:pt x="11770" y="860425"/>
                      <a:pt x="10391" y="872837"/>
                    </a:cubicBezTo>
                    <a:cubicBezTo>
                      <a:pt x="6908" y="904187"/>
                      <a:pt x="18535" y="943327"/>
                      <a:pt x="41563" y="966355"/>
                    </a:cubicBezTo>
                    <a:cubicBezTo>
                      <a:pt x="50394" y="975186"/>
                      <a:pt x="62345" y="980210"/>
                      <a:pt x="72736" y="987137"/>
                    </a:cubicBezTo>
                    <a:cubicBezTo>
                      <a:pt x="76200" y="997528"/>
                      <a:pt x="83127" y="1007356"/>
                      <a:pt x="83127" y="1018309"/>
                    </a:cubicBezTo>
                    <a:cubicBezTo>
                      <a:pt x="83127" y="1042801"/>
                      <a:pt x="75774" y="1066743"/>
                      <a:pt x="72736" y="1091046"/>
                    </a:cubicBezTo>
                    <a:cubicBezTo>
                      <a:pt x="72306" y="1094483"/>
                      <a:pt x="72736" y="1097973"/>
                      <a:pt x="72736" y="11014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1463386" y="3341863"/>
                <a:ext cx="187036" cy="1101437"/>
              </a:xfrm>
              <a:custGeom>
                <a:avLst/>
                <a:gdLst>
                  <a:gd name="connsiteX0" fmla="*/ 93518 w 187036"/>
                  <a:gd name="connsiteY0" fmla="*/ 0 h 1101437"/>
                  <a:gd name="connsiteX1" fmla="*/ 62345 w 187036"/>
                  <a:gd name="connsiteY1" fmla="*/ 51955 h 1101437"/>
                  <a:gd name="connsiteX2" fmla="*/ 31172 w 187036"/>
                  <a:gd name="connsiteY2" fmla="*/ 72737 h 1101437"/>
                  <a:gd name="connsiteX3" fmla="*/ 10391 w 187036"/>
                  <a:gd name="connsiteY3" fmla="*/ 103909 h 1101437"/>
                  <a:gd name="connsiteX4" fmla="*/ 20781 w 187036"/>
                  <a:gd name="connsiteY4" fmla="*/ 207818 h 1101437"/>
                  <a:gd name="connsiteX5" fmla="*/ 124691 w 187036"/>
                  <a:gd name="connsiteY5" fmla="*/ 311727 h 1101437"/>
                  <a:gd name="connsiteX6" fmla="*/ 187036 w 187036"/>
                  <a:gd name="connsiteY6" fmla="*/ 342900 h 1101437"/>
                  <a:gd name="connsiteX7" fmla="*/ 176645 w 187036"/>
                  <a:gd name="connsiteY7" fmla="*/ 426027 h 1101437"/>
                  <a:gd name="connsiteX8" fmla="*/ 114300 w 187036"/>
                  <a:gd name="connsiteY8" fmla="*/ 446809 h 1101437"/>
                  <a:gd name="connsiteX9" fmla="*/ 41563 w 187036"/>
                  <a:gd name="connsiteY9" fmla="*/ 467591 h 1101437"/>
                  <a:gd name="connsiteX10" fmla="*/ 10391 w 187036"/>
                  <a:gd name="connsiteY10" fmla="*/ 477982 h 1101437"/>
                  <a:gd name="connsiteX11" fmla="*/ 0 w 187036"/>
                  <a:gd name="connsiteY11" fmla="*/ 509155 h 1101437"/>
                  <a:gd name="connsiteX12" fmla="*/ 10391 w 187036"/>
                  <a:gd name="connsiteY12" fmla="*/ 581891 h 1101437"/>
                  <a:gd name="connsiteX13" fmla="*/ 93518 w 187036"/>
                  <a:gd name="connsiteY13" fmla="*/ 654627 h 1101437"/>
                  <a:gd name="connsiteX14" fmla="*/ 145472 w 187036"/>
                  <a:gd name="connsiteY14" fmla="*/ 716973 h 1101437"/>
                  <a:gd name="connsiteX15" fmla="*/ 135081 w 187036"/>
                  <a:gd name="connsiteY15" fmla="*/ 789709 h 1101437"/>
                  <a:gd name="connsiteX16" fmla="*/ 31172 w 187036"/>
                  <a:gd name="connsiteY16" fmla="*/ 841664 h 1101437"/>
                  <a:gd name="connsiteX17" fmla="*/ 10391 w 187036"/>
                  <a:gd name="connsiteY17" fmla="*/ 872837 h 1101437"/>
                  <a:gd name="connsiteX18" fmla="*/ 41563 w 187036"/>
                  <a:gd name="connsiteY18" fmla="*/ 966355 h 1101437"/>
                  <a:gd name="connsiteX19" fmla="*/ 72736 w 187036"/>
                  <a:gd name="connsiteY19" fmla="*/ 987137 h 1101437"/>
                  <a:gd name="connsiteX20" fmla="*/ 83127 w 187036"/>
                  <a:gd name="connsiteY20" fmla="*/ 1018309 h 1101437"/>
                  <a:gd name="connsiteX21" fmla="*/ 72736 w 187036"/>
                  <a:gd name="connsiteY21" fmla="*/ 1091046 h 1101437"/>
                  <a:gd name="connsiteX22" fmla="*/ 72736 w 187036"/>
                  <a:gd name="connsiteY22" fmla="*/ 1101437 h 11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036" h="1101437">
                    <a:moveTo>
                      <a:pt x="93518" y="0"/>
                    </a:moveTo>
                    <a:cubicBezTo>
                      <a:pt x="83127" y="17318"/>
                      <a:pt x="75489" y="36621"/>
                      <a:pt x="62345" y="51955"/>
                    </a:cubicBezTo>
                    <a:cubicBezTo>
                      <a:pt x="54218" y="61437"/>
                      <a:pt x="40003" y="63906"/>
                      <a:pt x="31172" y="72737"/>
                    </a:cubicBezTo>
                    <a:cubicBezTo>
                      <a:pt x="22342" y="81567"/>
                      <a:pt x="17318" y="93518"/>
                      <a:pt x="10391" y="103909"/>
                    </a:cubicBezTo>
                    <a:cubicBezTo>
                      <a:pt x="13854" y="138545"/>
                      <a:pt x="10398" y="174593"/>
                      <a:pt x="20781" y="207818"/>
                    </a:cubicBezTo>
                    <a:cubicBezTo>
                      <a:pt x="33669" y="249061"/>
                      <a:pt x="84093" y="298194"/>
                      <a:pt x="124691" y="311727"/>
                    </a:cubicBezTo>
                    <a:cubicBezTo>
                      <a:pt x="167711" y="326067"/>
                      <a:pt x="146750" y="316043"/>
                      <a:pt x="187036" y="342900"/>
                    </a:cubicBezTo>
                    <a:cubicBezTo>
                      <a:pt x="183572" y="370609"/>
                      <a:pt x="192659" y="403150"/>
                      <a:pt x="176645" y="426027"/>
                    </a:cubicBezTo>
                    <a:cubicBezTo>
                      <a:pt x="164083" y="443973"/>
                      <a:pt x="135082" y="439882"/>
                      <a:pt x="114300" y="446809"/>
                    </a:cubicBezTo>
                    <a:cubicBezTo>
                      <a:pt x="39558" y="471723"/>
                      <a:pt x="132896" y="441496"/>
                      <a:pt x="41563" y="467591"/>
                    </a:cubicBezTo>
                    <a:cubicBezTo>
                      <a:pt x="31032" y="470600"/>
                      <a:pt x="20782" y="474518"/>
                      <a:pt x="10391" y="477982"/>
                    </a:cubicBezTo>
                    <a:cubicBezTo>
                      <a:pt x="6927" y="488373"/>
                      <a:pt x="0" y="498202"/>
                      <a:pt x="0" y="509155"/>
                    </a:cubicBezTo>
                    <a:cubicBezTo>
                      <a:pt x="0" y="533646"/>
                      <a:pt x="3354" y="558432"/>
                      <a:pt x="10391" y="581891"/>
                    </a:cubicBezTo>
                    <a:cubicBezTo>
                      <a:pt x="23009" y="623953"/>
                      <a:pt x="64815" y="625924"/>
                      <a:pt x="93518" y="654627"/>
                    </a:cubicBezTo>
                    <a:cubicBezTo>
                      <a:pt x="133522" y="694631"/>
                      <a:pt x="116540" y="673573"/>
                      <a:pt x="145472" y="716973"/>
                    </a:cubicBezTo>
                    <a:cubicBezTo>
                      <a:pt x="142008" y="741218"/>
                      <a:pt x="148230" y="769046"/>
                      <a:pt x="135081" y="789709"/>
                    </a:cubicBezTo>
                    <a:cubicBezTo>
                      <a:pt x="111675" y="826489"/>
                      <a:pt x="67908" y="832480"/>
                      <a:pt x="31172" y="841664"/>
                    </a:cubicBezTo>
                    <a:cubicBezTo>
                      <a:pt x="24245" y="852055"/>
                      <a:pt x="11770" y="860425"/>
                      <a:pt x="10391" y="872837"/>
                    </a:cubicBezTo>
                    <a:cubicBezTo>
                      <a:pt x="6908" y="904187"/>
                      <a:pt x="18535" y="943327"/>
                      <a:pt x="41563" y="966355"/>
                    </a:cubicBezTo>
                    <a:cubicBezTo>
                      <a:pt x="50394" y="975186"/>
                      <a:pt x="62345" y="980210"/>
                      <a:pt x="72736" y="987137"/>
                    </a:cubicBezTo>
                    <a:cubicBezTo>
                      <a:pt x="76200" y="997528"/>
                      <a:pt x="83127" y="1007356"/>
                      <a:pt x="83127" y="1018309"/>
                    </a:cubicBezTo>
                    <a:cubicBezTo>
                      <a:pt x="83127" y="1042801"/>
                      <a:pt x="75774" y="1066743"/>
                      <a:pt x="72736" y="1091046"/>
                    </a:cubicBezTo>
                    <a:cubicBezTo>
                      <a:pt x="72306" y="1094483"/>
                      <a:pt x="72736" y="1097973"/>
                      <a:pt x="72736" y="11014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54132" y="2541627"/>
              <a:ext cx="2199410" cy="369332"/>
            </a:xfrm>
            <a:prstGeom prst="rect">
              <a:avLst/>
            </a:prstGeom>
            <a:noFill/>
          </p:spPr>
          <p:txBody>
            <a:bodyPr wrap="square" rtlCol="0">
              <a:spAutoFit/>
            </a:bodyPr>
            <a:lstStyle/>
            <a:p>
              <a:r>
                <a:rPr lang="en-US" dirty="0" smtClean="0"/>
                <a:t>A single </a:t>
              </a:r>
              <a:r>
                <a:rPr lang="en-US" b="1" dirty="0" smtClean="0"/>
                <a:t>Phospholipid</a:t>
              </a:r>
              <a:endParaRPr lang="en-US" b="1" dirty="0"/>
            </a:p>
          </p:txBody>
        </p:sp>
        <p:sp>
          <p:nvSpPr>
            <p:cNvPr id="37" name="TextBox 36"/>
            <p:cNvSpPr txBox="1"/>
            <p:nvPr/>
          </p:nvSpPr>
          <p:spPr>
            <a:xfrm>
              <a:off x="1219200" y="2895600"/>
              <a:ext cx="2130137" cy="646331"/>
            </a:xfrm>
            <a:prstGeom prst="rect">
              <a:avLst/>
            </a:prstGeom>
            <a:noFill/>
          </p:spPr>
          <p:txBody>
            <a:bodyPr wrap="square" rtlCol="0">
              <a:spAutoFit/>
            </a:bodyPr>
            <a:lstStyle/>
            <a:p>
              <a:r>
                <a:rPr lang="en-US" u="sng" dirty="0" smtClean="0"/>
                <a:t>Hydrophilic </a:t>
              </a:r>
            </a:p>
            <a:p>
              <a:r>
                <a:rPr lang="en-US" dirty="0" smtClean="0"/>
                <a:t>(water loving) heads</a:t>
              </a:r>
            </a:p>
          </p:txBody>
        </p:sp>
        <p:sp>
          <p:nvSpPr>
            <p:cNvPr id="38" name="TextBox 37"/>
            <p:cNvSpPr txBox="1"/>
            <p:nvPr/>
          </p:nvSpPr>
          <p:spPr>
            <a:xfrm>
              <a:off x="1229592" y="3941575"/>
              <a:ext cx="2126673" cy="646331"/>
            </a:xfrm>
            <a:prstGeom prst="rect">
              <a:avLst/>
            </a:prstGeom>
            <a:noFill/>
          </p:spPr>
          <p:txBody>
            <a:bodyPr wrap="square" rtlCol="0">
              <a:spAutoFit/>
            </a:bodyPr>
            <a:lstStyle/>
            <a:p>
              <a:r>
                <a:rPr lang="en-US" u="sng" dirty="0" smtClean="0"/>
                <a:t>Hydrophobic </a:t>
              </a:r>
            </a:p>
            <a:p>
              <a:r>
                <a:rPr lang="en-US" dirty="0" smtClean="0"/>
                <a:t>(water fearing) tails</a:t>
              </a:r>
            </a:p>
          </p:txBody>
        </p:sp>
        <p:sp>
          <p:nvSpPr>
            <p:cNvPr id="44" name="Heart 43"/>
            <p:cNvSpPr/>
            <p:nvPr/>
          </p:nvSpPr>
          <p:spPr>
            <a:xfrm>
              <a:off x="432671" y="2991735"/>
              <a:ext cx="228600" cy="227031"/>
            </a:xfrm>
            <a:prstGeom prst="hear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ross 44"/>
            <p:cNvSpPr/>
            <p:nvPr/>
          </p:nvSpPr>
          <p:spPr>
            <a:xfrm rot="2601076">
              <a:off x="397251" y="4026755"/>
              <a:ext cx="315921" cy="277920"/>
            </a:xfrm>
            <a:prstGeom prst="plus">
              <a:avLst>
                <a:gd name="adj" fmla="val 3668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4245" y="2935974"/>
              <a:ext cx="571216" cy="338554"/>
            </a:xfrm>
            <a:prstGeom prst="rect">
              <a:avLst/>
            </a:prstGeom>
            <a:noFill/>
          </p:spPr>
          <p:txBody>
            <a:bodyPr wrap="square" rtlCol="0">
              <a:spAutoFit/>
            </a:bodyPr>
            <a:lstStyle/>
            <a:p>
              <a:r>
                <a:rPr lang="en-US" sz="1600" dirty="0" smtClean="0"/>
                <a:t>H</a:t>
              </a:r>
              <a:r>
                <a:rPr lang="en-US" sz="1600" baseline="-25000" dirty="0" smtClean="0"/>
                <a:t>2</a:t>
              </a:r>
              <a:r>
                <a:rPr lang="en-US" sz="1600" dirty="0" smtClean="0"/>
                <a:t>O</a:t>
              </a:r>
              <a:endParaRPr lang="en-US" sz="1600" dirty="0"/>
            </a:p>
          </p:txBody>
        </p:sp>
        <p:sp>
          <p:nvSpPr>
            <p:cNvPr id="47" name="TextBox 46"/>
            <p:cNvSpPr txBox="1"/>
            <p:nvPr/>
          </p:nvSpPr>
          <p:spPr>
            <a:xfrm>
              <a:off x="-68990" y="3976191"/>
              <a:ext cx="571216" cy="338554"/>
            </a:xfrm>
            <a:prstGeom prst="rect">
              <a:avLst/>
            </a:prstGeom>
            <a:noFill/>
          </p:spPr>
          <p:txBody>
            <a:bodyPr wrap="square" rtlCol="0">
              <a:spAutoFit/>
            </a:bodyPr>
            <a:lstStyle/>
            <a:p>
              <a:r>
                <a:rPr lang="en-US" sz="1600" dirty="0" smtClean="0"/>
                <a:t>H</a:t>
              </a:r>
              <a:r>
                <a:rPr lang="en-US" sz="1600" baseline="-25000" dirty="0" smtClean="0"/>
                <a:t>2</a:t>
              </a:r>
              <a:r>
                <a:rPr lang="en-US" sz="1600" dirty="0" smtClean="0"/>
                <a:t>O</a:t>
              </a:r>
              <a:endParaRPr lang="en-US" sz="1600" dirty="0"/>
            </a:p>
          </p:txBody>
        </p:sp>
        <p:sp>
          <p:nvSpPr>
            <p:cNvPr id="48" name="TextBox 47"/>
            <p:cNvSpPr txBox="1"/>
            <p:nvPr/>
          </p:nvSpPr>
          <p:spPr>
            <a:xfrm>
              <a:off x="1571561" y="3567277"/>
              <a:ext cx="381000" cy="369332"/>
            </a:xfrm>
            <a:prstGeom prst="rect">
              <a:avLst/>
            </a:prstGeom>
            <a:noFill/>
          </p:spPr>
          <p:txBody>
            <a:bodyPr wrap="square" rtlCol="0">
              <a:spAutoFit/>
            </a:bodyPr>
            <a:lstStyle/>
            <a:p>
              <a:r>
                <a:rPr lang="en-US" dirty="0" smtClean="0"/>
                <a:t>&amp;</a:t>
              </a:r>
              <a:endParaRPr lang="en-US" dirty="0"/>
            </a:p>
          </p:txBody>
        </p:sp>
      </p:grpSp>
      <p:sp>
        <p:nvSpPr>
          <p:cNvPr id="64" name="TextBox 63"/>
          <p:cNvSpPr txBox="1"/>
          <p:nvPr/>
        </p:nvSpPr>
        <p:spPr>
          <a:xfrm>
            <a:off x="5176332" y="6512620"/>
            <a:ext cx="2819400" cy="461665"/>
          </a:xfrm>
          <a:prstGeom prst="rect">
            <a:avLst/>
          </a:prstGeom>
          <a:noFill/>
        </p:spPr>
        <p:txBody>
          <a:bodyPr wrap="square" rtlCol="0">
            <a:spAutoFit/>
          </a:bodyPr>
          <a:lstStyle/>
          <a:p>
            <a:r>
              <a:rPr lang="en-US" sz="2400" dirty="0" smtClean="0"/>
              <a:t>Inside </a:t>
            </a:r>
            <a:r>
              <a:rPr lang="en-US" sz="2400" dirty="0"/>
              <a:t>Cell</a:t>
            </a:r>
          </a:p>
        </p:txBody>
      </p:sp>
      <p:sp>
        <p:nvSpPr>
          <p:cNvPr id="58" name="TextBox 57"/>
          <p:cNvSpPr txBox="1"/>
          <p:nvPr/>
        </p:nvSpPr>
        <p:spPr>
          <a:xfrm>
            <a:off x="4062259" y="4083912"/>
            <a:ext cx="2819400" cy="461665"/>
          </a:xfrm>
          <a:prstGeom prst="rect">
            <a:avLst/>
          </a:prstGeom>
          <a:noFill/>
        </p:spPr>
        <p:txBody>
          <a:bodyPr wrap="square" rtlCol="0">
            <a:spAutoFit/>
          </a:bodyPr>
          <a:lstStyle/>
          <a:p>
            <a:r>
              <a:rPr lang="en-US" sz="2400" dirty="0" smtClean="0"/>
              <a:t>Outside </a:t>
            </a:r>
            <a:r>
              <a:rPr lang="en-US" sz="2400" dirty="0"/>
              <a:t>Cell</a:t>
            </a:r>
          </a:p>
        </p:txBody>
      </p:sp>
      <p:grpSp>
        <p:nvGrpSpPr>
          <p:cNvPr id="4" name="Group 3"/>
          <p:cNvGrpSpPr/>
          <p:nvPr/>
        </p:nvGrpSpPr>
        <p:grpSpPr>
          <a:xfrm>
            <a:off x="-40697" y="5166935"/>
            <a:ext cx="9200177" cy="3322528"/>
            <a:chOff x="-40697" y="5166935"/>
            <a:chExt cx="9200177" cy="3322528"/>
          </a:xfrm>
        </p:grpSpPr>
        <p:grpSp>
          <p:nvGrpSpPr>
            <p:cNvPr id="107" name="Group 106"/>
            <p:cNvGrpSpPr/>
            <p:nvPr/>
          </p:nvGrpSpPr>
          <p:grpSpPr>
            <a:xfrm>
              <a:off x="-40697" y="5166935"/>
              <a:ext cx="9200177" cy="3322528"/>
              <a:chOff x="-40697" y="5166935"/>
              <a:chExt cx="9200177" cy="3322528"/>
            </a:xfrm>
          </p:grpSpPr>
          <p:sp>
            <p:nvSpPr>
              <p:cNvPr id="54" name="TextBox 53"/>
              <p:cNvSpPr txBox="1"/>
              <p:nvPr/>
            </p:nvSpPr>
            <p:spPr>
              <a:xfrm>
                <a:off x="-40697" y="5593800"/>
                <a:ext cx="2589068" cy="1200329"/>
              </a:xfrm>
              <a:prstGeom prst="rect">
                <a:avLst/>
              </a:prstGeom>
              <a:noFill/>
            </p:spPr>
            <p:txBody>
              <a:bodyPr wrap="square" rtlCol="0">
                <a:spAutoFit/>
              </a:bodyPr>
              <a:lstStyle/>
              <a:p>
                <a:r>
                  <a:rPr lang="en-US" dirty="0" smtClean="0"/>
                  <a:t>The phospholipid bilayer forms a membrane around the entire cell</a:t>
                </a:r>
              </a:p>
              <a:p>
                <a:r>
                  <a:rPr lang="en-US" dirty="0"/>
                  <a:t>l</a:t>
                </a:r>
                <a:r>
                  <a:rPr lang="en-US" dirty="0" smtClean="0"/>
                  <a:t>ike a water balloon</a:t>
                </a:r>
                <a:endParaRPr 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562716" y="5866623"/>
                <a:ext cx="921450" cy="120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Arc 49"/>
              <p:cNvSpPr/>
              <p:nvPr/>
            </p:nvSpPr>
            <p:spPr>
              <a:xfrm>
                <a:off x="5850877" y="5691368"/>
                <a:ext cx="3067192" cy="2721831"/>
              </a:xfrm>
              <a:prstGeom prst="arc">
                <a:avLst/>
              </a:prstGeom>
              <a:ln w="6350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88914" y="6076931"/>
                <a:ext cx="756825" cy="99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Arc 50"/>
              <p:cNvSpPr/>
              <p:nvPr/>
            </p:nvSpPr>
            <p:spPr>
              <a:xfrm rot="16200000">
                <a:off x="2155107" y="6157426"/>
                <a:ext cx="2615330" cy="2048743"/>
              </a:xfrm>
              <a:prstGeom prst="arc">
                <a:avLst/>
              </a:prstGeom>
              <a:ln w="6350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3276600" y="5410200"/>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299981" y="6160026"/>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00889" y="5453215"/>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161435" y="6218431"/>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013033" y="6325553"/>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79470" y="6463207"/>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784428" y="6669619"/>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955816" y="5550784"/>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808749" y="5602792"/>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633038" y="5645616"/>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517472" y="5746199"/>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385648" y="5926785"/>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280007" y="6121805"/>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196412" y="6329252"/>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119951" y="6489122"/>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639427" y="5645616"/>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8471724" y="5550783"/>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8305493" y="5432939"/>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8120532" y="5364447"/>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944821" y="5307519"/>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772652" y="5254841"/>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587654" y="5172046"/>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549714" y="6008965"/>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420479" y="5166935"/>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411943" y="5981220"/>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8983769" y="6149549"/>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8871033" y="5967231"/>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8770865" y="5764181"/>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8116066" y="6239520"/>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948363" y="6144687"/>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460408" y="6743453"/>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8347672" y="6561135"/>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8247504" y="6358085"/>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7823341" y="6067369"/>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685570" y="6039624"/>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71"/>
            <p:cNvSpPr/>
            <p:nvPr/>
          </p:nvSpPr>
          <p:spPr>
            <a:xfrm>
              <a:off x="2086377" y="6669618"/>
              <a:ext cx="175711" cy="281169"/>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52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solidFill>
                  <a:srgbClr val="92D050"/>
                </a:solidFill>
              </a:rPr>
              <a:t>Cytoplasm</a:t>
            </a:r>
            <a:endParaRPr lang="en-US" u="sng" dirty="0">
              <a:solidFill>
                <a:srgbClr val="92D050"/>
              </a:solidFill>
            </a:endParaRPr>
          </a:p>
        </p:txBody>
      </p:sp>
      <p:sp>
        <p:nvSpPr>
          <p:cNvPr id="3" name="Content Placeholder 2"/>
          <p:cNvSpPr>
            <a:spLocks noGrp="1"/>
          </p:cNvSpPr>
          <p:nvPr>
            <p:ph idx="1"/>
          </p:nvPr>
        </p:nvSpPr>
        <p:spPr>
          <a:xfrm>
            <a:off x="3657600" y="3351068"/>
            <a:ext cx="4011222" cy="611332"/>
          </a:xfrm>
        </p:spPr>
        <p:txBody>
          <a:bodyPr>
            <a:noAutofit/>
          </a:bodyPr>
          <a:lstStyle/>
          <a:p>
            <a:pPr marL="0" indent="0">
              <a:buNone/>
            </a:pPr>
            <a:r>
              <a:rPr lang="en-US" dirty="0" smtClean="0"/>
              <a:t>1. </a:t>
            </a:r>
            <a:r>
              <a:rPr lang="en-US" b="1" dirty="0" smtClean="0"/>
              <a:t>Cytosol</a:t>
            </a:r>
            <a:r>
              <a:rPr lang="en-US" dirty="0" smtClean="0"/>
              <a:t> </a:t>
            </a:r>
            <a:r>
              <a:rPr lang="en-US" sz="2400" dirty="0" smtClean="0"/>
              <a:t>- gel like fluid that holds the contents inside the cell in place </a:t>
            </a:r>
          </a:p>
        </p:txBody>
      </p:sp>
      <p:sp>
        <p:nvSpPr>
          <p:cNvPr id="4" name="Oval 3"/>
          <p:cNvSpPr/>
          <p:nvPr/>
        </p:nvSpPr>
        <p:spPr>
          <a:xfrm>
            <a:off x="457200" y="876300"/>
            <a:ext cx="2971800" cy="3352800"/>
          </a:xfrm>
          <a:prstGeom prst="ellipse">
            <a:avLst/>
          </a:prstGeom>
          <a:solidFill>
            <a:srgbClr val="92D050"/>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1447800"/>
            <a:ext cx="952500" cy="914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088573" y="3200400"/>
            <a:ext cx="654627" cy="762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28650" y="2864427"/>
            <a:ext cx="1219200" cy="108411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31718" y="1472046"/>
            <a:ext cx="346364" cy="93518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743200" y="2590800"/>
            <a:ext cx="533400" cy="1219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140528" y="1066800"/>
            <a:ext cx="990600" cy="1143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981201" y="3467100"/>
            <a:ext cx="654627" cy="762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8650" y="1711036"/>
            <a:ext cx="303068" cy="99752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4202" y="970949"/>
            <a:ext cx="86158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38250" y="2407228"/>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59032" y="2316307"/>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09255" y="2499014"/>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38250" y="2590800"/>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23517" y="2613746"/>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59032" y="2682586"/>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27440" y="2729344"/>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62483" y="2636692"/>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47850" y="3467100"/>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50473" y="2362200"/>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06731" y="2092035"/>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61012" y="3293918"/>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30506" y="1711036"/>
            <a:ext cx="312593" cy="22860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93125" y="1236839"/>
            <a:ext cx="5098475" cy="1938992"/>
          </a:xfrm>
          <a:prstGeom prst="rect">
            <a:avLst/>
          </a:prstGeom>
          <a:noFill/>
        </p:spPr>
        <p:txBody>
          <a:bodyPr wrap="square" rtlCol="0">
            <a:spAutoFit/>
          </a:bodyPr>
          <a:lstStyle/>
          <a:p>
            <a:r>
              <a:rPr lang="en-US" sz="3200" dirty="0" smtClean="0"/>
              <a:t>Refers to the contents</a:t>
            </a:r>
          </a:p>
          <a:p>
            <a:r>
              <a:rPr lang="en-US" sz="3200" dirty="0" smtClean="0"/>
              <a:t>inside cells </a:t>
            </a:r>
          </a:p>
          <a:p>
            <a:endParaRPr lang="en-US" sz="2800" dirty="0" smtClean="0"/>
          </a:p>
          <a:p>
            <a:r>
              <a:rPr lang="en-US" sz="2800" dirty="0" smtClean="0"/>
              <a:t>Consists of three things:</a:t>
            </a:r>
            <a:endParaRPr lang="en-US" sz="2800" dirty="0"/>
          </a:p>
        </p:txBody>
      </p:sp>
      <p:cxnSp>
        <p:nvCxnSpPr>
          <p:cNvPr id="38" name="Straight Connector 37"/>
          <p:cNvCxnSpPr/>
          <p:nvPr/>
        </p:nvCxnSpPr>
        <p:spPr>
          <a:xfrm flipH="1">
            <a:off x="1444769" y="4199659"/>
            <a:ext cx="50224" cy="43815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76697" y="4637809"/>
            <a:ext cx="2244436" cy="369332"/>
          </a:xfrm>
          <a:prstGeom prst="rect">
            <a:avLst/>
          </a:prstGeom>
          <a:noFill/>
        </p:spPr>
        <p:txBody>
          <a:bodyPr wrap="square" rtlCol="0">
            <a:spAutoFit/>
          </a:bodyPr>
          <a:lstStyle/>
          <a:p>
            <a:r>
              <a:rPr lang="en-US" dirty="0" smtClean="0"/>
              <a:t>Plasma Membrane</a:t>
            </a:r>
            <a:endParaRPr lang="en-US" dirty="0"/>
          </a:p>
        </p:txBody>
      </p:sp>
      <p:sp>
        <p:nvSpPr>
          <p:cNvPr id="40" name="Oval 39"/>
          <p:cNvSpPr/>
          <p:nvPr/>
        </p:nvSpPr>
        <p:spPr>
          <a:xfrm>
            <a:off x="2324100" y="2729344"/>
            <a:ext cx="221673" cy="471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0" idx="7"/>
          </p:cNvCxnSpPr>
          <p:nvPr/>
        </p:nvCxnSpPr>
        <p:spPr>
          <a:xfrm flipV="1">
            <a:off x="2362200" y="2798329"/>
            <a:ext cx="151110" cy="28286"/>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2"/>
          </p:cNvCxnSpPr>
          <p:nvPr/>
        </p:nvCxnSpPr>
        <p:spPr>
          <a:xfrm flipV="1">
            <a:off x="2324100" y="2895601"/>
            <a:ext cx="229687" cy="6927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0" idx="6"/>
          </p:cNvCxnSpPr>
          <p:nvPr/>
        </p:nvCxnSpPr>
        <p:spPr>
          <a:xfrm flipV="1">
            <a:off x="2313488" y="2964872"/>
            <a:ext cx="232285" cy="52723"/>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0" idx="5"/>
          </p:cNvCxnSpPr>
          <p:nvPr/>
        </p:nvCxnSpPr>
        <p:spPr>
          <a:xfrm>
            <a:off x="2359381" y="3046652"/>
            <a:ext cx="153929" cy="84763"/>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514600" y="24384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905000" y="292608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14400"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67000" y="1447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307081"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7000"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57600" y="5045942"/>
            <a:ext cx="4572000" cy="584775"/>
          </a:xfrm>
          <a:prstGeom prst="rect">
            <a:avLst/>
          </a:prstGeom>
        </p:spPr>
        <p:txBody>
          <a:bodyPr>
            <a:spAutoFit/>
          </a:bodyPr>
          <a:lstStyle/>
          <a:p>
            <a:r>
              <a:rPr lang="en-US" sz="3200" dirty="0" smtClean="0"/>
              <a:t>2. Organelles</a:t>
            </a:r>
            <a:endParaRPr lang="en-US" sz="3200" dirty="0"/>
          </a:p>
        </p:txBody>
      </p:sp>
      <p:sp>
        <p:nvSpPr>
          <p:cNvPr id="63" name="Rectangle 62"/>
          <p:cNvSpPr/>
          <p:nvPr/>
        </p:nvSpPr>
        <p:spPr>
          <a:xfrm>
            <a:off x="3657600" y="5638800"/>
            <a:ext cx="2747227" cy="584775"/>
          </a:xfrm>
          <a:prstGeom prst="rect">
            <a:avLst/>
          </a:prstGeom>
        </p:spPr>
        <p:txBody>
          <a:bodyPr wrap="none">
            <a:spAutoFit/>
          </a:bodyPr>
          <a:lstStyle/>
          <a:p>
            <a:r>
              <a:rPr lang="en-US" sz="3200" dirty="0" smtClean="0"/>
              <a:t>3. Cytoskeleton</a:t>
            </a:r>
            <a:endParaRPr lang="en-US" sz="3200" dirty="0"/>
          </a:p>
        </p:txBody>
      </p:sp>
      <p:cxnSp>
        <p:nvCxnSpPr>
          <p:cNvPr id="43" name="Straight Connector 42"/>
          <p:cNvCxnSpPr/>
          <p:nvPr/>
        </p:nvCxnSpPr>
        <p:spPr>
          <a:xfrm>
            <a:off x="2873086" y="2895601"/>
            <a:ext cx="1165514" cy="5714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57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236" y="0"/>
            <a:ext cx="3048000" cy="1143000"/>
          </a:xfrm>
        </p:spPr>
        <p:txBody>
          <a:bodyPr/>
          <a:lstStyle/>
          <a:p>
            <a:r>
              <a:rPr lang="en-US" u="sng" dirty="0" smtClean="0">
                <a:solidFill>
                  <a:srgbClr val="0070C0"/>
                </a:solidFill>
              </a:rPr>
              <a:t>Cytosol</a:t>
            </a:r>
            <a:endParaRPr lang="en-US" u="sng" dirty="0">
              <a:solidFill>
                <a:srgbClr val="0070C0"/>
              </a:solidFill>
            </a:endParaRPr>
          </a:p>
        </p:txBody>
      </p:sp>
      <p:sp>
        <p:nvSpPr>
          <p:cNvPr id="3" name="Content Placeholder 2"/>
          <p:cNvSpPr>
            <a:spLocks noGrp="1"/>
          </p:cNvSpPr>
          <p:nvPr>
            <p:ph idx="1"/>
          </p:nvPr>
        </p:nvSpPr>
        <p:spPr>
          <a:xfrm>
            <a:off x="464065" y="1812156"/>
            <a:ext cx="6248400" cy="4525963"/>
          </a:xfrm>
        </p:spPr>
        <p:txBody>
          <a:bodyPr>
            <a:normAutofit/>
          </a:bodyPr>
          <a:lstStyle/>
          <a:p>
            <a:pPr marL="0" indent="0">
              <a:buNone/>
            </a:pPr>
            <a:r>
              <a:rPr lang="en-US" dirty="0" smtClean="0"/>
              <a:t>Gel-like fluid that fills up the cell</a:t>
            </a:r>
            <a:r>
              <a:rPr lang="en-US" dirty="0"/>
              <a:t> </a:t>
            </a:r>
            <a:r>
              <a:rPr lang="en-US" dirty="0" smtClean="0"/>
              <a:t>and holds the organelles in place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p:txBody>
      </p:sp>
      <p:sp>
        <p:nvSpPr>
          <p:cNvPr id="6" name="Rectangle 5"/>
          <p:cNvSpPr/>
          <p:nvPr/>
        </p:nvSpPr>
        <p:spPr>
          <a:xfrm>
            <a:off x="733525" y="3505200"/>
            <a:ext cx="5673836" cy="1569660"/>
          </a:xfrm>
          <a:prstGeom prst="rect">
            <a:avLst/>
          </a:prstGeom>
        </p:spPr>
        <p:txBody>
          <a:bodyPr wrap="square">
            <a:spAutoFit/>
          </a:bodyPr>
          <a:lstStyle/>
          <a:p>
            <a:r>
              <a:rPr lang="en-US" sz="3200" dirty="0" smtClean="0"/>
              <a:t>Like a water balloon, the cell membrane is the balloon and the cytosol is the liquid inside </a:t>
            </a:r>
            <a:endParaRPr lang="en-US" sz="3200"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val="0"/>
              </a:ext>
            </a:extLst>
          </a:blip>
          <a:stretch>
            <a:fillRect/>
          </a:stretch>
        </p:blipFill>
        <p:spPr>
          <a:xfrm>
            <a:off x="6657046" y="2286000"/>
            <a:ext cx="2414587" cy="297599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200"/>
            <a:ext cx="1428950" cy="1505160"/>
          </a:xfrm>
          <a:prstGeom prst="rect">
            <a:avLst/>
          </a:prstGeom>
        </p:spPr>
      </p:pic>
      <p:sp>
        <p:nvSpPr>
          <p:cNvPr id="5" name="Down Arrow 4"/>
          <p:cNvSpPr/>
          <p:nvPr/>
        </p:nvSpPr>
        <p:spPr>
          <a:xfrm rot="7143824">
            <a:off x="1208475" y="295380"/>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66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solidFill>
                  <a:srgbClr val="92D050"/>
                </a:solidFill>
              </a:rPr>
              <a:t>Cytoplasm</a:t>
            </a:r>
            <a:endParaRPr lang="en-US" u="sng" dirty="0">
              <a:solidFill>
                <a:srgbClr val="92D050"/>
              </a:solidFill>
            </a:endParaRPr>
          </a:p>
        </p:txBody>
      </p:sp>
      <p:sp>
        <p:nvSpPr>
          <p:cNvPr id="3" name="Content Placeholder 2"/>
          <p:cNvSpPr>
            <a:spLocks noGrp="1"/>
          </p:cNvSpPr>
          <p:nvPr>
            <p:ph idx="1"/>
          </p:nvPr>
        </p:nvSpPr>
        <p:spPr>
          <a:xfrm>
            <a:off x="3657600" y="3351068"/>
            <a:ext cx="4011222" cy="611332"/>
          </a:xfrm>
        </p:spPr>
        <p:txBody>
          <a:bodyPr>
            <a:noAutofit/>
          </a:bodyPr>
          <a:lstStyle/>
          <a:p>
            <a:pPr marL="0" indent="0">
              <a:buNone/>
            </a:pPr>
            <a:r>
              <a:rPr lang="en-US" dirty="0" smtClean="0"/>
              <a:t>1. Cytosol </a:t>
            </a:r>
            <a:endParaRPr lang="en-US" sz="2000" dirty="0" smtClean="0"/>
          </a:p>
        </p:txBody>
      </p:sp>
      <p:sp>
        <p:nvSpPr>
          <p:cNvPr id="4" name="Oval 3"/>
          <p:cNvSpPr/>
          <p:nvPr/>
        </p:nvSpPr>
        <p:spPr>
          <a:xfrm>
            <a:off x="457200" y="876300"/>
            <a:ext cx="2971800" cy="3352800"/>
          </a:xfrm>
          <a:prstGeom prst="ellipse">
            <a:avLst/>
          </a:prstGeom>
          <a:solidFill>
            <a:srgbClr val="92D050"/>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1447800"/>
            <a:ext cx="952500" cy="914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088573" y="3200400"/>
            <a:ext cx="654627" cy="762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28650" y="2864427"/>
            <a:ext cx="1219200" cy="108411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31718" y="1472046"/>
            <a:ext cx="346364" cy="93518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743200" y="2590800"/>
            <a:ext cx="533400" cy="1219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140528" y="1066800"/>
            <a:ext cx="990600" cy="1143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981201" y="3467100"/>
            <a:ext cx="654627" cy="762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8650" y="1711036"/>
            <a:ext cx="303068" cy="99752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4202" y="970949"/>
            <a:ext cx="86158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38250" y="2407228"/>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59032" y="2316307"/>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09255" y="2499014"/>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38250" y="2590800"/>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23517" y="2613746"/>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59032" y="2682586"/>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27440" y="2729344"/>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62483" y="2636692"/>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47850" y="3467100"/>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50473" y="2362200"/>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06731" y="2092035"/>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61012" y="3293918"/>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30506" y="1711036"/>
            <a:ext cx="312593" cy="22860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93125" y="1236839"/>
            <a:ext cx="5098475" cy="1938992"/>
          </a:xfrm>
          <a:prstGeom prst="rect">
            <a:avLst/>
          </a:prstGeom>
          <a:noFill/>
        </p:spPr>
        <p:txBody>
          <a:bodyPr wrap="square" rtlCol="0">
            <a:spAutoFit/>
          </a:bodyPr>
          <a:lstStyle/>
          <a:p>
            <a:r>
              <a:rPr lang="en-US" sz="3200" dirty="0" smtClean="0"/>
              <a:t>Refers to the contents</a:t>
            </a:r>
          </a:p>
          <a:p>
            <a:r>
              <a:rPr lang="en-US" sz="3200" dirty="0" smtClean="0"/>
              <a:t>inside cells </a:t>
            </a:r>
          </a:p>
          <a:p>
            <a:endParaRPr lang="en-US" sz="2800" dirty="0" smtClean="0"/>
          </a:p>
          <a:p>
            <a:r>
              <a:rPr lang="en-US" sz="2800" dirty="0" smtClean="0"/>
              <a:t>Consists of three things:</a:t>
            </a:r>
            <a:endParaRPr lang="en-US" sz="2800" dirty="0"/>
          </a:p>
        </p:txBody>
      </p:sp>
      <p:sp>
        <p:nvSpPr>
          <p:cNvPr id="40" name="Oval 39"/>
          <p:cNvSpPr/>
          <p:nvPr/>
        </p:nvSpPr>
        <p:spPr>
          <a:xfrm>
            <a:off x="2324100" y="2729344"/>
            <a:ext cx="221673" cy="471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0" idx="7"/>
          </p:cNvCxnSpPr>
          <p:nvPr/>
        </p:nvCxnSpPr>
        <p:spPr>
          <a:xfrm flipV="1">
            <a:off x="2362200" y="2798329"/>
            <a:ext cx="151110" cy="28286"/>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2"/>
          </p:cNvCxnSpPr>
          <p:nvPr/>
        </p:nvCxnSpPr>
        <p:spPr>
          <a:xfrm flipV="1">
            <a:off x="2324100" y="2895601"/>
            <a:ext cx="229687" cy="6927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0" idx="6"/>
          </p:cNvCxnSpPr>
          <p:nvPr/>
        </p:nvCxnSpPr>
        <p:spPr>
          <a:xfrm flipV="1">
            <a:off x="2313488" y="2964872"/>
            <a:ext cx="232285" cy="52723"/>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0" idx="5"/>
          </p:cNvCxnSpPr>
          <p:nvPr/>
        </p:nvCxnSpPr>
        <p:spPr>
          <a:xfrm>
            <a:off x="2359381" y="3046652"/>
            <a:ext cx="153929" cy="84763"/>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514600" y="24384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905000" y="292608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14400"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67000" y="1447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307081"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7000"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69735" y="4491184"/>
            <a:ext cx="4572000" cy="584775"/>
          </a:xfrm>
          <a:prstGeom prst="rect">
            <a:avLst/>
          </a:prstGeom>
        </p:spPr>
        <p:txBody>
          <a:bodyPr>
            <a:spAutoFit/>
          </a:bodyPr>
          <a:lstStyle/>
          <a:p>
            <a:r>
              <a:rPr lang="en-US" sz="3200" dirty="0" smtClean="0"/>
              <a:t>2. </a:t>
            </a:r>
            <a:r>
              <a:rPr lang="en-US" sz="3200" b="1" dirty="0" smtClean="0"/>
              <a:t>Organelles </a:t>
            </a:r>
            <a:r>
              <a:rPr lang="en-US" sz="2400" dirty="0" smtClean="0"/>
              <a:t>- “little organs”</a:t>
            </a:r>
            <a:endParaRPr lang="en-US" sz="3200" dirty="0"/>
          </a:p>
        </p:txBody>
      </p:sp>
      <p:sp>
        <p:nvSpPr>
          <p:cNvPr id="63" name="Rectangle 62"/>
          <p:cNvSpPr/>
          <p:nvPr/>
        </p:nvSpPr>
        <p:spPr>
          <a:xfrm>
            <a:off x="3669735" y="5626098"/>
            <a:ext cx="2747227" cy="584775"/>
          </a:xfrm>
          <a:prstGeom prst="rect">
            <a:avLst/>
          </a:prstGeom>
        </p:spPr>
        <p:txBody>
          <a:bodyPr wrap="none">
            <a:spAutoFit/>
          </a:bodyPr>
          <a:lstStyle/>
          <a:p>
            <a:r>
              <a:rPr lang="en-US" sz="3200" dirty="0" smtClean="0"/>
              <a:t>3. Cytoskeleton</a:t>
            </a:r>
            <a:endParaRPr lang="en-US" sz="3200" dirty="0"/>
          </a:p>
        </p:txBody>
      </p:sp>
      <p:cxnSp>
        <p:nvCxnSpPr>
          <p:cNvPr id="43" name="Straight Connector 42"/>
          <p:cNvCxnSpPr/>
          <p:nvPr/>
        </p:nvCxnSpPr>
        <p:spPr>
          <a:xfrm>
            <a:off x="2498070" y="3023792"/>
            <a:ext cx="1007130" cy="14673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725757" y="2644486"/>
            <a:ext cx="1943978" cy="20037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25757" y="2240973"/>
            <a:ext cx="1943978" cy="2407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86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001" y="5555250"/>
            <a:ext cx="1569397" cy="124023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6502" y="5651077"/>
            <a:ext cx="1371600" cy="1164461"/>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4078705" y="1339516"/>
            <a:ext cx="4670943" cy="357992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91400" y="5575303"/>
            <a:ext cx="1600200" cy="1240235"/>
          </a:xfrm>
          <a:prstGeom prst="rect">
            <a:avLst/>
          </a:prstGeom>
        </p:spPr>
      </p:pic>
      <p:sp>
        <p:nvSpPr>
          <p:cNvPr id="7" name="Content Placeholder 2"/>
          <p:cNvSpPr>
            <a:spLocks noGrp="1"/>
          </p:cNvSpPr>
          <p:nvPr>
            <p:ph idx="1"/>
          </p:nvPr>
        </p:nvSpPr>
        <p:spPr>
          <a:xfrm>
            <a:off x="164432" y="8021"/>
            <a:ext cx="8991600" cy="1371600"/>
          </a:xfrm>
        </p:spPr>
        <p:txBody>
          <a:bodyPr>
            <a:noAutofit/>
          </a:bodyPr>
          <a:lstStyle/>
          <a:p>
            <a:pPr marL="0" indent="0">
              <a:buNone/>
            </a:pPr>
            <a:r>
              <a:rPr lang="en-US" sz="3600" b="1" dirty="0" smtClean="0">
                <a:solidFill>
                  <a:srgbClr val="0070C0"/>
                </a:solidFill>
              </a:rPr>
              <a:t>Organelles</a:t>
            </a:r>
            <a:r>
              <a:rPr lang="en-US" sz="3600" dirty="0" smtClean="0">
                <a:solidFill>
                  <a:srgbClr val="0070C0"/>
                </a:solidFill>
              </a:rPr>
              <a:t>: Specialized subunits within cells that perform specific functions</a:t>
            </a:r>
          </a:p>
          <a:p>
            <a:pPr marL="0" indent="0">
              <a:buNone/>
            </a:pPr>
            <a:endParaRPr lang="en-US" sz="3600" dirty="0"/>
          </a:p>
          <a:p>
            <a:pPr marL="0" indent="0">
              <a:buNone/>
            </a:pPr>
            <a:endParaRPr lang="en-US" sz="3600" dirty="0"/>
          </a:p>
        </p:txBody>
      </p:sp>
      <p:sp>
        <p:nvSpPr>
          <p:cNvPr id="8" name="Content Placeholder 2"/>
          <p:cNvSpPr txBox="1">
            <a:spLocks/>
          </p:cNvSpPr>
          <p:nvPr/>
        </p:nvSpPr>
        <p:spPr>
          <a:xfrm>
            <a:off x="457200" y="2710376"/>
            <a:ext cx="3009900" cy="83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smtClean="0">
                <a:solidFill>
                  <a:srgbClr val="0070C0"/>
                </a:solidFill>
              </a:rPr>
              <a:t>“little organs”</a:t>
            </a:r>
            <a:endParaRPr lang="en-US" sz="800" dirty="0"/>
          </a:p>
        </p:txBody>
      </p:sp>
      <p:sp>
        <p:nvSpPr>
          <p:cNvPr id="10" name="Oval 9"/>
          <p:cNvSpPr/>
          <p:nvPr/>
        </p:nvSpPr>
        <p:spPr>
          <a:xfrm>
            <a:off x="4362339" y="4112795"/>
            <a:ext cx="481012" cy="19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391400" y="1447800"/>
            <a:ext cx="481012" cy="19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58652" y="2542674"/>
            <a:ext cx="784699"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31720" y="1371600"/>
            <a:ext cx="110238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62302" y="1281364"/>
            <a:ext cx="901024" cy="356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705600" y="4538436"/>
            <a:ext cx="1166812"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626531" y="4210050"/>
            <a:ext cx="679269"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4620025"/>
            <a:ext cx="5430510" cy="2062103"/>
          </a:xfrm>
          <a:prstGeom prst="rect">
            <a:avLst/>
          </a:prstGeom>
        </p:spPr>
        <p:txBody>
          <a:bodyPr wrap="square">
            <a:spAutoFit/>
          </a:bodyPr>
          <a:lstStyle/>
          <a:p>
            <a:r>
              <a:rPr lang="en-US" sz="3200" dirty="0" smtClean="0"/>
              <a:t>So if the cell is like a city, organelles are the different buildings inside the city</a:t>
            </a:r>
          </a:p>
          <a:p>
            <a:r>
              <a:rPr lang="en-US" sz="3200" dirty="0" smtClean="0"/>
              <a:t>doing different jobs </a:t>
            </a:r>
            <a:endParaRPr lang="en-US" sz="3200" dirty="0"/>
          </a:p>
        </p:txBody>
      </p:sp>
    </p:spTree>
    <p:extLst>
      <p:ext uri="{BB962C8B-B14F-4D97-AF65-F5344CB8AC3E}">
        <p14:creationId xmlns:p14="http://schemas.microsoft.com/office/powerpoint/2010/main" val="2150633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What do these have in common?</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
          <a:stretch/>
        </p:blipFill>
        <p:spPr>
          <a:xfrm>
            <a:off x="5410200" y="1447800"/>
            <a:ext cx="3110765" cy="4114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25" y="1866900"/>
            <a:ext cx="2857500" cy="3162300"/>
          </a:xfrm>
          <a:prstGeom prst="rect">
            <a:avLst/>
          </a:prstGeom>
        </p:spPr>
      </p:pic>
      <p:sp>
        <p:nvSpPr>
          <p:cNvPr id="6" name="TextBox 5"/>
          <p:cNvSpPr txBox="1"/>
          <p:nvPr/>
        </p:nvSpPr>
        <p:spPr>
          <a:xfrm>
            <a:off x="2532336" y="5867400"/>
            <a:ext cx="4419600" cy="707886"/>
          </a:xfrm>
          <a:prstGeom prst="rect">
            <a:avLst/>
          </a:prstGeom>
          <a:noFill/>
        </p:spPr>
        <p:txBody>
          <a:bodyPr wrap="square" rtlCol="0">
            <a:spAutoFit/>
          </a:bodyPr>
          <a:lstStyle/>
          <a:p>
            <a:r>
              <a:rPr lang="en-US" sz="4000" dirty="0" smtClean="0"/>
              <a:t>They are both cells!</a:t>
            </a:r>
            <a:endParaRPr lang="en-US" sz="40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904" y="5962648"/>
            <a:ext cx="120498" cy="133352"/>
          </a:xfrm>
          <a:prstGeom prst="rect">
            <a:avLst/>
          </a:prstGeom>
        </p:spPr>
      </p:pic>
      <p:cxnSp>
        <p:nvCxnSpPr>
          <p:cNvPr id="9" name="Straight Connector 8"/>
          <p:cNvCxnSpPr>
            <a:stCxn id="7" idx="0"/>
          </p:cNvCxnSpPr>
          <p:nvPr/>
        </p:nvCxnSpPr>
        <p:spPr>
          <a:xfrm flipV="1">
            <a:off x="854153" y="4876800"/>
            <a:ext cx="237206" cy="1085848"/>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3"/>
          </p:cNvCxnSpPr>
          <p:nvPr/>
        </p:nvCxnSpPr>
        <p:spPr>
          <a:xfrm flipV="1">
            <a:off x="914402" y="5029200"/>
            <a:ext cx="2743198" cy="1000124"/>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34000" y="1066800"/>
            <a:ext cx="2438400" cy="381000"/>
          </a:xfrm>
          <a:prstGeom prst="rect">
            <a:avLst/>
          </a:prstGeom>
          <a:noFill/>
        </p:spPr>
        <p:txBody>
          <a:bodyPr wrap="square" rtlCol="0">
            <a:spAutoFit/>
          </a:bodyPr>
          <a:lstStyle/>
          <a:p>
            <a:r>
              <a:rPr lang="en-US" dirty="0" smtClean="0"/>
              <a:t>Ostrich Egg</a:t>
            </a:r>
            <a:endParaRPr lang="en-US" dirty="0"/>
          </a:p>
        </p:txBody>
      </p:sp>
      <p:sp>
        <p:nvSpPr>
          <p:cNvPr id="11" name="TextBox 10"/>
          <p:cNvSpPr txBox="1"/>
          <p:nvPr/>
        </p:nvSpPr>
        <p:spPr>
          <a:xfrm>
            <a:off x="1107125" y="1485900"/>
            <a:ext cx="2438400" cy="381000"/>
          </a:xfrm>
          <a:prstGeom prst="rect">
            <a:avLst/>
          </a:prstGeom>
          <a:noFill/>
        </p:spPr>
        <p:txBody>
          <a:bodyPr wrap="square" rtlCol="0">
            <a:spAutoFit/>
          </a:bodyPr>
          <a:lstStyle/>
          <a:p>
            <a:r>
              <a:rPr lang="en-US" dirty="0" smtClean="0"/>
              <a:t>Paramecium</a:t>
            </a:r>
            <a:endParaRPr lang="en-US" dirty="0"/>
          </a:p>
        </p:txBody>
      </p:sp>
      <p:sp>
        <p:nvSpPr>
          <p:cNvPr id="8" name="Rectangle 7"/>
          <p:cNvSpPr/>
          <p:nvPr/>
        </p:nvSpPr>
        <p:spPr>
          <a:xfrm>
            <a:off x="2535875" y="5962648"/>
            <a:ext cx="4169725" cy="514352"/>
          </a:xfrm>
          <a:prstGeom prst="rect">
            <a:avLst/>
          </a:prstGeom>
          <a:solidFill>
            <a:srgbClr val="92D050"/>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01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2209800"/>
            <a:ext cx="8364682" cy="3048000"/>
          </a:xfrm>
        </p:spPr>
        <p:txBody>
          <a:bodyPr>
            <a:normAutofit lnSpcReduction="10000"/>
          </a:bodyPr>
          <a:lstStyle/>
          <a:p>
            <a:pPr marL="0" indent="0">
              <a:buNone/>
            </a:pPr>
            <a:r>
              <a:rPr lang="en-US" dirty="0" smtClean="0"/>
              <a:t>These organelles are surrounded by a membrane similar to the plasma membrane</a:t>
            </a:r>
          </a:p>
          <a:p>
            <a:pPr marL="0" indent="0">
              <a:buNone/>
            </a:pPr>
            <a:endParaRPr lang="en-US" dirty="0"/>
          </a:p>
          <a:p>
            <a:pPr marL="0" indent="0">
              <a:buNone/>
            </a:pPr>
            <a:r>
              <a:rPr lang="en-US" dirty="0" smtClean="0"/>
              <a:t>This gives eukaryotes </a:t>
            </a:r>
            <a:r>
              <a:rPr lang="en-US" b="1" dirty="0" smtClean="0"/>
              <a:t>compartmentalization</a:t>
            </a:r>
            <a:r>
              <a:rPr lang="en-US" dirty="0" smtClean="0"/>
              <a:t> – </a:t>
            </a:r>
          </a:p>
          <a:p>
            <a:pPr marL="0" indent="0">
              <a:buNone/>
            </a:pPr>
            <a:r>
              <a:rPr lang="en-US" dirty="0" smtClean="0"/>
              <a:t>an isolated space for each organelle to work in peace </a:t>
            </a:r>
            <a:endParaRPr lang="en-US" dirty="0"/>
          </a:p>
          <a:p>
            <a:pPr marL="0" indent="0">
              <a:buNone/>
            </a:pPr>
            <a:endParaRPr lang="en-US" dirty="0"/>
          </a:p>
          <a:p>
            <a:pPr marL="0" indent="0">
              <a:buNone/>
            </a:pPr>
            <a:endParaRPr lang="en-US" dirty="0"/>
          </a:p>
        </p:txBody>
      </p:sp>
      <p:sp>
        <p:nvSpPr>
          <p:cNvPr id="2" name="TextBox 1"/>
          <p:cNvSpPr txBox="1"/>
          <p:nvPr/>
        </p:nvSpPr>
        <p:spPr>
          <a:xfrm>
            <a:off x="245918" y="381000"/>
            <a:ext cx="8534400" cy="1569660"/>
          </a:xfrm>
          <a:prstGeom prst="rect">
            <a:avLst/>
          </a:prstGeom>
          <a:noFill/>
        </p:spPr>
        <p:txBody>
          <a:bodyPr wrap="square" rtlCol="0">
            <a:spAutoFit/>
          </a:bodyPr>
          <a:lstStyle/>
          <a:p>
            <a:r>
              <a:rPr lang="en-US" sz="3200" dirty="0" smtClean="0">
                <a:solidFill>
                  <a:srgbClr val="FF0000"/>
                </a:solidFill>
              </a:rPr>
              <a:t>Remember!</a:t>
            </a:r>
          </a:p>
          <a:p>
            <a:r>
              <a:rPr lang="en-US" sz="3200" dirty="0" smtClean="0"/>
              <a:t>Eukaryotic cells have </a:t>
            </a:r>
          </a:p>
          <a:p>
            <a:r>
              <a:rPr lang="en-US" sz="3200" dirty="0"/>
              <a:t> </a:t>
            </a:r>
            <a:r>
              <a:rPr lang="en-US" sz="3200" dirty="0" smtClean="0"/>
              <a:t>                 </a:t>
            </a:r>
            <a:r>
              <a:rPr lang="en-US" sz="3200" u="sng" dirty="0" smtClean="0"/>
              <a:t>membrane-bound organelles</a:t>
            </a:r>
            <a:endParaRPr lang="en-US" sz="3200" u="sng" dirty="0"/>
          </a:p>
        </p:txBody>
      </p:sp>
      <p:sp>
        <p:nvSpPr>
          <p:cNvPr id="5" name="Rectangle 4"/>
          <p:cNvSpPr/>
          <p:nvPr/>
        </p:nvSpPr>
        <p:spPr>
          <a:xfrm>
            <a:off x="1981200" y="5410200"/>
            <a:ext cx="5469082" cy="1077218"/>
          </a:xfrm>
          <a:prstGeom prst="rect">
            <a:avLst/>
          </a:prstGeom>
        </p:spPr>
        <p:txBody>
          <a:bodyPr wrap="square">
            <a:spAutoFit/>
          </a:bodyPr>
          <a:lstStyle/>
          <a:p>
            <a:r>
              <a:rPr lang="en-US" sz="3200" dirty="0" smtClean="0"/>
              <a:t>This is what makes eukaryotic </a:t>
            </a:r>
          </a:p>
          <a:p>
            <a:r>
              <a:rPr lang="en-US" sz="3200" dirty="0" smtClean="0"/>
              <a:t>organization </a:t>
            </a:r>
            <a:r>
              <a:rPr lang="en-US" sz="3200" u="sng" dirty="0" smtClean="0"/>
              <a:t>complex</a:t>
            </a:r>
            <a:endParaRPr lang="en-US" sz="3200" u="sng" dirty="0"/>
          </a:p>
        </p:txBody>
      </p:sp>
    </p:spTree>
    <p:extLst>
      <p:ext uri="{BB962C8B-B14F-4D97-AF65-F5344CB8AC3E}">
        <p14:creationId xmlns:p14="http://schemas.microsoft.com/office/powerpoint/2010/main" val="85349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095" y="0"/>
            <a:ext cx="3223952" cy="987260"/>
          </a:xfrm>
        </p:spPr>
        <p:txBody>
          <a:bodyPr/>
          <a:lstStyle/>
          <a:p>
            <a:r>
              <a:rPr lang="en-US" u="sng" dirty="0" smtClean="0">
                <a:solidFill>
                  <a:srgbClr val="CC0066"/>
                </a:solidFill>
              </a:rPr>
              <a:t>Cell Nucleus </a:t>
            </a:r>
            <a:endParaRPr lang="en-US" u="sng" dirty="0">
              <a:solidFill>
                <a:srgbClr val="CC0066"/>
              </a:solidFill>
            </a:endParaRPr>
          </a:p>
        </p:txBody>
      </p:sp>
      <p:sp>
        <p:nvSpPr>
          <p:cNvPr id="8" name="TextBox 7"/>
          <p:cNvSpPr txBox="1"/>
          <p:nvPr/>
        </p:nvSpPr>
        <p:spPr>
          <a:xfrm>
            <a:off x="3276600" y="925830"/>
            <a:ext cx="5768439" cy="1815882"/>
          </a:xfrm>
          <a:prstGeom prst="rect">
            <a:avLst/>
          </a:prstGeom>
          <a:noFill/>
        </p:spPr>
        <p:txBody>
          <a:bodyPr wrap="square" rtlCol="0">
            <a:spAutoFit/>
          </a:bodyPr>
          <a:lstStyle/>
          <a:p>
            <a:r>
              <a:rPr lang="en-US" sz="2800" dirty="0" smtClean="0"/>
              <a:t>The Nucleus </a:t>
            </a:r>
            <a:r>
              <a:rPr lang="en-US" sz="2800" dirty="0"/>
              <a:t>is a spherical </a:t>
            </a:r>
            <a:r>
              <a:rPr lang="en-US" sz="2800" dirty="0" smtClean="0"/>
              <a:t>membrane- </a:t>
            </a:r>
            <a:r>
              <a:rPr lang="en-US" sz="2800" dirty="0"/>
              <a:t>bound organelle that holds </a:t>
            </a:r>
            <a:r>
              <a:rPr lang="en-US" sz="2800" dirty="0" smtClean="0"/>
              <a:t>the </a:t>
            </a:r>
          </a:p>
          <a:p>
            <a:r>
              <a:rPr lang="en-US" sz="2800" dirty="0" smtClean="0"/>
              <a:t>cell’s genetic material (or DNA)</a:t>
            </a:r>
            <a:endParaRPr lang="en-US" sz="2800" dirty="0"/>
          </a:p>
          <a:p>
            <a:r>
              <a:rPr lang="en-US" sz="2800" dirty="0" smtClean="0"/>
              <a:t> </a:t>
            </a:r>
            <a:endParaRPr lang="en-US" sz="2800" dirty="0"/>
          </a:p>
        </p:txBody>
      </p:sp>
      <p:sp>
        <p:nvSpPr>
          <p:cNvPr id="6" name="TextBox 5"/>
          <p:cNvSpPr txBox="1"/>
          <p:nvPr/>
        </p:nvSpPr>
        <p:spPr>
          <a:xfrm>
            <a:off x="2461359" y="2895600"/>
            <a:ext cx="6553200" cy="1661993"/>
          </a:xfrm>
          <a:prstGeom prst="rect">
            <a:avLst/>
          </a:prstGeom>
          <a:noFill/>
        </p:spPr>
        <p:txBody>
          <a:bodyPr wrap="square" rtlCol="0">
            <a:spAutoFit/>
          </a:bodyPr>
          <a:lstStyle/>
          <a:p>
            <a:r>
              <a:rPr lang="en-US" sz="2800" dirty="0" smtClean="0"/>
              <a:t>The Nucleus is surrounded by a membrane called the </a:t>
            </a:r>
            <a:r>
              <a:rPr lang="en-US" sz="2800" u="sng" dirty="0" smtClean="0"/>
              <a:t>nuclear </a:t>
            </a:r>
            <a:r>
              <a:rPr lang="en-US" sz="2800" u="sng" dirty="0"/>
              <a:t>envelope</a:t>
            </a:r>
            <a:r>
              <a:rPr lang="en-US" sz="2800" dirty="0"/>
              <a:t> that isolates and protects cell’s DNA </a:t>
            </a:r>
          </a:p>
          <a:p>
            <a:endParaRPr lang="en-US" dirty="0"/>
          </a:p>
        </p:txBody>
      </p:sp>
      <p:sp>
        <p:nvSpPr>
          <p:cNvPr id="7" name="TextBox 6"/>
          <p:cNvSpPr txBox="1"/>
          <p:nvPr/>
        </p:nvSpPr>
        <p:spPr>
          <a:xfrm>
            <a:off x="2512859" y="5582870"/>
            <a:ext cx="6501699" cy="1200329"/>
          </a:xfrm>
          <a:prstGeom prst="rect">
            <a:avLst/>
          </a:prstGeom>
          <a:noFill/>
        </p:spPr>
        <p:txBody>
          <a:bodyPr wrap="square" rtlCol="0">
            <a:spAutoFit/>
          </a:bodyPr>
          <a:lstStyle/>
          <a:p>
            <a:r>
              <a:rPr lang="en-US" sz="2400" dirty="0" smtClean="0">
                <a:solidFill>
                  <a:srgbClr val="990033"/>
                </a:solidFill>
              </a:rPr>
              <a:t>The nucleus is like the city mayor – he is in charge of the cell city and tells the organelles what to do and has all the important information (the DNA)</a:t>
            </a:r>
            <a:endParaRPr lang="en-US" sz="2400" dirty="0">
              <a:solidFill>
                <a:srgbClr val="990033"/>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2729"/>
            <a:ext cx="2362200" cy="25452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638095" cy="2428572"/>
          </a:xfrm>
          <a:prstGeom prst="rect">
            <a:avLst/>
          </a:prstGeom>
        </p:spPr>
      </p:pic>
      <p:sp>
        <p:nvSpPr>
          <p:cNvPr id="5" name="Down Arrow 4"/>
          <p:cNvSpPr/>
          <p:nvPr/>
        </p:nvSpPr>
        <p:spPr>
          <a:xfrm rot="7143824">
            <a:off x="2178067" y="1270737"/>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33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162498"/>
            <a:ext cx="2329118" cy="2205448"/>
          </a:xfrm>
          <a:prstGeom prst="rect">
            <a:avLst/>
          </a:prstGeom>
        </p:spPr>
      </p:pic>
      <p:sp>
        <p:nvSpPr>
          <p:cNvPr id="3" name="Content Placeholder 2"/>
          <p:cNvSpPr>
            <a:spLocks noGrp="1"/>
          </p:cNvSpPr>
          <p:nvPr>
            <p:ph idx="1"/>
          </p:nvPr>
        </p:nvSpPr>
        <p:spPr>
          <a:xfrm>
            <a:off x="152399" y="5105400"/>
            <a:ext cx="7569105" cy="1747652"/>
          </a:xfrm>
        </p:spPr>
        <p:txBody>
          <a:bodyPr>
            <a:normAutofit/>
          </a:bodyPr>
          <a:lstStyle/>
          <a:p>
            <a:pPr marL="0" indent="0">
              <a:buNone/>
            </a:pPr>
            <a:r>
              <a:rPr lang="en-US" dirty="0"/>
              <a:t>DNA </a:t>
            </a:r>
            <a:r>
              <a:rPr lang="en-US" dirty="0" smtClean="0"/>
              <a:t>in the nucleus is </a:t>
            </a:r>
            <a:r>
              <a:rPr lang="en-US" u="sng" dirty="0"/>
              <a:t>transcribed</a:t>
            </a:r>
            <a:r>
              <a:rPr lang="en-US" dirty="0"/>
              <a:t> into RNA </a:t>
            </a:r>
            <a:r>
              <a:rPr lang="en-US" dirty="0" smtClean="0"/>
              <a:t>&amp; RNA is </a:t>
            </a:r>
            <a:r>
              <a:rPr lang="en-US" dirty="0"/>
              <a:t>sent out </a:t>
            </a:r>
            <a:r>
              <a:rPr lang="en-US" dirty="0" smtClean="0"/>
              <a:t>into the cytosol to </a:t>
            </a:r>
            <a:r>
              <a:rPr lang="en-US" dirty="0"/>
              <a:t>be </a:t>
            </a:r>
            <a:r>
              <a:rPr lang="en-US" u="sng" dirty="0"/>
              <a:t>translated</a:t>
            </a:r>
            <a:r>
              <a:rPr lang="en-US" dirty="0"/>
              <a:t> into protein molecules </a:t>
            </a:r>
          </a:p>
          <a:p>
            <a:endParaRPr lang="en-US" dirty="0"/>
          </a:p>
        </p:txBody>
      </p:sp>
      <p:sp>
        <p:nvSpPr>
          <p:cNvPr id="4" name="Title 1"/>
          <p:cNvSpPr txBox="1">
            <a:spLocks/>
          </p:cNvSpPr>
          <p:nvPr/>
        </p:nvSpPr>
        <p:spPr>
          <a:xfrm>
            <a:off x="678602" y="1752600"/>
            <a:ext cx="152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DNA</a:t>
            </a:r>
            <a:endParaRPr lang="en-US" dirty="0"/>
          </a:p>
        </p:txBody>
      </p:sp>
      <p:sp>
        <p:nvSpPr>
          <p:cNvPr id="5" name="Title 1"/>
          <p:cNvSpPr txBox="1">
            <a:spLocks/>
          </p:cNvSpPr>
          <p:nvPr/>
        </p:nvSpPr>
        <p:spPr>
          <a:xfrm>
            <a:off x="3886200" y="2622920"/>
            <a:ext cx="152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a:t>
            </a:r>
            <a:r>
              <a:rPr lang="en-US" dirty="0" smtClean="0"/>
              <a:t>NA</a:t>
            </a:r>
            <a:endParaRPr lang="en-US" dirty="0"/>
          </a:p>
        </p:txBody>
      </p:sp>
      <p:sp>
        <p:nvSpPr>
          <p:cNvPr id="6" name="Title 1"/>
          <p:cNvSpPr txBox="1">
            <a:spLocks/>
          </p:cNvSpPr>
          <p:nvPr/>
        </p:nvSpPr>
        <p:spPr>
          <a:xfrm>
            <a:off x="6677466" y="3962400"/>
            <a:ext cx="208807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proteins</a:t>
            </a:r>
            <a:endParaRPr lang="en-US"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75"/>
          <a:stretch/>
        </p:blipFill>
        <p:spPr>
          <a:xfrm>
            <a:off x="900005" y="330688"/>
            <a:ext cx="1081195" cy="2356104"/>
          </a:xfrm>
          <a:prstGeom prst="rect">
            <a:avLst/>
          </a:prstGeom>
          <a:scene3d>
            <a:camera prst="orthographicFront">
              <a:rot lat="0" lon="0" rev="16200000"/>
            </a:camera>
            <a:lightRig rig="threePt" dir="t"/>
          </a:scene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3787" y="2209263"/>
            <a:ext cx="2028825" cy="733425"/>
          </a:xfrm>
          <a:prstGeom prst="rect">
            <a:avLst/>
          </a:prstGeom>
        </p:spPr>
      </p:pic>
      <p:sp>
        <p:nvSpPr>
          <p:cNvPr id="11" name="TextBox 10"/>
          <p:cNvSpPr txBox="1"/>
          <p:nvPr/>
        </p:nvSpPr>
        <p:spPr>
          <a:xfrm>
            <a:off x="678603" y="3437251"/>
            <a:ext cx="2418368" cy="646331"/>
          </a:xfrm>
          <a:prstGeom prst="rect">
            <a:avLst/>
          </a:prstGeom>
          <a:noFill/>
        </p:spPr>
        <p:txBody>
          <a:bodyPr wrap="square" rtlCol="0">
            <a:spAutoFit/>
          </a:bodyPr>
          <a:lstStyle/>
          <a:p>
            <a:r>
              <a:rPr lang="en-US" sz="3600" b="1" dirty="0" smtClean="0"/>
              <a:t>transcribed</a:t>
            </a:r>
            <a:endParaRPr lang="en-US" sz="3600" b="1" dirty="0"/>
          </a:p>
        </p:txBody>
      </p:sp>
      <p:sp>
        <p:nvSpPr>
          <p:cNvPr id="12" name="TextBox 11"/>
          <p:cNvSpPr txBox="1"/>
          <p:nvPr/>
        </p:nvSpPr>
        <p:spPr>
          <a:xfrm>
            <a:off x="4130696" y="4241512"/>
            <a:ext cx="2262187" cy="646331"/>
          </a:xfrm>
          <a:prstGeom prst="rect">
            <a:avLst/>
          </a:prstGeom>
          <a:noFill/>
        </p:spPr>
        <p:txBody>
          <a:bodyPr wrap="square" rtlCol="0">
            <a:spAutoFit/>
          </a:bodyPr>
          <a:lstStyle/>
          <a:p>
            <a:r>
              <a:rPr lang="en-US" sz="3600" b="1" dirty="0" smtClean="0"/>
              <a:t>translated</a:t>
            </a:r>
            <a:endParaRPr lang="en-US" sz="3600" b="1" dirty="0"/>
          </a:p>
        </p:txBody>
      </p:sp>
      <p:sp>
        <p:nvSpPr>
          <p:cNvPr id="13" name="Rounded Rectangle 12"/>
          <p:cNvSpPr/>
          <p:nvPr/>
        </p:nvSpPr>
        <p:spPr>
          <a:xfrm>
            <a:off x="152400" y="914400"/>
            <a:ext cx="2590800" cy="1772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5400000">
            <a:off x="2438400" y="2666407"/>
            <a:ext cx="609599" cy="9690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505200" y="2057400"/>
            <a:ext cx="2286000" cy="14686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rot="5400000">
            <a:off x="5589916" y="3477884"/>
            <a:ext cx="609599" cy="9690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677466" y="2162498"/>
            <a:ext cx="2059592" cy="28649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199" y="7522"/>
            <a:ext cx="6705601" cy="769441"/>
          </a:xfrm>
          <a:prstGeom prst="rect">
            <a:avLst/>
          </a:prstGeom>
        </p:spPr>
        <p:txBody>
          <a:bodyPr wrap="square">
            <a:spAutoFit/>
          </a:bodyPr>
          <a:lstStyle/>
          <a:p>
            <a:r>
              <a:rPr lang="en-US" sz="4400" dirty="0" smtClean="0">
                <a:hlinkClick r:id="rId6"/>
              </a:rPr>
              <a:t>"Central Dogma of Biology"</a:t>
            </a:r>
            <a:endParaRPr lang="en-US" sz="4400" dirty="0"/>
          </a:p>
        </p:txBody>
      </p:sp>
      <p:cxnSp>
        <p:nvCxnSpPr>
          <p:cNvPr id="9" name="Straight Connector 8"/>
          <p:cNvCxnSpPr/>
          <p:nvPr/>
        </p:nvCxnSpPr>
        <p:spPr>
          <a:xfrm>
            <a:off x="741188" y="3981981"/>
            <a:ext cx="223061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217782" y="4767943"/>
            <a:ext cx="2041504"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864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43" y="0"/>
            <a:ext cx="4456216" cy="1066800"/>
          </a:xfrm>
        </p:spPr>
        <p:txBody>
          <a:bodyPr/>
          <a:lstStyle/>
          <a:p>
            <a:r>
              <a:rPr lang="en-US" u="sng" dirty="0" smtClean="0">
                <a:solidFill>
                  <a:srgbClr val="990033"/>
                </a:solidFill>
              </a:rPr>
              <a:t>Nucleolus</a:t>
            </a:r>
            <a:endParaRPr lang="en-US" u="sng" dirty="0">
              <a:solidFill>
                <a:srgbClr val="990033"/>
              </a:solidFill>
            </a:endParaRPr>
          </a:p>
        </p:txBody>
      </p:sp>
      <p:sp>
        <p:nvSpPr>
          <p:cNvPr id="3" name="Content Placeholder 2"/>
          <p:cNvSpPr>
            <a:spLocks noGrp="1"/>
          </p:cNvSpPr>
          <p:nvPr>
            <p:ph idx="1"/>
          </p:nvPr>
        </p:nvSpPr>
        <p:spPr>
          <a:xfrm>
            <a:off x="4572000" y="1037799"/>
            <a:ext cx="4375329" cy="3206409"/>
          </a:xfrm>
        </p:spPr>
        <p:txBody>
          <a:bodyPr>
            <a:normAutofit fontScale="92500"/>
          </a:bodyPr>
          <a:lstStyle/>
          <a:p>
            <a:pPr marL="0" indent="0">
              <a:spcAft>
                <a:spcPts val="1800"/>
              </a:spcAft>
              <a:buNone/>
            </a:pPr>
            <a:r>
              <a:rPr lang="en-US" dirty="0" smtClean="0"/>
              <a:t>Dense region in nucleus where DNA is transcribed into RNA </a:t>
            </a:r>
          </a:p>
          <a:p>
            <a:pPr marL="0" indent="0">
              <a:buNone/>
            </a:pPr>
            <a:r>
              <a:rPr lang="en-US" dirty="0" smtClean="0"/>
              <a:t>It is visibly darker than the rest of the nucleus interior which is full of chromatin</a:t>
            </a:r>
            <a:endParaRPr lang="en-US" dirty="0"/>
          </a:p>
        </p:txBody>
      </p:sp>
      <p:sp>
        <p:nvSpPr>
          <p:cNvPr id="4" name="Title 1"/>
          <p:cNvSpPr txBox="1">
            <a:spLocks/>
          </p:cNvSpPr>
          <p:nvPr/>
        </p:nvSpPr>
        <p:spPr>
          <a:xfrm>
            <a:off x="1028247" y="3886200"/>
            <a:ext cx="289254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rgbClr val="FFC000"/>
                </a:solidFill>
              </a:rPr>
              <a:t>Chromatin</a:t>
            </a:r>
            <a:endParaRPr lang="en-US" u="sng" dirty="0">
              <a:solidFill>
                <a:srgbClr val="FFC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163" y="1190928"/>
            <a:ext cx="2647950" cy="2250758"/>
          </a:xfrm>
          <a:prstGeom prst="rect">
            <a:avLst/>
          </a:prstGeom>
        </p:spPr>
      </p:pic>
      <p:sp>
        <p:nvSpPr>
          <p:cNvPr id="11" name="Content Placeholder 2"/>
          <p:cNvSpPr txBox="1">
            <a:spLocks/>
          </p:cNvSpPr>
          <p:nvPr/>
        </p:nvSpPr>
        <p:spPr>
          <a:xfrm>
            <a:off x="244871" y="4829038"/>
            <a:ext cx="4432710" cy="186404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Strands of DNA that are folded, or condensed to save space – every human cell has 6 feet of DNA!</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116"/>
          <a:stretch/>
        </p:blipFill>
        <p:spPr>
          <a:xfrm>
            <a:off x="5181600" y="4309676"/>
            <a:ext cx="3925910" cy="249913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r="13347" b="17165"/>
          <a:stretch/>
        </p:blipFill>
        <p:spPr>
          <a:xfrm>
            <a:off x="-533400" y="1190928"/>
            <a:ext cx="2557680" cy="2250758"/>
          </a:xfrm>
          <a:prstGeom prst="rect">
            <a:avLst/>
          </a:prstGeom>
        </p:spPr>
      </p:pic>
      <p:cxnSp>
        <p:nvCxnSpPr>
          <p:cNvPr id="8" name="Straight Arrow Connector 7"/>
          <p:cNvCxnSpPr/>
          <p:nvPr/>
        </p:nvCxnSpPr>
        <p:spPr>
          <a:xfrm flipH="1">
            <a:off x="1028247" y="990600"/>
            <a:ext cx="962024" cy="1325707"/>
          </a:xfrm>
          <a:prstGeom prst="straightConnector1">
            <a:avLst/>
          </a:prstGeom>
          <a:ln w="603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4382" y="990600"/>
            <a:ext cx="752929" cy="1201579"/>
          </a:xfrm>
          <a:prstGeom prst="straightConnector1">
            <a:avLst/>
          </a:prstGeom>
          <a:ln w="603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43600" y="4376980"/>
            <a:ext cx="685800" cy="4147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24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3000" y="1295400"/>
            <a:ext cx="3881531" cy="3299302"/>
          </a:xfrm>
          <a:prstGeom prst="rect">
            <a:avLst/>
          </a:prstGeom>
        </p:spPr>
      </p:pic>
      <p:sp>
        <p:nvSpPr>
          <p:cNvPr id="5" name="Rectangle 4"/>
          <p:cNvSpPr/>
          <p:nvPr/>
        </p:nvSpPr>
        <p:spPr>
          <a:xfrm>
            <a:off x="442712" y="304800"/>
            <a:ext cx="5867400" cy="954107"/>
          </a:xfrm>
          <a:prstGeom prst="rect">
            <a:avLst/>
          </a:prstGeom>
        </p:spPr>
        <p:txBody>
          <a:bodyPr wrap="square">
            <a:spAutoFit/>
          </a:bodyPr>
          <a:lstStyle/>
          <a:p>
            <a:r>
              <a:rPr lang="en-US" sz="2800" dirty="0" smtClean="0"/>
              <a:t>A photomicrograph of a nucleus </a:t>
            </a:r>
            <a:r>
              <a:rPr lang="en-US" sz="2800" dirty="0"/>
              <a:t>from an electron </a:t>
            </a:r>
            <a:r>
              <a:rPr lang="en-US" sz="2800" dirty="0" smtClean="0"/>
              <a:t>microscope</a:t>
            </a:r>
            <a:endParaRPr lang="en-US" sz="2800" dirty="0"/>
          </a:p>
        </p:txBody>
      </p:sp>
      <p:sp>
        <p:nvSpPr>
          <p:cNvPr id="6" name="Rectangle 5"/>
          <p:cNvSpPr/>
          <p:nvPr/>
        </p:nvSpPr>
        <p:spPr>
          <a:xfrm>
            <a:off x="442712" y="4743114"/>
            <a:ext cx="6245850" cy="830997"/>
          </a:xfrm>
          <a:prstGeom prst="rect">
            <a:avLst/>
          </a:prstGeom>
        </p:spPr>
        <p:txBody>
          <a:bodyPr wrap="square">
            <a:spAutoFit/>
          </a:bodyPr>
          <a:lstStyle/>
          <a:p>
            <a:r>
              <a:rPr lang="en-US" sz="2400" dirty="0" smtClean="0"/>
              <a:t>The RNA leaves the nucleus through the nuclear pores to go to the factories that make proteins</a:t>
            </a:r>
            <a:endParaRPr lang="en-US" sz="2400" dirty="0"/>
          </a:p>
        </p:txBody>
      </p:sp>
      <p:sp>
        <p:nvSpPr>
          <p:cNvPr id="7" name="TextBox 6"/>
          <p:cNvSpPr txBox="1"/>
          <p:nvPr/>
        </p:nvSpPr>
        <p:spPr>
          <a:xfrm>
            <a:off x="5486400" y="990600"/>
            <a:ext cx="3200400" cy="1200329"/>
          </a:xfrm>
          <a:prstGeom prst="rect">
            <a:avLst/>
          </a:prstGeom>
          <a:noFill/>
        </p:spPr>
        <p:txBody>
          <a:bodyPr wrap="square" rtlCol="0">
            <a:spAutoFit/>
          </a:bodyPr>
          <a:lstStyle/>
          <a:p>
            <a:r>
              <a:rPr lang="en-US" sz="2400" dirty="0" smtClean="0"/>
              <a:t>You can see the </a:t>
            </a:r>
            <a:r>
              <a:rPr lang="en-US" sz="2400" u="sng" dirty="0" smtClean="0">
                <a:solidFill>
                  <a:srgbClr val="7030A0"/>
                </a:solidFill>
              </a:rPr>
              <a:t>nuclear pores</a:t>
            </a:r>
            <a:r>
              <a:rPr lang="en-US" sz="2400" dirty="0" smtClean="0"/>
              <a:t> along the edge of the nuclear membrane </a:t>
            </a:r>
            <a:endParaRPr lang="en-US" sz="2400" dirty="0"/>
          </a:p>
        </p:txBody>
      </p:sp>
      <p:cxnSp>
        <p:nvCxnSpPr>
          <p:cNvPr id="9" name="Straight Arrow Connector 8"/>
          <p:cNvCxnSpPr/>
          <p:nvPr/>
        </p:nvCxnSpPr>
        <p:spPr>
          <a:xfrm flipH="1">
            <a:off x="4460384" y="2491127"/>
            <a:ext cx="764146" cy="99673"/>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95800" y="2491127"/>
            <a:ext cx="914400" cy="364495"/>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460384" y="2491127"/>
            <a:ext cx="949816" cy="785474"/>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1000" y="3657600"/>
            <a:ext cx="1066800" cy="0"/>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85293" y="3313313"/>
            <a:ext cx="1062507" cy="420487"/>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85293" y="2855622"/>
            <a:ext cx="1062507" cy="878178"/>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810001" y="1543853"/>
            <a:ext cx="1414529" cy="7436"/>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4267200" y="1543853"/>
            <a:ext cx="957330" cy="513547"/>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52400" y="152400"/>
            <a:ext cx="8839200" cy="655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PEER2\NSF FELLOWS\Undergraduates\Graham, Jennifer\MISC\Cells DLC\nucle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670" y="2886543"/>
            <a:ext cx="1680384" cy="161448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flipH="1" flipV="1">
            <a:off x="7121862" y="4271803"/>
            <a:ext cx="474908" cy="533399"/>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7286572" y="4218424"/>
            <a:ext cx="474908" cy="533399"/>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19124" y="2519202"/>
            <a:ext cx="338876" cy="685799"/>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81670" y="2773202"/>
            <a:ext cx="338876" cy="685799"/>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32986" y="5769921"/>
            <a:ext cx="7086600" cy="830997"/>
          </a:xfrm>
          <a:prstGeom prst="rect">
            <a:avLst/>
          </a:prstGeom>
        </p:spPr>
        <p:txBody>
          <a:bodyPr wrap="square">
            <a:spAutoFit/>
          </a:bodyPr>
          <a:lstStyle/>
          <a:p>
            <a:pPr>
              <a:defRPr/>
            </a:pPr>
            <a:r>
              <a:rPr lang="en-US" sz="2400" dirty="0"/>
              <a:t>Transcription of DNA happens in the nucleus and translation of RNA into proteins happens in the cytosol. </a:t>
            </a:r>
          </a:p>
        </p:txBody>
      </p:sp>
    </p:spTree>
    <p:extLst>
      <p:ext uri="{BB962C8B-B14F-4D97-AF65-F5344CB8AC3E}">
        <p14:creationId xmlns:p14="http://schemas.microsoft.com/office/powerpoint/2010/main" val="4081161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5501" y="740648"/>
            <a:ext cx="1421908" cy="1207171"/>
          </a:xfrm>
          <a:prstGeom prst="rect">
            <a:avLst/>
          </a:prstGeom>
        </p:spPr>
      </p:pic>
      <p:pic>
        <p:nvPicPr>
          <p:cNvPr id="8" name="Content Placeholder 7"/>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7400"/>
                    </a14:imgEffect>
                    <a14:imgEffect>
                      <a14:brightnessContrast bright="32000" contrast="4000"/>
                    </a14:imgEffect>
                  </a14:imgLayer>
                </a14:imgProps>
              </a:ext>
              <a:ext uri="{28A0092B-C50C-407E-A947-70E740481C1C}">
                <a14:useLocalDpi xmlns:a14="http://schemas.microsoft.com/office/drawing/2010/main" val="0"/>
              </a:ext>
            </a:extLst>
          </a:blip>
          <a:stretch>
            <a:fillRect/>
          </a:stretch>
        </p:blipFill>
        <p:spPr>
          <a:xfrm>
            <a:off x="44206" y="34344"/>
            <a:ext cx="1317889" cy="1567834"/>
          </a:xfrm>
        </p:spPr>
      </p:pic>
      <p:sp>
        <p:nvSpPr>
          <p:cNvPr id="2" name="Title 1"/>
          <p:cNvSpPr>
            <a:spLocks noGrp="1"/>
          </p:cNvSpPr>
          <p:nvPr>
            <p:ph type="title"/>
          </p:nvPr>
        </p:nvSpPr>
        <p:spPr>
          <a:xfrm>
            <a:off x="1125594" y="16466"/>
            <a:ext cx="3657600" cy="1143000"/>
          </a:xfrm>
        </p:spPr>
        <p:txBody>
          <a:bodyPr/>
          <a:lstStyle/>
          <a:p>
            <a:r>
              <a:rPr lang="en-US" u="sng" dirty="0" smtClean="0"/>
              <a:t>Ribosomes</a:t>
            </a:r>
            <a:endParaRPr lang="en-US" u="sng" dirty="0"/>
          </a:p>
        </p:txBody>
      </p:sp>
      <p:sp>
        <p:nvSpPr>
          <p:cNvPr id="5" name="Down Arrow 4"/>
          <p:cNvSpPr/>
          <p:nvPr/>
        </p:nvSpPr>
        <p:spPr>
          <a:xfrm rot="6240220">
            <a:off x="973399" y="561053"/>
            <a:ext cx="284593" cy="34395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6240220">
            <a:off x="624466" y="953150"/>
            <a:ext cx="284593" cy="34395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15409" y="1016556"/>
            <a:ext cx="5562600" cy="954107"/>
          </a:xfrm>
          <a:prstGeom prst="rect">
            <a:avLst/>
          </a:prstGeom>
          <a:noFill/>
        </p:spPr>
        <p:txBody>
          <a:bodyPr wrap="square" rtlCol="0">
            <a:spAutoFit/>
          </a:bodyPr>
          <a:lstStyle/>
          <a:p>
            <a:r>
              <a:rPr lang="en-US" sz="2800" dirty="0" smtClean="0"/>
              <a:t>The factories of the cell that translate RNA to make proteins</a:t>
            </a:r>
            <a:endParaRPr lang="en-US" sz="2800" dirty="0"/>
          </a:p>
        </p:txBody>
      </p:sp>
      <p:sp>
        <p:nvSpPr>
          <p:cNvPr id="9" name="TextBox 8"/>
          <p:cNvSpPr txBox="1"/>
          <p:nvPr/>
        </p:nvSpPr>
        <p:spPr>
          <a:xfrm>
            <a:off x="308610" y="2087624"/>
            <a:ext cx="8153400" cy="1384995"/>
          </a:xfrm>
          <a:prstGeom prst="rect">
            <a:avLst/>
          </a:prstGeom>
          <a:noFill/>
        </p:spPr>
        <p:txBody>
          <a:bodyPr wrap="square" rtlCol="0">
            <a:spAutoFit/>
          </a:bodyPr>
          <a:lstStyle/>
          <a:p>
            <a:r>
              <a:rPr lang="en-US" sz="2800" dirty="0" smtClean="0"/>
              <a:t>Ribosomes can be free floating in the cytosol (bottom yellow arrow) or bound to an organelle called the Endoplasmic Reticulum (top arrow)</a:t>
            </a:r>
            <a:endParaRPr lang="en-US" sz="2800"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0035" y="3954965"/>
            <a:ext cx="4030932" cy="2883717"/>
          </a:xfrm>
          <a:prstGeom prst="rect">
            <a:avLst/>
          </a:prstGeom>
        </p:spPr>
      </p:pic>
      <p:sp>
        <p:nvSpPr>
          <p:cNvPr id="11" name="TextBox 10"/>
          <p:cNvSpPr txBox="1"/>
          <p:nvPr/>
        </p:nvSpPr>
        <p:spPr>
          <a:xfrm>
            <a:off x="4114800" y="3779967"/>
            <a:ext cx="2895599" cy="369332"/>
          </a:xfrm>
          <a:prstGeom prst="rect">
            <a:avLst/>
          </a:prstGeom>
          <a:noFill/>
        </p:spPr>
        <p:txBody>
          <a:bodyPr wrap="square" rtlCol="0">
            <a:spAutoFit/>
          </a:bodyPr>
          <a:lstStyle/>
          <a:p>
            <a:pPr algn="r"/>
            <a:r>
              <a:rPr lang="en-US" dirty="0" smtClean="0"/>
              <a:t>Newly transcribed protein</a:t>
            </a:r>
            <a:endParaRPr lang="en-US" dirty="0"/>
          </a:p>
        </p:txBody>
      </p:sp>
      <p:sp>
        <p:nvSpPr>
          <p:cNvPr id="12" name="TextBox 11"/>
          <p:cNvSpPr txBox="1"/>
          <p:nvPr/>
        </p:nvSpPr>
        <p:spPr>
          <a:xfrm>
            <a:off x="4552948" y="4139631"/>
            <a:ext cx="2781300" cy="369332"/>
          </a:xfrm>
          <a:prstGeom prst="rect">
            <a:avLst/>
          </a:prstGeom>
          <a:noFill/>
        </p:spPr>
        <p:txBody>
          <a:bodyPr wrap="square" rtlCol="0">
            <a:spAutoFit/>
          </a:bodyPr>
          <a:lstStyle/>
          <a:p>
            <a:r>
              <a:rPr lang="en-US" dirty="0" smtClean="0"/>
              <a:t>Large ribosome subunit</a:t>
            </a:r>
            <a:endParaRPr lang="en-US" dirty="0"/>
          </a:p>
        </p:txBody>
      </p:sp>
      <p:sp>
        <p:nvSpPr>
          <p:cNvPr id="13" name="TextBox 12"/>
          <p:cNvSpPr txBox="1"/>
          <p:nvPr/>
        </p:nvSpPr>
        <p:spPr>
          <a:xfrm>
            <a:off x="4781549" y="6564868"/>
            <a:ext cx="2552699" cy="369332"/>
          </a:xfrm>
          <a:prstGeom prst="rect">
            <a:avLst/>
          </a:prstGeom>
          <a:noFill/>
        </p:spPr>
        <p:txBody>
          <a:bodyPr wrap="square" rtlCol="0">
            <a:spAutoFit/>
          </a:bodyPr>
          <a:lstStyle/>
          <a:p>
            <a:r>
              <a:rPr lang="en-US" dirty="0" smtClean="0"/>
              <a:t>Small ribosome subunit</a:t>
            </a:r>
            <a:endParaRPr lang="en-US" dirty="0"/>
          </a:p>
        </p:txBody>
      </p:sp>
      <p:sp>
        <p:nvSpPr>
          <p:cNvPr id="14" name="TextBox 13"/>
          <p:cNvSpPr txBox="1"/>
          <p:nvPr/>
        </p:nvSpPr>
        <p:spPr>
          <a:xfrm>
            <a:off x="5257800" y="5562600"/>
            <a:ext cx="800099" cy="369332"/>
          </a:xfrm>
          <a:prstGeom prst="rect">
            <a:avLst/>
          </a:prstGeom>
          <a:noFill/>
        </p:spPr>
        <p:txBody>
          <a:bodyPr wrap="square" rtlCol="0">
            <a:spAutoFit/>
          </a:bodyPr>
          <a:lstStyle/>
          <a:p>
            <a:r>
              <a:rPr lang="en-US" dirty="0" smtClean="0"/>
              <a:t>RNA</a:t>
            </a:r>
            <a:endParaRPr lang="en-US" dirty="0"/>
          </a:p>
        </p:txBody>
      </p:sp>
      <p:sp>
        <p:nvSpPr>
          <p:cNvPr id="15" name="TextBox 14"/>
          <p:cNvSpPr txBox="1"/>
          <p:nvPr/>
        </p:nvSpPr>
        <p:spPr>
          <a:xfrm>
            <a:off x="7246960" y="3431745"/>
            <a:ext cx="1884007" cy="523220"/>
          </a:xfrm>
          <a:prstGeom prst="rect">
            <a:avLst/>
          </a:prstGeom>
          <a:noFill/>
        </p:spPr>
        <p:txBody>
          <a:bodyPr wrap="square" rtlCol="0">
            <a:spAutoFit/>
          </a:bodyPr>
          <a:lstStyle/>
          <a:p>
            <a:r>
              <a:rPr lang="en-US" sz="2800" b="1" dirty="0" smtClean="0"/>
              <a:t>Ribosome</a:t>
            </a:r>
            <a:endParaRPr lang="en-US" sz="2800" b="1" dirty="0"/>
          </a:p>
        </p:txBody>
      </p:sp>
      <p:sp>
        <p:nvSpPr>
          <p:cNvPr id="16" name="Rectangle 15"/>
          <p:cNvSpPr/>
          <p:nvPr/>
        </p:nvSpPr>
        <p:spPr>
          <a:xfrm>
            <a:off x="4419600" y="3470665"/>
            <a:ext cx="4711367" cy="33873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15867" y="3964633"/>
            <a:ext cx="3890010" cy="2677656"/>
          </a:xfrm>
          <a:prstGeom prst="rect">
            <a:avLst/>
          </a:prstGeom>
          <a:noFill/>
        </p:spPr>
        <p:txBody>
          <a:bodyPr wrap="square" rtlCol="0">
            <a:spAutoFit/>
          </a:bodyPr>
          <a:lstStyle/>
          <a:p>
            <a:r>
              <a:rPr lang="en-US" sz="2800" dirty="0" smtClean="0"/>
              <a:t>There are over 2 million different proteins in the human body each doing a different job within our cells and ribosomes make them all</a:t>
            </a:r>
            <a:endParaRPr lang="en-US" sz="2800" dirty="0"/>
          </a:p>
        </p:txBody>
      </p:sp>
      <p:sp>
        <p:nvSpPr>
          <p:cNvPr id="19" name="Rectangle 18"/>
          <p:cNvSpPr/>
          <p:nvPr/>
        </p:nvSpPr>
        <p:spPr>
          <a:xfrm>
            <a:off x="4346617" y="228583"/>
            <a:ext cx="3193961" cy="707886"/>
          </a:xfrm>
          <a:prstGeom prst="rect">
            <a:avLst/>
          </a:prstGeom>
        </p:spPr>
        <p:txBody>
          <a:bodyPr wrap="square">
            <a:spAutoFit/>
          </a:bodyPr>
          <a:lstStyle/>
          <a:p>
            <a:r>
              <a:rPr lang="en-US" sz="2000" dirty="0" smtClean="0"/>
              <a:t>non-membrane-bound organelle</a:t>
            </a:r>
            <a:endParaRPr lang="en-US" sz="2000" dirty="0"/>
          </a:p>
        </p:txBody>
      </p:sp>
    </p:spTree>
    <p:extLst>
      <p:ext uri="{BB962C8B-B14F-4D97-AF65-F5344CB8AC3E}">
        <p14:creationId xmlns:p14="http://schemas.microsoft.com/office/powerpoint/2010/main" val="1952576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066800"/>
          </a:xfrm>
        </p:spPr>
        <p:txBody>
          <a:bodyPr/>
          <a:lstStyle/>
          <a:p>
            <a:r>
              <a:rPr lang="en-US" sz="4800" u="sng" dirty="0" smtClean="0">
                <a:solidFill>
                  <a:srgbClr val="990033"/>
                </a:solidFill>
              </a:rPr>
              <a:t>Endoplasmic Reticulum</a:t>
            </a:r>
            <a:endParaRPr lang="en-US" sz="4800" u="sng" dirty="0">
              <a:solidFill>
                <a:srgbClr val="990033"/>
              </a:solidFill>
            </a:endParaRPr>
          </a:p>
        </p:txBody>
      </p:sp>
      <p:sp>
        <p:nvSpPr>
          <p:cNvPr id="3" name="Content Placeholder 2"/>
          <p:cNvSpPr>
            <a:spLocks noGrp="1"/>
          </p:cNvSpPr>
          <p:nvPr>
            <p:ph idx="1"/>
          </p:nvPr>
        </p:nvSpPr>
        <p:spPr>
          <a:xfrm>
            <a:off x="171567" y="4380533"/>
            <a:ext cx="3657600" cy="2212296"/>
          </a:xfrm>
        </p:spPr>
        <p:txBody>
          <a:bodyPr>
            <a:noAutofit/>
          </a:bodyPr>
          <a:lstStyle/>
          <a:p>
            <a:pPr marL="0" indent="0">
              <a:buNone/>
            </a:pPr>
            <a:r>
              <a:rPr lang="en-US" sz="2400" dirty="0" smtClean="0"/>
              <a:t>The ribosomes on the RER make proteins that need  modification done by the ER (hence, their close location on the RER’s membrane)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820929"/>
            <a:ext cx="5029200" cy="3771900"/>
          </a:xfrm>
          <a:prstGeom prst="rect">
            <a:avLst/>
          </a:prstGeom>
        </p:spPr>
      </p:pic>
      <p:sp>
        <p:nvSpPr>
          <p:cNvPr id="8" name="Rectangle 7"/>
          <p:cNvSpPr/>
          <p:nvPr/>
        </p:nvSpPr>
        <p:spPr>
          <a:xfrm>
            <a:off x="76200" y="2259020"/>
            <a:ext cx="3635057" cy="1938992"/>
          </a:xfrm>
          <a:prstGeom prst="rect">
            <a:avLst/>
          </a:prstGeom>
        </p:spPr>
        <p:txBody>
          <a:bodyPr wrap="square">
            <a:spAutoFit/>
          </a:bodyPr>
          <a:lstStyle/>
          <a:p>
            <a:r>
              <a:rPr lang="en-US" sz="2400" b="1" u="sng" dirty="0"/>
              <a:t>Smooth ER</a:t>
            </a:r>
            <a:r>
              <a:rPr lang="en-US" sz="2400" b="1" dirty="0"/>
              <a:t> </a:t>
            </a:r>
            <a:endParaRPr lang="en-US" sz="2400" b="1" dirty="0" smtClean="0"/>
          </a:p>
          <a:p>
            <a:r>
              <a:rPr lang="en-US" sz="2400" dirty="0" smtClean="0"/>
              <a:t>(bottom arrow)</a:t>
            </a:r>
          </a:p>
          <a:p>
            <a:r>
              <a:rPr lang="en-US" sz="2400" dirty="0" smtClean="0"/>
              <a:t> has </a:t>
            </a:r>
            <a:r>
              <a:rPr lang="en-US" sz="2400" dirty="0"/>
              <a:t>no </a:t>
            </a:r>
            <a:r>
              <a:rPr lang="en-US" sz="2400" dirty="0" smtClean="0"/>
              <a:t>ribosomes</a:t>
            </a:r>
          </a:p>
          <a:p>
            <a:r>
              <a:rPr lang="en-US" sz="2400" dirty="0" smtClean="0"/>
              <a:t> </a:t>
            </a:r>
            <a:r>
              <a:rPr lang="en-US" sz="2400" dirty="0"/>
              <a:t>and appears </a:t>
            </a:r>
            <a:r>
              <a:rPr lang="en-US" sz="2400" dirty="0" smtClean="0"/>
              <a:t>smooth</a:t>
            </a:r>
          </a:p>
          <a:p>
            <a:endParaRPr lang="en-US" sz="2400" dirty="0"/>
          </a:p>
        </p:txBody>
      </p:sp>
      <p:cxnSp>
        <p:nvCxnSpPr>
          <p:cNvPr id="11" name="Straight Connector 10"/>
          <p:cNvCxnSpPr/>
          <p:nvPr/>
        </p:nvCxnSpPr>
        <p:spPr>
          <a:xfrm>
            <a:off x="6248400" y="6592829"/>
            <a:ext cx="22098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353300" y="6172200"/>
            <a:ext cx="1562100" cy="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23000"/>
                    </a14:imgEffect>
                  </a14:imgLayer>
                </a14:imgProps>
              </a:ext>
              <a:ext uri="{28A0092B-C50C-407E-A947-70E740481C1C}">
                <a14:useLocalDpi xmlns:a14="http://schemas.microsoft.com/office/drawing/2010/main" val="0"/>
              </a:ext>
            </a:extLst>
          </a:blip>
          <a:stretch>
            <a:fillRect/>
          </a:stretch>
        </p:blipFill>
        <p:spPr>
          <a:xfrm>
            <a:off x="76200" y="33629"/>
            <a:ext cx="1676634" cy="1400371"/>
          </a:xfrm>
          <a:prstGeom prst="rect">
            <a:avLst/>
          </a:prstGeom>
        </p:spPr>
      </p:pic>
      <p:sp>
        <p:nvSpPr>
          <p:cNvPr id="5" name="Down Arrow 4"/>
          <p:cNvSpPr/>
          <p:nvPr/>
        </p:nvSpPr>
        <p:spPr>
          <a:xfrm rot="7864655">
            <a:off x="1796445" y="964475"/>
            <a:ext cx="513973" cy="950895"/>
          </a:xfrm>
          <a:prstGeom prst="downArrow">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Down Arrow 12"/>
          <p:cNvSpPr/>
          <p:nvPr/>
        </p:nvSpPr>
        <p:spPr>
          <a:xfrm rot="8237502">
            <a:off x="657531" y="1325559"/>
            <a:ext cx="513973" cy="950895"/>
          </a:xfrm>
          <a:prstGeom prst="downArrow">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Rectangle 3"/>
          <p:cNvSpPr/>
          <p:nvPr/>
        </p:nvSpPr>
        <p:spPr>
          <a:xfrm>
            <a:off x="2494789" y="1679979"/>
            <a:ext cx="6115050" cy="1200329"/>
          </a:xfrm>
          <a:prstGeom prst="rect">
            <a:avLst/>
          </a:prstGeom>
        </p:spPr>
        <p:txBody>
          <a:bodyPr wrap="square">
            <a:spAutoFit/>
          </a:bodyPr>
          <a:lstStyle/>
          <a:p>
            <a:r>
              <a:rPr lang="en-US" sz="2400" b="1" u="sng" dirty="0"/>
              <a:t>Rough ER</a:t>
            </a:r>
            <a:r>
              <a:rPr lang="en-US" sz="2400" dirty="0"/>
              <a:t> (top arrow) is studded with ribosomes making it appear bumpy &amp; is always located next to the nucleus</a:t>
            </a:r>
          </a:p>
        </p:txBody>
      </p:sp>
      <p:sp>
        <p:nvSpPr>
          <p:cNvPr id="14" name="Down Arrow 13"/>
          <p:cNvSpPr/>
          <p:nvPr/>
        </p:nvSpPr>
        <p:spPr>
          <a:xfrm rot="18864337">
            <a:off x="2934786" y="3278898"/>
            <a:ext cx="513973" cy="950895"/>
          </a:xfrm>
          <a:prstGeom prst="downArrow">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Down Arrow 14"/>
          <p:cNvSpPr/>
          <p:nvPr/>
        </p:nvSpPr>
        <p:spPr>
          <a:xfrm rot="18907488">
            <a:off x="4635362" y="2753068"/>
            <a:ext cx="513973" cy="950895"/>
          </a:xfrm>
          <a:prstGeom prst="downArrow">
            <a:avLst/>
          </a:prstGeom>
          <a:solidFill>
            <a:srgbClr val="9900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TextBox 9"/>
          <p:cNvSpPr txBox="1"/>
          <p:nvPr/>
        </p:nvSpPr>
        <p:spPr>
          <a:xfrm>
            <a:off x="2743199" y="861835"/>
            <a:ext cx="5618231" cy="830997"/>
          </a:xfrm>
          <a:prstGeom prst="rect">
            <a:avLst/>
          </a:prstGeom>
          <a:noFill/>
          <a:ln w="22225">
            <a:noFill/>
          </a:ln>
        </p:spPr>
        <p:txBody>
          <a:bodyPr wrap="square" rtlCol="0">
            <a:spAutoFit/>
          </a:bodyPr>
          <a:lstStyle/>
          <a:p>
            <a:r>
              <a:rPr lang="en-US" sz="2400" dirty="0" smtClean="0"/>
              <a:t>The ER is a membrane-bound bunch of interconnected tubes with two types:</a:t>
            </a:r>
            <a:endParaRPr lang="en-US" sz="2400" dirty="0"/>
          </a:p>
        </p:txBody>
      </p:sp>
    </p:spTree>
    <p:extLst>
      <p:ext uri="{BB962C8B-B14F-4D97-AF65-F5344CB8AC3E}">
        <p14:creationId xmlns:p14="http://schemas.microsoft.com/office/powerpoint/2010/main" val="1318078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9" b="42"/>
          <a:stretch/>
        </p:blipFill>
        <p:spPr>
          <a:xfrm>
            <a:off x="6934200" y="259890"/>
            <a:ext cx="2184400" cy="2026110"/>
          </a:xfrm>
          <a:prstGeom prst="rect">
            <a:avLst/>
          </a:prstGeom>
          <a:scene3d>
            <a:camera prst="orthographicFront">
              <a:rot lat="0" lon="0" rev="16200000"/>
            </a:camera>
            <a:lightRig rig="threePt" dir="t"/>
          </a:scene3d>
        </p:spPr>
      </p:pic>
      <p:sp>
        <p:nvSpPr>
          <p:cNvPr id="7" name="Rectangle 6"/>
          <p:cNvSpPr/>
          <p:nvPr/>
        </p:nvSpPr>
        <p:spPr>
          <a:xfrm>
            <a:off x="6702011" y="1371599"/>
            <a:ext cx="2407227" cy="1153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5000" y="0"/>
            <a:ext cx="4495800" cy="1143000"/>
          </a:xfrm>
        </p:spPr>
        <p:txBody>
          <a:bodyPr/>
          <a:lstStyle/>
          <a:p>
            <a:r>
              <a:rPr lang="en-US" u="sng" dirty="0" smtClean="0">
                <a:solidFill>
                  <a:srgbClr val="C00000"/>
                </a:solidFill>
              </a:rPr>
              <a:t>Golgi Apparatus</a:t>
            </a:r>
            <a:endParaRPr lang="en-US" u="sng" dirty="0">
              <a:solidFill>
                <a:srgbClr val="C00000"/>
              </a:solidFill>
            </a:endParaRPr>
          </a:p>
        </p:txBody>
      </p:sp>
      <p:sp>
        <p:nvSpPr>
          <p:cNvPr id="3" name="Content Placeholder 2"/>
          <p:cNvSpPr>
            <a:spLocks noGrp="1"/>
          </p:cNvSpPr>
          <p:nvPr>
            <p:ph idx="1"/>
          </p:nvPr>
        </p:nvSpPr>
        <p:spPr>
          <a:xfrm>
            <a:off x="391391" y="1601337"/>
            <a:ext cx="8229600" cy="2818264"/>
          </a:xfrm>
        </p:spPr>
        <p:txBody>
          <a:bodyPr>
            <a:normAutofit/>
          </a:bodyPr>
          <a:lstStyle/>
          <a:p>
            <a:pPr marL="0" indent="0">
              <a:buNone/>
            </a:pPr>
            <a:r>
              <a:rPr lang="en-US" sz="2800" dirty="0" smtClean="0"/>
              <a:t>Also called </a:t>
            </a:r>
            <a:r>
              <a:rPr lang="en-US" sz="2800" i="1" dirty="0" smtClean="0"/>
              <a:t>Golgi Body </a:t>
            </a:r>
            <a:r>
              <a:rPr lang="en-US" sz="2800" dirty="0" smtClean="0"/>
              <a:t>or </a:t>
            </a:r>
            <a:r>
              <a:rPr lang="en-US" sz="2800" i="1" dirty="0" smtClean="0"/>
              <a:t>Golgi complex</a:t>
            </a:r>
          </a:p>
          <a:p>
            <a:pPr marL="0" indent="0">
              <a:buNone/>
            </a:pPr>
            <a:r>
              <a:rPr lang="en-US" dirty="0" smtClean="0"/>
              <a:t>The Golgi is a collection of sac-like folded membranes</a:t>
            </a:r>
          </a:p>
          <a:p>
            <a:r>
              <a:rPr lang="en-US" dirty="0" smtClean="0"/>
              <a:t>Processes, modifies, and packages proteins for transport within the cell or to other cells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2400"/>
            <a:ext cx="1295400" cy="1146372"/>
          </a:xfrm>
          <a:prstGeom prst="rect">
            <a:avLst/>
          </a:prstGeom>
        </p:spPr>
      </p:pic>
      <p:sp>
        <p:nvSpPr>
          <p:cNvPr id="5" name="Down Arrow 4"/>
          <p:cNvSpPr/>
          <p:nvPr/>
        </p:nvSpPr>
        <p:spPr>
          <a:xfrm rot="7002830">
            <a:off x="1409369" y="719816"/>
            <a:ext cx="502954" cy="906339"/>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4597753">
            <a:off x="6358244" y="854678"/>
            <a:ext cx="502954" cy="906339"/>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890" y="4865043"/>
            <a:ext cx="1905000" cy="1647825"/>
          </a:xfrm>
          <a:prstGeom prst="rect">
            <a:avLst/>
          </a:prstGeom>
        </p:spPr>
      </p:pic>
      <p:sp>
        <p:nvSpPr>
          <p:cNvPr id="10" name="Rectangle 9"/>
          <p:cNvSpPr/>
          <p:nvPr/>
        </p:nvSpPr>
        <p:spPr>
          <a:xfrm>
            <a:off x="3223260" y="4527352"/>
            <a:ext cx="5410200" cy="2062103"/>
          </a:xfrm>
          <a:prstGeom prst="rect">
            <a:avLst/>
          </a:prstGeom>
        </p:spPr>
        <p:txBody>
          <a:bodyPr wrap="square">
            <a:spAutoFit/>
          </a:bodyPr>
          <a:lstStyle/>
          <a:p>
            <a:r>
              <a:rPr lang="en-US" sz="3200" dirty="0"/>
              <a:t>The Golgi apparatus is like the post office where finished goods are packaged and distributed out into the cell</a:t>
            </a:r>
          </a:p>
        </p:txBody>
      </p:sp>
      <p:sp>
        <p:nvSpPr>
          <p:cNvPr id="11" name="Rectangle 10"/>
          <p:cNvSpPr/>
          <p:nvPr/>
        </p:nvSpPr>
        <p:spPr>
          <a:xfrm>
            <a:off x="2514600" y="894768"/>
            <a:ext cx="6387921" cy="400110"/>
          </a:xfrm>
          <a:prstGeom prst="rect">
            <a:avLst/>
          </a:prstGeom>
        </p:spPr>
        <p:txBody>
          <a:bodyPr wrap="square">
            <a:spAutoFit/>
          </a:bodyPr>
          <a:lstStyle/>
          <a:p>
            <a:r>
              <a:rPr lang="en-US" sz="2000" dirty="0" smtClean="0"/>
              <a:t>a membrane-bound organelle</a:t>
            </a:r>
            <a:endParaRPr lang="en-US" sz="2000" dirty="0"/>
          </a:p>
        </p:txBody>
      </p:sp>
      <p:sp>
        <p:nvSpPr>
          <p:cNvPr id="12" name="Freeform 11"/>
          <p:cNvSpPr/>
          <p:nvPr/>
        </p:nvSpPr>
        <p:spPr>
          <a:xfrm>
            <a:off x="7476863" y="888584"/>
            <a:ext cx="419743" cy="178164"/>
          </a:xfrm>
          <a:custGeom>
            <a:avLst/>
            <a:gdLst>
              <a:gd name="connsiteX0" fmla="*/ 409674 w 419743"/>
              <a:gd name="connsiteY0" fmla="*/ 1951 h 178164"/>
              <a:gd name="connsiteX1" fmla="*/ 338237 w 419743"/>
              <a:gd name="connsiteY1" fmla="*/ 6714 h 178164"/>
              <a:gd name="connsiteX2" fmla="*/ 304899 w 419743"/>
              <a:gd name="connsiteY2" fmla="*/ 16239 h 178164"/>
              <a:gd name="connsiteX3" fmla="*/ 262037 w 419743"/>
              <a:gd name="connsiteY3" fmla="*/ 21001 h 178164"/>
              <a:gd name="connsiteX4" fmla="*/ 242987 w 419743"/>
              <a:gd name="connsiteY4" fmla="*/ 25764 h 178164"/>
              <a:gd name="connsiteX5" fmla="*/ 200124 w 419743"/>
              <a:gd name="connsiteY5" fmla="*/ 40051 h 178164"/>
              <a:gd name="connsiteX6" fmla="*/ 171549 w 419743"/>
              <a:gd name="connsiteY6" fmla="*/ 49576 h 178164"/>
              <a:gd name="connsiteX7" fmla="*/ 142974 w 419743"/>
              <a:gd name="connsiteY7" fmla="*/ 54339 h 178164"/>
              <a:gd name="connsiteX8" fmla="*/ 114399 w 419743"/>
              <a:gd name="connsiteY8" fmla="*/ 63864 h 178164"/>
              <a:gd name="connsiteX9" fmla="*/ 81062 w 419743"/>
              <a:gd name="connsiteY9" fmla="*/ 68626 h 178164"/>
              <a:gd name="connsiteX10" fmla="*/ 52487 w 419743"/>
              <a:gd name="connsiteY10" fmla="*/ 78151 h 178164"/>
              <a:gd name="connsiteX11" fmla="*/ 38199 w 419743"/>
              <a:gd name="connsiteY11" fmla="*/ 87676 h 178164"/>
              <a:gd name="connsiteX12" fmla="*/ 9624 w 419743"/>
              <a:gd name="connsiteY12" fmla="*/ 97201 h 178164"/>
              <a:gd name="connsiteX13" fmla="*/ 99 w 419743"/>
              <a:gd name="connsiteY13" fmla="*/ 135301 h 178164"/>
              <a:gd name="connsiteX14" fmla="*/ 9624 w 419743"/>
              <a:gd name="connsiteY14" fmla="*/ 149589 h 178164"/>
              <a:gd name="connsiteX15" fmla="*/ 47724 w 419743"/>
              <a:gd name="connsiteY15" fmla="*/ 173401 h 178164"/>
              <a:gd name="connsiteX16" fmla="*/ 66774 w 419743"/>
              <a:gd name="connsiteY16" fmla="*/ 178164 h 178164"/>
              <a:gd name="connsiteX17" fmla="*/ 266799 w 419743"/>
              <a:gd name="connsiteY17" fmla="*/ 168639 h 178164"/>
              <a:gd name="connsiteX18" fmla="*/ 304899 w 419743"/>
              <a:gd name="connsiteY18" fmla="*/ 159114 h 178164"/>
              <a:gd name="connsiteX19" fmla="*/ 319187 w 419743"/>
              <a:gd name="connsiteY19" fmla="*/ 154351 h 178164"/>
              <a:gd name="connsiteX20" fmla="*/ 347762 w 419743"/>
              <a:gd name="connsiteY20" fmla="*/ 135301 h 178164"/>
              <a:gd name="connsiteX21" fmla="*/ 352524 w 419743"/>
              <a:gd name="connsiteY21" fmla="*/ 121014 h 178164"/>
              <a:gd name="connsiteX22" fmla="*/ 357287 w 419743"/>
              <a:gd name="connsiteY22" fmla="*/ 68626 h 178164"/>
              <a:gd name="connsiteX23" fmla="*/ 409674 w 419743"/>
              <a:gd name="connsiteY23" fmla="*/ 54339 h 178164"/>
              <a:gd name="connsiteX24" fmla="*/ 419199 w 419743"/>
              <a:gd name="connsiteY24" fmla="*/ 40051 h 178164"/>
              <a:gd name="connsiteX25" fmla="*/ 409674 w 419743"/>
              <a:gd name="connsiteY25" fmla="*/ 1951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9743" h="178164">
                <a:moveTo>
                  <a:pt x="409674" y="1951"/>
                </a:moveTo>
                <a:cubicBezTo>
                  <a:pt x="396180" y="-3605"/>
                  <a:pt x="361971" y="4216"/>
                  <a:pt x="338237" y="6714"/>
                </a:cubicBezTo>
                <a:cubicBezTo>
                  <a:pt x="298143" y="10934"/>
                  <a:pt x="337802" y="10755"/>
                  <a:pt x="304899" y="16239"/>
                </a:cubicBezTo>
                <a:cubicBezTo>
                  <a:pt x="290719" y="18602"/>
                  <a:pt x="276324" y="19414"/>
                  <a:pt x="262037" y="21001"/>
                </a:cubicBezTo>
                <a:cubicBezTo>
                  <a:pt x="255687" y="22589"/>
                  <a:pt x="249256" y="23883"/>
                  <a:pt x="242987" y="25764"/>
                </a:cubicBezTo>
                <a:cubicBezTo>
                  <a:pt x="228562" y="30092"/>
                  <a:pt x="214412" y="35288"/>
                  <a:pt x="200124" y="40051"/>
                </a:cubicBezTo>
                <a:cubicBezTo>
                  <a:pt x="200113" y="40055"/>
                  <a:pt x="171560" y="49574"/>
                  <a:pt x="171549" y="49576"/>
                </a:cubicBezTo>
                <a:cubicBezTo>
                  <a:pt x="162024" y="51164"/>
                  <a:pt x="152342" y="51997"/>
                  <a:pt x="142974" y="54339"/>
                </a:cubicBezTo>
                <a:cubicBezTo>
                  <a:pt x="133234" y="56774"/>
                  <a:pt x="124338" y="62444"/>
                  <a:pt x="114399" y="63864"/>
                </a:cubicBezTo>
                <a:lnTo>
                  <a:pt x="81062" y="68626"/>
                </a:lnTo>
                <a:cubicBezTo>
                  <a:pt x="71537" y="71801"/>
                  <a:pt x="60841" y="72582"/>
                  <a:pt x="52487" y="78151"/>
                </a:cubicBezTo>
                <a:cubicBezTo>
                  <a:pt x="47724" y="81326"/>
                  <a:pt x="43430" y="85351"/>
                  <a:pt x="38199" y="87676"/>
                </a:cubicBezTo>
                <a:cubicBezTo>
                  <a:pt x="29024" y="91754"/>
                  <a:pt x="9624" y="97201"/>
                  <a:pt x="9624" y="97201"/>
                </a:cubicBezTo>
                <a:cubicBezTo>
                  <a:pt x="6515" y="106529"/>
                  <a:pt x="-945" y="126945"/>
                  <a:pt x="99" y="135301"/>
                </a:cubicBezTo>
                <a:cubicBezTo>
                  <a:pt x="809" y="140981"/>
                  <a:pt x="5577" y="145542"/>
                  <a:pt x="9624" y="149589"/>
                </a:cubicBezTo>
                <a:cubicBezTo>
                  <a:pt x="18614" y="158579"/>
                  <a:pt x="35653" y="168874"/>
                  <a:pt x="47724" y="173401"/>
                </a:cubicBezTo>
                <a:cubicBezTo>
                  <a:pt x="53853" y="175699"/>
                  <a:pt x="60424" y="176576"/>
                  <a:pt x="66774" y="178164"/>
                </a:cubicBezTo>
                <a:cubicBezTo>
                  <a:pt x="119398" y="176702"/>
                  <a:pt x="203530" y="182196"/>
                  <a:pt x="266799" y="168639"/>
                </a:cubicBezTo>
                <a:cubicBezTo>
                  <a:pt x="279599" y="165896"/>
                  <a:pt x="292480" y="163254"/>
                  <a:pt x="304899" y="159114"/>
                </a:cubicBezTo>
                <a:cubicBezTo>
                  <a:pt x="309662" y="157526"/>
                  <a:pt x="314798" y="156789"/>
                  <a:pt x="319187" y="154351"/>
                </a:cubicBezTo>
                <a:cubicBezTo>
                  <a:pt x="329194" y="148792"/>
                  <a:pt x="347762" y="135301"/>
                  <a:pt x="347762" y="135301"/>
                </a:cubicBezTo>
                <a:cubicBezTo>
                  <a:pt x="349349" y="130539"/>
                  <a:pt x="351814" y="125983"/>
                  <a:pt x="352524" y="121014"/>
                </a:cubicBezTo>
                <a:cubicBezTo>
                  <a:pt x="355004" y="103656"/>
                  <a:pt x="348974" y="84065"/>
                  <a:pt x="357287" y="68626"/>
                </a:cubicBezTo>
                <a:cubicBezTo>
                  <a:pt x="360204" y="63208"/>
                  <a:pt x="402893" y="55695"/>
                  <a:pt x="409674" y="54339"/>
                </a:cubicBezTo>
                <a:cubicBezTo>
                  <a:pt x="412849" y="49576"/>
                  <a:pt x="419199" y="45775"/>
                  <a:pt x="419199" y="40051"/>
                </a:cubicBezTo>
                <a:cubicBezTo>
                  <a:pt x="419199" y="9970"/>
                  <a:pt x="423168" y="7507"/>
                  <a:pt x="409674" y="1951"/>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905587" y="623835"/>
            <a:ext cx="386045" cy="338138"/>
          </a:xfrm>
          <a:custGeom>
            <a:avLst/>
            <a:gdLst>
              <a:gd name="connsiteX0" fmla="*/ 342900 w 386045"/>
              <a:gd name="connsiteY0" fmla="*/ 9525 h 338138"/>
              <a:gd name="connsiteX1" fmla="*/ 304800 w 386045"/>
              <a:gd name="connsiteY1" fmla="*/ 28575 h 338138"/>
              <a:gd name="connsiteX2" fmla="*/ 280988 w 386045"/>
              <a:gd name="connsiteY2" fmla="*/ 52388 h 338138"/>
              <a:gd name="connsiteX3" fmla="*/ 271463 w 386045"/>
              <a:gd name="connsiteY3" fmla="*/ 66675 h 338138"/>
              <a:gd name="connsiteX4" fmla="*/ 261938 w 386045"/>
              <a:gd name="connsiteY4" fmla="*/ 95250 h 338138"/>
              <a:gd name="connsiteX5" fmla="*/ 252413 w 386045"/>
              <a:gd name="connsiteY5" fmla="*/ 109538 h 338138"/>
              <a:gd name="connsiteX6" fmla="*/ 242888 w 386045"/>
              <a:gd name="connsiteY6" fmla="*/ 138113 h 338138"/>
              <a:gd name="connsiteX7" fmla="*/ 209550 w 386045"/>
              <a:gd name="connsiteY7" fmla="*/ 161925 h 338138"/>
              <a:gd name="connsiteX8" fmla="*/ 180975 w 386045"/>
              <a:gd name="connsiteY8" fmla="*/ 190500 h 338138"/>
              <a:gd name="connsiteX9" fmla="*/ 142875 w 386045"/>
              <a:gd name="connsiteY9" fmla="*/ 233363 h 338138"/>
              <a:gd name="connsiteX10" fmla="*/ 114300 w 386045"/>
              <a:gd name="connsiteY10" fmla="*/ 252413 h 338138"/>
              <a:gd name="connsiteX11" fmla="*/ 100013 w 386045"/>
              <a:gd name="connsiteY11" fmla="*/ 257175 h 338138"/>
              <a:gd name="connsiteX12" fmla="*/ 57150 w 386045"/>
              <a:gd name="connsiteY12" fmla="*/ 276225 h 338138"/>
              <a:gd name="connsiteX13" fmla="*/ 42863 w 386045"/>
              <a:gd name="connsiteY13" fmla="*/ 280988 h 338138"/>
              <a:gd name="connsiteX14" fmla="*/ 14288 w 386045"/>
              <a:gd name="connsiteY14" fmla="*/ 295275 h 338138"/>
              <a:gd name="connsiteX15" fmla="*/ 0 w 386045"/>
              <a:gd name="connsiteY15" fmla="*/ 323850 h 338138"/>
              <a:gd name="connsiteX16" fmla="*/ 4763 w 386045"/>
              <a:gd name="connsiteY16" fmla="*/ 338138 h 338138"/>
              <a:gd name="connsiteX17" fmla="*/ 38100 w 386045"/>
              <a:gd name="connsiteY17" fmla="*/ 333375 h 338138"/>
              <a:gd name="connsiteX18" fmla="*/ 80963 w 386045"/>
              <a:gd name="connsiteY18" fmla="*/ 323850 h 338138"/>
              <a:gd name="connsiteX19" fmla="*/ 109538 w 386045"/>
              <a:gd name="connsiteY19" fmla="*/ 300038 h 338138"/>
              <a:gd name="connsiteX20" fmla="*/ 123825 w 386045"/>
              <a:gd name="connsiteY20" fmla="*/ 290513 h 338138"/>
              <a:gd name="connsiteX21" fmla="*/ 152400 w 386045"/>
              <a:gd name="connsiteY21" fmla="*/ 261938 h 338138"/>
              <a:gd name="connsiteX22" fmla="*/ 180975 w 386045"/>
              <a:gd name="connsiteY22" fmla="*/ 242888 h 338138"/>
              <a:gd name="connsiteX23" fmla="*/ 195263 w 386045"/>
              <a:gd name="connsiteY23" fmla="*/ 233363 h 338138"/>
              <a:gd name="connsiteX24" fmla="*/ 219075 w 386045"/>
              <a:gd name="connsiteY24" fmla="*/ 209550 h 338138"/>
              <a:gd name="connsiteX25" fmla="*/ 252413 w 386045"/>
              <a:gd name="connsiteY25" fmla="*/ 185738 h 338138"/>
              <a:gd name="connsiteX26" fmla="*/ 295275 w 386045"/>
              <a:gd name="connsiteY26" fmla="*/ 147638 h 338138"/>
              <a:gd name="connsiteX27" fmla="*/ 304800 w 386045"/>
              <a:gd name="connsiteY27" fmla="*/ 133350 h 338138"/>
              <a:gd name="connsiteX28" fmla="*/ 333375 w 386045"/>
              <a:gd name="connsiteY28" fmla="*/ 109538 h 338138"/>
              <a:gd name="connsiteX29" fmla="*/ 357188 w 386045"/>
              <a:gd name="connsiteY29" fmla="*/ 80963 h 338138"/>
              <a:gd name="connsiteX30" fmla="*/ 376238 w 386045"/>
              <a:gd name="connsiteY30" fmla="*/ 52388 h 338138"/>
              <a:gd name="connsiteX31" fmla="*/ 381000 w 386045"/>
              <a:gd name="connsiteY31" fmla="*/ 4763 h 338138"/>
              <a:gd name="connsiteX32" fmla="*/ 366713 w 386045"/>
              <a:gd name="connsiteY32" fmla="*/ 0 h 338138"/>
              <a:gd name="connsiteX33" fmla="*/ 342900 w 386045"/>
              <a:gd name="connsiteY33" fmla="*/ 9525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6045" h="338138">
                <a:moveTo>
                  <a:pt x="342900" y="9525"/>
                </a:moveTo>
                <a:cubicBezTo>
                  <a:pt x="331532" y="14072"/>
                  <a:pt x="314311" y="19064"/>
                  <a:pt x="304800" y="28575"/>
                </a:cubicBezTo>
                <a:cubicBezTo>
                  <a:pt x="273047" y="60328"/>
                  <a:pt x="319090" y="26986"/>
                  <a:pt x="280988" y="52388"/>
                </a:cubicBezTo>
                <a:cubicBezTo>
                  <a:pt x="277813" y="57150"/>
                  <a:pt x="273788" y="61445"/>
                  <a:pt x="271463" y="66675"/>
                </a:cubicBezTo>
                <a:cubicBezTo>
                  <a:pt x="267385" y="75850"/>
                  <a:pt x="267507" y="86896"/>
                  <a:pt x="261938" y="95250"/>
                </a:cubicBezTo>
                <a:cubicBezTo>
                  <a:pt x="258763" y="100013"/>
                  <a:pt x="254738" y="104307"/>
                  <a:pt x="252413" y="109538"/>
                </a:cubicBezTo>
                <a:cubicBezTo>
                  <a:pt x="248335" y="118713"/>
                  <a:pt x="251242" y="132544"/>
                  <a:pt x="242888" y="138113"/>
                </a:cubicBezTo>
                <a:cubicBezTo>
                  <a:pt x="232950" y="144738"/>
                  <a:pt x="217988" y="154331"/>
                  <a:pt x="209550" y="161925"/>
                </a:cubicBezTo>
                <a:cubicBezTo>
                  <a:pt x="199537" y="170936"/>
                  <a:pt x="188447" y="179292"/>
                  <a:pt x="180975" y="190500"/>
                </a:cubicBezTo>
                <a:cubicBezTo>
                  <a:pt x="169523" y="207679"/>
                  <a:pt x="162449" y="220313"/>
                  <a:pt x="142875" y="233363"/>
                </a:cubicBezTo>
                <a:cubicBezTo>
                  <a:pt x="133350" y="239713"/>
                  <a:pt x="125160" y="248793"/>
                  <a:pt x="114300" y="252413"/>
                </a:cubicBezTo>
                <a:lnTo>
                  <a:pt x="100013" y="257175"/>
                </a:lnTo>
                <a:cubicBezTo>
                  <a:pt x="77370" y="272270"/>
                  <a:pt x="91157" y="264889"/>
                  <a:pt x="57150" y="276225"/>
                </a:cubicBezTo>
                <a:cubicBezTo>
                  <a:pt x="52388" y="277813"/>
                  <a:pt x="47040" y="278203"/>
                  <a:pt x="42863" y="280988"/>
                </a:cubicBezTo>
                <a:cubicBezTo>
                  <a:pt x="24398" y="293297"/>
                  <a:pt x="34005" y="288703"/>
                  <a:pt x="14288" y="295275"/>
                </a:cubicBezTo>
                <a:cubicBezTo>
                  <a:pt x="9474" y="302497"/>
                  <a:pt x="0" y="313993"/>
                  <a:pt x="0" y="323850"/>
                </a:cubicBezTo>
                <a:cubicBezTo>
                  <a:pt x="0" y="328870"/>
                  <a:pt x="3175" y="333375"/>
                  <a:pt x="4763" y="338138"/>
                </a:cubicBezTo>
                <a:cubicBezTo>
                  <a:pt x="15875" y="336550"/>
                  <a:pt x="27028" y="335220"/>
                  <a:pt x="38100" y="333375"/>
                </a:cubicBezTo>
                <a:cubicBezTo>
                  <a:pt x="56252" y="330350"/>
                  <a:pt x="63827" y="328134"/>
                  <a:pt x="80963" y="323850"/>
                </a:cubicBezTo>
                <a:cubicBezTo>
                  <a:pt x="116435" y="300201"/>
                  <a:pt x="72869" y="330595"/>
                  <a:pt x="109538" y="300038"/>
                </a:cubicBezTo>
                <a:cubicBezTo>
                  <a:pt x="113935" y="296374"/>
                  <a:pt x="119547" y="294316"/>
                  <a:pt x="123825" y="290513"/>
                </a:cubicBezTo>
                <a:cubicBezTo>
                  <a:pt x="133893" y="281564"/>
                  <a:pt x="141192" y="269410"/>
                  <a:pt x="152400" y="261938"/>
                </a:cubicBezTo>
                <a:lnTo>
                  <a:pt x="180975" y="242888"/>
                </a:lnTo>
                <a:lnTo>
                  <a:pt x="195263" y="233363"/>
                </a:lnTo>
                <a:cubicBezTo>
                  <a:pt x="212724" y="207171"/>
                  <a:pt x="195265" y="229391"/>
                  <a:pt x="219075" y="209550"/>
                </a:cubicBezTo>
                <a:cubicBezTo>
                  <a:pt x="248035" y="185417"/>
                  <a:pt x="217165" y="203362"/>
                  <a:pt x="252413" y="185738"/>
                </a:cubicBezTo>
                <a:cubicBezTo>
                  <a:pt x="285035" y="153116"/>
                  <a:pt x="269780" y="164635"/>
                  <a:pt x="295275" y="147638"/>
                </a:cubicBezTo>
                <a:cubicBezTo>
                  <a:pt x="298450" y="142875"/>
                  <a:pt x="301136" y="137747"/>
                  <a:pt x="304800" y="133350"/>
                </a:cubicBezTo>
                <a:cubicBezTo>
                  <a:pt x="316257" y="119601"/>
                  <a:pt x="319329" y="118902"/>
                  <a:pt x="333375" y="109538"/>
                </a:cubicBezTo>
                <a:cubicBezTo>
                  <a:pt x="367407" y="58488"/>
                  <a:pt x="314412" y="135959"/>
                  <a:pt x="357188" y="80963"/>
                </a:cubicBezTo>
                <a:cubicBezTo>
                  <a:pt x="364216" y="71927"/>
                  <a:pt x="376238" y="52388"/>
                  <a:pt x="376238" y="52388"/>
                </a:cubicBezTo>
                <a:cubicBezTo>
                  <a:pt x="380689" y="39034"/>
                  <a:pt x="392855" y="19582"/>
                  <a:pt x="381000" y="4763"/>
                </a:cubicBezTo>
                <a:cubicBezTo>
                  <a:pt x="377864" y="843"/>
                  <a:pt x="371475" y="1588"/>
                  <a:pt x="366713" y="0"/>
                </a:cubicBezTo>
                <a:lnTo>
                  <a:pt x="342900" y="9525"/>
                </a:ln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134062" y="914348"/>
            <a:ext cx="361950" cy="109537"/>
          </a:xfrm>
          <a:custGeom>
            <a:avLst/>
            <a:gdLst>
              <a:gd name="connsiteX0" fmla="*/ 361950 w 361950"/>
              <a:gd name="connsiteY0" fmla="*/ 104775 h 109537"/>
              <a:gd name="connsiteX1" fmla="*/ 309563 w 361950"/>
              <a:gd name="connsiteY1" fmla="*/ 90487 h 109537"/>
              <a:gd name="connsiteX2" fmla="*/ 280988 w 361950"/>
              <a:gd name="connsiteY2" fmla="*/ 71437 h 109537"/>
              <a:gd name="connsiteX3" fmla="*/ 285750 w 361950"/>
              <a:gd name="connsiteY3" fmla="*/ 52387 h 109537"/>
              <a:gd name="connsiteX4" fmla="*/ 295275 w 361950"/>
              <a:gd name="connsiteY4" fmla="*/ 38100 h 109537"/>
              <a:gd name="connsiteX5" fmla="*/ 285750 w 361950"/>
              <a:gd name="connsiteY5" fmla="*/ 23812 h 109537"/>
              <a:gd name="connsiteX6" fmla="*/ 257175 w 361950"/>
              <a:gd name="connsiteY6" fmla="*/ 14287 h 109537"/>
              <a:gd name="connsiteX7" fmla="*/ 219075 w 361950"/>
              <a:gd name="connsiteY7" fmla="*/ 0 h 109537"/>
              <a:gd name="connsiteX8" fmla="*/ 38100 w 361950"/>
              <a:gd name="connsiteY8" fmla="*/ 9525 h 109537"/>
              <a:gd name="connsiteX9" fmla="*/ 4763 w 361950"/>
              <a:gd name="connsiteY9" fmla="*/ 19050 h 109537"/>
              <a:gd name="connsiteX10" fmla="*/ 0 w 361950"/>
              <a:gd name="connsiteY10" fmla="*/ 33337 h 109537"/>
              <a:gd name="connsiteX11" fmla="*/ 4763 w 361950"/>
              <a:gd name="connsiteY11" fmla="*/ 57150 h 109537"/>
              <a:gd name="connsiteX12" fmla="*/ 71438 w 361950"/>
              <a:gd name="connsiteY12" fmla="*/ 76200 h 109537"/>
              <a:gd name="connsiteX13" fmla="*/ 252413 w 361950"/>
              <a:gd name="connsiteY13" fmla="*/ 80962 h 109537"/>
              <a:gd name="connsiteX14" fmla="*/ 280988 w 361950"/>
              <a:gd name="connsiteY14" fmla="*/ 90487 h 109537"/>
              <a:gd name="connsiteX15" fmla="*/ 309563 w 361950"/>
              <a:gd name="connsiteY15" fmla="*/ 109537 h 109537"/>
              <a:gd name="connsiteX16" fmla="*/ 361950 w 361950"/>
              <a:gd name="connsiteY16" fmla="*/ 104775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50" h="109537">
                <a:moveTo>
                  <a:pt x="361950" y="104775"/>
                </a:moveTo>
                <a:cubicBezTo>
                  <a:pt x="349171" y="102219"/>
                  <a:pt x="319920" y="97392"/>
                  <a:pt x="309563" y="90487"/>
                </a:cubicBezTo>
                <a:lnTo>
                  <a:pt x="280988" y="71437"/>
                </a:lnTo>
                <a:cubicBezTo>
                  <a:pt x="282575" y="65087"/>
                  <a:pt x="283172" y="58403"/>
                  <a:pt x="285750" y="52387"/>
                </a:cubicBezTo>
                <a:cubicBezTo>
                  <a:pt x="288005" y="47126"/>
                  <a:pt x="295275" y="43824"/>
                  <a:pt x="295275" y="38100"/>
                </a:cubicBezTo>
                <a:cubicBezTo>
                  <a:pt x="295275" y="32376"/>
                  <a:pt x="290604" y="26846"/>
                  <a:pt x="285750" y="23812"/>
                </a:cubicBezTo>
                <a:cubicBezTo>
                  <a:pt x="277236" y="18491"/>
                  <a:pt x="266497" y="18016"/>
                  <a:pt x="257175" y="14287"/>
                </a:cubicBezTo>
                <a:cubicBezTo>
                  <a:pt x="228702" y="2898"/>
                  <a:pt x="241473" y="7465"/>
                  <a:pt x="219075" y="0"/>
                </a:cubicBezTo>
                <a:cubicBezTo>
                  <a:pt x="153971" y="2100"/>
                  <a:pt x="98807" y="-1512"/>
                  <a:pt x="38100" y="9525"/>
                </a:cubicBezTo>
                <a:cubicBezTo>
                  <a:pt x="24937" y="11918"/>
                  <a:pt x="17009" y="14967"/>
                  <a:pt x="4763" y="19050"/>
                </a:cubicBezTo>
                <a:cubicBezTo>
                  <a:pt x="3175" y="23812"/>
                  <a:pt x="0" y="28317"/>
                  <a:pt x="0" y="33337"/>
                </a:cubicBezTo>
                <a:cubicBezTo>
                  <a:pt x="0" y="41432"/>
                  <a:pt x="1143" y="49910"/>
                  <a:pt x="4763" y="57150"/>
                </a:cubicBezTo>
                <a:cubicBezTo>
                  <a:pt x="17248" y="82119"/>
                  <a:pt x="49316" y="75297"/>
                  <a:pt x="71438" y="76200"/>
                </a:cubicBezTo>
                <a:cubicBezTo>
                  <a:pt x="131734" y="78661"/>
                  <a:pt x="192088" y="79375"/>
                  <a:pt x="252413" y="80962"/>
                </a:cubicBezTo>
                <a:cubicBezTo>
                  <a:pt x="261938" y="84137"/>
                  <a:pt x="272634" y="84918"/>
                  <a:pt x="280988" y="90487"/>
                </a:cubicBezTo>
                <a:lnTo>
                  <a:pt x="309563" y="109537"/>
                </a:lnTo>
                <a:cubicBezTo>
                  <a:pt x="328368" y="103269"/>
                  <a:pt x="323850" y="109795"/>
                  <a:pt x="361950" y="104775"/>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099107" y="1099507"/>
            <a:ext cx="395641" cy="72016"/>
          </a:xfrm>
          <a:custGeom>
            <a:avLst/>
            <a:gdLst>
              <a:gd name="connsiteX0" fmla="*/ 392143 w 395641"/>
              <a:gd name="connsiteY0" fmla="*/ 38678 h 72016"/>
              <a:gd name="connsiteX1" fmla="*/ 320705 w 395641"/>
              <a:gd name="connsiteY1" fmla="*/ 33916 h 72016"/>
              <a:gd name="connsiteX2" fmla="*/ 292130 w 395641"/>
              <a:gd name="connsiteY2" fmla="*/ 29153 h 72016"/>
              <a:gd name="connsiteX3" fmla="*/ 182593 w 395641"/>
              <a:gd name="connsiteY3" fmla="*/ 19628 h 72016"/>
              <a:gd name="connsiteX4" fmla="*/ 163543 w 395641"/>
              <a:gd name="connsiteY4" fmla="*/ 14866 h 72016"/>
              <a:gd name="connsiteX5" fmla="*/ 149255 w 395641"/>
              <a:gd name="connsiteY5" fmla="*/ 10103 h 72016"/>
              <a:gd name="connsiteX6" fmla="*/ 101630 w 395641"/>
              <a:gd name="connsiteY6" fmla="*/ 5341 h 72016"/>
              <a:gd name="connsiteX7" fmla="*/ 6380 w 395641"/>
              <a:gd name="connsiteY7" fmla="*/ 38678 h 72016"/>
              <a:gd name="connsiteX8" fmla="*/ 20668 w 395641"/>
              <a:gd name="connsiteY8" fmla="*/ 48203 h 72016"/>
              <a:gd name="connsiteX9" fmla="*/ 58768 w 395641"/>
              <a:gd name="connsiteY9" fmla="*/ 57728 h 72016"/>
              <a:gd name="connsiteX10" fmla="*/ 77818 w 395641"/>
              <a:gd name="connsiteY10" fmla="*/ 62491 h 72016"/>
              <a:gd name="connsiteX11" fmla="*/ 258793 w 395641"/>
              <a:gd name="connsiteY11" fmla="*/ 67253 h 72016"/>
              <a:gd name="connsiteX12" fmla="*/ 349280 w 395641"/>
              <a:gd name="connsiteY12" fmla="*/ 72016 h 72016"/>
              <a:gd name="connsiteX13" fmla="*/ 382618 w 395641"/>
              <a:gd name="connsiteY13" fmla="*/ 57728 h 72016"/>
              <a:gd name="connsiteX14" fmla="*/ 392143 w 395641"/>
              <a:gd name="connsiteY14" fmla="*/ 38678 h 7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641" h="72016">
                <a:moveTo>
                  <a:pt x="392143" y="38678"/>
                </a:moveTo>
                <a:cubicBezTo>
                  <a:pt x="381824" y="34709"/>
                  <a:pt x="344463" y="36179"/>
                  <a:pt x="320705" y="33916"/>
                </a:cubicBezTo>
                <a:cubicBezTo>
                  <a:pt x="311092" y="33000"/>
                  <a:pt x="301735" y="30147"/>
                  <a:pt x="292130" y="29153"/>
                </a:cubicBezTo>
                <a:cubicBezTo>
                  <a:pt x="255674" y="25382"/>
                  <a:pt x="182593" y="19628"/>
                  <a:pt x="182593" y="19628"/>
                </a:cubicBezTo>
                <a:cubicBezTo>
                  <a:pt x="176243" y="18041"/>
                  <a:pt x="169837" y="16664"/>
                  <a:pt x="163543" y="14866"/>
                </a:cubicBezTo>
                <a:cubicBezTo>
                  <a:pt x="158716" y="13487"/>
                  <a:pt x="154217" y="10866"/>
                  <a:pt x="149255" y="10103"/>
                </a:cubicBezTo>
                <a:cubicBezTo>
                  <a:pt x="133486" y="7677"/>
                  <a:pt x="117505" y="6928"/>
                  <a:pt x="101630" y="5341"/>
                </a:cubicBezTo>
                <a:cubicBezTo>
                  <a:pt x="61178" y="7267"/>
                  <a:pt x="-23891" y="-21865"/>
                  <a:pt x="6380" y="38678"/>
                </a:cubicBezTo>
                <a:cubicBezTo>
                  <a:pt x="8940" y="43798"/>
                  <a:pt x="15289" y="46247"/>
                  <a:pt x="20668" y="48203"/>
                </a:cubicBezTo>
                <a:cubicBezTo>
                  <a:pt x="32971" y="52677"/>
                  <a:pt x="46068" y="54553"/>
                  <a:pt x="58768" y="57728"/>
                </a:cubicBezTo>
                <a:cubicBezTo>
                  <a:pt x="65118" y="59316"/>
                  <a:pt x="71275" y="62319"/>
                  <a:pt x="77818" y="62491"/>
                </a:cubicBezTo>
                <a:lnTo>
                  <a:pt x="258793" y="67253"/>
                </a:lnTo>
                <a:cubicBezTo>
                  <a:pt x="288955" y="68841"/>
                  <a:pt x="319076" y="72016"/>
                  <a:pt x="349280" y="72016"/>
                </a:cubicBezTo>
                <a:cubicBezTo>
                  <a:pt x="369102" y="72016"/>
                  <a:pt x="367065" y="65504"/>
                  <a:pt x="382618" y="57728"/>
                </a:cubicBezTo>
                <a:cubicBezTo>
                  <a:pt x="387108" y="55483"/>
                  <a:pt x="402462" y="42647"/>
                  <a:pt x="392143" y="38678"/>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732933" y="1027387"/>
            <a:ext cx="182603" cy="94055"/>
          </a:xfrm>
          <a:custGeom>
            <a:avLst/>
            <a:gdLst>
              <a:gd name="connsiteX0" fmla="*/ 158367 w 182603"/>
              <a:gd name="connsiteY0" fmla="*/ 1261 h 94055"/>
              <a:gd name="connsiteX1" fmla="*/ 105979 w 182603"/>
              <a:gd name="connsiteY1" fmla="*/ 6023 h 94055"/>
              <a:gd name="connsiteX2" fmla="*/ 48829 w 182603"/>
              <a:gd name="connsiteY2" fmla="*/ 15548 h 94055"/>
              <a:gd name="connsiteX3" fmla="*/ 20254 w 182603"/>
              <a:gd name="connsiteY3" fmla="*/ 29836 h 94055"/>
              <a:gd name="connsiteX4" fmla="*/ 1204 w 182603"/>
              <a:gd name="connsiteY4" fmla="*/ 58411 h 94055"/>
              <a:gd name="connsiteX5" fmla="*/ 5967 w 182603"/>
              <a:gd name="connsiteY5" fmla="*/ 91748 h 94055"/>
              <a:gd name="connsiteX6" fmla="*/ 148842 w 182603"/>
              <a:gd name="connsiteY6" fmla="*/ 82223 h 94055"/>
              <a:gd name="connsiteX7" fmla="*/ 163129 w 182603"/>
              <a:gd name="connsiteY7" fmla="*/ 77461 h 94055"/>
              <a:gd name="connsiteX8" fmla="*/ 182179 w 182603"/>
              <a:gd name="connsiteY8" fmla="*/ 48886 h 94055"/>
              <a:gd name="connsiteX9" fmla="*/ 167892 w 182603"/>
              <a:gd name="connsiteY9" fmla="*/ 34598 h 94055"/>
              <a:gd name="connsiteX10" fmla="*/ 153604 w 182603"/>
              <a:gd name="connsiteY10" fmla="*/ 29836 h 94055"/>
              <a:gd name="connsiteX11" fmla="*/ 158367 w 182603"/>
              <a:gd name="connsiteY11" fmla="*/ 1261 h 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603" h="94055">
                <a:moveTo>
                  <a:pt x="158367" y="1261"/>
                </a:moveTo>
                <a:cubicBezTo>
                  <a:pt x="150429" y="-2708"/>
                  <a:pt x="123366" y="3755"/>
                  <a:pt x="105979" y="6023"/>
                </a:cubicBezTo>
                <a:cubicBezTo>
                  <a:pt x="86828" y="8521"/>
                  <a:pt x="48829" y="15548"/>
                  <a:pt x="48829" y="15548"/>
                </a:cubicBezTo>
                <a:cubicBezTo>
                  <a:pt x="38639" y="18945"/>
                  <a:pt x="27856" y="21148"/>
                  <a:pt x="20254" y="29836"/>
                </a:cubicBezTo>
                <a:cubicBezTo>
                  <a:pt x="12716" y="38451"/>
                  <a:pt x="1204" y="58411"/>
                  <a:pt x="1204" y="58411"/>
                </a:cubicBezTo>
                <a:cubicBezTo>
                  <a:pt x="2792" y="69523"/>
                  <a:pt x="-4971" y="89224"/>
                  <a:pt x="5967" y="91748"/>
                </a:cubicBezTo>
                <a:cubicBezTo>
                  <a:pt x="29492" y="97177"/>
                  <a:pt x="107201" y="92633"/>
                  <a:pt x="148842" y="82223"/>
                </a:cubicBezTo>
                <a:cubicBezTo>
                  <a:pt x="153712" y="81005"/>
                  <a:pt x="158367" y="79048"/>
                  <a:pt x="163129" y="77461"/>
                </a:cubicBezTo>
                <a:cubicBezTo>
                  <a:pt x="167096" y="73494"/>
                  <a:pt x="185625" y="59225"/>
                  <a:pt x="182179" y="48886"/>
                </a:cubicBezTo>
                <a:cubicBezTo>
                  <a:pt x="180049" y="42496"/>
                  <a:pt x="173496" y="38334"/>
                  <a:pt x="167892" y="34598"/>
                </a:cubicBezTo>
                <a:cubicBezTo>
                  <a:pt x="163715" y="31813"/>
                  <a:pt x="158367" y="31423"/>
                  <a:pt x="153604" y="29836"/>
                </a:cubicBezTo>
                <a:cubicBezTo>
                  <a:pt x="132713" y="15908"/>
                  <a:pt x="166305" y="5230"/>
                  <a:pt x="158367" y="1261"/>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891300" y="642885"/>
            <a:ext cx="204787" cy="200565"/>
          </a:xfrm>
          <a:custGeom>
            <a:avLst/>
            <a:gdLst>
              <a:gd name="connsiteX0" fmla="*/ 14287 w 204787"/>
              <a:gd name="connsiteY0" fmla="*/ 195263 h 200565"/>
              <a:gd name="connsiteX1" fmla="*/ 38100 w 204787"/>
              <a:gd name="connsiteY1" fmla="*/ 200025 h 200565"/>
              <a:gd name="connsiteX2" fmla="*/ 142875 w 204787"/>
              <a:gd name="connsiteY2" fmla="*/ 190500 h 200565"/>
              <a:gd name="connsiteX3" fmla="*/ 176212 w 204787"/>
              <a:gd name="connsiteY3" fmla="*/ 147638 h 200565"/>
              <a:gd name="connsiteX4" fmla="*/ 190500 w 204787"/>
              <a:gd name="connsiteY4" fmla="*/ 104775 h 200565"/>
              <a:gd name="connsiteX5" fmla="*/ 200025 w 204787"/>
              <a:gd name="connsiteY5" fmla="*/ 76200 h 200565"/>
              <a:gd name="connsiteX6" fmla="*/ 204787 w 204787"/>
              <a:gd name="connsiteY6" fmla="*/ 61913 h 200565"/>
              <a:gd name="connsiteX7" fmla="*/ 200025 w 204787"/>
              <a:gd name="connsiteY7" fmla="*/ 38100 h 200565"/>
              <a:gd name="connsiteX8" fmla="*/ 176212 w 204787"/>
              <a:gd name="connsiteY8" fmla="*/ 14288 h 200565"/>
              <a:gd name="connsiteX9" fmla="*/ 138112 w 204787"/>
              <a:gd name="connsiteY9" fmla="*/ 4763 h 200565"/>
              <a:gd name="connsiteX10" fmla="*/ 123825 w 204787"/>
              <a:gd name="connsiteY10" fmla="*/ 0 h 200565"/>
              <a:gd name="connsiteX11" fmla="*/ 80962 w 204787"/>
              <a:gd name="connsiteY11" fmla="*/ 4763 h 200565"/>
              <a:gd name="connsiteX12" fmla="*/ 66675 w 204787"/>
              <a:gd name="connsiteY12" fmla="*/ 14288 h 200565"/>
              <a:gd name="connsiteX13" fmla="*/ 47625 w 204787"/>
              <a:gd name="connsiteY13" fmla="*/ 28575 h 200565"/>
              <a:gd name="connsiteX14" fmla="*/ 33337 w 204787"/>
              <a:gd name="connsiteY14" fmla="*/ 61913 h 200565"/>
              <a:gd name="connsiteX15" fmla="*/ 14287 w 204787"/>
              <a:gd name="connsiteY15" fmla="*/ 90488 h 200565"/>
              <a:gd name="connsiteX16" fmla="*/ 9525 w 204787"/>
              <a:gd name="connsiteY16" fmla="*/ 109538 h 200565"/>
              <a:gd name="connsiteX17" fmla="*/ 0 w 204787"/>
              <a:gd name="connsiteY17" fmla="*/ 142875 h 200565"/>
              <a:gd name="connsiteX18" fmla="*/ 33337 w 204787"/>
              <a:gd name="connsiteY18" fmla="*/ 185738 h 200565"/>
              <a:gd name="connsiteX19" fmla="*/ 14287 w 204787"/>
              <a:gd name="connsiteY19" fmla="*/ 195263 h 20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87" h="200565">
                <a:moveTo>
                  <a:pt x="14287" y="195263"/>
                </a:moveTo>
                <a:cubicBezTo>
                  <a:pt x="15081" y="197644"/>
                  <a:pt x="30005" y="200025"/>
                  <a:pt x="38100" y="200025"/>
                </a:cubicBezTo>
                <a:cubicBezTo>
                  <a:pt x="118524" y="200025"/>
                  <a:pt x="102439" y="203980"/>
                  <a:pt x="142875" y="190500"/>
                </a:cubicBezTo>
                <a:cubicBezTo>
                  <a:pt x="155203" y="178172"/>
                  <a:pt x="170516" y="164727"/>
                  <a:pt x="176212" y="147638"/>
                </a:cubicBezTo>
                <a:lnTo>
                  <a:pt x="190500" y="104775"/>
                </a:lnTo>
                <a:lnTo>
                  <a:pt x="200025" y="76200"/>
                </a:lnTo>
                <a:lnTo>
                  <a:pt x="204787" y="61913"/>
                </a:lnTo>
                <a:cubicBezTo>
                  <a:pt x="203200" y="53975"/>
                  <a:pt x="202867" y="45679"/>
                  <a:pt x="200025" y="38100"/>
                </a:cubicBezTo>
                <a:cubicBezTo>
                  <a:pt x="196265" y="28074"/>
                  <a:pt x="186322" y="17964"/>
                  <a:pt x="176212" y="14288"/>
                </a:cubicBezTo>
                <a:cubicBezTo>
                  <a:pt x="163909" y="9814"/>
                  <a:pt x="150531" y="8903"/>
                  <a:pt x="138112" y="4763"/>
                </a:cubicBezTo>
                <a:lnTo>
                  <a:pt x="123825" y="0"/>
                </a:lnTo>
                <a:cubicBezTo>
                  <a:pt x="109537" y="1588"/>
                  <a:pt x="94908" y="1276"/>
                  <a:pt x="80962" y="4763"/>
                </a:cubicBezTo>
                <a:cubicBezTo>
                  <a:pt x="75409" y="6151"/>
                  <a:pt x="71333" y="10961"/>
                  <a:pt x="66675" y="14288"/>
                </a:cubicBezTo>
                <a:cubicBezTo>
                  <a:pt x="60216" y="18902"/>
                  <a:pt x="53975" y="23813"/>
                  <a:pt x="47625" y="28575"/>
                </a:cubicBezTo>
                <a:cubicBezTo>
                  <a:pt x="12952" y="80586"/>
                  <a:pt x="64094" y="400"/>
                  <a:pt x="33337" y="61913"/>
                </a:cubicBezTo>
                <a:cubicBezTo>
                  <a:pt x="28217" y="72152"/>
                  <a:pt x="14287" y="90488"/>
                  <a:pt x="14287" y="90488"/>
                </a:cubicBezTo>
                <a:cubicBezTo>
                  <a:pt x="12700" y="96838"/>
                  <a:pt x="11323" y="103244"/>
                  <a:pt x="9525" y="109538"/>
                </a:cubicBezTo>
                <a:cubicBezTo>
                  <a:pt x="-4140" y="157364"/>
                  <a:pt x="14887" y="83321"/>
                  <a:pt x="0" y="142875"/>
                </a:cubicBezTo>
                <a:cubicBezTo>
                  <a:pt x="4253" y="185407"/>
                  <a:pt x="-10085" y="202021"/>
                  <a:pt x="33337" y="185738"/>
                </a:cubicBezTo>
                <a:cubicBezTo>
                  <a:pt x="37541" y="184161"/>
                  <a:pt x="13493" y="192882"/>
                  <a:pt x="14287" y="195263"/>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34037" y="703710"/>
            <a:ext cx="463864" cy="312013"/>
          </a:xfrm>
          <a:custGeom>
            <a:avLst/>
            <a:gdLst>
              <a:gd name="connsiteX0" fmla="*/ 125 w 463864"/>
              <a:gd name="connsiteY0" fmla="*/ 310650 h 312013"/>
              <a:gd name="connsiteX1" fmla="*/ 38225 w 463864"/>
              <a:gd name="connsiteY1" fmla="*/ 272550 h 312013"/>
              <a:gd name="connsiteX2" fmla="*/ 95375 w 463864"/>
              <a:gd name="connsiteY2" fmla="*/ 258263 h 312013"/>
              <a:gd name="connsiteX3" fmla="*/ 123950 w 463864"/>
              <a:gd name="connsiteY3" fmla="*/ 243975 h 312013"/>
              <a:gd name="connsiteX4" fmla="*/ 143000 w 463864"/>
              <a:gd name="connsiteY4" fmla="*/ 220163 h 312013"/>
              <a:gd name="connsiteX5" fmla="*/ 162050 w 463864"/>
              <a:gd name="connsiteY5" fmla="*/ 191588 h 312013"/>
              <a:gd name="connsiteX6" fmla="*/ 200150 w 463864"/>
              <a:gd name="connsiteY6" fmla="*/ 134438 h 312013"/>
              <a:gd name="connsiteX7" fmla="*/ 214438 w 463864"/>
              <a:gd name="connsiteY7" fmla="*/ 124913 h 312013"/>
              <a:gd name="connsiteX8" fmla="*/ 243013 w 463864"/>
              <a:gd name="connsiteY8" fmla="*/ 115388 h 312013"/>
              <a:gd name="connsiteX9" fmla="*/ 257300 w 463864"/>
              <a:gd name="connsiteY9" fmla="*/ 105863 h 312013"/>
              <a:gd name="connsiteX10" fmla="*/ 276350 w 463864"/>
              <a:gd name="connsiteY10" fmla="*/ 101100 h 312013"/>
              <a:gd name="connsiteX11" fmla="*/ 319213 w 463864"/>
              <a:gd name="connsiteY11" fmla="*/ 91575 h 312013"/>
              <a:gd name="connsiteX12" fmla="*/ 333500 w 463864"/>
              <a:gd name="connsiteY12" fmla="*/ 82050 h 312013"/>
              <a:gd name="connsiteX13" fmla="*/ 347788 w 463864"/>
              <a:gd name="connsiteY13" fmla="*/ 77288 h 312013"/>
              <a:gd name="connsiteX14" fmla="*/ 362075 w 463864"/>
              <a:gd name="connsiteY14" fmla="*/ 63000 h 312013"/>
              <a:gd name="connsiteX15" fmla="*/ 390650 w 463864"/>
              <a:gd name="connsiteY15" fmla="*/ 43950 h 312013"/>
              <a:gd name="connsiteX16" fmla="*/ 419225 w 463864"/>
              <a:gd name="connsiteY16" fmla="*/ 24900 h 312013"/>
              <a:gd name="connsiteX17" fmla="*/ 433513 w 463864"/>
              <a:gd name="connsiteY17" fmla="*/ 15375 h 312013"/>
              <a:gd name="connsiteX18" fmla="*/ 443038 w 463864"/>
              <a:gd name="connsiteY18" fmla="*/ 1088 h 312013"/>
              <a:gd name="connsiteX19" fmla="*/ 462088 w 463864"/>
              <a:gd name="connsiteY19" fmla="*/ 5850 h 312013"/>
              <a:gd name="connsiteX20" fmla="*/ 457325 w 463864"/>
              <a:gd name="connsiteY20" fmla="*/ 53475 h 312013"/>
              <a:gd name="connsiteX21" fmla="*/ 443038 w 463864"/>
              <a:gd name="connsiteY21" fmla="*/ 63000 h 312013"/>
              <a:gd name="connsiteX22" fmla="*/ 414463 w 463864"/>
              <a:gd name="connsiteY22" fmla="*/ 72525 h 312013"/>
              <a:gd name="connsiteX23" fmla="*/ 385888 w 463864"/>
              <a:gd name="connsiteY23" fmla="*/ 82050 h 312013"/>
              <a:gd name="connsiteX24" fmla="*/ 347788 w 463864"/>
              <a:gd name="connsiteY24" fmla="*/ 91575 h 312013"/>
              <a:gd name="connsiteX25" fmla="*/ 319213 w 463864"/>
              <a:gd name="connsiteY25" fmla="*/ 115388 h 312013"/>
              <a:gd name="connsiteX26" fmla="*/ 304925 w 463864"/>
              <a:gd name="connsiteY26" fmla="*/ 120150 h 312013"/>
              <a:gd name="connsiteX27" fmla="*/ 290638 w 463864"/>
              <a:gd name="connsiteY27" fmla="*/ 134438 h 312013"/>
              <a:gd name="connsiteX28" fmla="*/ 262063 w 463864"/>
              <a:gd name="connsiteY28" fmla="*/ 153488 h 312013"/>
              <a:gd name="connsiteX29" fmla="*/ 243013 w 463864"/>
              <a:gd name="connsiteY29" fmla="*/ 167775 h 312013"/>
              <a:gd name="connsiteX30" fmla="*/ 233488 w 463864"/>
              <a:gd name="connsiteY30" fmla="*/ 182063 h 312013"/>
              <a:gd name="connsiteX31" fmla="*/ 219200 w 463864"/>
              <a:gd name="connsiteY31" fmla="*/ 196350 h 312013"/>
              <a:gd name="connsiteX32" fmla="*/ 200150 w 463864"/>
              <a:gd name="connsiteY32" fmla="*/ 220163 h 312013"/>
              <a:gd name="connsiteX33" fmla="*/ 166813 w 463864"/>
              <a:gd name="connsiteY33" fmla="*/ 263025 h 312013"/>
              <a:gd name="connsiteX34" fmla="*/ 143000 w 463864"/>
              <a:gd name="connsiteY34" fmla="*/ 267788 h 312013"/>
              <a:gd name="connsiteX35" fmla="*/ 119188 w 463864"/>
              <a:gd name="connsiteY35" fmla="*/ 277313 h 312013"/>
              <a:gd name="connsiteX36" fmla="*/ 71563 w 463864"/>
              <a:gd name="connsiteY36" fmla="*/ 291600 h 312013"/>
              <a:gd name="connsiteX37" fmla="*/ 57275 w 463864"/>
              <a:gd name="connsiteY37" fmla="*/ 296363 h 312013"/>
              <a:gd name="connsiteX38" fmla="*/ 28700 w 463864"/>
              <a:gd name="connsiteY38" fmla="*/ 301125 h 312013"/>
              <a:gd name="connsiteX39" fmla="*/ 125 w 463864"/>
              <a:gd name="connsiteY39" fmla="*/ 310650 h 31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3864" h="312013">
                <a:moveTo>
                  <a:pt x="125" y="310650"/>
                </a:moveTo>
                <a:cubicBezTo>
                  <a:pt x="1712" y="305888"/>
                  <a:pt x="21186" y="278230"/>
                  <a:pt x="38225" y="272550"/>
                </a:cubicBezTo>
                <a:cubicBezTo>
                  <a:pt x="75961" y="259971"/>
                  <a:pt x="56896" y="264675"/>
                  <a:pt x="95375" y="258263"/>
                </a:cubicBezTo>
                <a:cubicBezTo>
                  <a:pt x="104787" y="255125"/>
                  <a:pt x="117235" y="252368"/>
                  <a:pt x="123950" y="243975"/>
                </a:cubicBezTo>
                <a:cubicBezTo>
                  <a:pt x="150240" y="211113"/>
                  <a:pt x="102056" y="247460"/>
                  <a:pt x="143000" y="220163"/>
                </a:cubicBezTo>
                <a:cubicBezTo>
                  <a:pt x="149350" y="210638"/>
                  <a:pt x="158430" y="202448"/>
                  <a:pt x="162050" y="191588"/>
                </a:cubicBezTo>
                <a:cubicBezTo>
                  <a:pt x="172036" y="161630"/>
                  <a:pt x="169572" y="154823"/>
                  <a:pt x="200150" y="134438"/>
                </a:cubicBezTo>
                <a:cubicBezTo>
                  <a:pt x="204913" y="131263"/>
                  <a:pt x="209207" y="127238"/>
                  <a:pt x="214438" y="124913"/>
                </a:cubicBezTo>
                <a:cubicBezTo>
                  <a:pt x="223613" y="120835"/>
                  <a:pt x="243013" y="115388"/>
                  <a:pt x="243013" y="115388"/>
                </a:cubicBezTo>
                <a:cubicBezTo>
                  <a:pt x="247775" y="112213"/>
                  <a:pt x="252039" y="108118"/>
                  <a:pt x="257300" y="105863"/>
                </a:cubicBezTo>
                <a:cubicBezTo>
                  <a:pt x="263316" y="103285"/>
                  <a:pt x="269960" y="102520"/>
                  <a:pt x="276350" y="101100"/>
                </a:cubicBezTo>
                <a:cubicBezTo>
                  <a:pt x="330766" y="89008"/>
                  <a:pt x="272754" y="103191"/>
                  <a:pt x="319213" y="91575"/>
                </a:cubicBezTo>
                <a:cubicBezTo>
                  <a:pt x="323975" y="88400"/>
                  <a:pt x="328381" y="84610"/>
                  <a:pt x="333500" y="82050"/>
                </a:cubicBezTo>
                <a:cubicBezTo>
                  <a:pt x="337990" y="79805"/>
                  <a:pt x="343611" y="80073"/>
                  <a:pt x="347788" y="77288"/>
                </a:cubicBezTo>
                <a:cubicBezTo>
                  <a:pt x="353392" y="73552"/>
                  <a:pt x="356759" y="67135"/>
                  <a:pt x="362075" y="63000"/>
                </a:cubicBezTo>
                <a:cubicBezTo>
                  <a:pt x="371111" y="55972"/>
                  <a:pt x="381125" y="50300"/>
                  <a:pt x="390650" y="43950"/>
                </a:cubicBezTo>
                <a:lnTo>
                  <a:pt x="419225" y="24900"/>
                </a:lnTo>
                <a:lnTo>
                  <a:pt x="433513" y="15375"/>
                </a:lnTo>
                <a:cubicBezTo>
                  <a:pt x="436688" y="10613"/>
                  <a:pt x="437608" y="2898"/>
                  <a:pt x="443038" y="1088"/>
                </a:cubicBezTo>
                <a:cubicBezTo>
                  <a:pt x="449248" y="-982"/>
                  <a:pt x="460366" y="-465"/>
                  <a:pt x="462088" y="5850"/>
                </a:cubicBezTo>
                <a:cubicBezTo>
                  <a:pt x="466286" y="21242"/>
                  <a:pt x="462370" y="38340"/>
                  <a:pt x="457325" y="53475"/>
                </a:cubicBezTo>
                <a:cubicBezTo>
                  <a:pt x="455515" y="58905"/>
                  <a:pt x="448268" y="60675"/>
                  <a:pt x="443038" y="63000"/>
                </a:cubicBezTo>
                <a:cubicBezTo>
                  <a:pt x="433863" y="67078"/>
                  <a:pt x="423988" y="69350"/>
                  <a:pt x="414463" y="72525"/>
                </a:cubicBezTo>
                <a:lnTo>
                  <a:pt x="385888" y="82050"/>
                </a:lnTo>
                <a:cubicBezTo>
                  <a:pt x="357153" y="87798"/>
                  <a:pt x="369755" y="84253"/>
                  <a:pt x="347788" y="91575"/>
                </a:cubicBezTo>
                <a:cubicBezTo>
                  <a:pt x="337257" y="102106"/>
                  <a:pt x="332472" y="108759"/>
                  <a:pt x="319213" y="115388"/>
                </a:cubicBezTo>
                <a:cubicBezTo>
                  <a:pt x="314723" y="117633"/>
                  <a:pt x="309688" y="118563"/>
                  <a:pt x="304925" y="120150"/>
                </a:cubicBezTo>
                <a:cubicBezTo>
                  <a:pt x="300163" y="124913"/>
                  <a:pt x="295954" y="130303"/>
                  <a:pt x="290638" y="134438"/>
                </a:cubicBezTo>
                <a:cubicBezTo>
                  <a:pt x="281602" y="141466"/>
                  <a:pt x="271221" y="146620"/>
                  <a:pt x="262063" y="153488"/>
                </a:cubicBezTo>
                <a:lnTo>
                  <a:pt x="243013" y="167775"/>
                </a:lnTo>
                <a:cubicBezTo>
                  <a:pt x="239838" y="172538"/>
                  <a:pt x="237152" y="177666"/>
                  <a:pt x="233488" y="182063"/>
                </a:cubicBezTo>
                <a:cubicBezTo>
                  <a:pt x="229176" y="187237"/>
                  <a:pt x="222936" y="190746"/>
                  <a:pt x="219200" y="196350"/>
                </a:cubicBezTo>
                <a:cubicBezTo>
                  <a:pt x="200796" y="223956"/>
                  <a:pt x="232106" y="198860"/>
                  <a:pt x="200150" y="220163"/>
                </a:cubicBezTo>
                <a:cubicBezTo>
                  <a:pt x="196386" y="225810"/>
                  <a:pt x="178004" y="257430"/>
                  <a:pt x="166813" y="263025"/>
                </a:cubicBezTo>
                <a:cubicBezTo>
                  <a:pt x="159573" y="266645"/>
                  <a:pt x="150753" y="265462"/>
                  <a:pt x="143000" y="267788"/>
                </a:cubicBezTo>
                <a:cubicBezTo>
                  <a:pt x="134812" y="270245"/>
                  <a:pt x="127222" y="274391"/>
                  <a:pt x="119188" y="277313"/>
                </a:cubicBezTo>
                <a:cubicBezTo>
                  <a:pt x="77679" y="292407"/>
                  <a:pt x="104737" y="282122"/>
                  <a:pt x="71563" y="291600"/>
                </a:cubicBezTo>
                <a:cubicBezTo>
                  <a:pt x="66736" y="292979"/>
                  <a:pt x="62176" y="295274"/>
                  <a:pt x="57275" y="296363"/>
                </a:cubicBezTo>
                <a:cubicBezTo>
                  <a:pt x="47849" y="298458"/>
                  <a:pt x="38225" y="299538"/>
                  <a:pt x="28700" y="301125"/>
                </a:cubicBezTo>
                <a:cubicBezTo>
                  <a:pt x="12283" y="306598"/>
                  <a:pt x="-1462" y="315412"/>
                  <a:pt x="125" y="310650"/>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515062" y="1085316"/>
            <a:ext cx="185738" cy="110019"/>
          </a:xfrm>
          <a:custGeom>
            <a:avLst/>
            <a:gdLst>
              <a:gd name="connsiteX0" fmla="*/ 147638 w 185738"/>
              <a:gd name="connsiteY0" fmla="*/ 24294 h 110019"/>
              <a:gd name="connsiteX1" fmla="*/ 123825 w 185738"/>
              <a:gd name="connsiteY1" fmla="*/ 29057 h 110019"/>
              <a:gd name="connsiteX2" fmla="*/ 85725 w 185738"/>
              <a:gd name="connsiteY2" fmla="*/ 38582 h 110019"/>
              <a:gd name="connsiteX3" fmla="*/ 52388 w 185738"/>
              <a:gd name="connsiteY3" fmla="*/ 43344 h 110019"/>
              <a:gd name="connsiteX4" fmla="*/ 23813 w 185738"/>
              <a:gd name="connsiteY4" fmla="*/ 57632 h 110019"/>
              <a:gd name="connsiteX5" fmla="*/ 14288 w 185738"/>
              <a:gd name="connsiteY5" fmla="*/ 71919 h 110019"/>
              <a:gd name="connsiteX6" fmla="*/ 0 w 185738"/>
              <a:gd name="connsiteY6" fmla="*/ 105257 h 110019"/>
              <a:gd name="connsiteX7" fmla="*/ 28575 w 185738"/>
              <a:gd name="connsiteY7" fmla="*/ 110019 h 110019"/>
              <a:gd name="connsiteX8" fmla="*/ 114300 w 185738"/>
              <a:gd name="connsiteY8" fmla="*/ 105257 h 110019"/>
              <a:gd name="connsiteX9" fmla="*/ 147638 w 185738"/>
              <a:gd name="connsiteY9" fmla="*/ 95732 h 110019"/>
              <a:gd name="connsiteX10" fmla="*/ 166688 w 185738"/>
              <a:gd name="connsiteY10" fmla="*/ 67157 h 110019"/>
              <a:gd name="connsiteX11" fmla="*/ 185738 w 185738"/>
              <a:gd name="connsiteY11" fmla="*/ 38582 h 110019"/>
              <a:gd name="connsiteX12" fmla="*/ 176213 w 185738"/>
              <a:gd name="connsiteY12" fmla="*/ 14769 h 110019"/>
              <a:gd name="connsiteX13" fmla="*/ 147638 w 185738"/>
              <a:gd name="connsiteY13" fmla="*/ 10007 h 110019"/>
              <a:gd name="connsiteX14" fmla="*/ 104775 w 185738"/>
              <a:gd name="connsiteY14" fmla="*/ 482 h 110019"/>
              <a:gd name="connsiteX15" fmla="*/ 42863 w 185738"/>
              <a:gd name="connsiteY15" fmla="*/ 482 h 11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738" h="110019">
                <a:moveTo>
                  <a:pt x="147638" y="24294"/>
                </a:moveTo>
                <a:cubicBezTo>
                  <a:pt x="139700" y="25882"/>
                  <a:pt x="131713" y="27237"/>
                  <a:pt x="123825" y="29057"/>
                </a:cubicBezTo>
                <a:cubicBezTo>
                  <a:pt x="111069" y="32001"/>
                  <a:pt x="98684" y="36731"/>
                  <a:pt x="85725" y="38582"/>
                </a:cubicBezTo>
                <a:lnTo>
                  <a:pt x="52388" y="43344"/>
                </a:lnTo>
                <a:cubicBezTo>
                  <a:pt x="40767" y="47218"/>
                  <a:pt x="33045" y="48400"/>
                  <a:pt x="23813" y="57632"/>
                </a:cubicBezTo>
                <a:cubicBezTo>
                  <a:pt x="19766" y="61679"/>
                  <a:pt x="17128" y="66949"/>
                  <a:pt x="14288" y="71919"/>
                </a:cubicBezTo>
                <a:cubicBezTo>
                  <a:pt x="4872" y="88396"/>
                  <a:pt x="5343" y="89229"/>
                  <a:pt x="0" y="105257"/>
                </a:cubicBezTo>
                <a:cubicBezTo>
                  <a:pt x="9525" y="106844"/>
                  <a:pt x="18919" y="110019"/>
                  <a:pt x="28575" y="110019"/>
                </a:cubicBezTo>
                <a:cubicBezTo>
                  <a:pt x="57194" y="110019"/>
                  <a:pt x="85798" y="107848"/>
                  <a:pt x="114300" y="105257"/>
                </a:cubicBezTo>
                <a:cubicBezTo>
                  <a:pt x="122517" y="104510"/>
                  <a:pt x="139184" y="98549"/>
                  <a:pt x="147638" y="95732"/>
                </a:cubicBezTo>
                <a:cubicBezTo>
                  <a:pt x="179345" y="64023"/>
                  <a:pt x="149457" y="98172"/>
                  <a:pt x="166688" y="67157"/>
                </a:cubicBezTo>
                <a:cubicBezTo>
                  <a:pt x="172248" y="57150"/>
                  <a:pt x="185738" y="38582"/>
                  <a:pt x="185738" y="38582"/>
                </a:cubicBezTo>
                <a:cubicBezTo>
                  <a:pt x="182563" y="30644"/>
                  <a:pt x="183052" y="19898"/>
                  <a:pt x="176213" y="14769"/>
                </a:cubicBezTo>
                <a:cubicBezTo>
                  <a:pt x="168488" y="8975"/>
                  <a:pt x="157064" y="12102"/>
                  <a:pt x="147638" y="10007"/>
                </a:cubicBezTo>
                <a:cubicBezTo>
                  <a:pt x="120542" y="3986"/>
                  <a:pt x="145317" y="2616"/>
                  <a:pt x="104775" y="482"/>
                </a:cubicBezTo>
                <a:cubicBezTo>
                  <a:pt x="84166" y="-603"/>
                  <a:pt x="63500" y="482"/>
                  <a:pt x="42863" y="482"/>
                </a:cubicBezTo>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181687" y="1019116"/>
            <a:ext cx="246876" cy="82294"/>
          </a:xfrm>
          <a:custGeom>
            <a:avLst/>
            <a:gdLst>
              <a:gd name="connsiteX0" fmla="*/ 228600 w 246876"/>
              <a:gd name="connsiteY0" fmla="*/ 52394 h 82294"/>
              <a:gd name="connsiteX1" fmla="*/ 109538 w 246876"/>
              <a:gd name="connsiteY1" fmla="*/ 42869 h 82294"/>
              <a:gd name="connsiteX2" fmla="*/ 95250 w 246876"/>
              <a:gd name="connsiteY2" fmla="*/ 38107 h 82294"/>
              <a:gd name="connsiteX3" fmla="*/ 76200 w 246876"/>
              <a:gd name="connsiteY3" fmla="*/ 33344 h 82294"/>
              <a:gd name="connsiteX4" fmla="*/ 0 w 246876"/>
              <a:gd name="connsiteY4" fmla="*/ 57157 h 82294"/>
              <a:gd name="connsiteX5" fmla="*/ 9525 w 246876"/>
              <a:gd name="connsiteY5" fmla="*/ 71444 h 82294"/>
              <a:gd name="connsiteX6" fmla="*/ 38100 w 246876"/>
              <a:gd name="connsiteY6" fmla="*/ 80969 h 82294"/>
              <a:gd name="connsiteX7" fmla="*/ 242888 w 246876"/>
              <a:gd name="connsiteY7" fmla="*/ 76207 h 82294"/>
              <a:gd name="connsiteX8" fmla="*/ 238125 w 246876"/>
              <a:gd name="connsiteY8" fmla="*/ 47632 h 82294"/>
              <a:gd name="connsiteX9" fmla="*/ 223838 w 246876"/>
              <a:gd name="connsiteY9" fmla="*/ 38107 h 82294"/>
              <a:gd name="connsiteX10" fmla="*/ 171450 w 246876"/>
              <a:gd name="connsiteY10" fmla="*/ 33344 h 82294"/>
              <a:gd name="connsiteX11" fmla="*/ 128588 w 246876"/>
              <a:gd name="connsiteY11" fmla="*/ 28582 h 82294"/>
              <a:gd name="connsiteX12" fmla="*/ 61913 w 246876"/>
              <a:gd name="connsiteY12" fmla="*/ 9532 h 82294"/>
              <a:gd name="connsiteX13" fmla="*/ 4763 w 246876"/>
              <a:gd name="connsiteY13" fmla="*/ 7 h 8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6876" h="82294">
                <a:moveTo>
                  <a:pt x="228600" y="52394"/>
                </a:moveTo>
                <a:cubicBezTo>
                  <a:pt x="198193" y="50606"/>
                  <a:pt x="144479" y="49222"/>
                  <a:pt x="109538" y="42869"/>
                </a:cubicBezTo>
                <a:cubicBezTo>
                  <a:pt x="104599" y="41971"/>
                  <a:pt x="100077" y="39486"/>
                  <a:pt x="95250" y="38107"/>
                </a:cubicBezTo>
                <a:cubicBezTo>
                  <a:pt x="88956" y="36309"/>
                  <a:pt x="82550" y="34932"/>
                  <a:pt x="76200" y="33344"/>
                </a:cubicBezTo>
                <a:cubicBezTo>
                  <a:pt x="63611" y="34243"/>
                  <a:pt x="0" y="19570"/>
                  <a:pt x="0" y="57157"/>
                </a:cubicBezTo>
                <a:cubicBezTo>
                  <a:pt x="0" y="62881"/>
                  <a:pt x="4671" y="68411"/>
                  <a:pt x="9525" y="71444"/>
                </a:cubicBezTo>
                <a:cubicBezTo>
                  <a:pt x="18039" y="76765"/>
                  <a:pt x="38100" y="80969"/>
                  <a:pt x="38100" y="80969"/>
                </a:cubicBezTo>
                <a:cubicBezTo>
                  <a:pt x="106363" y="79382"/>
                  <a:pt x="175536" y="87432"/>
                  <a:pt x="242888" y="76207"/>
                </a:cubicBezTo>
                <a:cubicBezTo>
                  <a:pt x="252413" y="74620"/>
                  <a:pt x="242443" y="56269"/>
                  <a:pt x="238125" y="47632"/>
                </a:cubicBezTo>
                <a:cubicBezTo>
                  <a:pt x="235565" y="42513"/>
                  <a:pt x="229435" y="39306"/>
                  <a:pt x="223838" y="38107"/>
                </a:cubicBezTo>
                <a:cubicBezTo>
                  <a:pt x="206693" y="34433"/>
                  <a:pt x="188898" y="35089"/>
                  <a:pt x="171450" y="33344"/>
                </a:cubicBezTo>
                <a:cubicBezTo>
                  <a:pt x="157146" y="31914"/>
                  <a:pt x="142875" y="30169"/>
                  <a:pt x="128588" y="28582"/>
                </a:cubicBezTo>
                <a:cubicBezTo>
                  <a:pt x="78425" y="7083"/>
                  <a:pt x="113261" y="18593"/>
                  <a:pt x="61913" y="9532"/>
                </a:cubicBezTo>
                <a:cubicBezTo>
                  <a:pt x="4408" y="-616"/>
                  <a:pt x="31804" y="7"/>
                  <a:pt x="4763" y="7"/>
                </a:cubicBezTo>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7556145" y="842609"/>
            <a:ext cx="206567" cy="86026"/>
          </a:xfrm>
          <a:custGeom>
            <a:avLst/>
            <a:gdLst>
              <a:gd name="connsiteX0" fmla="*/ 187517 w 206567"/>
              <a:gd name="connsiteY0" fmla="*/ 301 h 86026"/>
              <a:gd name="connsiteX1" fmla="*/ 106555 w 206567"/>
              <a:gd name="connsiteY1" fmla="*/ 14589 h 86026"/>
              <a:gd name="connsiteX2" fmla="*/ 68455 w 206567"/>
              <a:gd name="connsiteY2" fmla="*/ 24114 h 86026"/>
              <a:gd name="connsiteX3" fmla="*/ 16067 w 206567"/>
              <a:gd name="connsiteY3" fmla="*/ 28876 h 86026"/>
              <a:gd name="connsiteX4" fmla="*/ 1780 w 206567"/>
              <a:gd name="connsiteY4" fmla="*/ 38401 h 86026"/>
              <a:gd name="connsiteX5" fmla="*/ 20830 w 206567"/>
              <a:gd name="connsiteY5" fmla="*/ 81264 h 86026"/>
              <a:gd name="connsiteX6" fmla="*/ 39880 w 206567"/>
              <a:gd name="connsiteY6" fmla="*/ 86026 h 86026"/>
              <a:gd name="connsiteX7" fmla="*/ 173230 w 206567"/>
              <a:gd name="connsiteY7" fmla="*/ 76501 h 86026"/>
              <a:gd name="connsiteX8" fmla="*/ 187517 w 206567"/>
              <a:gd name="connsiteY8" fmla="*/ 71739 h 86026"/>
              <a:gd name="connsiteX9" fmla="*/ 197042 w 206567"/>
              <a:gd name="connsiteY9" fmla="*/ 57451 h 86026"/>
              <a:gd name="connsiteX10" fmla="*/ 206567 w 206567"/>
              <a:gd name="connsiteY10" fmla="*/ 28876 h 86026"/>
              <a:gd name="connsiteX11" fmla="*/ 187517 w 206567"/>
              <a:gd name="connsiteY11" fmla="*/ 301 h 8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567" h="86026">
                <a:moveTo>
                  <a:pt x="187517" y="301"/>
                </a:moveTo>
                <a:cubicBezTo>
                  <a:pt x="170848" y="-2080"/>
                  <a:pt x="123668" y="10311"/>
                  <a:pt x="106555" y="14589"/>
                </a:cubicBezTo>
                <a:cubicBezTo>
                  <a:pt x="80647" y="21066"/>
                  <a:pt x="103543" y="19728"/>
                  <a:pt x="68455" y="24114"/>
                </a:cubicBezTo>
                <a:cubicBezTo>
                  <a:pt x="51056" y="26289"/>
                  <a:pt x="33530" y="27289"/>
                  <a:pt x="16067" y="28876"/>
                </a:cubicBezTo>
                <a:cubicBezTo>
                  <a:pt x="11305" y="32051"/>
                  <a:pt x="3022" y="32814"/>
                  <a:pt x="1780" y="38401"/>
                </a:cubicBezTo>
                <a:cubicBezTo>
                  <a:pt x="-3411" y="61760"/>
                  <a:pt x="2690" y="73490"/>
                  <a:pt x="20830" y="81264"/>
                </a:cubicBezTo>
                <a:cubicBezTo>
                  <a:pt x="26846" y="83842"/>
                  <a:pt x="33530" y="84439"/>
                  <a:pt x="39880" y="86026"/>
                </a:cubicBezTo>
                <a:cubicBezTo>
                  <a:pt x="77117" y="84253"/>
                  <a:pt x="131738" y="84799"/>
                  <a:pt x="173230" y="76501"/>
                </a:cubicBezTo>
                <a:cubicBezTo>
                  <a:pt x="178152" y="75517"/>
                  <a:pt x="182755" y="73326"/>
                  <a:pt x="187517" y="71739"/>
                </a:cubicBezTo>
                <a:cubicBezTo>
                  <a:pt x="190692" y="66976"/>
                  <a:pt x="194717" y="62682"/>
                  <a:pt x="197042" y="57451"/>
                </a:cubicBezTo>
                <a:cubicBezTo>
                  <a:pt x="201120" y="48276"/>
                  <a:pt x="206567" y="28876"/>
                  <a:pt x="206567" y="28876"/>
                </a:cubicBezTo>
                <a:cubicBezTo>
                  <a:pt x="200299" y="10071"/>
                  <a:pt x="204186" y="2682"/>
                  <a:pt x="187517" y="301"/>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229684" y="803219"/>
            <a:ext cx="304428" cy="111575"/>
          </a:xfrm>
          <a:custGeom>
            <a:avLst/>
            <a:gdLst>
              <a:gd name="connsiteX0" fmla="*/ 299666 w 304428"/>
              <a:gd name="connsiteY0" fmla="*/ 39691 h 111575"/>
              <a:gd name="connsiteX1" fmla="*/ 275853 w 304428"/>
              <a:gd name="connsiteY1" fmla="*/ 44454 h 111575"/>
              <a:gd name="connsiteX2" fmla="*/ 256803 w 304428"/>
              <a:gd name="connsiteY2" fmla="*/ 49216 h 111575"/>
              <a:gd name="connsiteX3" fmla="*/ 223466 w 304428"/>
              <a:gd name="connsiteY3" fmla="*/ 53979 h 111575"/>
              <a:gd name="connsiteX4" fmla="*/ 104403 w 304428"/>
              <a:gd name="connsiteY4" fmla="*/ 49216 h 111575"/>
              <a:gd name="connsiteX5" fmla="*/ 80591 w 304428"/>
              <a:gd name="connsiteY5" fmla="*/ 25404 h 111575"/>
              <a:gd name="connsiteX6" fmla="*/ 66303 w 304428"/>
              <a:gd name="connsiteY6" fmla="*/ 15879 h 111575"/>
              <a:gd name="connsiteX7" fmla="*/ 52016 w 304428"/>
              <a:gd name="connsiteY7" fmla="*/ 1591 h 111575"/>
              <a:gd name="connsiteX8" fmla="*/ 4391 w 304428"/>
              <a:gd name="connsiteY8" fmla="*/ 6354 h 111575"/>
              <a:gd name="connsiteX9" fmla="*/ 9153 w 304428"/>
              <a:gd name="connsiteY9" fmla="*/ 49216 h 111575"/>
              <a:gd name="connsiteX10" fmla="*/ 56778 w 304428"/>
              <a:gd name="connsiteY10" fmla="*/ 87316 h 111575"/>
              <a:gd name="connsiteX11" fmla="*/ 71066 w 304428"/>
              <a:gd name="connsiteY11" fmla="*/ 96841 h 111575"/>
              <a:gd name="connsiteX12" fmla="*/ 94878 w 304428"/>
              <a:gd name="connsiteY12" fmla="*/ 101604 h 111575"/>
              <a:gd name="connsiteX13" fmla="*/ 223466 w 304428"/>
              <a:gd name="connsiteY13" fmla="*/ 111129 h 111575"/>
              <a:gd name="connsiteX14" fmla="*/ 294903 w 304428"/>
              <a:gd name="connsiteY14" fmla="*/ 106366 h 111575"/>
              <a:gd name="connsiteX15" fmla="*/ 304428 w 304428"/>
              <a:gd name="connsiteY15" fmla="*/ 77791 h 111575"/>
              <a:gd name="connsiteX16" fmla="*/ 299666 w 304428"/>
              <a:gd name="connsiteY16" fmla="*/ 53979 h 111575"/>
              <a:gd name="connsiteX17" fmla="*/ 280616 w 304428"/>
              <a:gd name="connsiteY17" fmla="*/ 49216 h 111575"/>
              <a:gd name="connsiteX18" fmla="*/ 242516 w 304428"/>
              <a:gd name="connsiteY18" fmla="*/ 49216 h 11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428" h="111575">
                <a:moveTo>
                  <a:pt x="299666" y="39691"/>
                </a:moveTo>
                <a:cubicBezTo>
                  <a:pt x="291728" y="41279"/>
                  <a:pt x="283755" y="42698"/>
                  <a:pt x="275853" y="44454"/>
                </a:cubicBezTo>
                <a:cubicBezTo>
                  <a:pt x="269463" y="45874"/>
                  <a:pt x="263243" y="48045"/>
                  <a:pt x="256803" y="49216"/>
                </a:cubicBezTo>
                <a:cubicBezTo>
                  <a:pt x="245759" y="51224"/>
                  <a:pt x="234578" y="52391"/>
                  <a:pt x="223466" y="53979"/>
                </a:cubicBezTo>
                <a:cubicBezTo>
                  <a:pt x="183778" y="52391"/>
                  <a:pt x="143912" y="53303"/>
                  <a:pt x="104403" y="49216"/>
                </a:cubicBezTo>
                <a:cubicBezTo>
                  <a:pt x="73877" y="46058"/>
                  <a:pt x="92538" y="40337"/>
                  <a:pt x="80591" y="25404"/>
                </a:cubicBezTo>
                <a:cubicBezTo>
                  <a:pt x="77015" y="20934"/>
                  <a:pt x="70700" y="19543"/>
                  <a:pt x="66303" y="15879"/>
                </a:cubicBezTo>
                <a:cubicBezTo>
                  <a:pt x="61129" y="11567"/>
                  <a:pt x="56778" y="6354"/>
                  <a:pt x="52016" y="1591"/>
                </a:cubicBezTo>
                <a:cubicBezTo>
                  <a:pt x="36141" y="3179"/>
                  <a:pt x="15064" y="-5505"/>
                  <a:pt x="4391" y="6354"/>
                </a:cubicBezTo>
                <a:cubicBezTo>
                  <a:pt x="-5226" y="17039"/>
                  <a:pt x="3074" y="36189"/>
                  <a:pt x="9153" y="49216"/>
                </a:cubicBezTo>
                <a:cubicBezTo>
                  <a:pt x="20997" y="74596"/>
                  <a:pt x="37144" y="76096"/>
                  <a:pt x="56778" y="87316"/>
                </a:cubicBezTo>
                <a:cubicBezTo>
                  <a:pt x="61748" y="90156"/>
                  <a:pt x="65707" y="94831"/>
                  <a:pt x="71066" y="96841"/>
                </a:cubicBezTo>
                <a:cubicBezTo>
                  <a:pt x="78645" y="99683"/>
                  <a:pt x="86819" y="100848"/>
                  <a:pt x="94878" y="101604"/>
                </a:cubicBezTo>
                <a:cubicBezTo>
                  <a:pt x="137670" y="105616"/>
                  <a:pt x="223466" y="111129"/>
                  <a:pt x="223466" y="111129"/>
                </a:cubicBezTo>
                <a:cubicBezTo>
                  <a:pt x="247278" y="109541"/>
                  <a:pt x="272835" y="115453"/>
                  <a:pt x="294903" y="106366"/>
                </a:cubicBezTo>
                <a:cubicBezTo>
                  <a:pt x="304187" y="102543"/>
                  <a:pt x="304428" y="77791"/>
                  <a:pt x="304428" y="77791"/>
                </a:cubicBezTo>
                <a:cubicBezTo>
                  <a:pt x="302841" y="69854"/>
                  <a:pt x="304848" y="60197"/>
                  <a:pt x="299666" y="53979"/>
                </a:cubicBezTo>
                <a:cubicBezTo>
                  <a:pt x="295476" y="48951"/>
                  <a:pt x="287139" y="49760"/>
                  <a:pt x="280616" y="49216"/>
                </a:cubicBezTo>
                <a:cubicBezTo>
                  <a:pt x="267960" y="48161"/>
                  <a:pt x="255216" y="49216"/>
                  <a:pt x="242516" y="49216"/>
                </a:cubicBezTo>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7734137" y="561923"/>
            <a:ext cx="208808" cy="193036"/>
          </a:xfrm>
          <a:custGeom>
            <a:avLst/>
            <a:gdLst>
              <a:gd name="connsiteX0" fmla="*/ 61913 w 208808"/>
              <a:gd name="connsiteY0" fmla="*/ 190500 h 193036"/>
              <a:gd name="connsiteX1" fmla="*/ 90488 w 208808"/>
              <a:gd name="connsiteY1" fmla="*/ 185737 h 193036"/>
              <a:gd name="connsiteX2" fmla="*/ 123825 w 208808"/>
              <a:gd name="connsiteY2" fmla="*/ 166687 h 193036"/>
              <a:gd name="connsiteX3" fmla="*/ 133350 w 208808"/>
              <a:gd name="connsiteY3" fmla="*/ 152400 h 193036"/>
              <a:gd name="connsiteX4" fmla="*/ 142875 w 208808"/>
              <a:gd name="connsiteY4" fmla="*/ 123825 h 193036"/>
              <a:gd name="connsiteX5" fmla="*/ 176213 w 208808"/>
              <a:gd name="connsiteY5" fmla="*/ 80962 h 193036"/>
              <a:gd name="connsiteX6" fmla="*/ 190500 w 208808"/>
              <a:gd name="connsiteY6" fmla="*/ 76200 h 193036"/>
              <a:gd name="connsiteX7" fmla="*/ 200025 w 208808"/>
              <a:gd name="connsiteY7" fmla="*/ 28575 h 193036"/>
              <a:gd name="connsiteX8" fmla="*/ 171450 w 208808"/>
              <a:gd name="connsiteY8" fmla="*/ 9525 h 193036"/>
              <a:gd name="connsiteX9" fmla="*/ 142875 w 208808"/>
              <a:gd name="connsiteY9" fmla="*/ 0 h 193036"/>
              <a:gd name="connsiteX10" fmla="*/ 100013 w 208808"/>
              <a:gd name="connsiteY10" fmla="*/ 4762 h 193036"/>
              <a:gd name="connsiteX11" fmla="*/ 90488 w 208808"/>
              <a:gd name="connsiteY11" fmla="*/ 19050 h 193036"/>
              <a:gd name="connsiteX12" fmla="*/ 80963 w 208808"/>
              <a:gd name="connsiteY12" fmla="*/ 38100 h 193036"/>
              <a:gd name="connsiteX13" fmla="*/ 71438 w 208808"/>
              <a:gd name="connsiteY13" fmla="*/ 52387 h 193036"/>
              <a:gd name="connsiteX14" fmla="*/ 52388 w 208808"/>
              <a:gd name="connsiteY14" fmla="*/ 85725 h 193036"/>
              <a:gd name="connsiteX15" fmla="*/ 33338 w 208808"/>
              <a:gd name="connsiteY15" fmla="*/ 114300 h 193036"/>
              <a:gd name="connsiteX16" fmla="*/ 14288 w 208808"/>
              <a:gd name="connsiteY16" fmla="*/ 142875 h 193036"/>
              <a:gd name="connsiteX17" fmla="*/ 0 w 208808"/>
              <a:gd name="connsiteY17" fmla="*/ 171450 h 193036"/>
              <a:gd name="connsiteX18" fmla="*/ 4763 w 208808"/>
              <a:gd name="connsiteY18" fmla="*/ 190500 h 193036"/>
              <a:gd name="connsiteX19" fmla="*/ 80963 w 208808"/>
              <a:gd name="connsiteY19" fmla="*/ 180975 h 193036"/>
              <a:gd name="connsiteX20" fmla="*/ 61913 w 208808"/>
              <a:gd name="connsiteY20" fmla="*/ 190500 h 1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808" h="193036">
                <a:moveTo>
                  <a:pt x="61913" y="190500"/>
                </a:moveTo>
                <a:cubicBezTo>
                  <a:pt x="63501" y="191294"/>
                  <a:pt x="81239" y="188512"/>
                  <a:pt x="90488" y="185737"/>
                </a:cubicBezTo>
                <a:cubicBezTo>
                  <a:pt x="101475" y="182441"/>
                  <a:pt x="114258" y="173065"/>
                  <a:pt x="123825" y="166687"/>
                </a:cubicBezTo>
                <a:cubicBezTo>
                  <a:pt x="127000" y="161925"/>
                  <a:pt x="131025" y="157630"/>
                  <a:pt x="133350" y="152400"/>
                </a:cubicBezTo>
                <a:cubicBezTo>
                  <a:pt x="137428" y="143225"/>
                  <a:pt x="137306" y="132179"/>
                  <a:pt x="142875" y="123825"/>
                </a:cubicBezTo>
                <a:cubicBezTo>
                  <a:pt x="150444" y="112471"/>
                  <a:pt x="162783" y="89915"/>
                  <a:pt x="176213" y="80962"/>
                </a:cubicBezTo>
                <a:cubicBezTo>
                  <a:pt x="180390" y="78177"/>
                  <a:pt x="185738" y="77787"/>
                  <a:pt x="190500" y="76200"/>
                </a:cubicBezTo>
                <a:cubicBezTo>
                  <a:pt x="205486" y="61214"/>
                  <a:pt x="217805" y="56515"/>
                  <a:pt x="200025" y="28575"/>
                </a:cubicBezTo>
                <a:cubicBezTo>
                  <a:pt x="193879" y="18917"/>
                  <a:pt x="182310" y="13145"/>
                  <a:pt x="171450" y="9525"/>
                </a:cubicBezTo>
                <a:lnTo>
                  <a:pt x="142875" y="0"/>
                </a:lnTo>
                <a:cubicBezTo>
                  <a:pt x="128588" y="1587"/>
                  <a:pt x="113523" y="-151"/>
                  <a:pt x="100013" y="4762"/>
                </a:cubicBezTo>
                <a:cubicBezTo>
                  <a:pt x="94634" y="6718"/>
                  <a:pt x="93328" y="14080"/>
                  <a:pt x="90488" y="19050"/>
                </a:cubicBezTo>
                <a:cubicBezTo>
                  <a:pt x="86966" y="25214"/>
                  <a:pt x="84485" y="31936"/>
                  <a:pt x="80963" y="38100"/>
                </a:cubicBezTo>
                <a:cubicBezTo>
                  <a:pt x="78123" y="43070"/>
                  <a:pt x="74278" y="47417"/>
                  <a:pt x="71438" y="52387"/>
                </a:cubicBezTo>
                <a:cubicBezTo>
                  <a:pt x="47263" y="94692"/>
                  <a:pt x="75598" y="50908"/>
                  <a:pt x="52388" y="85725"/>
                </a:cubicBezTo>
                <a:cubicBezTo>
                  <a:pt x="42475" y="125373"/>
                  <a:pt x="56360" y="87988"/>
                  <a:pt x="33338" y="114300"/>
                </a:cubicBezTo>
                <a:cubicBezTo>
                  <a:pt x="25800" y="122915"/>
                  <a:pt x="20638" y="133350"/>
                  <a:pt x="14288" y="142875"/>
                </a:cubicBezTo>
                <a:cubicBezTo>
                  <a:pt x="1978" y="161340"/>
                  <a:pt x="6573" y="151731"/>
                  <a:pt x="0" y="171450"/>
                </a:cubicBezTo>
                <a:cubicBezTo>
                  <a:pt x="1588" y="177800"/>
                  <a:pt x="-1637" y="189129"/>
                  <a:pt x="4763" y="190500"/>
                </a:cubicBezTo>
                <a:cubicBezTo>
                  <a:pt x="36092" y="197213"/>
                  <a:pt x="55670" y="189405"/>
                  <a:pt x="80963" y="180975"/>
                </a:cubicBezTo>
                <a:cubicBezTo>
                  <a:pt x="86227" y="165181"/>
                  <a:pt x="60325" y="189706"/>
                  <a:pt x="61913" y="190500"/>
                </a:cubicBezTo>
                <a:close/>
              </a:path>
            </a:pathLst>
          </a:custGeom>
          <a:solidFill>
            <a:schemeClr val="accent2">
              <a:lumMod val="75000"/>
              <a:alpha val="51000"/>
            </a:schemeClr>
          </a:solidFill>
          <a:ln w="158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235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777" y="79169"/>
            <a:ext cx="3810000" cy="1143000"/>
          </a:xfrm>
        </p:spPr>
        <p:txBody>
          <a:bodyPr/>
          <a:lstStyle/>
          <a:p>
            <a:r>
              <a:rPr lang="en-US" u="sng" dirty="0">
                <a:solidFill>
                  <a:schemeClr val="accent6">
                    <a:lumMod val="75000"/>
                  </a:schemeClr>
                </a:solidFill>
              </a:rPr>
              <a:t>M</a:t>
            </a:r>
            <a:r>
              <a:rPr lang="en-US" u="sng" dirty="0" smtClean="0">
                <a:solidFill>
                  <a:schemeClr val="accent6">
                    <a:lumMod val="75000"/>
                  </a:schemeClr>
                </a:solidFill>
              </a:rPr>
              <a:t>itochondria</a:t>
            </a:r>
            <a:endParaRPr lang="en-US" u="sng" dirty="0">
              <a:solidFill>
                <a:schemeClr val="accent6">
                  <a:lumMod val="75000"/>
                </a:schemeClr>
              </a:solidFill>
            </a:endParaRPr>
          </a:p>
        </p:txBody>
      </p:sp>
      <p:sp>
        <p:nvSpPr>
          <p:cNvPr id="3" name="Content Placeholder 2"/>
          <p:cNvSpPr>
            <a:spLocks noGrp="1"/>
          </p:cNvSpPr>
          <p:nvPr>
            <p:ph idx="1"/>
          </p:nvPr>
        </p:nvSpPr>
        <p:spPr>
          <a:xfrm>
            <a:off x="381000" y="4114800"/>
            <a:ext cx="8229600" cy="2434796"/>
          </a:xfrm>
        </p:spPr>
        <p:txBody>
          <a:bodyPr>
            <a:normAutofit/>
          </a:bodyPr>
          <a:lstStyle/>
          <a:p>
            <a:r>
              <a:rPr lang="en-US" dirty="0" smtClean="0"/>
              <a:t>Breaks down food into </a:t>
            </a:r>
            <a:r>
              <a:rPr lang="en-US" b="1" dirty="0" smtClean="0"/>
              <a:t>ATP</a:t>
            </a:r>
          </a:p>
          <a:p>
            <a:pPr marL="0" indent="0">
              <a:buNone/>
            </a:pPr>
            <a:r>
              <a:rPr lang="en-US" dirty="0" smtClean="0"/>
              <a:t>		</a:t>
            </a:r>
            <a:r>
              <a:rPr lang="en-US" dirty="0" smtClean="0">
                <a:solidFill>
                  <a:schemeClr val="bg1"/>
                </a:solidFill>
              </a:rPr>
              <a:t>	- the energy currency of cells</a:t>
            </a:r>
          </a:p>
          <a:p>
            <a:r>
              <a:rPr lang="en-US" dirty="0" smtClean="0"/>
              <a:t>Mitochondria converts chemical energy stored  in food into ATP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04800" y="152399"/>
            <a:ext cx="1503800" cy="1240635"/>
          </a:xfrm>
          <a:prstGeom prst="rect">
            <a:avLst/>
          </a:prstGeom>
        </p:spPr>
      </p:pic>
      <p:sp>
        <p:nvSpPr>
          <p:cNvPr id="6" name="Down Arrow 5"/>
          <p:cNvSpPr/>
          <p:nvPr/>
        </p:nvSpPr>
        <p:spPr>
          <a:xfrm rot="7143824">
            <a:off x="1376297" y="624839"/>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84576" y="958185"/>
            <a:ext cx="3352800" cy="400110"/>
          </a:xfrm>
          <a:prstGeom prst="rect">
            <a:avLst/>
          </a:prstGeom>
        </p:spPr>
        <p:txBody>
          <a:bodyPr wrap="square">
            <a:spAutoFit/>
          </a:bodyPr>
          <a:lstStyle/>
          <a:p>
            <a:r>
              <a:rPr lang="en-US" sz="2000" dirty="0" smtClean="0"/>
              <a:t>a membrane-bound organelle</a:t>
            </a:r>
            <a:endParaRPr lang="en-US" sz="2000" dirty="0"/>
          </a:p>
        </p:txBody>
      </p:sp>
      <p:pic>
        <p:nvPicPr>
          <p:cNvPr id="2050" name="Picture 2" descr="V:\PEER2\NSF FELLOWS\Undergraduates\Graham, Jennifer\MISC\Cells DLC\mitochondria2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7376" y="364335"/>
            <a:ext cx="3043825"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1636905"/>
            <a:ext cx="4800600" cy="1569660"/>
          </a:xfrm>
          <a:prstGeom prst="rect">
            <a:avLst/>
          </a:prstGeom>
          <a:noFill/>
        </p:spPr>
        <p:txBody>
          <a:bodyPr wrap="square" rtlCol="0">
            <a:spAutoFit/>
          </a:bodyPr>
          <a:lstStyle/>
          <a:p>
            <a:r>
              <a:rPr lang="en-US" sz="3200" dirty="0" smtClean="0"/>
              <a:t>Mitochondria are the power houses of the cells</a:t>
            </a:r>
          </a:p>
          <a:p>
            <a:r>
              <a:rPr lang="en-US" sz="3200" dirty="0"/>
              <a:t>o</a:t>
            </a:r>
            <a:r>
              <a:rPr lang="en-US" sz="3200" dirty="0" smtClean="0"/>
              <a:t>r the power plant in a city</a:t>
            </a:r>
            <a:endParaRPr lang="en-US" sz="32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3627" y="2819400"/>
            <a:ext cx="3029373" cy="1590897"/>
          </a:xfrm>
          <a:prstGeom prst="rect">
            <a:avLst/>
          </a:prstGeom>
        </p:spPr>
      </p:pic>
      <p:sp>
        <p:nvSpPr>
          <p:cNvPr id="12" name="TextBox 11"/>
          <p:cNvSpPr txBox="1"/>
          <p:nvPr/>
        </p:nvSpPr>
        <p:spPr>
          <a:xfrm>
            <a:off x="5935828" y="2800681"/>
            <a:ext cx="631493" cy="307777"/>
          </a:xfrm>
          <a:prstGeom prst="rect">
            <a:avLst/>
          </a:prstGeom>
          <a:noFill/>
        </p:spPr>
        <p:txBody>
          <a:bodyPr wrap="square" rtlCol="0">
            <a:spAutoFit/>
          </a:bodyPr>
          <a:lstStyle/>
          <a:p>
            <a:r>
              <a:rPr lang="en-US" sz="1400" dirty="0" smtClean="0"/>
              <a:t>ATP</a:t>
            </a:r>
            <a:endParaRPr lang="en-US" sz="1400" dirty="0"/>
          </a:p>
        </p:txBody>
      </p:sp>
      <p:sp>
        <p:nvSpPr>
          <p:cNvPr id="14" name="TextBox 13"/>
          <p:cNvSpPr txBox="1"/>
          <p:nvPr/>
        </p:nvSpPr>
        <p:spPr>
          <a:xfrm>
            <a:off x="6523535" y="2743200"/>
            <a:ext cx="631493" cy="307777"/>
          </a:xfrm>
          <a:prstGeom prst="rect">
            <a:avLst/>
          </a:prstGeom>
          <a:noFill/>
        </p:spPr>
        <p:txBody>
          <a:bodyPr wrap="square" rtlCol="0">
            <a:spAutoFit/>
          </a:bodyPr>
          <a:lstStyle/>
          <a:p>
            <a:r>
              <a:rPr lang="en-US" sz="1400" dirty="0" smtClean="0"/>
              <a:t>ATP</a:t>
            </a:r>
            <a:endParaRPr lang="en-US" sz="1400" dirty="0"/>
          </a:p>
        </p:txBody>
      </p:sp>
      <p:sp>
        <p:nvSpPr>
          <p:cNvPr id="15" name="TextBox 14"/>
          <p:cNvSpPr txBox="1"/>
          <p:nvPr/>
        </p:nvSpPr>
        <p:spPr>
          <a:xfrm>
            <a:off x="6932566" y="2781630"/>
            <a:ext cx="631493" cy="307777"/>
          </a:xfrm>
          <a:prstGeom prst="rect">
            <a:avLst/>
          </a:prstGeom>
          <a:noFill/>
        </p:spPr>
        <p:txBody>
          <a:bodyPr wrap="square" rtlCol="0">
            <a:spAutoFit/>
          </a:bodyPr>
          <a:lstStyle/>
          <a:p>
            <a:r>
              <a:rPr lang="en-US" sz="1400" dirty="0" smtClean="0"/>
              <a:t>ATP</a:t>
            </a:r>
            <a:endParaRPr lang="en-US" sz="1400" dirty="0"/>
          </a:p>
        </p:txBody>
      </p:sp>
      <p:sp>
        <p:nvSpPr>
          <p:cNvPr id="16" name="TextBox 15"/>
          <p:cNvSpPr txBox="1"/>
          <p:nvPr/>
        </p:nvSpPr>
        <p:spPr>
          <a:xfrm>
            <a:off x="6167271" y="2892623"/>
            <a:ext cx="454358" cy="307777"/>
          </a:xfrm>
          <a:prstGeom prst="rect">
            <a:avLst/>
          </a:prstGeom>
          <a:noFill/>
        </p:spPr>
        <p:txBody>
          <a:bodyPr wrap="square" rtlCol="0">
            <a:spAutoFit/>
          </a:bodyPr>
          <a:lstStyle/>
          <a:p>
            <a:r>
              <a:rPr lang="en-US" sz="1400" dirty="0" smtClean="0"/>
              <a:t>ATP</a:t>
            </a:r>
            <a:endParaRPr lang="en-US" sz="1400" dirty="0"/>
          </a:p>
        </p:txBody>
      </p:sp>
      <p:sp>
        <p:nvSpPr>
          <p:cNvPr id="17" name="Down Arrow 16"/>
          <p:cNvSpPr/>
          <p:nvPr/>
        </p:nvSpPr>
        <p:spPr>
          <a:xfrm rot="17659896">
            <a:off x="4977073" y="1149664"/>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5853113" y="438150"/>
            <a:ext cx="2918937" cy="1838325"/>
          </a:xfrm>
          <a:custGeom>
            <a:avLst/>
            <a:gdLst>
              <a:gd name="connsiteX0" fmla="*/ 2871787 w 2918937"/>
              <a:gd name="connsiteY0" fmla="*/ 0 h 1838325"/>
              <a:gd name="connsiteX1" fmla="*/ 2681287 w 2918937"/>
              <a:gd name="connsiteY1" fmla="*/ 4763 h 1838325"/>
              <a:gd name="connsiteX2" fmla="*/ 2576512 w 2918937"/>
              <a:gd name="connsiteY2" fmla="*/ 9525 h 1838325"/>
              <a:gd name="connsiteX3" fmla="*/ 2547937 w 2918937"/>
              <a:gd name="connsiteY3" fmla="*/ 19050 h 1838325"/>
              <a:gd name="connsiteX4" fmla="*/ 2528887 w 2918937"/>
              <a:gd name="connsiteY4" fmla="*/ 23813 h 1838325"/>
              <a:gd name="connsiteX5" fmla="*/ 2500312 w 2918937"/>
              <a:gd name="connsiteY5" fmla="*/ 33338 h 1838325"/>
              <a:gd name="connsiteX6" fmla="*/ 2457450 w 2918937"/>
              <a:gd name="connsiteY6" fmla="*/ 47625 h 1838325"/>
              <a:gd name="connsiteX7" fmla="*/ 2428875 w 2918937"/>
              <a:gd name="connsiteY7" fmla="*/ 57150 h 1838325"/>
              <a:gd name="connsiteX8" fmla="*/ 2409825 w 2918937"/>
              <a:gd name="connsiteY8" fmla="*/ 61913 h 1838325"/>
              <a:gd name="connsiteX9" fmla="*/ 2381250 w 2918937"/>
              <a:gd name="connsiteY9" fmla="*/ 71438 h 1838325"/>
              <a:gd name="connsiteX10" fmla="*/ 2366962 w 2918937"/>
              <a:gd name="connsiteY10" fmla="*/ 76200 h 1838325"/>
              <a:gd name="connsiteX11" fmla="*/ 2343150 w 2918937"/>
              <a:gd name="connsiteY11" fmla="*/ 80963 h 1838325"/>
              <a:gd name="connsiteX12" fmla="*/ 2305050 w 2918937"/>
              <a:gd name="connsiteY12" fmla="*/ 90488 h 1838325"/>
              <a:gd name="connsiteX13" fmla="*/ 2266950 w 2918937"/>
              <a:gd name="connsiteY13" fmla="*/ 95250 h 1838325"/>
              <a:gd name="connsiteX14" fmla="*/ 2243137 w 2918937"/>
              <a:gd name="connsiteY14" fmla="*/ 100013 h 1838325"/>
              <a:gd name="connsiteX15" fmla="*/ 2200275 w 2918937"/>
              <a:gd name="connsiteY15" fmla="*/ 104775 h 1838325"/>
              <a:gd name="connsiteX16" fmla="*/ 2162175 w 2918937"/>
              <a:gd name="connsiteY16" fmla="*/ 109538 h 1838325"/>
              <a:gd name="connsiteX17" fmla="*/ 2085975 w 2918937"/>
              <a:gd name="connsiteY17" fmla="*/ 114300 h 1838325"/>
              <a:gd name="connsiteX18" fmla="*/ 2047875 w 2918937"/>
              <a:gd name="connsiteY18" fmla="*/ 119063 h 1838325"/>
              <a:gd name="connsiteX19" fmla="*/ 1962150 w 2918937"/>
              <a:gd name="connsiteY19" fmla="*/ 123825 h 1838325"/>
              <a:gd name="connsiteX20" fmla="*/ 1943100 w 2918937"/>
              <a:gd name="connsiteY20" fmla="*/ 128588 h 1838325"/>
              <a:gd name="connsiteX21" fmla="*/ 1900237 w 2918937"/>
              <a:gd name="connsiteY21" fmla="*/ 133350 h 1838325"/>
              <a:gd name="connsiteX22" fmla="*/ 1885950 w 2918937"/>
              <a:gd name="connsiteY22" fmla="*/ 138113 h 1838325"/>
              <a:gd name="connsiteX23" fmla="*/ 1847850 w 2918937"/>
              <a:gd name="connsiteY23" fmla="*/ 147638 h 1838325"/>
              <a:gd name="connsiteX24" fmla="*/ 1833562 w 2918937"/>
              <a:gd name="connsiteY24" fmla="*/ 152400 h 1838325"/>
              <a:gd name="connsiteX25" fmla="*/ 1790700 w 2918937"/>
              <a:gd name="connsiteY25" fmla="*/ 161925 h 1838325"/>
              <a:gd name="connsiteX26" fmla="*/ 1776412 w 2918937"/>
              <a:gd name="connsiteY26" fmla="*/ 166688 h 1838325"/>
              <a:gd name="connsiteX27" fmla="*/ 1757362 w 2918937"/>
              <a:gd name="connsiteY27" fmla="*/ 171450 h 1838325"/>
              <a:gd name="connsiteX28" fmla="*/ 1743075 w 2918937"/>
              <a:gd name="connsiteY28" fmla="*/ 176213 h 1838325"/>
              <a:gd name="connsiteX29" fmla="*/ 1709737 w 2918937"/>
              <a:gd name="connsiteY29" fmla="*/ 185738 h 1838325"/>
              <a:gd name="connsiteX30" fmla="*/ 1690687 w 2918937"/>
              <a:gd name="connsiteY30" fmla="*/ 195263 h 1838325"/>
              <a:gd name="connsiteX31" fmla="*/ 1662112 w 2918937"/>
              <a:gd name="connsiteY31" fmla="*/ 214313 h 1838325"/>
              <a:gd name="connsiteX32" fmla="*/ 1633537 w 2918937"/>
              <a:gd name="connsiteY32" fmla="*/ 223838 h 1838325"/>
              <a:gd name="connsiteX33" fmla="*/ 1619250 w 2918937"/>
              <a:gd name="connsiteY33" fmla="*/ 228600 h 1838325"/>
              <a:gd name="connsiteX34" fmla="*/ 1604962 w 2918937"/>
              <a:gd name="connsiteY34" fmla="*/ 233363 h 1838325"/>
              <a:gd name="connsiteX35" fmla="*/ 1585912 w 2918937"/>
              <a:gd name="connsiteY35" fmla="*/ 247650 h 1838325"/>
              <a:gd name="connsiteX36" fmla="*/ 1571625 w 2918937"/>
              <a:gd name="connsiteY36" fmla="*/ 252413 h 1838325"/>
              <a:gd name="connsiteX37" fmla="*/ 1538287 w 2918937"/>
              <a:gd name="connsiteY37" fmla="*/ 261938 h 1838325"/>
              <a:gd name="connsiteX38" fmla="*/ 1504950 w 2918937"/>
              <a:gd name="connsiteY38" fmla="*/ 276225 h 1838325"/>
              <a:gd name="connsiteX39" fmla="*/ 1490662 w 2918937"/>
              <a:gd name="connsiteY39" fmla="*/ 285750 h 1838325"/>
              <a:gd name="connsiteX40" fmla="*/ 1462087 w 2918937"/>
              <a:gd name="connsiteY40" fmla="*/ 295275 h 1838325"/>
              <a:gd name="connsiteX41" fmla="*/ 1447800 w 2918937"/>
              <a:gd name="connsiteY41" fmla="*/ 300038 h 1838325"/>
              <a:gd name="connsiteX42" fmla="*/ 1433512 w 2918937"/>
              <a:gd name="connsiteY42" fmla="*/ 304800 h 1838325"/>
              <a:gd name="connsiteX43" fmla="*/ 1419225 w 2918937"/>
              <a:gd name="connsiteY43" fmla="*/ 309563 h 1838325"/>
              <a:gd name="connsiteX44" fmla="*/ 1400175 w 2918937"/>
              <a:gd name="connsiteY44" fmla="*/ 314325 h 1838325"/>
              <a:gd name="connsiteX45" fmla="*/ 1371600 w 2918937"/>
              <a:gd name="connsiteY45" fmla="*/ 323850 h 1838325"/>
              <a:gd name="connsiteX46" fmla="*/ 1328737 w 2918937"/>
              <a:gd name="connsiteY46" fmla="*/ 352425 h 1838325"/>
              <a:gd name="connsiteX47" fmla="*/ 1314450 w 2918937"/>
              <a:gd name="connsiteY47" fmla="*/ 361950 h 1838325"/>
              <a:gd name="connsiteX48" fmla="*/ 1281112 w 2918937"/>
              <a:gd name="connsiteY48" fmla="*/ 371475 h 1838325"/>
              <a:gd name="connsiteX49" fmla="*/ 1238250 w 2918937"/>
              <a:gd name="connsiteY49" fmla="*/ 381000 h 1838325"/>
              <a:gd name="connsiteX50" fmla="*/ 1200150 w 2918937"/>
              <a:gd name="connsiteY50" fmla="*/ 390525 h 1838325"/>
              <a:gd name="connsiteX51" fmla="*/ 1181100 w 2918937"/>
              <a:gd name="connsiteY51" fmla="*/ 395288 h 1838325"/>
              <a:gd name="connsiteX52" fmla="*/ 1162050 w 2918937"/>
              <a:gd name="connsiteY52" fmla="*/ 404813 h 1838325"/>
              <a:gd name="connsiteX53" fmla="*/ 1128712 w 2918937"/>
              <a:gd name="connsiteY53" fmla="*/ 419100 h 1838325"/>
              <a:gd name="connsiteX54" fmla="*/ 1085850 w 2918937"/>
              <a:gd name="connsiteY54" fmla="*/ 452438 h 1838325"/>
              <a:gd name="connsiteX55" fmla="*/ 1071562 w 2918937"/>
              <a:gd name="connsiteY55" fmla="*/ 461963 h 1838325"/>
              <a:gd name="connsiteX56" fmla="*/ 1033462 w 2918937"/>
              <a:gd name="connsiteY56" fmla="*/ 476250 h 1838325"/>
              <a:gd name="connsiteX57" fmla="*/ 995362 w 2918937"/>
              <a:gd name="connsiteY57" fmla="*/ 495300 h 1838325"/>
              <a:gd name="connsiteX58" fmla="*/ 981075 w 2918937"/>
              <a:gd name="connsiteY58" fmla="*/ 504825 h 1838325"/>
              <a:gd name="connsiteX59" fmla="*/ 952500 w 2918937"/>
              <a:gd name="connsiteY59" fmla="*/ 514350 h 1838325"/>
              <a:gd name="connsiteX60" fmla="*/ 909637 w 2918937"/>
              <a:gd name="connsiteY60" fmla="*/ 533400 h 1838325"/>
              <a:gd name="connsiteX61" fmla="*/ 895350 w 2918937"/>
              <a:gd name="connsiteY61" fmla="*/ 538163 h 1838325"/>
              <a:gd name="connsiteX62" fmla="*/ 881062 w 2918937"/>
              <a:gd name="connsiteY62" fmla="*/ 542925 h 1838325"/>
              <a:gd name="connsiteX63" fmla="*/ 866775 w 2918937"/>
              <a:gd name="connsiteY63" fmla="*/ 552450 h 1838325"/>
              <a:gd name="connsiteX64" fmla="*/ 852487 w 2918937"/>
              <a:gd name="connsiteY64" fmla="*/ 557213 h 1838325"/>
              <a:gd name="connsiteX65" fmla="*/ 809625 w 2918937"/>
              <a:gd name="connsiteY65" fmla="*/ 585788 h 1838325"/>
              <a:gd name="connsiteX66" fmla="*/ 795337 w 2918937"/>
              <a:gd name="connsiteY66" fmla="*/ 595313 h 1838325"/>
              <a:gd name="connsiteX67" fmla="*/ 781050 w 2918937"/>
              <a:gd name="connsiteY67" fmla="*/ 600075 h 1838325"/>
              <a:gd name="connsiteX68" fmla="*/ 733425 w 2918937"/>
              <a:gd name="connsiteY68" fmla="*/ 633413 h 1838325"/>
              <a:gd name="connsiteX69" fmla="*/ 719137 w 2918937"/>
              <a:gd name="connsiteY69" fmla="*/ 642938 h 1838325"/>
              <a:gd name="connsiteX70" fmla="*/ 700087 w 2918937"/>
              <a:gd name="connsiteY70" fmla="*/ 647700 h 1838325"/>
              <a:gd name="connsiteX71" fmla="*/ 652462 w 2918937"/>
              <a:gd name="connsiteY71" fmla="*/ 676275 h 1838325"/>
              <a:gd name="connsiteX72" fmla="*/ 638175 w 2918937"/>
              <a:gd name="connsiteY72" fmla="*/ 685800 h 1838325"/>
              <a:gd name="connsiteX73" fmla="*/ 623887 w 2918937"/>
              <a:gd name="connsiteY73" fmla="*/ 690563 h 1838325"/>
              <a:gd name="connsiteX74" fmla="*/ 581025 w 2918937"/>
              <a:gd name="connsiteY74" fmla="*/ 714375 h 1838325"/>
              <a:gd name="connsiteX75" fmla="*/ 566737 w 2918937"/>
              <a:gd name="connsiteY75" fmla="*/ 723900 h 1838325"/>
              <a:gd name="connsiteX76" fmla="*/ 538162 w 2918937"/>
              <a:gd name="connsiteY76" fmla="*/ 733425 h 1838325"/>
              <a:gd name="connsiteX77" fmla="*/ 495300 w 2918937"/>
              <a:gd name="connsiteY77" fmla="*/ 757238 h 1838325"/>
              <a:gd name="connsiteX78" fmla="*/ 442912 w 2918937"/>
              <a:gd name="connsiteY78" fmla="*/ 781050 h 1838325"/>
              <a:gd name="connsiteX79" fmla="*/ 414337 w 2918937"/>
              <a:gd name="connsiteY79" fmla="*/ 800100 h 1838325"/>
              <a:gd name="connsiteX80" fmla="*/ 400050 w 2918937"/>
              <a:gd name="connsiteY80" fmla="*/ 809625 h 1838325"/>
              <a:gd name="connsiteX81" fmla="*/ 390525 w 2918937"/>
              <a:gd name="connsiteY81" fmla="*/ 823913 h 1838325"/>
              <a:gd name="connsiteX82" fmla="*/ 376237 w 2918937"/>
              <a:gd name="connsiteY82" fmla="*/ 828675 h 1838325"/>
              <a:gd name="connsiteX83" fmla="*/ 347662 w 2918937"/>
              <a:gd name="connsiteY83" fmla="*/ 847725 h 1838325"/>
              <a:gd name="connsiteX84" fmla="*/ 333375 w 2918937"/>
              <a:gd name="connsiteY84" fmla="*/ 857250 h 1838325"/>
              <a:gd name="connsiteX85" fmla="*/ 290512 w 2918937"/>
              <a:gd name="connsiteY85" fmla="*/ 895350 h 1838325"/>
              <a:gd name="connsiteX86" fmla="*/ 276225 w 2918937"/>
              <a:gd name="connsiteY86" fmla="*/ 914400 h 1838325"/>
              <a:gd name="connsiteX87" fmla="*/ 261937 w 2918937"/>
              <a:gd name="connsiteY87" fmla="*/ 923925 h 1838325"/>
              <a:gd name="connsiteX88" fmla="*/ 233362 w 2918937"/>
              <a:gd name="connsiteY88" fmla="*/ 952500 h 1838325"/>
              <a:gd name="connsiteX89" fmla="*/ 204787 w 2918937"/>
              <a:gd name="connsiteY89" fmla="*/ 976313 h 1838325"/>
              <a:gd name="connsiteX90" fmla="*/ 166687 w 2918937"/>
              <a:gd name="connsiteY90" fmla="*/ 1009650 h 1838325"/>
              <a:gd name="connsiteX91" fmla="*/ 123825 w 2918937"/>
              <a:gd name="connsiteY91" fmla="*/ 1047750 h 1838325"/>
              <a:gd name="connsiteX92" fmla="*/ 104775 w 2918937"/>
              <a:gd name="connsiteY92" fmla="*/ 1076325 h 1838325"/>
              <a:gd name="connsiteX93" fmla="*/ 85725 w 2918937"/>
              <a:gd name="connsiteY93" fmla="*/ 1104900 h 1838325"/>
              <a:gd name="connsiteX94" fmla="*/ 76200 w 2918937"/>
              <a:gd name="connsiteY94" fmla="*/ 1119188 h 1838325"/>
              <a:gd name="connsiteX95" fmla="*/ 71437 w 2918937"/>
              <a:gd name="connsiteY95" fmla="*/ 1133475 h 1838325"/>
              <a:gd name="connsiteX96" fmla="*/ 52387 w 2918937"/>
              <a:gd name="connsiteY96" fmla="*/ 1162050 h 1838325"/>
              <a:gd name="connsiteX97" fmla="*/ 33337 w 2918937"/>
              <a:gd name="connsiteY97" fmla="*/ 1190625 h 1838325"/>
              <a:gd name="connsiteX98" fmla="*/ 23812 w 2918937"/>
              <a:gd name="connsiteY98" fmla="*/ 1204913 h 1838325"/>
              <a:gd name="connsiteX99" fmla="*/ 9525 w 2918937"/>
              <a:gd name="connsiteY99" fmla="*/ 1247775 h 1838325"/>
              <a:gd name="connsiteX100" fmla="*/ 4762 w 2918937"/>
              <a:gd name="connsiteY100" fmla="*/ 1262063 h 1838325"/>
              <a:gd name="connsiteX101" fmla="*/ 0 w 2918937"/>
              <a:gd name="connsiteY101" fmla="*/ 1281113 h 1838325"/>
              <a:gd name="connsiteX102" fmla="*/ 4762 w 2918937"/>
              <a:gd name="connsiteY102" fmla="*/ 1519238 h 1838325"/>
              <a:gd name="connsiteX103" fmla="*/ 9525 w 2918937"/>
              <a:gd name="connsiteY103" fmla="*/ 1543050 h 1838325"/>
              <a:gd name="connsiteX104" fmla="*/ 14287 w 2918937"/>
              <a:gd name="connsiteY104" fmla="*/ 1562100 h 1838325"/>
              <a:gd name="connsiteX105" fmla="*/ 42862 w 2918937"/>
              <a:gd name="connsiteY105" fmla="*/ 1619250 h 1838325"/>
              <a:gd name="connsiteX106" fmla="*/ 57150 w 2918937"/>
              <a:gd name="connsiteY106" fmla="*/ 1633538 h 1838325"/>
              <a:gd name="connsiteX107" fmla="*/ 76200 w 2918937"/>
              <a:gd name="connsiteY107" fmla="*/ 1662113 h 1838325"/>
              <a:gd name="connsiteX108" fmla="*/ 85725 w 2918937"/>
              <a:gd name="connsiteY108" fmla="*/ 1676400 h 1838325"/>
              <a:gd name="connsiteX109" fmla="*/ 95250 w 2918937"/>
              <a:gd name="connsiteY109" fmla="*/ 1690688 h 1838325"/>
              <a:gd name="connsiteX110" fmla="*/ 128587 w 2918937"/>
              <a:gd name="connsiteY110" fmla="*/ 1709738 h 1838325"/>
              <a:gd name="connsiteX111" fmla="*/ 157162 w 2918937"/>
              <a:gd name="connsiteY111" fmla="*/ 1728788 h 1838325"/>
              <a:gd name="connsiteX112" fmla="*/ 171450 w 2918937"/>
              <a:gd name="connsiteY112" fmla="*/ 1738313 h 1838325"/>
              <a:gd name="connsiteX113" fmla="*/ 185737 w 2918937"/>
              <a:gd name="connsiteY113" fmla="*/ 1747838 h 1838325"/>
              <a:gd name="connsiteX114" fmla="*/ 200025 w 2918937"/>
              <a:gd name="connsiteY114" fmla="*/ 1752600 h 1838325"/>
              <a:gd name="connsiteX115" fmla="*/ 228600 w 2918937"/>
              <a:gd name="connsiteY115" fmla="*/ 1766888 h 1838325"/>
              <a:gd name="connsiteX116" fmla="*/ 242887 w 2918937"/>
              <a:gd name="connsiteY116" fmla="*/ 1776413 h 1838325"/>
              <a:gd name="connsiteX117" fmla="*/ 266700 w 2918937"/>
              <a:gd name="connsiteY117" fmla="*/ 1781175 h 1838325"/>
              <a:gd name="connsiteX118" fmla="*/ 314325 w 2918937"/>
              <a:gd name="connsiteY118" fmla="*/ 1800225 h 1838325"/>
              <a:gd name="connsiteX119" fmla="*/ 328612 w 2918937"/>
              <a:gd name="connsiteY119" fmla="*/ 1804988 h 1838325"/>
              <a:gd name="connsiteX120" fmla="*/ 352425 w 2918937"/>
              <a:gd name="connsiteY120" fmla="*/ 1809750 h 1838325"/>
              <a:gd name="connsiteX121" fmla="*/ 366712 w 2918937"/>
              <a:gd name="connsiteY121" fmla="*/ 1814513 h 1838325"/>
              <a:gd name="connsiteX122" fmla="*/ 390525 w 2918937"/>
              <a:gd name="connsiteY122" fmla="*/ 1819275 h 1838325"/>
              <a:gd name="connsiteX123" fmla="*/ 428625 w 2918937"/>
              <a:gd name="connsiteY123" fmla="*/ 1828800 h 1838325"/>
              <a:gd name="connsiteX124" fmla="*/ 481012 w 2918937"/>
              <a:gd name="connsiteY124" fmla="*/ 1838325 h 1838325"/>
              <a:gd name="connsiteX125" fmla="*/ 609600 w 2918937"/>
              <a:gd name="connsiteY125" fmla="*/ 1833563 h 1838325"/>
              <a:gd name="connsiteX126" fmla="*/ 752475 w 2918937"/>
              <a:gd name="connsiteY126" fmla="*/ 1824038 h 1838325"/>
              <a:gd name="connsiteX127" fmla="*/ 781050 w 2918937"/>
              <a:gd name="connsiteY127" fmla="*/ 1809750 h 1838325"/>
              <a:gd name="connsiteX128" fmla="*/ 795337 w 2918937"/>
              <a:gd name="connsiteY128" fmla="*/ 1804988 h 1838325"/>
              <a:gd name="connsiteX129" fmla="*/ 828675 w 2918937"/>
              <a:gd name="connsiteY129" fmla="*/ 1790700 h 1838325"/>
              <a:gd name="connsiteX130" fmla="*/ 847725 w 2918937"/>
              <a:gd name="connsiteY130" fmla="*/ 1781175 h 1838325"/>
              <a:gd name="connsiteX131" fmla="*/ 885825 w 2918937"/>
              <a:gd name="connsiteY131" fmla="*/ 1771650 h 1838325"/>
              <a:gd name="connsiteX132" fmla="*/ 900112 w 2918937"/>
              <a:gd name="connsiteY132" fmla="*/ 1766888 h 1838325"/>
              <a:gd name="connsiteX133" fmla="*/ 933450 w 2918937"/>
              <a:gd name="connsiteY133" fmla="*/ 1747838 h 1838325"/>
              <a:gd name="connsiteX134" fmla="*/ 952500 w 2918937"/>
              <a:gd name="connsiteY134" fmla="*/ 1743075 h 1838325"/>
              <a:gd name="connsiteX135" fmla="*/ 966787 w 2918937"/>
              <a:gd name="connsiteY135" fmla="*/ 1738313 h 1838325"/>
              <a:gd name="connsiteX136" fmla="*/ 995362 w 2918937"/>
              <a:gd name="connsiteY136" fmla="*/ 1719263 h 1838325"/>
              <a:gd name="connsiteX137" fmla="*/ 1009650 w 2918937"/>
              <a:gd name="connsiteY137" fmla="*/ 1714500 h 1838325"/>
              <a:gd name="connsiteX138" fmla="*/ 1038225 w 2918937"/>
              <a:gd name="connsiteY138" fmla="*/ 1700213 h 1838325"/>
              <a:gd name="connsiteX139" fmla="*/ 1071562 w 2918937"/>
              <a:gd name="connsiteY139" fmla="*/ 1685925 h 1838325"/>
              <a:gd name="connsiteX140" fmla="*/ 1085850 w 2918937"/>
              <a:gd name="connsiteY140" fmla="*/ 1676400 h 1838325"/>
              <a:gd name="connsiteX141" fmla="*/ 1128712 w 2918937"/>
              <a:gd name="connsiteY141" fmla="*/ 1666875 h 1838325"/>
              <a:gd name="connsiteX142" fmla="*/ 1157287 w 2918937"/>
              <a:gd name="connsiteY142" fmla="*/ 1657350 h 1838325"/>
              <a:gd name="connsiteX143" fmla="*/ 1185862 w 2918937"/>
              <a:gd name="connsiteY143" fmla="*/ 1647825 h 1838325"/>
              <a:gd name="connsiteX144" fmla="*/ 1200150 w 2918937"/>
              <a:gd name="connsiteY144" fmla="*/ 1643063 h 1838325"/>
              <a:gd name="connsiteX145" fmla="*/ 1223962 w 2918937"/>
              <a:gd name="connsiteY145" fmla="*/ 1638300 h 1838325"/>
              <a:gd name="connsiteX146" fmla="*/ 1238250 w 2918937"/>
              <a:gd name="connsiteY146" fmla="*/ 1633538 h 1838325"/>
              <a:gd name="connsiteX147" fmla="*/ 1257300 w 2918937"/>
              <a:gd name="connsiteY147" fmla="*/ 1628775 h 1838325"/>
              <a:gd name="connsiteX148" fmla="*/ 1290637 w 2918937"/>
              <a:gd name="connsiteY148" fmla="*/ 1619250 h 1838325"/>
              <a:gd name="connsiteX149" fmla="*/ 1319212 w 2918937"/>
              <a:gd name="connsiteY149" fmla="*/ 1604963 h 1838325"/>
              <a:gd name="connsiteX150" fmla="*/ 1333500 w 2918937"/>
              <a:gd name="connsiteY150" fmla="*/ 1595438 h 1838325"/>
              <a:gd name="connsiteX151" fmla="*/ 1347787 w 2918937"/>
              <a:gd name="connsiteY151" fmla="*/ 1590675 h 1838325"/>
              <a:gd name="connsiteX152" fmla="*/ 1376362 w 2918937"/>
              <a:gd name="connsiteY152" fmla="*/ 1566863 h 1838325"/>
              <a:gd name="connsiteX153" fmla="*/ 1390650 w 2918937"/>
              <a:gd name="connsiteY153" fmla="*/ 1562100 h 1838325"/>
              <a:gd name="connsiteX154" fmla="*/ 1400175 w 2918937"/>
              <a:gd name="connsiteY154" fmla="*/ 1547813 h 1838325"/>
              <a:gd name="connsiteX155" fmla="*/ 1428750 w 2918937"/>
              <a:gd name="connsiteY155" fmla="*/ 1528763 h 1838325"/>
              <a:gd name="connsiteX156" fmla="*/ 1443037 w 2918937"/>
              <a:gd name="connsiteY156" fmla="*/ 1519238 h 1838325"/>
              <a:gd name="connsiteX157" fmla="*/ 1457325 w 2918937"/>
              <a:gd name="connsiteY157" fmla="*/ 1509713 h 1838325"/>
              <a:gd name="connsiteX158" fmla="*/ 1471612 w 2918937"/>
              <a:gd name="connsiteY158" fmla="*/ 1500188 h 1838325"/>
              <a:gd name="connsiteX159" fmla="*/ 1490662 w 2918937"/>
              <a:gd name="connsiteY159" fmla="*/ 1490663 h 1838325"/>
              <a:gd name="connsiteX160" fmla="*/ 1504950 w 2918937"/>
              <a:gd name="connsiteY160" fmla="*/ 1481138 h 1838325"/>
              <a:gd name="connsiteX161" fmla="*/ 1519237 w 2918937"/>
              <a:gd name="connsiteY161" fmla="*/ 1476375 h 1838325"/>
              <a:gd name="connsiteX162" fmla="*/ 1533525 w 2918937"/>
              <a:gd name="connsiteY162" fmla="*/ 1466850 h 1838325"/>
              <a:gd name="connsiteX163" fmla="*/ 1562100 w 2918937"/>
              <a:gd name="connsiteY163" fmla="*/ 1457325 h 1838325"/>
              <a:gd name="connsiteX164" fmla="*/ 1576387 w 2918937"/>
              <a:gd name="connsiteY164" fmla="*/ 1452563 h 1838325"/>
              <a:gd name="connsiteX165" fmla="*/ 1609725 w 2918937"/>
              <a:gd name="connsiteY165" fmla="*/ 1443038 h 1838325"/>
              <a:gd name="connsiteX166" fmla="*/ 1628775 w 2918937"/>
              <a:gd name="connsiteY166" fmla="*/ 1433513 h 1838325"/>
              <a:gd name="connsiteX167" fmla="*/ 1662112 w 2918937"/>
              <a:gd name="connsiteY167" fmla="*/ 1423988 h 1838325"/>
              <a:gd name="connsiteX168" fmla="*/ 1719262 w 2918937"/>
              <a:gd name="connsiteY168" fmla="*/ 1414463 h 1838325"/>
              <a:gd name="connsiteX169" fmla="*/ 1752600 w 2918937"/>
              <a:gd name="connsiteY169" fmla="*/ 1404938 h 1838325"/>
              <a:gd name="connsiteX170" fmla="*/ 1804987 w 2918937"/>
              <a:gd name="connsiteY170" fmla="*/ 1390650 h 1838325"/>
              <a:gd name="connsiteX171" fmla="*/ 1857375 w 2918937"/>
              <a:gd name="connsiteY171" fmla="*/ 1381125 h 1838325"/>
              <a:gd name="connsiteX172" fmla="*/ 1900237 w 2918937"/>
              <a:gd name="connsiteY172" fmla="*/ 1366838 h 1838325"/>
              <a:gd name="connsiteX173" fmla="*/ 1914525 w 2918937"/>
              <a:gd name="connsiteY173" fmla="*/ 1362075 h 1838325"/>
              <a:gd name="connsiteX174" fmla="*/ 1933575 w 2918937"/>
              <a:gd name="connsiteY174" fmla="*/ 1352550 h 1838325"/>
              <a:gd name="connsiteX175" fmla="*/ 1962150 w 2918937"/>
              <a:gd name="connsiteY175" fmla="*/ 1343025 h 1838325"/>
              <a:gd name="connsiteX176" fmla="*/ 1995487 w 2918937"/>
              <a:gd name="connsiteY176" fmla="*/ 1328738 h 1838325"/>
              <a:gd name="connsiteX177" fmla="*/ 2009775 w 2918937"/>
              <a:gd name="connsiteY177" fmla="*/ 1319213 h 1838325"/>
              <a:gd name="connsiteX178" fmla="*/ 2024062 w 2918937"/>
              <a:gd name="connsiteY178" fmla="*/ 1314450 h 1838325"/>
              <a:gd name="connsiteX179" fmla="*/ 2052637 w 2918937"/>
              <a:gd name="connsiteY179" fmla="*/ 1295400 h 1838325"/>
              <a:gd name="connsiteX180" fmla="*/ 2081212 w 2918937"/>
              <a:gd name="connsiteY180" fmla="*/ 1276350 h 1838325"/>
              <a:gd name="connsiteX181" fmla="*/ 2095500 w 2918937"/>
              <a:gd name="connsiteY181" fmla="*/ 1266825 h 1838325"/>
              <a:gd name="connsiteX182" fmla="*/ 2109787 w 2918937"/>
              <a:gd name="connsiteY182" fmla="*/ 1257300 h 1838325"/>
              <a:gd name="connsiteX183" fmla="*/ 2138362 w 2918937"/>
              <a:gd name="connsiteY183" fmla="*/ 1247775 h 1838325"/>
              <a:gd name="connsiteX184" fmla="*/ 2166937 w 2918937"/>
              <a:gd name="connsiteY184" fmla="*/ 1233488 h 1838325"/>
              <a:gd name="connsiteX185" fmla="*/ 2195512 w 2918937"/>
              <a:gd name="connsiteY185" fmla="*/ 1214438 h 1838325"/>
              <a:gd name="connsiteX186" fmla="*/ 2209800 w 2918937"/>
              <a:gd name="connsiteY186" fmla="*/ 1209675 h 1838325"/>
              <a:gd name="connsiteX187" fmla="*/ 2224087 w 2918937"/>
              <a:gd name="connsiteY187" fmla="*/ 1200150 h 1838325"/>
              <a:gd name="connsiteX188" fmla="*/ 2266950 w 2918937"/>
              <a:gd name="connsiteY188" fmla="*/ 1185863 h 1838325"/>
              <a:gd name="connsiteX189" fmla="*/ 2338387 w 2918937"/>
              <a:gd name="connsiteY189" fmla="*/ 1162050 h 1838325"/>
              <a:gd name="connsiteX190" fmla="*/ 2352675 w 2918937"/>
              <a:gd name="connsiteY190" fmla="*/ 1157288 h 1838325"/>
              <a:gd name="connsiteX191" fmla="*/ 2366962 w 2918937"/>
              <a:gd name="connsiteY191" fmla="*/ 1152525 h 1838325"/>
              <a:gd name="connsiteX192" fmla="*/ 2400300 w 2918937"/>
              <a:gd name="connsiteY192" fmla="*/ 1143000 h 1838325"/>
              <a:gd name="connsiteX193" fmla="*/ 2419350 w 2918937"/>
              <a:gd name="connsiteY193" fmla="*/ 1133475 h 1838325"/>
              <a:gd name="connsiteX194" fmla="*/ 2433637 w 2918937"/>
              <a:gd name="connsiteY194" fmla="*/ 1123950 h 1838325"/>
              <a:gd name="connsiteX195" fmla="*/ 2452687 w 2918937"/>
              <a:gd name="connsiteY195" fmla="*/ 1109663 h 1838325"/>
              <a:gd name="connsiteX196" fmla="*/ 2476500 w 2918937"/>
              <a:gd name="connsiteY196" fmla="*/ 1100138 h 1838325"/>
              <a:gd name="connsiteX197" fmla="*/ 2505075 w 2918937"/>
              <a:gd name="connsiteY197" fmla="*/ 1081088 h 1838325"/>
              <a:gd name="connsiteX198" fmla="*/ 2519362 w 2918937"/>
              <a:gd name="connsiteY198" fmla="*/ 1076325 h 1838325"/>
              <a:gd name="connsiteX199" fmla="*/ 2547937 w 2918937"/>
              <a:gd name="connsiteY199" fmla="*/ 1057275 h 1838325"/>
              <a:gd name="connsiteX200" fmla="*/ 2590800 w 2918937"/>
              <a:gd name="connsiteY200" fmla="*/ 1028700 h 1838325"/>
              <a:gd name="connsiteX201" fmla="*/ 2619375 w 2918937"/>
              <a:gd name="connsiteY201" fmla="*/ 1009650 h 1838325"/>
              <a:gd name="connsiteX202" fmla="*/ 2633662 w 2918937"/>
              <a:gd name="connsiteY202" fmla="*/ 1000125 h 1838325"/>
              <a:gd name="connsiteX203" fmla="*/ 2647950 w 2918937"/>
              <a:gd name="connsiteY203" fmla="*/ 985838 h 1838325"/>
              <a:gd name="connsiteX204" fmla="*/ 2676525 w 2918937"/>
              <a:gd name="connsiteY204" fmla="*/ 966788 h 1838325"/>
              <a:gd name="connsiteX205" fmla="*/ 2690812 w 2918937"/>
              <a:gd name="connsiteY205" fmla="*/ 957263 h 1838325"/>
              <a:gd name="connsiteX206" fmla="*/ 2738437 w 2918937"/>
              <a:gd name="connsiteY206" fmla="*/ 928688 h 1838325"/>
              <a:gd name="connsiteX207" fmla="*/ 2752725 w 2918937"/>
              <a:gd name="connsiteY207" fmla="*/ 914400 h 1838325"/>
              <a:gd name="connsiteX208" fmla="*/ 2781300 w 2918937"/>
              <a:gd name="connsiteY208" fmla="*/ 895350 h 1838325"/>
              <a:gd name="connsiteX209" fmla="*/ 2800350 w 2918937"/>
              <a:gd name="connsiteY209" fmla="*/ 876300 h 1838325"/>
              <a:gd name="connsiteX210" fmla="*/ 2833687 w 2918937"/>
              <a:gd name="connsiteY210" fmla="*/ 852488 h 1838325"/>
              <a:gd name="connsiteX211" fmla="*/ 2852737 w 2918937"/>
              <a:gd name="connsiteY211" fmla="*/ 823913 h 1838325"/>
              <a:gd name="connsiteX212" fmla="*/ 2876550 w 2918937"/>
              <a:gd name="connsiteY212" fmla="*/ 795338 h 1838325"/>
              <a:gd name="connsiteX213" fmla="*/ 2900362 w 2918937"/>
              <a:gd name="connsiteY213" fmla="*/ 752475 h 1838325"/>
              <a:gd name="connsiteX214" fmla="*/ 2909887 w 2918937"/>
              <a:gd name="connsiteY214" fmla="*/ 738188 h 1838325"/>
              <a:gd name="connsiteX215" fmla="*/ 2909887 w 2918937"/>
              <a:gd name="connsiteY215" fmla="*/ 28575 h 1838325"/>
              <a:gd name="connsiteX216" fmla="*/ 2881312 w 2918937"/>
              <a:gd name="connsiteY216" fmla="*/ 19050 h 1838325"/>
              <a:gd name="connsiteX217" fmla="*/ 2852737 w 2918937"/>
              <a:gd name="connsiteY217" fmla="*/ 9525 h 1838325"/>
              <a:gd name="connsiteX218" fmla="*/ 2871787 w 2918937"/>
              <a:gd name="connsiteY218"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918937" h="1838325">
                <a:moveTo>
                  <a:pt x="2871787" y="0"/>
                </a:moveTo>
                <a:lnTo>
                  <a:pt x="2681287" y="4763"/>
                </a:lnTo>
                <a:cubicBezTo>
                  <a:pt x="2646344" y="5890"/>
                  <a:pt x="2611274" y="5801"/>
                  <a:pt x="2576512" y="9525"/>
                </a:cubicBezTo>
                <a:cubicBezTo>
                  <a:pt x="2566529" y="10595"/>
                  <a:pt x="2557677" y="16615"/>
                  <a:pt x="2547937" y="19050"/>
                </a:cubicBezTo>
                <a:cubicBezTo>
                  <a:pt x="2541587" y="20638"/>
                  <a:pt x="2535156" y="21932"/>
                  <a:pt x="2528887" y="23813"/>
                </a:cubicBezTo>
                <a:cubicBezTo>
                  <a:pt x="2519270" y="26698"/>
                  <a:pt x="2509837" y="30163"/>
                  <a:pt x="2500312" y="33338"/>
                </a:cubicBezTo>
                <a:lnTo>
                  <a:pt x="2457450" y="47625"/>
                </a:lnTo>
                <a:cubicBezTo>
                  <a:pt x="2457440" y="47628"/>
                  <a:pt x="2428886" y="57147"/>
                  <a:pt x="2428875" y="57150"/>
                </a:cubicBezTo>
                <a:cubicBezTo>
                  <a:pt x="2422525" y="58738"/>
                  <a:pt x="2416094" y="60032"/>
                  <a:pt x="2409825" y="61913"/>
                </a:cubicBezTo>
                <a:cubicBezTo>
                  <a:pt x="2400208" y="64798"/>
                  <a:pt x="2390775" y="68263"/>
                  <a:pt x="2381250" y="71438"/>
                </a:cubicBezTo>
                <a:cubicBezTo>
                  <a:pt x="2376487" y="73025"/>
                  <a:pt x="2371885" y="75215"/>
                  <a:pt x="2366962" y="76200"/>
                </a:cubicBezTo>
                <a:cubicBezTo>
                  <a:pt x="2359025" y="77788"/>
                  <a:pt x="2351003" y="79000"/>
                  <a:pt x="2343150" y="80963"/>
                </a:cubicBezTo>
                <a:cubicBezTo>
                  <a:pt x="2310714" y="89072"/>
                  <a:pt x="2350665" y="83470"/>
                  <a:pt x="2305050" y="90488"/>
                </a:cubicBezTo>
                <a:cubicBezTo>
                  <a:pt x="2292400" y="92434"/>
                  <a:pt x="2279600" y="93304"/>
                  <a:pt x="2266950" y="95250"/>
                </a:cubicBezTo>
                <a:cubicBezTo>
                  <a:pt x="2258949" y="96481"/>
                  <a:pt x="2251151" y="98868"/>
                  <a:pt x="2243137" y="100013"/>
                </a:cubicBezTo>
                <a:cubicBezTo>
                  <a:pt x="2228906" y="102046"/>
                  <a:pt x="2214552" y="103095"/>
                  <a:pt x="2200275" y="104775"/>
                </a:cubicBezTo>
                <a:cubicBezTo>
                  <a:pt x="2187564" y="106270"/>
                  <a:pt x="2174930" y="108475"/>
                  <a:pt x="2162175" y="109538"/>
                </a:cubicBezTo>
                <a:cubicBezTo>
                  <a:pt x="2136813" y="111651"/>
                  <a:pt x="2111375" y="112713"/>
                  <a:pt x="2085975" y="114300"/>
                </a:cubicBezTo>
                <a:cubicBezTo>
                  <a:pt x="2073275" y="115888"/>
                  <a:pt x="2060636" y="118081"/>
                  <a:pt x="2047875" y="119063"/>
                </a:cubicBezTo>
                <a:cubicBezTo>
                  <a:pt x="2019340" y="121258"/>
                  <a:pt x="1990652" y="121234"/>
                  <a:pt x="1962150" y="123825"/>
                </a:cubicBezTo>
                <a:cubicBezTo>
                  <a:pt x="1955631" y="124418"/>
                  <a:pt x="1949569" y="127593"/>
                  <a:pt x="1943100" y="128588"/>
                </a:cubicBezTo>
                <a:cubicBezTo>
                  <a:pt x="1928892" y="130774"/>
                  <a:pt x="1914525" y="131763"/>
                  <a:pt x="1900237" y="133350"/>
                </a:cubicBezTo>
                <a:cubicBezTo>
                  <a:pt x="1895475" y="134938"/>
                  <a:pt x="1890793" y="136792"/>
                  <a:pt x="1885950" y="138113"/>
                </a:cubicBezTo>
                <a:cubicBezTo>
                  <a:pt x="1873320" y="141558"/>
                  <a:pt x="1860269" y="143499"/>
                  <a:pt x="1847850" y="147638"/>
                </a:cubicBezTo>
                <a:cubicBezTo>
                  <a:pt x="1843087" y="149225"/>
                  <a:pt x="1838432" y="151182"/>
                  <a:pt x="1833562" y="152400"/>
                </a:cubicBezTo>
                <a:cubicBezTo>
                  <a:pt x="1794320" y="162210"/>
                  <a:pt x="1824890" y="152157"/>
                  <a:pt x="1790700" y="161925"/>
                </a:cubicBezTo>
                <a:cubicBezTo>
                  <a:pt x="1785873" y="163304"/>
                  <a:pt x="1781239" y="165309"/>
                  <a:pt x="1776412" y="166688"/>
                </a:cubicBezTo>
                <a:cubicBezTo>
                  <a:pt x="1770118" y="168486"/>
                  <a:pt x="1763656" y="169652"/>
                  <a:pt x="1757362" y="171450"/>
                </a:cubicBezTo>
                <a:cubicBezTo>
                  <a:pt x="1752535" y="172829"/>
                  <a:pt x="1747902" y="174834"/>
                  <a:pt x="1743075" y="176213"/>
                </a:cubicBezTo>
                <a:cubicBezTo>
                  <a:pt x="1730982" y="179668"/>
                  <a:pt x="1721163" y="180841"/>
                  <a:pt x="1709737" y="185738"/>
                </a:cubicBezTo>
                <a:cubicBezTo>
                  <a:pt x="1703212" y="188535"/>
                  <a:pt x="1696775" y="191610"/>
                  <a:pt x="1690687" y="195263"/>
                </a:cubicBezTo>
                <a:cubicBezTo>
                  <a:pt x="1680871" y="201153"/>
                  <a:pt x="1672972" y="210693"/>
                  <a:pt x="1662112" y="214313"/>
                </a:cubicBezTo>
                <a:lnTo>
                  <a:pt x="1633537" y="223838"/>
                </a:lnTo>
                <a:lnTo>
                  <a:pt x="1619250" y="228600"/>
                </a:lnTo>
                <a:lnTo>
                  <a:pt x="1604962" y="233363"/>
                </a:lnTo>
                <a:cubicBezTo>
                  <a:pt x="1598612" y="238125"/>
                  <a:pt x="1592804" y="243712"/>
                  <a:pt x="1585912" y="247650"/>
                </a:cubicBezTo>
                <a:cubicBezTo>
                  <a:pt x="1581553" y="250141"/>
                  <a:pt x="1576452" y="251034"/>
                  <a:pt x="1571625" y="252413"/>
                </a:cubicBezTo>
                <a:cubicBezTo>
                  <a:pt x="1564498" y="254449"/>
                  <a:pt x="1545904" y="258129"/>
                  <a:pt x="1538287" y="261938"/>
                </a:cubicBezTo>
                <a:cubicBezTo>
                  <a:pt x="1505400" y="278382"/>
                  <a:pt x="1544595" y="266315"/>
                  <a:pt x="1504950" y="276225"/>
                </a:cubicBezTo>
                <a:cubicBezTo>
                  <a:pt x="1500187" y="279400"/>
                  <a:pt x="1495893" y="283425"/>
                  <a:pt x="1490662" y="285750"/>
                </a:cubicBezTo>
                <a:cubicBezTo>
                  <a:pt x="1481487" y="289828"/>
                  <a:pt x="1471612" y="292100"/>
                  <a:pt x="1462087" y="295275"/>
                </a:cubicBezTo>
                <a:lnTo>
                  <a:pt x="1447800" y="300038"/>
                </a:lnTo>
                <a:lnTo>
                  <a:pt x="1433512" y="304800"/>
                </a:lnTo>
                <a:cubicBezTo>
                  <a:pt x="1428750" y="306387"/>
                  <a:pt x="1424095" y="308346"/>
                  <a:pt x="1419225" y="309563"/>
                </a:cubicBezTo>
                <a:cubicBezTo>
                  <a:pt x="1412875" y="311150"/>
                  <a:pt x="1406444" y="312444"/>
                  <a:pt x="1400175" y="314325"/>
                </a:cubicBezTo>
                <a:cubicBezTo>
                  <a:pt x="1390558" y="317210"/>
                  <a:pt x="1371600" y="323850"/>
                  <a:pt x="1371600" y="323850"/>
                </a:cubicBezTo>
                <a:lnTo>
                  <a:pt x="1328737" y="352425"/>
                </a:lnTo>
                <a:cubicBezTo>
                  <a:pt x="1323975" y="355600"/>
                  <a:pt x="1320003" y="360562"/>
                  <a:pt x="1314450" y="361950"/>
                </a:cubicBezTo>
                <a:cubicBezTo>
                  <a:pt x="1254897" y="376840"/>
                  <a:pt x="1328939" y="357810"/>
                  <a:pt x="1281112" y="371475"/>
                </a:cubicBezTo>
                <a:cubicBezTo>
                  <a:pt x="1257987" y="378082"/>
                  <a:pt x="1263809" y="375102"/>
                  <a:pt x="1238250" y="381000"/>
                </a:cubicBezTo>
                <a:cubicBezTo>
                  <a:pt x="1225494" y="383944"/>
                  <a:pt x="1212850" y="387350"/>
                  <a:pt x="1200150" y="390525"/>
                </a:cubicBezTo>
                <a:cubicBezTo>
                  <a:pt x="1193800" y="392113"/>
                  <a:pt x="1186954" y="392361"/>
                  <a:pt x="1181100" y="395288"/>
                </a:cubicBezTo>
                <a:cubicBezTo>
                  <a:pt x="1174750" y="398463"/>
                  <a:pt x="1168576" y="402016"/>
                  <a:pt x="1162050" y="404813"/>
                </a:cubicBezTo>
                <a:cubicBezTo>
                  <a:pt x="1112997" y="425835"/>
                  <a:pt x="1191892" y="387510"/>
                  <a:pt x="1128712" y="419100"/>
                </a:cubicBezTo>
                <a:cubicBezTo>
                  <a:pt x="1106331" y="441483"/>
                  <a:pt x="1120028" y="429653"/>
                  <a:pt x="1085850" y="452438"/>
                </a:cubicBezTo>
                <a:cubicBezTo>
                  <a:pt x="1081087" y="455613"/>
                  <a:pt x="1076992" y="460153"/>
                  <a:pt x="1071562" y="461963"/>
                </a:cubicBezTo>
                <a:cubicBezTo>
                  <a:pt x="1060868" y="465528"/>
                  <a:pt x="1042005" y="471504"/>
                  <a:pt x="1033462" y="476250"/>
                </a:cubicBezTo>
                <a:cubicBezTo>
                  <a:pt x="993721" y="498329"/>
                  <a:pt x="1034857" y="485427"/>
                  <a:pt x="995362" y="495300"/>
                </a:cubicBezTo>
                <a:cubicBezTo>
                  <a:pt x="990600" y="498475"/>
                  <a:pt x="986305" y="502500"/>
                  <a:pt x="981075" y="504825"/>
                </a:cubicBezTo>
                <a:cubicBezTo>
                  <a:pt x="971900" y="508903"/>
                  <a:pt x="952500" y="514350"/>
                  <a:pt x="952500" y="514350"/>
                </a:cubicBezTo>
                <a:cubicBezTo>
                  <a:pt x="929857" y="529445"/>
                  <a:pt x="943644" y="522064"/>
                  <a:pt x="909637" y="533400"/>
                </a:cubicBezTo>
                <a:lnTo>
                  <a:pt x="895350" y="538163"/>
                </a:lnTo>
                <a:lnTo>
                  <a:pt x="881062" y="542925"/>
                </a:lnTo>
                <a:cubicBezTo>
                  <a:pt x="876300" y="546100"/>
                  <a:pt x="871894" y="549890"/>
                  <a:pt x="866775" y="552450"/>
                </a:cubicBezTo>
                <a:cubicBezTo>
                  <a:pt x="862285" y="554695"/>
                  <a:pt x="856876" y="554775"/>
                  <a:pt x="852487" y="557213"/>
                </a:cubicBezTo>
                <a:cubicBezTo>
                  <a:pt x="852477" y="557219"/>
                  <a:pt x="816774" y="581022"/>
                  <a:pt x="809625" y="585788"/>
                </a:cubicBezTo>
                <a:cubicBezTo>
                  <a:pt x="804862" y="588963"/>
                  <a:pt x="800767" y="593503"/>
                  <a:pt x="795337" y="595313"/>
                </a:cubicBezTo>
                <a:lnTo>
                  <a:pt x="781050" y="600075"/>
                </a:lnTo>
                <a:cubicBezTo>
                  <a:pt x="752844" y="621230"/>
                  <a:pt x="768601" y="609962"/>
                  <a:pt x="733425" y="633413"/>
                </a:cubicBezTo>
                <a:cubicBezTo>
                  <a:pt x="728662" y="636588"/>
                  <a:pt x="724690" y="641550"/>
                  <a:pt x="719137" y="642938"/>
                </a:cubicBezTo>
                <a:lnTo>
                  <a:pt x="700087" y="647700"/>
                </a:lnTo>
                <a:cubicBezTo>
                  <a:pt x="670799" y="662344"/>
                  <a:pt x="686943" y="653288"/>
                  <a:pt x="652462" y="676275"/>
                </a:cubicBezTo>
                <a:cubicBezTo>
                  <a:pt x="647700" y="679450"/>
                  <a:pt x="643605" y="683990"/>
                  <a:pt x="638175" y="685800"/>
                </a:cubicBezTo>
                <a:cubicBezTo>
                  <a:pt x="633412" y="687388"/>
                  <a:pt x="628276" y="688125"/>
                  <a:pt x="623887" y="690563"/>
                </a:cubicBezTo>
                <a:cubicBezTo>
                  <a:pt x="574762" y="717855"/>
                  <a:pt x="613352" y="703600"/>
                  <a:pt x="581025" y="714375"/>
                </a:cubicBezTo>
                <a:cubicBezTo>
                  <a:pt x="576262" y="717550"/>
                  <a:pt x="571968" y="721575"/>
                  <a:pt x="566737" y="723900"/>
                </a:cubicBezTo>
                <a:cubicBezTo>
                  <a:pt x="557562" y="727978"/>
                  <a:pt x="538162" y="733425"/>
                  <a:pt x="538162" y="733425"/>
                </a:cubicBezTo>
                <a:cubicBezTo>
                  <a:pt x="472648" y="777101"/>
                  <a:pt x="534814" y="739277"/>
                  <a:pt x="495300" y="757238"/>
                </a:cubicBezTo>
                <a:cubicBezTo>
                  <a:pt x="436751" y="783852"/>
                  <a:pt x="476313" y="769918"/>
                  <a:pt x="442912" y="781050"/>
                </a:cubicBezTo>
                <a:lnTo>
                  <a:pt x="414337" y="800100"/>
                </a:lnTo>
                <a:lnTo>
                  <a:pt x="400050" y="809625"/>
                </a:lnTo>
                <a:cubicBezTo>
                  <a:pt x="396875" y="814388"/>
                  <a:pt x="394995" y="820337"/>
                  <a:pt x="390525" y="823913"/>
                </a:cubicBezTo>
                <a:cubicBezTo>
                  <a:pt x="386605" y="827049"/>
                  <a:pt x="380625" y="826237"/>
                  <a:pt x="376237" y="828675"/>
                </a:cubicBezTo>
                <a:cubicBezTo>
                  <a:pt x="366230" y="834234"/>
                  <a:pt x="357187" y="841375"/>
                  <a:pt x="347662" y="847725"/>
                </a:cubicBezTo>
                <a:cubicBezTo>
                  <a:pt x="342900" y="850900"/>
                  <a:pt x="337422" y="853203"/>
                  <a:pt x="333375" y="857250"/>
                </a:cubicBezTo>
                <a:cubicBezTo>
                  <a:pt x="300753" y="889872"/>
                  <a:pt x="316008" y="878353"/>
                  <a:pt x="290512" y="895350"/>
                </a:cubicBezTo>
                <a:cubicBezTo>
                  <a:pt x="285750" y="901700"/>
                  <a:pt x="281838" y="908787"/>
                  <a:pt x="276225" y="914400"/>
                </a:cubicBezTo>
                <a:cubicBezTo>
                  <a:pt x="272178" y="918447"/>
                  <a:pt x="266215" y="920122"/>
                  <a:pt x="261937" y="923925"/>
                </a:cubicBezTo>
                <a:cubicBezTo>
                  <a:pt x="251869" y="932874"/>
                  <a:pt x="241444" y="941724"/>
                  <a:pt x="233362" y="952500"/>
                </a:cubicBezTo>
                <a:cubicBezTo>
                  <a:pt x="216063" y="975566"/>
                  <a:pt x="226605" y="969040"/>
                  <a:pt x="204787" y="976313"/>
                </a:cubicBezTo>
                <a:cubicBezTo>
                  <a:pt x="177798" y="1016794"/>
                  <a:pt x="222252" y="954085"/>
                  <a:pt x="166687" y="1009650"/>
                </a:cubicBezTo>
                <a:cubicBezTo>
                  <a:pt x="134065" y="1042272"/>
                  <a:pt x="149320" y="1030753"/>
                  <a:pt x="123825" y="1047750"/>
                </a:cubicBezTo>
                <a:cubicBezTo>
                  <a:pt x="114716" y="1075076"/>
                  <a:pt x="125585" y="1049569"/>
                  <a:pt x="104775" y="1076325"/>
                </a:cubicBezTo>
                <a:cubicBezTo>
                  <a:pt x="97747" y="1085361"/>
                  <a:pt x="92075" y="1095375"/>
                  <a:pt x="85725" y="1104900"/>
                </a:cubicBezTo>
                <a:cubicBezTo>
                  <a:pt x="82550" y="1109663"/>
                  <a:pt x="78010" y="1113758"/>
                  <a:pt x="76200" y="1119188"/>
                </a:cubicBezTo>
                <a:cubicBezTo>
                  <a:pt x="74612" y="1123950"/>
                  <a:pt x="73875" y="1129087"/>
                  <a:pt x="71437" y="1133475"/>
                </a:cubicBezTo>
                <a:cubicBezTo>
                  <a:pt x="65877" y="1143482"/>
                  <a:pt x="58737" y="1152525"/>
                  <a:pt x="52387" y="1162050"/>
                </a:cubicBezTo>
                <a:lnTo>
                  <a:pt x="33337" y="1190625"/>
                </a:lnTo>
                <a:lnTo>
                  <a:pt x="23812" y="1204913"/>
                </a:lnTo>
                <a:lnTo>
                  <a:pt x="9525" y="1247775"/>
                </a:lnTo>
                <a:cubicBezTo>
                  <a:pt x="7937" y="1252538"/>
                  <a:pt x="5979" y="1257193"/>
                  <a:pt x="4762" y="1262063"/>
                </a:cubicBezTo>
                <a:lnTo>
                  <a:pt x="0" y="1281113"/>
                </a:lnTo>
                <a:cubicBezTo>
                  <a:pt x="1587" y="1360488"/>
                  <a:pt x="1877" y="1439900"/>
                  <a:pt x="4762" y="1519238"/>
                </a:cubicBezTo>
                <a:cubicBezTo>
                  <a:pt x="5056" y="1527327"/>
                  <a:pt x="7769" y="1535148"/>
                  <a:pt x="9525" y="1543050"/>
                </a:cubicBezTo>
                <a:cubicBezTo>
                  <a:pt x="10945" y="1549440"/>
                  <a:pt x="12406" y="1555831"/>
                  <a:pt x="14287" y="1562100"/>
                </a:cubicBezTo>
                <a:cubicBezTo>
                  <a:pt x="20927" y="1584234"/>
                  <a:pt x="25660" y="1602048"/>
                  <a:pt x="42862" y="1619250"/>
                </a:cubicBezTo>
                <a:cubicBezTo>
                  <a:pt x="47625" y="1624013"/>
                  <a:pt x="53015" y="1628221"/>
                  <a:pt x="57150" y="1633538"/>
                </a:cubicBezTo>
                <a:cubicBezTo>
                  <a:pt x="64178" y="1642574"/>
                  <a:pt x="69850" y="1652588"/>
                  <a:pt x="76200" y="1662113"/>
                </a:cubicBezTo>
                <a:lnTo>
                  <a:pt x="85725" y="1676400"/>
                </a:lnTo>
                <a:cubicBezTo>
                  <a:pt x="88900" y="1681163"/>
                  <a:pt x="90487" y="1687513"/>
                  <a:pt x="95250" y="1690688"/>
                </a:cubicBezTo>
                <a:cubicBezTo>
                  <a:pt x="144662" y="1723631"/>
                  <a:pt x="68176" y="1673491"/>
                  <a:pt x="128587" y="1709738"/>
                </a:cubicBezTo>
                <a:cubicBezTo>
                  <a:pt x="138403" y="1715628"/>
                  <a:pt x="147637" y="1722438"/>
                  <a:pt x="157162" y="1728788"/>
                </a:cubicBezTo>
                <a:lnTo>
                  <a:pt x="171450" y="1738313"/>
                </a:lnTo>
                <a:cubicBezTo>
                  <a:pt x="176212" y="1741488"/>
                  <a:pt x="180307" y="1746028"/>
                  <a:pt x="185737" y="1747838"/>
                </a:cubicBezTo>
                <a:lnTo>
                  <a:pt x="200025" y="1752600"/>
                </a:lnTo>
                <a:cubicBezTo>
                  <a:pt x="240968" y="1779896"/>
                  <a:pt x="189166" y="1747170"/>
                  <a:pt x="228600" y="1766888"/>
                </a:cubicBezTo>
                <a:cubicBezTo>
                  <a:pt x="233719" y="1769448"/>
                  <a:pt x="237528" y="1774403"/>
                  <a:pt x="242887" y="1776413"/>
                </a:cubicBezTo>
                <a:cubicBezTo>
                  <a:pt x="250466" y="1779255"/>
                  <a:pt x="258762" y="1779588"/>
                  <a:pt x="266700" y="1781175"/>
                </a:cubicBezTo>
                <a:cubicBezTo>
                  <a:pt x="294733" y="1795191"/>
                  <a:pt x="279012" y="1788453"/>
                  <a:pt x="314325" y="1800225"/>
                </a:cubicBezTo>
                <a:cubicBezTo>
                  <a:pt x="319087" y="1801813"/>
                  <a:pt x="323689" y="1804004"/>
                  <a:pt x="328612" y="1804988"/>
                </a:cubicBezTo>
                <a:cubicBezTo>
                  <a:pt x="336550" y="1806575"/>
                  <a:pt x="344572" y="1807787"/>
                  <a:pt x="352425" y="1809750"/>
                </a:cubicBezTo>
                <a:cubicBezTo>
                  <a:pt x="357295" y="1810968"/>
                  <a:pt x="361842" y="1813295"/>
                  <a:pt x="366712" y="1814513"/>
                </a:cubicBezTo>
                <a:cubicBezTo>
                  <a:pt x="374565" y="1816476"/>
                  <a:pt x="382637" y="1817455"/>
                  <a:pt x="390525" y="1819275"/>
                </a:cubicBezTo>
                <a:cubicBezTo>
                  <a:pt x="403281" y="1822218"/>
                  <a:pt x="415712" y="1826648"/>
                  <a:pt x="428625" y="1828800"/>
                </a:cubicBezTo>
                <a:cubicBezTo>
                  <a:pt x="465184" y="1834894"/>
                  <a:pt x="447731" y="1831669"/>
                  <a:pt x="481012" y="1838325"/>
                </a:cubicBezTo>
                <a:lnTo>
                  <a:pt x="609600" y="1833563"/>
                </a:lnTo>
                <a:cubicBezTo>
                  <a:pt x="720676" y="1829029"/>
                  <a:pt x="682058" y="1832839"/>
                  <a:pt x="752475" y="1824038"/>
                </a:cubicBezTo>
                <a:cubicBezTo>
                  <a:pt x="788392" y="1812064"/>
                  <a:pt x="744114" y="1828218"/>
                  <a:pt x="781050" y="1809750"/>
                </a:cubicBezTo>
                <a:cubicBezTo>
                  <a:pt x="785540" y="1807505"/>
                  <a:pt x="790575" y="1806575"/>
                  <a:pt x="795337" y="1804988"/>
                </a:cubicBezTo>
                <a:cubicBezTo>
                  <a:pt x="824292" y="1785685"/>
                  <a:pt x="793528" y="1803881"/>
                  <a:pt x="828675" y="1790700"/>
                </a:cubicBezTo>
                <a:cubicBezTo>
                  <a:pt x="835322" y="1788207"/>
                  <a:pt x="840990" y="1783420"/>
                  <a:pt x="847725" y="1781175"/>
                </a:cubicBezTo>
                <a:cubicBezTo>
                  <a:pt x="860144" y="1777035"/>
                  <a:pt x="873406" y="1775789"/>
                  <a:pt x="885825" y="1771650"/>
                </a:cubicBezTo>
                <a:lnTo>
                  <a:pt x="900112" y="1766888"/>
                </a:lnTo>
                <a:cubicBezTo>
                  <a:pt x="911956" y="1758993"/>
                  <a:pt x="919639" y="1753017"/>
                  <a:pt x="933450" y="1747838"/>
                </a:cubicBezTo>
                <a:cubicBezTo>
                  <a:pt x="939579" y="1745540"/>
                  <a:pt x="946206" y="1744873"/>
                  <a:pt x="952500" y="1743075"/>
                </a:cubicBezTo>
                <a:cubicBezTo>
                  <a:pt x="957327" y="1741696"/>
                  <a:pt x="962025" y="1739900"/>
                  <a:pt x="966787" y="1738313"/>
                </a:cubicBezTo>
                <a:cubicBezTo>
                  <a:pt x="976312" y="1731963"/>
                  <a:pt x="984502" y="1722883"/>
                  <a:pt x="995362" y="1719263"/>
                </a:cubicBezTo>
                <a:cubicBezTo>
                  <a:pt x="1000125" y="1717675"/>
                  <a:pt x="1005160" y="1716745"/>
                  <a:pt x="1009650" y="1714500"/>
                </a:cubicBezTo>
                <a:cubicBezTo>
                  <a:pt x="1046572" y="1696039"/>
                  <a:pt x="1002318" y="1712180"/>
                  <a:pt x="1038225" y="1700213"/>
                </a:cubicBezTo>
                <a:cubicBezTo>
                  <a:pt x="1074091" y="1676302"/>
                  <a:pt x="1028510" y="1704376"/>
                  <a:pt x="1071562" y="1685925"/>
                </a:cubicBezTo>
                <a:cubicBezTo>
                  <a:pt x="1076823" y="1683670"/>
                  <a:pt x="1080589" y="1678655"/>
                  <a:pt x="1085850" y="1676400"/>
                </a:cubicBezTo>
                <a:cubicBezTo>
                  <a:pt x="1093327" y="1673196"/>
                  <a:pt x="1122505" y="1668568"/>
                  <a:pt x="1128712" y="1666875"/>
                </a:cubicBezTo>
                <a:cubicBezTo>
                  <a:pt x="1138398" y="1664233"/>
                  <a:pt x="1147762" y="1660525"/>
                  <a:pt x="1157287" y="1657350"/>
                </a:cubicBezTo>
                <a:lnTo>
                  <a:pt x="1185862" y="1647825"/>
                </a:lnTo>
                <a:cubicBezTo>
                  <a:pt x="1190625" y="1646237"/>
                  <a:pt x="1195227" y="1644048"/>
                  <a:pt x="1200150" y="1643063"/>
                </a:cubicBezTo>
                <a:cubicBezTo>
                  <a:pt x="1208087" y="1641475"/>
                  <a:pt x="1216109" y="1640263"/>
                  <a:pt x="1223962" y="1638300"/>
                </a:cubicBezTo>
                <a:cubicBezTo>
                  <a:pt x="1228832" y="1637082"/>
                  <a:pt x="1233423" y="1634917"/>
                  <a:pt x="1238250" y="1633538"/>
                </a:cubicBezTo>
                <a:cubicBezTo>
                  <a:pt x="1244544" y="1631740"/>
                  <a:pt x="1251006" y="1630573"/>
                  <a:pt x="1257300" y="1628775"/>
                </a:cubicBezTo>
                <a:cubicBezTo>
                  <a:pt x="1305126" y="1615110"/>
                  <a:pt x="1231082" y="1634140"/>
                  <a:pt x="1290637" y="1619250"/>
                </a:cubicBezTo>
                <a:cubicBezTo>
                  <a:pt x="1331586" y="1591952"/>
                  <a:pt x="1279776" y="1624680"/>
                  <a:pt x="1319212" y="1604963"/>
                </a:cubicBezTo>
                <a:cubicBezTo>
                  <a:pt x="1324332" y="1602403"/>
                  <a:pt x="1328380" y="1597998"/>
                  <a:pt x="1333500" y="1595438"/>
                </a:cubicBezTo>
                <a:cubicBezTo>
                  <a:pt x="1337990" y="1593193"/>
                  <a:pt x="1343297" y="1592920"/>
                  <a:pt x="1347787" y="1590675"/>
                </a:cubicBezTo>
                <a:cubicBezTo>
                  <a:pt x="1378957" y="1575089"/>
                  <a:pt x="1344757" y="1587933"/>
                  <a:pt x="1376362" y="1566863"/>
                </a:cubicBezTo>
                <a:cubicBezTo>
                  <a:pt x="1380539" y="1564078"/>
                  <a:pt x="1385887" y="1563688"/>
                  <a:pt x="1390650" y="1562100"/>
                </a:cubicBezTo>
                <a:cubicBezTo>
                  <a:pt x="1393825" y="1557338"/>
                  <a:pt x="1395867" y="1551582"/>
                  <a:pt x="1400175" y="1547813"/>
                </a:cubicBezTo>
                <a:cubicBezTo>
                  <a:pt x="1408790" y="1540275"/>
                  <a:pt x="1419225" y="1535113"/>
                  <a:pt x="1428750" y="1528763"/>
                </a:cubicBezTo>
                <a:lnTo>
                  <a:pt x="1443037" y="1519238"/>
                </a:lnTo>
                <a:lnTo>
                  <a:pt x="1457325" y="1509713"/>
                </a:lnTo>
                <a:cubicBezTo>
                  <a:pt x="1462087" y="1506538"/>
                  <a:pt x="1466493" y="1502748"/>
                  <a:pt x="1471612" y="1500188"/>
                </a:cubicBezTo>
                <a:cubicBezTo>
                  <a:pt x="1477962" y="1497013"/>
                  <a:pt x="1484498" y="1494185"/>
                  <a:pt x="1490662" y="1490663"/>
                </a:cubicBezTo>
                <a:cubicBezTo>
                  <a:pt x="1495632" y="1487823"/>
                  <a:pt x="1499830" y="1483698"/>
                  <a:pt x="1504950" y="1481138"/>
                </a:cubicBezTo>
                <a:cubicBezTo>
                  <a:pt x="1509440" y="1478893"/>
                  <a:pt x="1514747" y="1478620"/>
                  <a:pt x="1519237" y="1476375"/>
                </a:cubicBezTo>
                <a:cubicBezTo>
                  <a:pt x="1524357" y="1473815"/>
                  <a:pt x="1528294" y="1469175"/>
                  <a:pt x="1533525" y="1466850"/>
                </a:cubicBezTo>
                <a:cubicBezTo>
                  <a:pt x="1542700" y="1462772"/>
                  <a:pt x="1552575" y="1460500"/>
                  <a:pt x="1562100" y="1457325"/>
                </a:cubicBezTo>
                <a:cubicBezTo>
                  <a:pt x="1566862" y="1455738"/>
                  <a:pt x="1571517" y="1453781"/>
                  <a:pt x="1576387" y="1452563"/>
                </a:cubicBezTo>
                <a:cubicBezTo>
                  <a:pt x="1586046" y="1450148"/>
                  <a:pt x="1600165" y="1447135"/>
                  <a:pt x="1609725" y="1443038"/>
                </a:cubicBezTo>
                <a:cubicBezTo>
                  <a:pt x="1616251" y="1440241"/>
                  <a:pt x="1622250" y="1436310"/>
                  <a:pt x="1628775" y="1433513"/>
                </a:cubicBezTo>
                <a:cubicBezTo>
                  <a:pt x="1636423" y="1430235"/>
                  <a:pt x="1654944" y="1425332"/>
                  <a:pt x="1662112" y="1423988"/>
                </a:cubicBezTo>
                <a:cubicBezTo>
                  <a:pt x="1681094" y="1420429"/>
                  <a:pt x="1719262" y="1414463"/>
                  <a:pt x="1719262" y="1414463"/>
                </a:cubicBezTo>
                <a:cubicBezTo>
                  <a:pt x="1753526" y="1403041"/>
                  <a:pt x="1710731" y="1416901"/>
                  <a:pt x="1752600" y="1404938"/>
                </a:cubicBezTo>
                <a:cubicBezTo>
                  <a:pt x="1775856" y="1398293"/>
                  <a:pt x="1771014" y="1395503"/>
                  <a:pt x="1804987" y="1390650"/>
                </a:cubicBezTo>
                <a:cubicBezTo>
                  <a:pt x="1828475" y="1387295"/>
                  <a:pt x="1836957" y="1387251"/>
                  <a:pt x="1857375" y="1381125"/>
                </a:cubicBezTo>
                <a:cubicBezTo>
                  <a:pt x="1871800" y="1376797"/>
                  <a:pt x="1885950" y="1371600"/>
                  <a:pt x="1900237" y="1366838"/>
                </a:cubicBezTo>
                <a:cubicBezTo>
                  <a:pt x="1905000" y="1365250"/>
                  <a:pt x="1910035" y="1364320"/>
                  <a:pt x="1914525" y="1362075"/>
                </a:cubicBezTo>
                <a:cubicBezTo>
                  <a:pt x="1920875" y="1358900"/>
                  <a:pt x="1926983" y="1355187"/>
                  <a:pt x="1933575" y="1352550"/>
                </a:cubicBezTo>
                <a:cubicBezTo>
                  <a:pt x="1942897" y="1348821"/>
                  <a:pt x="1953796" y="1348594"/>
                  <a:pt x="1962150" y="1343025"/>
                </a:cubicBezTo>
                <a:cubicBezTo>
                  <a:pt x="1981883" y="1329869"/>
                  <a:pt x="1970884" y="1334888"/>
                  <a:pt x="1995487" y="1328738"/>
                </a:cubicBezTo>
                <a:cubicBezTo>
                  <a:pt x="2000250" y="1325563"/>
                  <a:pt x="2004655" y="1321773"/>
                  <a:pt x="2009775" y="1319213"/>
                </a:cubicBezTo>
                <a:cubicBezTo>
                  <a:pt x="2014265" y="1316968"/>
                  <a:pt x="2019674" y="1316888"/>
                  <a:pt x="2024062" y="1314450"/>
                </a:cubicBezTo>
                <a:cubicBezTo>
                  <a:pt x="2034069" y="1308890"/>
                  <a:pt x="2043112" y="1301750"/>
                  <a:pt x="2052637" y="1295400"/>
                </a:cubicBezTo>
                <a:lnTo>
                  <a:pt x="2081212" y="1276350"/>
                </a:lnTo>
                <a:lnTo>
                  <a:pt x="2095500" y="1266825"/>
                </a:lnTo>
                <a:cubicBezTo>
                  <a:pt x="2100262" y="1263650"/>
                  <a:pt x="2104357" y="1259110"/>
                  <a:pt x="2109787" y="1257300"/>
                </a:cubicBezTo>
                <a:cubicBezTo>
                  <a:pt x="2119312" y="1254125"/>
                  <a:pt x="2130008" y="1253344"/>
                  <a:pt x="2138362" y="1247775"/>
                </a:cubicBezTo>
                <a:cubicBezTo>
                  <a:pt x="2156827" y="1235466"/>
                  <a:pt x="2147220" y="1240060"/>
                  <a:pt x="2166937" y="1233488"/>
                </a:cubicBezTo>
                <a:cubicBezTo>
                  <a:pt x="2176462" y="1227138"/>
                  <a:pt x="2184652" y="1218058"/>
                  <a:pt x="2195512" y="1214438"/>
                </a:cubicBezTo>
                <a:cubicBezTo>
                  <a:pt x="2200275" y="1212850"/>
                  <a:pt x="2205310" y="1211920"/>
                  <a:pt x="2209800" y="1209675"/>
                </a:cubicBezTo>
                <a:cubicBezTo>
                  <a:pt x="2214919" y="1207115"/>
                  <a:pt x="2218857" y="1202475"/>
                  <a:pt x="2224087" y="1200150"/>
                </a:cubicBezTo>
                <a:cubicBezTo>
                  <a:pt x="2224107" y="1200141"/>
                  <a:pt x="2259796" y="1188248"/>
                  <a:pt x="2266950" y="1185863"/>
                </a:cubicBezTo>
                <a:lnTo>
                  <a:pt x="2338387" y="1162050"/>
                </a:lnTo>
                <a:lnTo>
                  <a:pt x="2352675" y="1157288"/>
                </a:lnTo>
                <a:cubicBezTo>
                  <a:pt x="2357437" y="1155701"/>
                  <a:pt x="2362092" y="1153742"/>
                  <a:pt x="2366962" y="1152525"/>
                </a:cubicBezTo>
                <a:cubicBezTo>
                  <a:pt x="2376635" y="1150107"/>
                  <a:pt x="2390731" y="1147101"/>
                  <a:pt x="2400300" y="1143000"/>
                </a:cubicBezTo>
                <a:cubicBezTo>
                  <a:pt x="2406825" y="1140203"/>
                  <a:pt x="2413186" y="1136997"/>
                  <a:pt x="2419350" y="1133475"/>
                </a:cubicBezTo>
                <a:cubicBezTo>
                  <a:pt x="2424320" y="1130635"/>
                  <a:pt x="2428979" y="1127277"/>
                  <a:pt x="2433637" y="1123950"/>
                </a:cubicBezTo>
                <a:cubicBezTo>
                  <a:pt x="2440096" y="1119336"/>
                  <a:pt x="2445748" y="1113518"/>
                  <a:pt x="2452687" y="1109663"/>
                </a:cubicBezTo>
                <a:cubicBezTo>
                  <a:pt x="2460160" y="1105511"/>
                  <a:pt x="2468995" y="1104232"/>
                  <a:pt x="2476500" y="1100138"/>
                </a:cubicBezTo>
                <a:cubicBezTo>
                  <a:pt x="2486550" y="1094656"/>
                  <a:pt x="2494215" y="1084709"/>
                  <a:pt x="2505075" y="1081088"/>
                </a:cubicBezTo>
                <a:cubicBezTo>
                  <a:pt x="2509837" y="1079500"/>
                  <a:pt x="2514974" y="1078763"/>
                  <a:pt x="2519362" y="1076325"/>
                </a:cubicBezTo>
                <a:cubicBezTo>
                  <a:pt x="2529369" y="1070765"/>
                  <a:pt x="2538412" y="1063625"/>
                  <a:pt x="2547937" y="1057275"/>
                </a:cubicBezTo>
                <a:lnTo>
                  <a:pt x="2590800" y="1028700"/>
                </a:lnTo>
                <a:lnTo>
                  <a:pt x="2619375" y="1009650"/>
                </a:lnTo>
                <a:cubicBezTo>
                  <a:pt x="2624137" y="1006475"/>
                  <a:pt x="2629615" y="1004172"/>
                  <a:pt x="2633662" y="1000125"/>
                </a:cubicBezTo>
                <a:cubicBezTo>
                  <a:pt x="2638425" y="995363"/>
                  <a:pt x="2642634" y="989973"/>
                  <a:pt x="2647950" y="985838"/>
                </a:cubicBezTo>
                <a:cubicBezTo>
                  <a:pt x="2656986" y="978810"/>
                  <a:pt x="2667000" y="973138"/>
                  <a:pt x="2676525" y="966788"/>
                </a:cubicBezTo>
                <a:cubicBezTo>
                  <a:pt x="2681287" y="963613"/>
                  <a:pt x="2685693" y="959823"/>
                  <a:pt x="2690812" y="957263"/>
                </a:cubicBezTo>
                <a:cubicBezTo>
                  <a:pt x="2705844" y="949747"/>
                  <a:pt x="2726943" y="940182"/>
                  <a:pt x="2738437" y="928688"/>
                </a:cubicBezTo>
                <a:cubicBezTo>
                  <a:pt x="2743200" y="923925"/>
                  <a:pt x="2747408" y="918535"/>
                  <a:pt x="2752725" y="914400"/>
                </a:cubicBezTo>
                <a:cubicBezTo>
                  <a:pt x="2761761" y="907372"/>
                  <a:pt x="2773205" y="903445"/>
                  <a:pt x="2781300" y="895350"/>
                </a:cubicBezTo>
                <a:cubicBezTo>
                  <a:pt x="2787650" y="889000"/>
                  <a:pt x="2793592" y="882213"/>
                  <a:pt x="2800350" y="876300"/>
                </a:cubicBezTo>
                <a:cubicBezTo>
                  <a:pt x="2809798" y="868033"/>
                  <a:pt x="2823022" y="859598"/>
                  <a:pt x="2833687" y="852488"/>
                </a:cubicBezTo>
                <a:cubicBezTo>
                  <a:pt x="2840037" y="842963"/>
                  <a:pt x="2844642" y="832008"/>
                  <a:pt x="2852737" y="823913"/>
                </a:cubicBezTo>
                <a:cubicBezTo>
                  <a:pt x="2871072" y="805578"/>
                  <a:pt x="2863289" y="815229"/>
                  <a:pt x="2876550" y="795338"/>
                </a:cubicBezTo>
                <a:cubicBezTo>
                  <a:pt x="2884931" y="770190"/>
                  <a:pt x="2878528" y="785226"/>
                  <a:pt x="2900362" y="752475"/>
                </a:cubicBezTo>
                <a:lnTo>
                  <a:pt x="2909887" y="738188"/>
                </a:lnTo>
                <a:cubicBezTo>
                  <a:pt x="2917550" y="492996"/>
                  <a:pt x="2925691" y="297238"/>
                  <a:pt x="2909887" y="28575"/>
                </a:cubicBezTo>
                <a:cubicBezTo>
                  <a:pt x="2909297" y="18552"/>
                  <a:pt x="2890837" y="22225"/>
                  <a:pt x="2881312" y="19050"/>
                </a:cubicBezTo>
                <a:lnTo>
                  <a:pt x="2852737" y="9525"/>
                </a:lnTo>
                <a:lnTo>
                  <a:pt x="2871787" y="0"/>
                </a:lnTo>
                <a:close/>
              </a:path>
            </a:pathLst>
          </a:custGeom>
          <a:solidFill>
            <a:schemeClr val="accent6">
              <a:lumMod val="75000"/>
              <a:alpha val="2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19011" y="4572000"/>
            <a:ext cx="5265126" cy="523220"/>
          </a:xfrm>
          <a:prstGeom prst="rect">
            <a:avLst/>
          </a:prstGeom>
        </p:spPr>
        <p:txBody>
          <a:bodyPr wrap="square">
            <a:spAutoFit/>
          </a:bodyPr>
          <a:lstStyle/>
          <a:p>
            <a:r>
              <a:rPr lang="en-US" sz="2800" dirty="0"/>
              <a:t>	- the energy currency of cells</a:t>
            </a:r>
          </a:p>
        </p:txBody>
      </p:sp>
    </p:spTree>
    <p:extLst>
      <p:ext uri="{BB962C8B-B14F-4D97-AF65-F5344CB8AC3E}">
        <p14:creationId xmlns:p14="http://schemas.microsoft.com/office/powerpoint/2010/main" val="3873296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30"/>
            <a:ext cx="3733800" cy="1143000"/>
          </a:xfrm>
        </p:spPr>
        <p:txBody>
          <a:bodyPr/>
          <a:lstStyle/>
          <a:p>
            <a:r>
              <a:rPr lang="en-US" u="sng" dirty="0" smtClean="0">
                <a:solidFill>
                  <a:srgbClr val="7030A0"/>
                </a:solidFill>
              </a:rPr>
              <a:t>Lysosomes</a:t>
            </a:r>
            <a:endParaRPr lang="en-US" u="sng" dirty="0">
              <a:solidFill>
                <a:srgbClr val="7030A0"/>
              </a:solidFill>
            </a:endParaRPr>
          </a:p>
        </p:txBody>
      </p:sp>
      <p:sp>
        <p:nvSpPr>
          <p:cNvPr id="3" name="Content Placeholder 2"/>
          <p:cNvSpPr>
            <a:spLocks noGrp="1"/>
          </p:cNvSpPr>
          <p:nvPr>
            <p:ph idx="1"/>
          </p:nvPr>
        </p:nvSpPr>
        <p:spPr>
          <a:xfrm>
            <a:off x="381000" y="2057400"/>
            <a:ext cx="6019799" cy="4419600"/>
          </a:xfrm>
        </p:spPr>
        <p:txBody>
          <a:bodyPr>
            <a:normAutofit lnSpcReduction="10000"/>
          </a:bodyPr>
          <a:lstStyle/>
          <a:p>
            <a:r>
              <a:rPr lang="en-US" dirty="0" smtClean="0"/>
              <a:t>Small circular membrane-bound organelles filled with proteins that digest other molecules and breakdown wastes </a:t>
            </a:r>
          </a:p>
          <a:p>
            <a:pPr marL="0" indent="0">
              <a:buNone/>
            </a:pPr>
            <a:endParaRPr lang="en-US" dirty="0" smtClean="0"/>
          </a:p>
          <a:p>
            <a:pPr>
              <a:spcBef>
                <a:spcPts val="0"/>
              </a:spcBef>
            </a:pPr>
            <a:r>
              <a:rPr lang="en-US" dirty="0" smtClean="0"/>
              <a:t>Lysosomes are like a garbage disposal or garbage truck </a:t>
            </a:r>
            <a:endParaRPr lang="en-US" dirty="0"/>
          </a:p>
          <a:p>
            <a:pPr marL="0" indent="0">
              <a:spcBef>
                <a:spcPts val="0"/>
              </a:spcBef>
              <a:buNone/>
            </a:pPr>
            <a:r>
              <a:rPr lang="en-US" dirty="0"/>
              <a:t> </a:t>
            </a:r>
            <a:r>
              <a:rPr lang="en-US" dirty="0" smtClean="0"/>
              <a:t>   breaking down waste molecules  </a:t>
            </a:r>
          </a:p>
          <a:p>
            <a:pPr marL="0" indent="0">
              <a:spcBef>
                <a:spcPts val="0"/>
              </a:spcBef>
              <a:buNone/>
            </a:pPr>
            <a:r>
              <a:rPr lang="en-US" dirty="0"/>
              <a:t> </a:t>
            </a:r>
            <a:r>
              <a:rPr lang="en-US" dirty="0" smtClean="0"/>
              <a:t>   or even whole organelles</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tretch>
            <a:fillRect/>
          </a:stretch>
        </p:blipFill>
        <p:spPr>
          <a:xfrm>
            <a:off x="152400" y="228600"/>
            <a:ext cx="1207668" cy="1056710"/>
          </a:xfrm>
          <a:prstGeom prst="rect">
            <a:avLst/>
          </a:prstGeom>
        </p:spPr>
      </p:pic>
      <p:sp>
        <p:nvSpPr>
          <p:cNvPr id="5" name="Down Arrow 4"/>
          <p:cNvSpPr/>
          <p:nvPr/>
        </p:nvSpPr>
        <p:spPr>
          <a:xfrm rot="7521752">
            <a:off x="1025275" y="618501"/>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1988821" y="951846"/>
            <a:ext cx="3352800" cy="400110"/>
          </a:xfrm>
          <a:prstGeom prst="rect">
            <a:avLst/>
          </a:prstGeom>
        </p:spPr>
        <p:txBody>
          <a:bodyPr wrap="square">
            <a:spAutoFit/>
          </a:bodyPr>
          <a:lstStyle/>
          <a:p>
            <a:r>
              <a:rPr lang="en-US" sz="2000" dirty="0" smtClean="0"/>
              <a:t>a membrane-bound organelle</a:t>
            </a:r>
            <a:endParaRPr lang="en-US" sz="2000" dirty="0"/>
          </a:p>
        </p:txBody>
      </p:sp>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2000" contrast="30000"/>
                    </a14:imgEffect>
                  </a14:imgLayer>
                </a14:imgProps>
              </a:ext>
              <a:ext uri="{28A0092B-C50C-407E-A947-70E740481C1C}">
                <a14:useLocalDpi xmlns:a14="http://schemas.microsoft.com/office/drawing/2010/main" val="0"/>
              </a:ext>
            </a:extLst>
          </a:blip>
          <a:stretch>
            <a:fillRect/>
          </a:stretch>
        </p:blipFill>
        <p:spPr>
          <a:xfrm>
            <a:off x="6476999" y="221850"/>
            <a:ext cx="2552349" cy="2445150"/>
          </a:xfrm>
          <a:prstGeom prst="rect">
            <a:avLst/>
          </a:prstGeom>
        </p:spPr>
      </p:pic>
      <p:sp>
        <p:nvSpPr>
          <p:cNvPr id="10" name="TextBox 9"/>
          <p:cNvSpPr txBox="1"/>
          <p:nvPr/>
        </p:nvSpPr>
        <p:spPr>
          <a:xfrm>
            <a:off x="7108806" y="908377"/>
            <a:ext cx="1196994" cy="307777"/>
          </a:xfrm>
          <a:prstGeom prst="rect">
            <a:avLst/>
          </a:prstGeom>
          <a:solidFill>
            <a:schemeClr val="bg1">
              <a:lumMod val="85000"/>
              <a:alpha val="68000"/>
            </a:schemeClr>
          </a:solidFill>
        </p:spPr>
        <p:txBody>
          <a:bodyPr wrap="square" rtlCol="0">
            <a:spAutoFit/>
          </a:bodyPr>
          <a:lstStyle/>
          <a:p>
            <a:r>
              <a:rPr lang="en-US" sz="1400" dirty="0" smtClean="0">
                <a:solidFill>
                  <a:schemeClr val="accent6">
                    <a:lumMod val="75000"/>
                  </a:schemeClr>
                </a:solidFill>
              </a:rPr>
              <a:t>Mitochondria</a:t>
            </a:r>
            <a:endParaRPr lang="en-US" sz="1400" dirty="0">
              <a:solidFill>
                <a:schemeClr val="accent6">
                  <a:lumMod val="75000"/>
                </a:schemeClr>
              </a:solidFill>
            </a:endParaRPr>
          </a:p>
        </p:txBody>
      </p:sp>
      <p:sp>
        <p:nvSpPr>
          <p:cNvPr id="11" name="Freeform 10"/>
          <p:cNvSpPr/>
          <p:nvPr/>
        </p:nvSpPr>
        <p:spPr>
          <a:xfrm>
            <a:off x="6572250" y="342900"/>
            <a:ext cx="2446020" cy="1520190"/>
          </a:xfrm>
          <a:custGeom>
            <a:avLst/>
            <a:gdLst>
              <a:gd name="connsiteX0" fmla="*/ 868680 w 2446020"/>
              <a:gd name="connsiteY0" fmla="*/ 377190 h 1520190"/>
              <a:gd name="connsiteX1" fmla="*/ 800100 w 2446020"/>
              <a:gd name="connsiteY1" fmla="*/ 411480 h 1520190"/>
              <a:gd name="connsiteX2" fmla="*/ 754380 w 2446020"/>
              <a:gd name="connsiteY2" fmla="*/ 422910 h 1520190"/>
              <a:gd name="connsiteX3" fmla="*/ 685800 w 2446020"/>
              <a:gd name="connsiteY3" fmla="*/ 445770 h 1520190"/>
              <a:gd name="connsiteX4" fmla="*/ 651510 w 2446020"/>
              <a:gd name="connsiteY4" fmla="*/ 457200 h 1520190"/>
              <a:gd name="connsiteX5" fmla="*/ 605790 w 2446020"/>
              <a:gd name="connsiteY5" fmla="*/ 480060 h 1520190"/>
              <a:gd name="connsiteX6" fmla="*/ 525780 w 2446020"/>
              <a:gd name="connsiteY6" fmla="*/ 571500 h 1520190"/>
              <a:gd name="connsiteX7" fmla="*/ 457200 w 2446020"/>
              <a:gd name="connsiteY7" fmla="*/ 594360 h 1520190"/>
              <a:gd name="connsiteX8" fmla="*/ 388620 w 2446020"/>
              <a:gd name="connsiteY8" fmla="*/ 640080 h 1520190"/>
              <a:gd name="connsiteX9" fmla="*/ 354330 w 2446020"/>
              <a:gd name="connsiteY9" fmla="*/ 662940 h 1520190"/>
              <a:gd name="connsiteX10" fmla="*/ 331470 w 2446020"/>
              <a:gd name="connsiteY10" fmla="*/ 697230 h 1520190"/>
              <a:gd name="connsiteX11" fmla="*/ 262890 w 2446020"/>
              <a:gd name="connsiteY11" fmla="*/ 742950 h 1520190"/>
              <a:gd name="connsiteX12" fmla="*/ 240030 w 2446020"/>
              <a:gd name="connsiteY12" fmla="*/ 777240 h 1520190"/>
              <a:gd name="connsiteX13" fmla="*/ 171450 w 2446020"/>
              <a:gd name="connsiteY13" fmla="*/ 845820 h 1520190"/>
              <a:gd name="connsiteX14" fmla="*/ 137160 w 2446020"/>
              <a:gd name="connsiteY14" fmla="*/ 914400 h 1520190"/>
              <a:gd name="connsiteX15" fmla="*/ 125730 w 2446020"/>
              <a:gd name="connsiteY15" fmla="*/ 948690 h 1520190"/>
              <a:gd name="connsiteX16" fmla="*/ 45720 w 2446020"/>
              <a:gd name="connsiteY16" fmla="*/ 1051560 h 1520190"/>
              <a:gd name="connsiteX17" fmla="*/ 34290 w 2446020"/>
              <a:gd name="connsiteY17" fmla="*/ 1085850 h 1520190"/>
              <a:gd name="connsiteX18" fmla="*/ 11430 w 2446020"/>
              <a:gd name="connsiteY18" fmla="*/ 1120140 h 1520190"/>
              <a:gd name="connsiteX19" fmla="*/ 0 w 2446020"/>
              <a:gd name="connsiteY19" fmla="*/ 1245870 h 1520190"/>
              <a:gd name="connsiteX20" fmla="*/ 11430 w 2446020"/>
              <a:gd name="connsiteY20" fmla="*/ 1325880 h 1520190"/>
              <a:gd name="connsiteX21" fmla="*/ 34290 w 2446020"/>
              <a:gd name="connsiteY21" fmla="*/ 1394460 h 1520190"/>
              <a:gd name="connsiteX22" fmla="*/ 68580 w 2446020"/>
              <a:gd name="connsiteY22" fmla="*/ 1463040 h 1520190"/>
              <a:gd name="connsiteX23" fmla="*/ 102870 w 2446020"/>
              <a:gd name="connsiteY23" fmla="*/ 1497330 h 1520190"/>
              <a:gd name="connsiteX24" fmla="*/ 240030 w 2446020"/>
              <a:gd name="connsiteY24" fmla="*/ 1520190 h 1520190"/>
              <a:gd name="connsiteX25" fmla="*/ 400050 w 2446020"/>
              <a:gd name="connsiteY25" fmla="*/ 1508760 h 1520190"/>
              <a:gd name="connsiteX26" fmla="*/ 468630 w 2446020"/>
              <a:gd name="connsiteY26" fmla="*/ 1485900 h 1520190"/>
              <a:gd name="connsiteX27" fmla="*/ 502920 w 2446020"/>
              <a:gd name="connsiteY27" fmla="*/ 1474470 h 1520190"/>
              <a:gd name="connsiteX28" fmla="*/ 537210 w 2446020"/>
              <a:gd name="connsiteY28" fmla="*/ 1463040 h 1520190"/>
              <a:gd name="connsiteX29" fmla="*/ 651510 w 2446020"/>
              <a:gd name="connsiteY29" fmla="*/ 1428750 h 1520190"/>
              <a:gd name="connsiteX30" fmla="*/ 685800 w 2446020"/>
              <a:gd name="connsiteY30" fmla="*/ 1417320 h 1520190"/>
              <a:gd name="connsiteX31" fmla="*/ 720090 w 2446020"/>
              <a:gd name="connsiteY31" fmla="*/ 1394460 h 1520190"/>
              <a:gd name="connsiteX32" fmla="*/ 742950 w 2446020"/>
              <a:gd name="connsiteY32" fmla="*/ 1360170 h 1520190"/>
              <a:gd name="connsiteX33" fmla="*/ 880110 w 2446020"/>
              <a:gd name="connsiteY33" fmla="*/ 1325880 h 1520190"/>
              <a:gd name="connsiteX34" fmla="*/ 948690 w 2446020"/>
              <a:gd name="connsiteY34" fmla="*/ 1303020 h 1520190"/>
              <a:gd name="connsiteX35" fmla="*/ 982980 w 2446020"/>
              <a:gd name="connsiteY35" fmla="*/ 1280160 h 1520190"/>
              <a:gd name="connsiteX36" fmla="*/ 1154430 w 2446020"/>
              <a:gd name="connsiteY36" fmla="*/ 1257300 h 1520190"/>
              <a:gd name="connsiteX37" fmla="*/ 1280160 w 2446020"/>
              <a:gd name="connsiteY37" fmla="*/ 1223010 h 1520190"/>
              <a:gd name="connsiteX38" fmla="*/ 1417320 w 2446020"/>
              <a:gd name="connsiteY38" fmla="*/ 1211580 h 1520190"/>
              <a:gd name="connsiteX39" fmla="*/ 1520190 w 2446020"/>
              <a:gd name="connsiteY39" fmla="*/ 1165860 h 1520190"/>
              <a:gd name="connsiteX40" fmla="*/ 1554480 w 2446020"/>
              <a:gd name="connsiteY40" fmla="*/ 1154430 h 1520190"/>
              <a:gd name="connsiteX41" fmla="*/ 1623060 w 2446020"/>
              <a:gd name="connsiteY41" fmla="*/ 1108710 h 1520190"/>
              <a:gd name="connsiteX42" fmla="*/ 1657350 w 2446020"/>
              <a:gd name="connsiteY42" fmla="*/ 1074420 h 1520190"/>
              <a:gd name="connsiteX43" fmla="*/ 1760220 w 2446020"/>
              <a:gd name="connsiteY43" fmla="*/ 1040130 h 1520190"/>
              <a:gd name="connsiteX44" fmla="*/ 1794510 w 2446020"/>
              <a:gd name="connsiteY44" fmla="*/ 1028700 h 1520190"/>
              <a:gd name="connsiteX45" fmla="*/ 1863090 w 2446020"/>
              <a:gd name="connsiteY45" fmla="*/ 994410 h 1520190"/>
              <a:gd name="connsiteX46" fmla="*/ 2011680 w 2446020"/>
              <a:gd name="connsiteY46" fmla="*/ 960120 h 1520190"/>
              <a:gd name="connsiteX47" fmla="*/ 2080260 w 2446020"/>
              <a:gd name="connsiteY47" fmla="*/ 925830 h 1520190"/>
              <a:gd name="connsiteX48" fmla="*/ 2183130 w 2446020"/>
              <a:gd name="connsiteY48" fmla="*/ 891540 h 1520190"/>
              <a:gd name="connsiteX49" fmla="*/ 2217420 w 2446020"/>
              <a:gd name="connsiteY49" fmla="*/ 880110 h 1520190"/>
              <a:gd name="connsiteX50" fmla="*/ 2286000 w 2446020"/>
              <a:gd name="connsiteY50" fmla="*/ 845820 h 1520190"/>
              <a:gd name="connsiteX51" fmla="*/ 2308860 w 2446020"/>
              <a:gd name="connsiteY51" fmla="*/ 811530 h 1520190"/>
              <a:gd name="connsiteX52" fmla="*/ 2366010 w 2446020"/>
              <a:gd name="connsiteY52" fmla="*/ 754380 h 1520190"/>
              <a:gd name="connsiteX53" fmla="*/ 2388870 w 2446020"/>
              <a:gd name="connsiteY53" fmla="*/ 674370 h 1520190"/>
              <a:gd name="connsiteX54" fmla="*/ 2423160 w 2446020"/>
              <a:gd name="connsiteY54" fmla="*/ 571500 h 1520190"/>
              <a:gd name="connsiteX55" fmla="*/ 2434590 w 2446020"/>
              <a:gd name="connsiteY55" fmla="*/ 537210 h 1520190"/>
              <a:gd name="connsiteX56" fmla="*/ 2446020 w 2446020"/>
              <a:gd name="connsiteY56" fmla="*/ 491490 h 1520190"/>
              <a:gd name="connsiteX57" fmla="*/ 2423160 w 2446020"/>
              <a:gd name="connsiteY57" fmla="*/ 251460 h 1520190"/>
              <a:gd name="connsiteX58" fmla="*/ 2377440 w 2446020"/>
              <a:gd name="connsiteY58" fmla="*/ 148590 h 1520190"/>
              <a:gd name="connsiteX59" fmla="*/ 2343150 w 2446020"/>
              <a:gd name="connsiteY59" fmla="*/ 125730 h 1520190"/>
              <a:gd name="connsiteX60" fmla="*/ 2320290 w 2446020"/>
              <a:gd name="connsiteY60" fmla="*/ 91440 h 1520190"/>
              <a:gd name="connsiteX61" fmla="*/ 2217420 w 2446020"/>
              <a:gd name="connsiteY61" fmla="*/ 34290 h 1520190"/>
              <a:gd name="connsiteX62" fmla="*/ 2137410 w 2446020"/>
              <a:gd name="connsiteY62" fmla="*/ 22860 h 1520190"/>
              <a:gd name="connsiteX63" fmla="*/ 2091690 w 2446020"/>
              <a:gd name="connsiteY63" fmla="*/ 11430 h 1520190"/>
              <a:gd name="connsiteX64" fmla="*/ 1977390 w 2446020"/>
              <a:gd name="connsiteY64" fmla="*/ 0 h 1520190"/>
              <a:gd name="connsiteX65" fmla="*/ 1714500 w 2446020"/>
              <a:gd name="connsiteY65" fmla="*/ 11430 h 1520190"/>
              <a:gd name="connsiteX66" fmla="*/ 1680210 w 2446020"/>
              <a:gd name="connsiteY66" fmla="*/ 22860 h 1520190"/>
              <a:gd name="connsiteX67" fmla="*/ 1668780 w 2446020"/>
              <a:gd name="connsiteY67" fmla="*/ 57150 h 1520190"/>
              <a:gd name="connsiteX68" fmla="*/ 1600200 w 2446020"/>
              <a:gd name="connsiteY68" fmla="*/ 102870 h 1520190"/>
              <a:gd name="connsiteX69" fmla="*/ 1565910 w 2446020"/>
              <a:gd name="connsiteY69" fmla="*/ 125730 h 1520190"/>
              <a:gd name="connsiteX70" fmla="*/ 1531620 w 2446020"/>
              <a:gd name="connsiteY70" fmla="*/ 148590 h 1520190"/>
              <a:gd name="connsiteX71" fmla="*/ 1428750 w 2446020"/>
              <a:gd name="connsiteY71" fmla="*/ 182880 h 1520190"/>
              <a:gd name="connsiteX72" fmla="*/ 1394460 w 2446020"/>
              <a:gd name="connsiteY72" fmla="*/ 194310 h 1520190"/>
              <a:gd name="connsiteX73" fmla="*/ 1360170 w 2446020"/>
              <a:gd name="connsiteY73" fmla="*/ 205740 h 1520190"/>
              <a:gd name="connsiteX74" fmla="*/ 1314450 w 2446020"/>
              <a:gd name="connsiteY74" fmla="*/ 217170 h 1520190"/>
              <a:gd name="connsiteX75" fmla="*/ 1280160 w 2446020"/>
              <a:gd name="connsiteY75" fmla="*/ 240030 h 1520190"/>
              <a:gd name="connsiteX76" fmla="*/ 1200150 w 2446020"/>
              <a:gd name="connsiteY76" fmla="*/ 262890 h 1520190"/>
              <a:gd name="connsiteX77" fmla="*/ 1154430 w 2446020"/>
              <a:gd name="connsiteY77" fmla="*/ 297180 h 1520190"/>
              <a:gd name="connsiteX78" fmla="*/ 1097280 w 2446020"/>
              <a:gd name="connsiteY78" fmla="*/ 308610 h 1520190"/>
              <a:gd name="connsiteX79" fmla="*/ 1062990 w 2446020"/>
              <a:gd name="connsiteY79" fmla="*/ 320040 h 1520190"/>
              <a:gd name="connsiteX80" fmla="*/ 1005840 w 2446020"/>
              <a:gd name="connsiteY80" fmla="*/ 331470 h 1520190"/>
              <a:gd name="connsiteX81" fmla="*/ 971550 w 2446020"/>
              <a:gd name="connsiteY81" fmla="*/ 342900 h 1520190"/>
              <a:gd name="connsiteX82" fmla="*/ 914400 w 2446020"/>
              <a:gd name="connsiteY82" fmla="*/ 354330 h 1520190"/>
              <a:gd name="connsiteX83" fmla="*/ 845820 w 2446020"/>
              <a:gd name="connsiteY83" fmla="*/ 377190 h 1520190"/>
              <a:gd name="connsiteX84" fmla="*/ 754380 w 2446020"/>
              <a:gd name="connsiteY84" fmla="*/ 400050 h 1520190"/>
              <a:gd name="connsiteX85" fmla="*/ 754380 w 2446020"/>
              <a:gd name="connsiteY85" fmla="*/ 411480 h 152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446020" h="1520190">
                <a:moveTo>
                  <a:pt x="868680" y="377190"/>
                </a:moveTo>
                <a:cubicBezTo>
                  <a:pt x="845820" y="388620"/>
                  <a:pt x="823830" y="401988"/>
                  <a:pt x="800100" y="411480"/>
                </a:cubicBezTo>
                <a:cubicBezTo>
                  <a:pt x="785515" y="417314"/>
                  <a:pt x="769427" y="418396"/>
                  <a:pt x="754380" y="422910"/>
                </a:cubicBezTo>
                <a:cubicBezTo>
                  <a:pt x="731300" y="429834"/>
                  <a:pt x="708660" y="438150"/>
                  <a:pt x="685800" y="445770"/>
                </a:cubicBezTo>
                <a:cubicBezTo>
                  <a:pt x="674370" y="449580"/>
                  <a:pt x="662286" y="451812"/>
                  <a:pt x="651510" y="457200"/>
                </a:cubicBezTo>
                <a:lnTo>
                  <a:pt x="605790" y="480060"/>
                </a:lnTo>
                <a:cubicBezTo>
                  <a:pt x="576513" y="523975"/>
                  <a:pt x="570898" y="551447"/>
                  <a:pt x="525780" y="571500"/>
                </a:cubicBezTo>
                <a:cubicBezTo>
                  <a:pt x="503760" y="581287"/>
                  <a:pt x="477250" y="580994"/>
                  <a:pt x="457200" y="594360"/>
                </a:cubicBezTo>
                <a:lnTo>
                  <a:pt x="388620" y="640080"/>
                </a:lnTo>
                <a:lnTo>
                  <a:pt x="354330" y="662940"/>
                </a:lnTo>
                <a:cubicBezTo>
                  <a:pt x="346710" y="674370"/>
                  <a:pt x="341808" y="688184"/>
                  <a:pt x="331470" y="697230"/>
                </a:cubicBezTo>
                <a:cubicBezTo>
                  <a:pt x="310793" y="715322"/>
                  <a:pt x="262890" y="742950"/>
                  <a:pt x="262890" y="742950"/>
                </a:cubicBezTo>
                <a:cubicBezTo>
                  <a:pt x="255270" y="754380"/>
                  <a:pt x="249156" y="766973"/>
                  <a:pt x="240030" y="777240"/>
                </a:cubicBezTo>
                <a:cubicBezTo>
                  <a:pt x="218552" y="801403"/>
                  <a:pt x="171450" y="845820"/>
                  <a:pt x="171450" y="845820"/>
                </a:cubicBezTo>
                <a:cubicBezTo>
                  <a:pt x="142720" y="932009"/>
                  <a:pt x="181475" y="825770"/>
                  <a:pt x="137160" y="914400"/>
                </a:cubicBezTo>
                <a:cubicBezTo>
                  <a:pt x="131772" y="925176"/>
                  <a:pt x="131581" y="938158"/>
                  <a:pt x="125730" y="948690"/>
                </a:cubicBezTo>
                <a:cubicBezTo>
                  <a:pt x="91551" y="1010212"/>
                  <a:pt x="87372" y="1009908"/>
                  <a:pt x="45720" y="1051560"/>
                </a:cubicBezTo>
                <a:cubicBezTo>
                  <a:pt x="41910" y="1062990"/>
                  <a:pt x="39678" y="1075074"/>
                  <a:pt x="34290" y="1085850"/>
                </a:cubicBezTo>
                <a:cubicBezTo>
                  <a:pt x="28147" y="1098137"/>
                  <a:pt x="14308" y="1106708"/>
                  <a:pt x="11430" y="1120140"/>
                </a:cubicBezTo>
                <a:cubicBezTo>
                  <a:pt x="2612" y="1161289"/>
                  <a:pt x="3810" y="1203960"/>
                  <a:pt x="0" y="1245870"/>
                </a:cubicBezTo>
                <a:cubicBezTo>
                  <a:pt x="3810" y="1272540"/>
                  <a:pt x="5372" y="1299629"/>
                  <a:pt x="11430" y="1325880"/>
                </a:cubicBezTo>
                <a:cubicBezTo>
                  <a:pt x="16848" y="1349359"/>
                  <a:pt x="26670" y="1371600"/>
                  <a:pt x="34290" y="1394460"/>
                </a:cubicBezTo>
                <a:cubicBezTo>
                  <a:pt x="45746" y="1428827"/>
                  <a:pt x="43961" y="1433497"/>
                  <a:pt x="68580" y="1463040"/>
                </a:cubicBezTo>
                <a:cubicBezTo>
                  <a:pt x="78928" y="1475458"/>
                  <a:pt x="88412" y="1490101"/>
                  <a:pt x="102870" y="1497330"/>
                </a:cubicBezTo>
                <a:cubicBezTo>
                  <a:pt x="116241" y="1504015"/>
                  <a:pt x="238133" y="1519919"/>
                  <a:pt x="240030" y="1520190"/>
                </a:cubicBezTo>
                <a:cubicBezTo>
                  <a:pt x="293370" y="1516380"/>
                  <a:pt x="347166" y="1516693"/>
                  <a:pt x="400050" y="1508760"/>
                </a:cubicBezTo>
                <a:cubicBezTo>
                  <a:pt x="423880" y="1505186"/>
                  <a:pt x="445770" y="1493520"/>
                  <a:pt x="468630" y="1485900"/>
                </a:cubicBezTo>
                <a:lnTo>
                  <a:pt x="502920" y="1474470"/>
                </a:lnTo>
                <a:cubicBezTo>
                  <a:pt x="514350" y="1470660"/>
                  <a:pt x="525521" y="1465962"/>
                  <a:pt x="537210" y="1463040"/>
                </a:cubicBezTo>
                <a:cubicBezTo>
                  <a:pt x="606307" y="1445766"/>
                  <a:pt x="568027" y="1456578"/>
                  <a:pt x="651510" y="1428750"/>
                </a:cubicBezTo>
                <a:cubicBezTo>
                  <a:pt x="662940" y="1424940"/>
                  <a:pt x="675775" y="1424003"/>
                  <a:pt x="685800" y="1417320"/>
                </a:cubicBezTo>
                <a:lnTo>
                  <a:pt x="720090" y="1394460"/>
                </a:lnTo>
                <a:cubicBezTo>
                  <a:pt x="727710" y="1383030"/>
                  <a:pt x="731301" y="1367451"/>
                  <a:pt x="742950" y="1360170"/>
                </a:cubicBezTo>
                <a:cubicBezTo>
                  <a:pt x="784413" y="1334255"/>
                  <a:pt x="834987" y="1337161"/>
                  <a:pt x="880110" y="1325880"/>
                </a:cubicBezTo>
                <a:cubicBezTo>
                  <a:pt x="903487" y="1320036"/>
                  <a:pt x="928640" y="1316386"/>
                  <a:pt x="948690" y="1303020"/>
                </a:cubicBezTo>
                <a:cubicBezTo>
                  <a:pt x="960120" y="1295400"/>
                  <a:pt x="969822" y="1284107"/>
                  <a:pt x="982980" y="1280160"/>
                </a:cubicBezTo>
                <a:cubicBezTo>
                  <a:pt x="994247" y="1276780"/>
                  <a:pt x="1149307" y="1257940"/>
                  <a:pt x="1154430" y="1257300"/>
                </a:cubicBezTo>
                <a:cubicBezTo>
                  <a:pt x="1203185" y="1241048"/>
                  <a:pt x="1230224" y="1228885"/>
                  <a:pt x="1280160" y="1223010"/>
                </a:cubicBezTo>
                <a:cubicBezTo>
                  <a:pt x="1325724" y="1217650"/>
                  <a:pt x="1371600" y="1215390"/>
                  <a:pt x="1417320" y="1211580"/>
                </a:cubicBezTo>
                <a:cubicBezTo>
                  <a:pt x="1594250" y="1152603"/>
                  <a:pt x="1411511" y="1220200"/>
                  <a:pt x="1520190" y="1165860"/>
                </a:cubicBezTo>
                <a:cubicBezTo>
                  <a:pt x="1530966" y="1160472"/>
                  <a:pt x="1543948" y="1160281"/>
                  <a:pt x="1554480" y="1154430"/>
                </a:cubicBezTo>
                <a:cubicBezTo>
                  <a:pt x="1578497" y="1141087"/>
                  <a:pt x="1603633" y="1128137"/>
                  <a:pt x="1623060" y="1108710"/>
                </a:cubicBezTo>
                <a:cubicBezTo>
                  <a:pt x="1634490" y="1097280"/>
                  <a:pt x="1643220" y="1082270"/>
                  <a:pt x="1657350" y="1074420"/>
                </a:cubicBezTo>
                <a:lnTo>
                  <a:pt x="1760220" y="1040130"/>
                </a:lnTo>
                <a:cubicBezTo>
                  <a:pt x="1771650" y="1036320"/>
                  <a:pt x="1784485" y="1035383"/>
                  <a:pt x="1794510" y="1028700"/>
                </a:cubicBezTo>
                <a:cubicBezTo>
                  <a:pt x="1828034" y="1006351"/>
                  <a:pt x="1825232" y="1003874"/>
                  <a:pt x="1863090" y="994410"/>
                </a:cubicBezTo>
                <a:cubicBezTo>
                  <a:pt x="1935627" y="976276"/>
                  <a:pt x="1926332" y="988569"/>
                  <a:pt x="2011680" y="960120"/>
                </a:cubicBezTo>
                <a:cubicBezTo>
                  <a:pt x="2136735" y="918435"/>
                  <a:pt x="1947316" y="984916"/>
                  <a:pt x="2080260" y="925830"/>
                </a:cubicBezTo>
                <a:lnTo>
                  <a:pt x="2183130" y="891540"/>
                </a:lnTo>
                <a:cubicBezTo>
                  <a:pt x="2194560" y="887730"/>
                  <a:pt x="2207395" y="886793"/>
                  <a:pt x="2217420" y="880110"/>
                </a:cubicBezTo>
                <a:cubicBezTo>
                  <a:pt x="2261735" y="850567"/>
                  <a:pt x="2238678" y="861594"/>
                  <a:pt x="2286000" y="845820"/>
                </a:cubicBezTo>
                <a:cubicBezTo>
                  <a:pt x="2293620" y="834390"/>
                  <a:pt x="2299146" y="821244"/>
                  <a:pt x="2308860" y="811530"/>
                </a:cubicBezTo>
                <a:cubicBezTo>
                  <a:pt x="2354580" y="765810"/>
                  <a:pt x="2335530" y="815340"/>
                  <a:pt x="2366010" y="754380"/>
                </a:cubicBezTo>
                <a:cubicBezTo>
                  <a:pt x="2375613" y="735174"/>
                  <a:pt x="2383377" y="692681"/>
                  <a:pt x="2388870" y="674370"/>
                </a:cubicBezTo>
                <a:lnTo>
                  <a:pt x="2423160" y="571500"/>
                </a:lnTo>
                <a:cubicBezTo>
                  <a:pt x="2426970" y="560070"/>
                  <a:pt x="2431668" y="548899"/>
                  <a:pt x="2434590" y="537210"/>
                </a:cubicBezTo>
                <a:lnTo>
                  <a:pt x="2446020" y="491490"/>
                </a:lnTo>
                <a:cubicBezTo>
                  <a:pt x="2441334" y="416522"/>
                  <a:pt x="2444038" y="328012"/>
                  <a:pt x="2423160" y="251460"/>
                </a:cubicBezTo>
                <a:cubicBezTo>
                  <a:pt x="2414672" y="220336"/>
                  <a:pt x="2402997" y="174147"/>
                  <a:pt x="2377440" y="148590"/>
                </a:cubicBezTo>
                <a:cubicBezTo>
                  <a:pt x="2367726" y="138876"/>
                  <a:pt x="2354580" y="133350"/>
                  <a:pt x="2343150" y="125730"/>
                </a:cubicBezTo>
                <a:cubicBezTo>
                  <a:pt x="2335530" y="114300"/>
                  <a:pt x="2330628" y="100486"/>
                  <a:pt x="2320290" y="91440"/>
                </a:cubicBezTo>
                <a:cubicBezTo>
                  <a:pt x="2293132" y="67677"/>
                  <a:pt x="2255214" y="41849"/>
                  <a:pt x="2217420" y="34290"/>
                </a:cubicBezTo>
                <a:cubicBezTo>
                  <a:pt x="2191002" y="29006"/>
                  <a:pt x="2163916" y="27679"/>
                  <a:pt x="2137410" y="22860"/>
                </a:cubicBezTo>
                <a:cubicBezTo>
                  <a:pt x="2121954" y="20050"/>
                  <a:pt x="2107241" y="13652"/>
                  <a:pt x="2091690" y="11430"/>
                </a:cubicBezTo>
                <a:cubicBezTo>
                  <a:pt x="2053785" y="6015"/>
                  <a:pt x="2015490" y="3810"/>
                  <a:pt x="1977390" y="0"/>
                </a:cubicBezTo>
                <a:cubicBezTo>
                  <a:pt x="1889760" y="3810"/>
                  <a:pt x="1801954" y="4703"/>
                  <a:pt x="1714500" y="11430"/>
                </a:cubicBezTo>
                <a:cubicBezTo>
                  <a:pt x="1702487" y="12354"/>
                  <a:pt x="1688729" y="14341"/>
                  <a:pt x="1680210" y="22860"/>
                </a:cubicBezTo>
                <a:cubicBezTo>
                  <a:pt x="1671691" y="31379"/>
                  <a:pt x="1677299" y="48631"/>
                  <a:pt x="1668780" y="57150"/>
                </a:cubicBezTo>
                <a:cubicBezTo>
                  <a:pt x="1649353" y="76577"/>
                  <a:pt x="1623060" y="87630"/>
                  <a:pt x="1600200" y="102870"/>
                </a:cubicBezTo>
                <a:lnTo>
                  <a:pt x="1565910" y="125730"/>
                </a:lnTo>
                <a:cubicBezTo>
                  <a:pt x="1554480" y="133350"/>
                  <a:pt x="1544652" y="144246"/>
                  <a:pt x="1531620" y="148590"/>
                </a:cubicBezTo>
                <a:lnTo>
                  <a:pt x="1428750" y="182880"/>
                </a:lnTo>
                <a:lnTo>
                  <a:pt x="1394460" y="194310"/>
                </a:lnTo>
                <a:cubicBezTo>
                  <a:pt x="1383030" y="198120"/>
                  <a:pt x="1371859" y="202818"/>
                  <a:pt x="1360170" y="205740"/>
                </a:cubicBezTo>
                <a:lnTo>
                  <a:pt x="1314450" y="217170"/>
                </a:lnTo>
                <a:cubicBezTo>
                  <a:pt x="1303020" y="224790"/>
                  <a:pt x="1292447" y="233887"/>
                  <a:pt x="1280160" y="240030"/>
                </a:cubicBezTo>
                <a:cubicBezTo>
                  <a:pt x="1263762" y="248229"/>
                  <a:pt x="1214799" y="259228"/>
                  <a:pt x="1200150" y="262890"/>
                </a:cubicBezTo>
                <a:cubicBezTo>
                  <a:pt x="1184910" y="274320"/>
                  <a:pt x="1171838" y="289443"/>
                  <a:pt x="1154430" y="297180"/>
                </a:cubicBezTo>
                <a:cubicBezTo>
                  <a:pt x="1136677" y="305070"/>
                  <a:pt x="1116127" y="303898"/>
                  <a:pt x="1097280" y="308610"/>
                </a:cubicBezTo>
                <a:cubicBezTo>
                  <a:pt x="1085591" y="311532"/>
                  <a:pt x="1074679" y="317118"/>
                  <a:pt x="1062990" y="320040"/>
                </a:cubicBezTo>
                <a:cubicBezTo>
                  <a:pt x="1044143" y="324752"/>
                  <a:pt x="1024687" y="326758"/>
                  <a:pt x="1005840" y="331470"/>
                </a:cubicBezTo>
                <a:cubicBezTo>
                  <a:pt x="994151" y="334392"/>
                  <a:pt x="983239" y="339978"/>
                  <a:pt x="971550" y="342900"/>
                </a:cubicBezTo>
                <a:cubicBezTo>
                  <a:pt x="952703" y="347612"/>
                  <a:pt x="933143" y="349218"/>
                  <a:pt x="914400" y="354330"/>
                </a:cubicBezTo>
                <a:cubicBezTo>
                  <a:pt x="891153" y="360670"/>
                  <a:pt x="869449" y="372464"/>
                  <a:pt x="845820" y="377190"/>
                </a:cubicBezTo>
                <a:cubicBezTo>
                  <a:pt x="837576" y="378839"/>
                  <a:pt x="769443" y="390008"/>
                  <a:pt x="754380" y="400050"/>
                </a:cubicBezTo>
                <a:cubicBezTo>
                  <a:pt x="751210" y="402163"/>
                  <a:pt x="754380" y="407670"/>
                  <a:pt x="754380" y="411480"/>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886700" y="1348740"/>
            <a:ext cx="1120140" cy="1177290"/>
          </a:xfrm>
          <a:custGeom>
            <a:avLst/>
            <a:gdLst>
              <a:gd name="connsiteX0" fmla="*/ 148590 w 1120140"/>
              <a:gd name="connsiteY0" fmla="*/ 182880 h 1177290"/>
              <a:gd name="connsiteX1" fmla="*/ 102870 w 1120140"/>
              <a:gd name="connsiteY1" fmla="*/ 240030 h 1177290"/>
              <a:gd name="connsiteX2" fmla="*/ 80010 w 1120140"/>
              <a:gd name="connsiteY2" fmla="*/ 308610 h 1177290"/>
              <a:gd name="connsiteX3" fmla="*/ 68580 w 1120140"/>
              <a:gd name="connsiteY3" fmla="*/ 342900 h 1177290"/>
              <a:gd name="connsiteX4" fmla="*/ 45720 w 1120140"/>
              <a:gd name="connsiteY4" fmla="*/ 377190 h 1177290"/>
              <a:gd name="connsiteX5" fmla="*/ 22860 w 1120140"/>
              <a:gd name="connsiteY5" fmla="*/ 445770 h 1177290"/>
              <a:gd name="connsiteX6" fmla="*/ 0 w 1120140"/>
              <a:gd name="connsiteY6" fmla="*/ 548640 h 1177290"/>
              <a:gd name="connsiteX7" fmla="*/ 11430 w 1120140"/>
              <a:gd name="connsiteY7" fmla="*/ 857250 h 1177290"/>
              <a:gd name="connsiteX8" fmla="*/ 57150 w 1120140"/>
              <a:gd name="connsiteY8" fmla="*/ 925830 h 1177290"/>
              <a:gd name="connsiteX9" fmla="*/ 102870 w 1120140"/>
              <a:gd name="connsiteY9" fmla="*/ 994410 h 1177290"/>
              <a:gd name="connsiteX10" fmla="*/ 125730 w 1120140"/>
              <a:gd name="connsiteY10" fmla="*/ 1028700 h 1177290"/>
              <a:gd name="connsiteX11" fmla="*/ 160020 w 1120140"/>
              <a:gd name="connsiteY11" fmla="*/ 1051560 h 1177290"/>
              <a:gd name="connsiteX12" fmla="*/ 228600 w 1120140"/>
              <a:gd name="connsiteY12" fmla="*/ 1097280 h 1177290"/>
              <a:gd name="connsiteX13" fmla="*/ 320040 w 1120140"/>
              <a:gd name="connsiteY13" fmla="*/ 1154430 h 1177290"/>
              <a:gd name="connsiteX14" fmla="*/ 354330 w 1120140"/>
              <a:gd name="connsiteY14" fmla="*/ 1165860 h 1177290"/>
              <a:gd name="connsiteX15" fmla="*/ 388620 w 1120140"/>
              <a:gd name="connsiteY15" fmla="*/ 1177290 h 1177290"/>
              <a:gd name="connsiteX16" fmla="*/ 628650 w 1120140"/>
              <a:gd name="connsiteY16" fmla="*/ 1165860 h 1177290"/>
              <a:gd name="connsiteX17" fmla="*/ 662940 w 1120140"/>
              <a:gd name="connsiteY17" fmla="*/ 1154430 h 1177290"/>
              <a:gd name="connsiteX18" fmla="*/ 731520 w 1120140"/>
              <a:gd name="connsiteY18" fmla="*/ 1108710 h 1177290"/>
              <a:gd name="connsiteX19" fmla="*/ 754380 w 1120140"/>
              <a:gd name="connsiteY19" fmla="*/ 1074420 h 1177290"/>
              <a:gd name="connsiteX20" fmla="*/ 788670 w 1120140"/>
              <a:gd name="connsiteY20" fmla="*/ 1062990 h 1177290"/>
              <a:gd name="connsiteX21" fmla="*/ 800100 w 1120140"/>
              <a:gd name="connsiteY21" fmla="*/ 1028700 h 1177290"/>
              <a:gd name="connsiteX22" fmla="*/ 834390 w 1120140"/>
              <a:gd name="connsiteY22" fmla="*/ 1005840 h 1177290"/>
              <a:gd name="connsiteX23" fmla="*/ 891540 w 1120140"/>
              <a:gd name="connsiteY23" fmla="*/ 937260 h 1177290"/>
              <a:gd name="connsiteX24" fmla="*/ 925830 w 1120140"/>
              <a:gd name="connsiteY24" fmla="*/ 914400 h 1177290"/>
              <a:gd name="connsiteX25" fmla="*/ 971550 w 1120140"/>
              <a:gd name="connsiteY25" fmla="*/ 845820 h 1177290"/>
              <a:gd name="connsiteX26" fmla="*/ 1005840 w 1120140"/>
              <a:gd name="connsiteY26" fmla="*/ 777240 h 1177290"/>
              <a:gd name="connsiteX27" fmla="*/ 1040130 w 1120140"/>
              <a:gd name="connsiteY27" fmla="*/ 754380 h 1177290"/>
              <a:gd name="connsiteX28" fmla="*/ 1097280 w 1120140"/>
              <a:gd name="connsiteY28" fmla="*/ 685800 h 1177290"/>
              <a:gd name="connsiteX29" fmla="*/ 1108710 w 1120140"/>
              <a:gd name="connsiteY29" fmla="*/ 537210 h 1177290"/>
              <a:gd name="connsiteX30" fmla="*/ 1120140 w 1120140"/>
              <a:gd name="connsiteY30" fmla="*/ 468630 h 1177290"/>
              <a:gd name="connsiteX31" fmla="*/ 1108710 w 1120140"/>
              <a:gd name="connsiteY31" fmla="*/ 308610 h 1177290"/>
              <a:gd name="connsiteX32" fmla="*/ 1085850 w 1120140"/>
              <a:gd name="connsiteY32" fmla="*/ 194310 h 1177290"/>
              <a:gd name="connsiteX33" fmla="*/ 1062990 w 1120140"/>
              <a:gd name="connsiteY33" fmla="*/ 160020 h 1177290"/>
              <a:gd name="connsiteX34" fmla="*/ 1028700 w 1120140"/>
              <a:gd name="connsiteY34" fmla="*/ 148590 h 1177290"/>
              <a:gd name="connsiteX35" fmla="*/ 994410 w 1120140"/>
              <a:gd name="connsiteY35" fmla="*/ 125730 h 1177290"/>
              <a:gd name="connsiteX36" fmla="*/ 960120 w 1120140"/>
              <a:gd name="connsiteY36" fmla="*/ 91440 h 1177290"/>
              <a:gd name="connsiteX37" fmla="*/ 891540 w 1120140"/>
              <a:gd name="connsiteY37" fmla="*/ 57150 h 1177290"/>
              <a:gd name="connsiteX38" fmla="*/ 742950 w 1120140"/>
              <a:gd name="connsiteY38" fmla="*/ 34290 h 1177290"/>
              <a:gd name="connsiteX39" fmla="*/ 697230 w 1120140"/>
              <a:gd name="connsiteY39" fmla="*/ 22860 h 1177290"/>
              <a:gd name="connsiteX40" fmla="*/ 651510 w 1120140"/>
              <a:gd name="connsiteY40" fmla="*/ 0 h 1177290"/>
              <a:gd name="connsiteX41" fmla="*/ 514350 w 1120140"/>
              <a:gd name="connsiteY41" fmla="*/ 22860 h 1177290"/>
              <a:gd name="connsiteX42" fmla="*/ 445770 w 1120140"/>
              <a:gd name="connsiteY42" fmla="*/ 45720 h 1177290"/>
              <a:gd name="connsiteX43" fmla="*/ 411480 w 1120140"/>
              <a:gd name="connsiteY43" fmla="*/ 68580 h 1177290"/>
              <a:gd name="connsiteX44" fmla="*/ 377190 w 1120140"/>
              <a:gd name="connsiteY44" fmla="*/ 80010 h 1177290"/>
              <a:gd name="connsiteX45" fmla="*/ 308610 w 1120140"/>
              <a:gd name="connsiteY45" fmla="*/ 125730 h 1177290"/>
              <a:gd name="connsiteX46" fmla="*/ 240030 w 1120140"/>
              <a:gd name="connsiteY46" fmla="*/ 171450 h 1177290"/>
              <a:gd name="connsiteX47" fmla="*/ 205740 w 1120140"/>
              <a:gd name="connsiteY47" fmla="*/ 194310 h 1177290"/>
              <a:gd name="connsiteX48" fmla="*/ 171450 w 1120140"/>
              <a:gd name="connsiteY48" fmla="*/ 205740 h 1177290"/>
              <a:gd name="connsiteX49" fmla="*/ 148590 w 1120140"/>
              <a:gd name="connsiteY49" fmla="*/ 240030 h 1177290"/>
              <a:gd name="connsiteX50" fmla="*/ 114300 w 1120140"/>
              <a:gd name="connsiteY50" fmla="*/ 262890 h 1177290"/>
              <a:gd name="connsiteX51" fmla="*/ 102870 w 1120140"/>
              <a:gd name="connsiteY51" fmla="*/ 297180 h 1177290"/>
              <a:gd name="connsiteX52" fmla="*/ 91440 w 1120140"/>
              <a:gd name="connsiteY52" fmla="*/ 308610 h 1177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0140" h="1177290">
                <a:moveTo>
                  <a:pt x="148590" y="182880"/>
                </a:moveTo>
                <a:cubicBezTo>
                  <a:pt x="133350" y="201930"/>
                  <a:pt x="114552" y="218613"/>
                  <a:pt x="102870" y="240030"/>
                </a:cubicBezTo>
                <a:cubicBezTo>
                  <a:pt x="91331" y="261184"/>
                  <a:pt x="87630" y="285750"/>
                  <a:pt x="80010" y="308610"/>
                </a:cubicBezTo>
                <a:cubicBezTo>
                  <a:pt x="76200" y="320040"/>
                  <a:pt x="75263" y="332875"/>
                  <a:pt x="68580" y="342900"/>
                </a:cubicBezTo>
                <a:cubicBezTo>
                  <a:pt x="60960" y="354330"/>
                  <a:pt x="51299" y="364637"/>
                  <a:pt x="45720" y="377190"/>
                </a:cubicBezTo>
                <a:cubicBezTo>
                  <a:pt x="35933" y="399210"/>
                  <a:pt x="30480" y="422910"/>
                  <a:pt x="22860" y="445770"/>
                </a:cubicBezTo>
                <a:cubicBezTo>
                  <a:pt x="4101" y="502046"/>
                  <a:pt x="13411" y="468176"/>
                  <a:pt x="0" y="548640"/>
                </a:cubicBezTo>
                <a:cubicBezTo>
                  <a:pt x="3810" y="651510"/>
                  <a:pt x="-3991" y="755471"/>
                  <a:pt x="11430" y="857250"/>
                </a:cubicBezTo>
                <a:cubicBezTo>
                  <a:pt x="15546" y="884414"/>
                  <a:pt x="41910" y="902970"/>
                  <a:pt x="57150" y="925830"/>
                </a:cubicBezTo>
                <a:lnTo>
                  <a:pt x="102870" y="994410"/>
                </a:lnTo>
                <a:cubicBezTo>
                  <a:pt x="110490" y="1005840"/>
                  <a:pt x="114300" y="1021080"/>
                  <a:pt x="125730" y="1028700"/>
                </a:cubicBezTo>
                <a:cubicBezTo>
                  <a:pt x="137160" y="1036320"/>
                  <a:pt x="149467" y="1042766"/>
                  <a:pt x="160020" y="1051560"/>
                </a:cubicBezTo>
                <a:cubicBezTo>
                  <a:pt x="217099" y="1099126"/>
                  <a:pt x="168339" y="1077193"/>
                  <a:pt x="228600" y="1097280"/>
                </a:cubicBezTo>
                <a:cubicBezTo>
                  <a:pt x="264826" y="1151620"/>
                  <a:pt x="238428" y="1127226"/>
                  <a:pt x="320040" y="1154430"/>
                </a:cubicBezTo>
                <a:lnTo>
                  <a:pt x="354330" y="1165860"/>
                </a:lnTo>
                <a:lnTo>
                  <a:pt x="388620" y="1177290"/>
                </a:lnTo>
                <a:cubicBezTo>
                  <a:pt x="468630" y="1173480"/>
                  <a:pt x="548826" y="1172512"/>
                  <a:pt x="628650" y="1165860"/>
                </a:cubicBezTo>
                <a:cubicBezTo>
                  <a:pt x="640657" y="1164859"/>
                  <a:pt x="652408" y="1160281"/>
                  <a:pt x="662940" y="1154430"/>
                </a:cubicBezTo>
                <a:cubicBezTo>
                  <a:pt x="686957" y="1141087"/>
                  <a:pt x="731520" y="1108710"/>
                  <a:pt x="731520" y="1108710"/>
                </a:cubicBezTo>
                <a:cubicBezTo>
                  <a:pt x="739140" y="1097280"/>
                  <a:pt x="743653" y="1083002"/>
                  <a:pt x="754380" y="1074420"/>
                </a:cubicBezTo>
                <a:cubicBezTo>
                  <a:pt x="763788" y="1066894"/>
                  <a:pt x="780151" y="1071509"/>
                  <a:pt x="788670" y="1062990"/>
                </a:cubicBezTo>
                <a:cubicBezTo>
                  <a:pt x="797189" y="1054471"/>
                  <a:pt x="792574" y="1038108"/>
                  <a:pt x="800100" y="1028700"/>
                </a:cubicBezTo>
                <a:cubicBezTo>
                  <a:pt x="808682" y="1017973"/>
                  <a:pt x="822960" y="1013460"/>
                  <a:pt x="834390" y="1005840"/>
                </a:cubicBezTo>
                <a:cubicBezTo>
                  <a:pt x="856867" y="972124"/>
                  <a:pt x="858537" y="964762"/>
                  <a:pt x="891540" y="937260"/>
                </a:cubicBezTo>
                <a:cubicBezTo>
                  <a:pt x="902093" y="928466"/>
                  <a:pt x="914400" y="922020"/>
                  <a:pt x="925830" y="914400"/>
                </a:cubicBezTo>
                <a:cubicBezTo>
                  <a:pt x="941070" y="891540"/>
                  <a:pt x="962862" y="871884"/>
                  <a:pt x="971550" y="845820"/>
                </a:cubicBezTo>
                <a:cubicBezTo>
                  <a:pt x="980846" y="817931"/>
                  <a:pt x="983683" y="799397"/>
                  <a:pt x="1005840" y="777240"/>
                </a:cubicBezTo>
                <a:cubicBezTo>
                  <a:pt x="1015554" y="767526"/>
                  <a:pt x="1029577" y="763174"/>
                  <a:pt x="1040130" y="754380"/>
                </a:cubicBezTo>
                <a:cubicBezTo>
                  <a:pt x="1073133" y="726878"/>
                  <a:pt x="1074803" y="719516"/>
                  <a:pt x="1097280" y="685800"/>
                </a:cubicBezTo>
                <a:cubicBezTo>
                  <a:pt x="1101090" y="636270"/>
                  <a:pt x="1103510" y="586613"/>
                  <a:pt x="1108710" y="537210"/>
                </a:cubicBezTo>
                <a:cubicBezTo>
                  <a:pt x="1111136" y="514162"/>
                  <a:pt x="1120140" y="491805"/>
                  <a:pt x="1120140" y="468630"/>
                </a:cubicBezTo>
                <a:cubicBezTo>
                  <a:pt x="1120140" y="415154"/>
                  <a:pt x="1113780" y="361845"/>
                  <a:pt x="1108710" y="308610"/>
                </a:cubicBezTo>
                <a:cubicBezTo>
                  <a:pt x="1106232" y="282593"/>
                  <a:pt x="1101034" y="224678"/>
                  <a:pt x="1085850" y="194310"/>
                </a:cubicBezTo>
                <a:cubicBezTo>
                  <a:pt x="1079707" y="182023"/>
                  <a:pt x="1073717" y="168602"/>
                  <a:pt x="1062990" y="160020"/>
                </a:cubicBezTo>
                <a:cubicBezTo>
                  <a:pt x="1053582" y="152494"/>
                  <a:pt x="1039476" y="153978"/>
                  <a:pt x="1028700" y="148590"/>
                </a:cubicBezTo>
                <a:cubicBezTo>
                  <a:pt x="1016413" y="142447"/>
                  <a:pt x="1004963" y="134524"/>
                  <a:pt x="994410" y="125730"/>
                </a:cubicBezTo>
                <a:cubicBezTo>
                  <a:pt x="981992" y="115382"/>
                  <a:pt x="972538" y="101788"/>
                  <a:pt x="960120" y="91440"/>
                </a:cubicBezTo>
                <a:cubicBezTo>
                  <a:pt x="939689" y="74414"/>
                  <a:pt x="917914" y="61945"/>
                  <a:pt x="891540" y="57150"/>
                </a:cubicBezTo>
                <a:cubicBezTo>
                  <a:pt x="701020" y="22510"/>
                  <a:pt x="880693" y="64899"/>
                  <a:pt x="742950" y="34290"/>
                </a:cubicBezTo>
                <a:cubicBezTo>
                  <a:pt x="727615" y="30882"/>
                  <a:pt x="711939" y="28376"/>
                  <a:pt x="697230" y="22860"/>
                </a:cubicBezTo>
                <a:cubicBezTo>
                  <a:pt x="681276" y="16877"/>
                  <a:pt x="666750" y="7620"/>
                  <a:pt x="651510" y="0"/>
                </a:cubicBezTo>
                <a:cubicBezTo>
                  <a:pt x="586674" y="8105"/>
                  <a:pt x="568293" y="6677"/>
                  <a:pt x="514350" y="22860"/>
                </a:cubicBezTo>
                <a:cubicBezTo>
                  <a:pt x="491270" y="29784"/>
                  <a:pt x="465820" y="32354"/>
                  <a:pt x="445770" y="45720"/>
                </a:cubicBezTo>
                <a:cubicBezTo>
                  <a:pt x="434340" y="53340"/>
                  <a:pt x="423767" y="62437"/>
                  <a:pt x="411480" y="68580"/>
                </a:cubicBezTo>
                <a:cubicBezTo>
                  <a:pt x="400704" y="73968"/>
                  <a:pt x="387722" y="74159"/>
                  <a:pt x="377190" y="80010"/>
                </a:cubicBezTo>
                <a:cubicBezTo>
                  <a:pt x="353173" y="93353"/>
                  <a:pt x="331470" y="110490"/>
                  <a:pt x="308610" y="125730"/>
                </a:cubicBezTo>
                <a:lnTo>
                  <a:pt x="240030" y="171450"/>
                </a:lnTo>
                <a:cubicBezTo>
                  <a:pt x="228600" y="179070"/>
                  <a:pt x="218772" y="189966"/>
                  <a:pt x="205740" y="194310"/>
                </a:cubicBezTo>
                <a:lnTo>
                  <a:pt x="171450" y="205740"/>
                </a:lnTo>
                <a:cubicBezTo>
                  <a:pt x="163830" y="217170"/>
                  <a:pt x="158304" y="230316"/>
                  <a:pt x="148590" y="240030"/>
                </a:cubicBezTo>
                <a:cubicBezTo>
                  <a:pt x="138876" y="249744"/>
                  <a:pt x="122882" y="252163"/>
                  <a:pt x="114300" y="262890"/>
                </a:cubicBezTo>
                <a:cubicBezTo>
                  <a:pt x="106774" y="272298"/>
                  <a:pt x="108258" y="286404"/>
                  <a:pt x="102870" y="297180"/>
                </a:cubicBezTo>
                <a:cubicBezTo>
                  <a:pt x="100460" y="301999"/>
                  <a:pt x="95250" y="304800"/>
                  <a:pt x="91440" y="30861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7389419">
            <a:off x="6980406" y="1311183"/>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2250" y="4419599"/>
            <a:ext cx="2055661" cy="1606263"/>
          </a:xfrm>
          <a:prstGeom prst="rect">
            <a:avLst/>
          </a:prstGeom>
        </p:spPr>
      </p:pic>
      <p:sp>
        <p:nvSpPr>
          <p:cNvPr id="13" name="TextBox 12"/>
          <p:cNvSpPr txBox="1"/>
          <p:nvPr/>
        </p:nvSpPr>
        <p:spPr>
          <a:xfrm>
            <a:off x="8077200" y="1600200"/>
            <a:ext cx="762000" cy="184666"/>
          </a:xfrm>
          <a:prstGeom prst="rect">
            <a:avLst/>
          </a:prstGeom>
          <a:solidFill>
            <a:schemeClr val="bg1">
              <a:lumMod val="85000"/>
              <a:alpha val="68000"/>
            </a:schemeClr>
          </a:solidFill>
        </p:spPr>
        <p:txBody>
          <a:bodyPr wrap="square" rtlCol="0">
            <a:spAutoFit/>
          </a:bodyPr>
          <a:lstStyle/>
          <a:p>
            <a:endParaRPr lang="en-US" b="1" dirty="0">
              <a:solidFill>
                <a:schemeClr val="accent6">
                  <a:lumMod val="75000"/>
                </a:schemeClr>
              </a:solidFill>
            </a:endParaRPr>
          </a:p>
        </p:txBody>
      </p:sp>
      <p:sp>
        <p:nvSpPr>
          <p:cNvPr id="6" name="TextBox 5"/>
          <p:cNvSpPr txBox="1"/>
          <p:nvPr/>
        </p:nvSpPr>
        <p:spPr>
          <a:xfrm>
            <a:off x="8000999" y="1524000"/>
            <a:ext cx="914401" cy="307777"/>
          </a:xfrm>
          <a:prstGeom prst="rect">
            <a:avLst/>
          </a:prstGeom>
          <a:noFill/>
        </p:spPr>
        <p:txBody>
          <a:bodyPr wrap="square" rtlCol="0">
            <a:spAutoFit/>
          </a:bodyPr>
          <a:lstStyle/>
          <a:p>
            <a:r>
              <a:rPr lang="en-US" sz="1400" b="1" dirty="0" smtClean="0">
                <a:solidFill>
                  <a:srgbClr val="7030A0"/>
                </a:solidFill>
              </a:rPr>
              <a:t>Lysosome</a:t>
            </a:r>
            <a:endParaRPr lang="en-US" sz="1400" b="1" dirty="0">
              <a:solidFill>
                <a:srgbClr val="7030A0"/>
              </a:solidFill>
            </a:endParaRPr>
          </a:p>
        </p:txBody>
      </p:sp>
    </p:spTree>
    <p:extLst>
      <p:ext uri="{BB962C8B-B14F-4D97-AF65-F5344CB8AC3E}">
        <p14:creationId xmlns:p14="http://schemas.microsoft.com/office/powerpoint/2010/main" val="55051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62584"/>
            <a:ext cx="1959791" cy="3444946"/>
          </a:xfrm>
          <a:prstGeom prst="rect">
            <a:avLst/>
          </a:prstGeom>
        </p:spPr>
      </p:pic>
      <p:sp>
        <p:nvSpPr>
          <p:cNvPr id="2" name="Title 1"/>
          <p:cNvSpPr>
            <a:spLocks noGrp="1"/>
          </p:cNvSpPr>
          <p:nvPr>
            <p:ph type="title"/>
          </p:nvPr>
        </p:nvSpPr>
        <p:spPr>
          <a:xfrm>
            <a:off x="457200" y="0"/>
            <a:ext cx="8229600" cy="1143000"/>
          </a:xfrm>
        </p:spPr>
        <p:txBody>
          <a:bodyPr/>
          <a:lstStyle/>
          <a:p>
            <a:r>
              <a:rPr lang="en-US" dirty="0"/>
              <a:t>M</a:t>
            </a:r>
            <a:r>
              <a:rPr lang="en-US" dirty="0" smtClean="0"/>
              <a:t>ost cells are Microscopic</a:t>
            </a:r>
            <a:endParaRPr lang="en-US" dirty="0"/>
          </a:p>
        </p:txBody>
      </p:sp>
      <p:pic>
        <p:nvPicPr>
          <p:cNvPr id="4" name="Content Placeholder 3"/>
          <p:cNvPicPr>
            <a:picLocks noGrp="1" noChangeAspect="1"/>
          </p:cNvPicPr>
          <p:nvPr>
            <p:ph idx="1"/>
          </p:nvPr>
        </p:nvPicPr>
        <p:blipFill rotWithShape="1">
          <a:blip r:embed="rId4">
            <a:extLst>
              <a:ext uri="{28A0092B-C50C-407E-A947-70E740481C1C}">
                <a14:useLocalDpi xmlns:a14="http://schemas.microsoft.com/office/drawing/2010/main" val="0"/>
              </a:ext>
            </a:extLst>
          </a:blip>
          <a:srcRect l="1" r="55"/>
          <a:stretch/>
        </p:blipFill>
        <p:spPr>
          <a:xfrm>
            <a:off x="5334000" y="3886200"/>
            <a:ext cx="3474720" cy="2651760"/>
          </a:xfr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b="93"/>
          <a:stretch/>
        </p:blipFill>
        <p:spPr>
          <a:xfrm>
            <a:off x="304800" y="1284149"/>
            <a:ext cx="2560320" cy="2651760"/>
          </a:xfrm>
          <a:prstGeom prst="rect">
            <a:avLst/>
          </a:prstGeom>
        </p:spPr>
      </p:pic>
      <p:sp>
        <p:nvSpPr>
          <p:cNvPr id="6" name="TextBox 5"/>
          <p:cNvSpPr txBox="1"/>
          <p:nvPr/>
        </p:nvSpPr>
        <p:spPr>
          <a:xfrm>
            <a:off x="3070071" y="1409700"/>
            <a:ext cx="5029200" cy="1200329"/>
          </a:xfrm>
          <a:prstGeom prst="rect">
            <a:avLst/>
          </a:prstGeom>
          <a:noFill/>
        </p:spPr>
        <p:txBody>
          <a:bodyPr wrap="square" rtlCol="0">
            <a:spAutoFit/>
          </a:bodyPr>
          <a:lstStyle/>
          <a:p>
            <a:pPr algn="r"/>
            <a:r>
              <a:rPr lang="en-US" sz="2400" dirty="0" smtClean="0"/>
              <a:t>Looking at blood with our unaided eyes we cannot see the small cells </a:t>
            </a:r>
          </a:p>
          <a:p>
            <a:pPr algn="r"/>
            <a:r>
              <a:rPr lang="en-US" sz="2400" dirty="0" smtClean="0"/>
              <a:t>that make up blood </a:t>
            </a:r>
            <a:endParaRPr lang="en-US" sz="2400" dirty="0"/>
          </a:p>
        </p:txBody>
      </p:sp>
      <p:sp>
        <p:nvSpPr>
          <p:cNvPr id="8" name="TextBox 7"/>
          <p:cNvSpPr txBox="1"/>
          <p:nvPr/>
        </p:nvSpPr>
        <p:spPr>
          <a:xfrm>
            <a:off x="433552" y="4495800"/>
            <a:ext cx="2971800" cy="1938992"/>
          </a:xfrm>
          <a:prstGeom prst="rect">
            <a:avLst/>
          </a:prstGeom>
          <a:noFill/>
        </p:spPr>
        <p:txBody>
          <a:bodyPr wrap="square" rtlCol="0">
            <a:spAutoFit/>
          </a:bodyPr>
          <a:lstStyle/>
          <a:p>
            <a:r>
              <a:rPr lang="en-US" sz="2400" dirty="0" smtClean="0"/>
              <a:t>But with a microscope we can see 1500x magnification</a:t>
            </a:r>
            <a:r>
              <a:rPr lang="en-US" sz="2400" dirty="0"/>
              <a:t> </a:t>
            </a:r>
            <a:r>
              <a:rPr lang="en-US" sz="2400" dirty="0" smtClean="0"/>
              <a:t>so everything looks 1500x bigger</a:t>
            </a:r>
            <a:endParaRPr lang="en-US" sz="2400" dirty="0"/>
          </a:p>
        </p:txBody>
      </p:sp>
      <p:sp>
        <p:nvSpPr>
          <p:cNvPr id="9" name="TextBox 8"/>
          <p:cNvSpPr txBox="1"/>
          <p:nvPr/>
        </p:nvSpPr>
        <p:spPr>
          <a:xfrm>
            <a:off x="6019800" y="4648200"/>
            <a:ext cx="2590800" cy="523220"/>
          </a:xfrm>
          <a:prstGeom prst="rect">
            <a:avLst/>
          </a:prstGeom>
          <a:noFill/>
          <a:ln>
            <a:noFill/>
          </a:ln>
        </p:spPr>
        <p:txBody>
          <a:bodyPr wrap="square" rtlCol="0">
            <a:spAutoFit/>
          </a:bodyPr>
          <a:lstStyle/>
          <a:p>
            <a:r>
              <a:rPr lang="en-US" sz="2800" b="1" dirty="0" smtClean="0">
                <a:solidFill>
                  <a:schemeClr val="bg1"/>
                </a:solidFill>
              </a:rPr>
              <a:t>Red Blood Cells</a:t>
            </a:r>
            <a:endParaRPr lang="en-US" sz="2800" b="1" dirty="0">
              <a:solidFill>
                <a:schemeClr val="bg1"/>
              </a:solidFill>
            </a:endParaRPr>
          </a:p>
        </p:txBody>
      </p:sp>
      <p:cxnSp>
        <p:nvCxnSpPr>
          <p:cNvPr id="10" name="Straight Arrow Connector 9"/>
          <p:cNvCxnSpPr/>
          <p:nvPr/>
        </p:nvCxnSpPr>
        <p:spPr>
          <a:xfrm>
            <a:off x="3070071" y="2743200"/>
            <a:ext cx="587529" cy="4648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24400" y="3657600"/>
            <a:ext cx="500938" cy="3886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926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078" y="4909102"/>
            <a:ext cx="2419350" cy="1893404"/>
          </a:xfrm>
          <a:prstGeom prst="rect">
            <a:avLst/>
          </a:prstGeom>
        </p:spPr>
      </p:pic>
      <p:sp>
        <p:nvSpPr>
          <p:cNvPr id="2" name="Title 1"/>
          <p:cNvSpPr>
            <a:spLocks noGrp="1"/>
          </p:cNvSpPr>
          <p:nvPr>
            <p:ph type="title"/>
          </p:nvPr>
        </p:nvSpPr>
        <p:spPr>
          <a:xfrm>
            <a:off x="1337208" y="10569"/>
            <a:ext cx="2438400" cy="1143000"/>
          </a:xfrm>
        </p:spPr>
        <p:txBody>
          <a:bodyPr/>
          <a:lstStyle/>
          <a:p>
            <a:r>
              <a:rPr lang="en-US" u="sng" dirty="0" smtClean="0">
                <a:solidFill>
                  <a:srgbClr val="CC0066"/>
                </a:solidFill>
              </a:rPr>
              <a:t>Vesicles</a:t>
            </a:r>
            <a:endParaRPr lang="en-US" u="sng" dirty="0">
              <a:solidFill>
                <a:srgbClr val="CC0066"/>
              </a:solidFill>
            </a:endParaRPr>
          </a:p>
        </p:txBody>
      </p:sp>
      <p:sp>
        <p:nvSpPr>
          <p:cNvPr id="3" name="Content Placeholder 2"/>
          <p:cNvSpPr>
            <a:spLocks noGrp="1"/>
          </p:cNvSpPr>
          <p:nvPr>
            <p:ph idx="1"/>
          </p:nvPr>
        </p:nvSpPr>
        <p:spPr>
          <a:xfrm>
            <a:off x="517932" y="2054518"/>
            <a:ext cx="8229600" cy="4941404"/>
          </a:xfrm>
        </p:spPr>
        <p:txBody>
          <a:bodyPr/>
          <a:lstStyle/>
          <a:p>
            <a:pPr marL="0" indent="0">
              <a:spcBef>
                <a:spcPts val="0"/>
              </a:spcBef>
              <a:buNone/>
            </a:pPr>
            <a:r>
              <a:rPr lang="en-US" dirty="0" smtClean="0"/>
              <a:t>Small membrane-bound sacs</a:t>
            </a:r>
          </a:p>
          <a:p>
            <a:pPr marL="0" indent="0">
              <a:spcBef>
                <a:spcPts val="0"/>
              </a:spcBef>
              <a:buNone/>
            </a:pPr>
            <a:r>
              <a:rPr lang="en-US" dirty="0"/>
              <a:t> </a:t>
            </a:r>
            <a:r>
              <a:rPr lang="en-US" dirty="0" smtClean="0"/>
              <a:t>   that carry things for transport across the cell</a:t>
            </a:r>
          </a:p>
          <a:p>
            <a:pPr>
              <a:spcBef>
                <a:spcPts val="780"/>
              </a:spcBef>
            </a:pPr>
            <a:endParaRPr lang="en-US" dirty="0" smtClean="0"/>
          </a:p>
          <a:p>
            <a:pPr marL="0" indent="0">
              <a:spcBef>
                <a:spcPts val="780"/>
              </a:spcBef>
              <a:buNone/>
            </a:pPr>
            <a:r>
              <a:rPr lang="en-US" dirty="0" smtClean="0"/>
              <a:t>Vesicles are like packages, they pinch off of the Golgi, full of the final products and are sent off to their final destination </a:t>
            </a:r>
            <a:endParaRPr lang="en-US" dirty="0"/>
          </a:p>
        </p:txBody>
      </p:sp>
      <p:sp>
        <p:nvSpPr>
          <p:cNvPr id="7" name="Rectangle 6"/>
          <p:cNvSpPr/>
          <p:nvPr/>
        </p:nvSpPr>
        <p:spPr>
          <a:xfrm>
            <a:off x="1981840" y="947738"/>
            <a:ext cx="5132554" cy="400110"/>
          </a:xfrm>
          <a:prstGeom prst="rect">
            <a:avLst/>
          </a:prstGeom>
        </p:spPr>
        <p:txBody>
          <a:bodyPr wrap="square">
            <a:spAutoFit/>
          </a:bodyPr>
          <a:lstStyle/>
          <a:p>
            <a:r>
              <a:rPr lang="en-US" sz="2000" dirty="0"/>
              <a:t>n</a:t>
            </a:r>
            <a:r>
              <a:rPr lang="en-US" sz="2000" dirty="0" smtClean="0"/>
              <a:t>ot an organelle but are membrane-bound</a:t>
            </a:r>
            <a:endParaRPr lang="en-US" sz="20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141" y="54129"/>
            <a:ext cx="2374900" cy="1974710"/>
          </a:xfrm>
          <a:prstGeom prst="rect">
            <a:avLst/>
          </a:prstGeom>
        </p:spPr>
      </p:pic>
      <p:sp>
        <p:nvSpPr>
          <p:cNvPr id="11" name="Freeform 10"/>
          <p:cNvSpPr/>
          <p:nvPr/>
        </p:nvSpPr>
        <p:spPr>
          <a:xfrm>
            <a:off x="7219950" y="1580992"/>
            <a:ext cx="80963" cy="90646"/>
          </a:xfrm>
          <a:custGeom>
            <a:avLst/>
            <a:gdLst>
              <a:gd name="connsiteX0" fmla="*/ 47625 w 80963"/>
              <a:gd name="connsiteY0" fmla="*/ 158 h 90646"/>
              <a:gd name="connsiteX1" fmla="*/ 23813 w 80963"/>
              <a:gd name="connsiteY1" fmla="*/ 4921 h 90646"/>
              <a:gd name="connsiteX2" fmla="*/ 0 w 80963"/>
              <a:gd name="connsiteY2" fmla="*/ 33496 h 90646"/>
              <a:gd name="connsiteX3" fmla="*/ 4763 w 80963"/>
              <a:gd name="connsiteY3" fmla="*/ 62071 h 90646"/>
              <a:gd name="connsiteX4" fmla="*/ 19050 w 80963"/>
              <a:gd name="connsiteY4" fmla="*/ 71596 h 90646"/>
              <a:gd name="connsiteX5" fmla="*/ 66675 w 80963"/>
              <a:gd name="connsiteY5" fmla="*/ 85883 h 90646"/>
              <a:gd name="connsiteX6" fmla="*/ 80963 w 80963"/>
              <a:gd name="connsiteY6" fmla="*/ 90646 h 90646"/>
              <a:gd name="connsiteX7" fmla="*/ 76200 w 80963"/>
              <a:gd name="connsiteY7" fmla="*/ 19208 h 90646"/>
              <a:gd name="connsiteX8" fmla="*/ 71438 w 80963"/>
              <a:gd name="connsiteY8" fmla="*/ 4921 h 90646"/>
              <a:gd name="connsiteX9" fmla="*/ 47625 w 80963"/>
              <a:gd name="connsiteY9" fmla="*/ 158 h 9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3" h="90646">
                <a:moveTo>
                  <a:pt x="47625" y="158"/>
                </a:moveTo>
                <a:cubicBezTo>
                  <a:pt x="39688" y="158"/>
                  <a:pt x="31053" y="1301"/>
                  <a:pt x="23813" y="4921"/>
                </a:cubicBezTo>
                <a:cubicBezTo>
                  <a:pt x="14643" y="9506"/>
                  <a:pt x="5471" y="25289"/>
                  <a:pt x="0" y="33496"/>
                </a:cubicBezTo>
                <a:cubicBezTo>
                  <a:pt x="1588" y="43021"/>
                  <a:pt x="445" y="53434"/>
                  <a:pt x="4763" y="62071"/>
                </a:cubicBezTo>
                <a:cubicBezTo>
                  <a:pt x="7323" y="67190"/>
                  <a:pt x="13820" y="69271"/>
                  <a:pt x="19050" y="71596"/>
                </a:cubicBezTo>
                <a:cubicBezTo>
                  <a:pt x="39428" y="80653"/>
                  <a:pt x="47276" y="80341"/>
                  <a:pt x="66675" y="85883"/>
                </a:cubicBezTo>
                <a:cubicBezTo>
                  <a:pt x="71502" y="87262"/>
                  <a:pt x="76200" y="89058"/>
                  <a:pt x="80963" y="90646"/>
                </a:cubicBezTo>
                <a:cubicBezTo>
                  <a:pt x="79375" y="66833"/>
                  <a:pt x="78836" y="42928"/>
                  <a:pt x="76200" y="19208"/>
                </a:cubicBezTo>
                <a:cubicBezTo>
                  <a:pt x="75646" y="14219"/>
                  <a:pt x="74988" y="8471"/>
                  <a:pt x="71438" y="4921"/>
                </a:cubicBezTo>
                <a:cubicBezTo>
                  <a:pt x="65169" y="-1348"/>
                  <a:pt x="55562" y="158"/>
                  <a:pt x="47625" y="158"/>
                </a:cubicBezTo>
                <a:close/>
              </a:path>
            </a:pathLst>
          </a:custGeom>
          <a:solidFill>
            <a:srgbClr val="CC0066">
              <a:alpha val="56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7279731" y="1843049"/>
            <a:ext cx="106907" cy="125113"/>
          </a:xfrm>
          <a:custGeom>
            <a:avLst/>
            <a:gdLst>
              <a:gd name="connsiteX0" fmla="*/ 54519 w 106907"/>
              <a:gd name="connsiteY0" fmla="*/ 14326 h 125113"/>
              <a:gd name="connsiteX1" fmla="*/ 11657 w 106907"/>
              <a:gd name="connsiteY1" fmla="*/ 23851 h 125113"/>
              <a:gd name="connsiteX2" fmla="*/ 2132 w 106907"/>
              <a:gd name="connsiteY2" fmla="*/ 38139 h 125113"/>
              <a:gd name="connsiteX3" fmla="*/ 6894 w 106907"/>
              <a:gd name="connsiteY3" fmla="*/ 119101 h 125113"/>
              <a:gd name="connsiteX4" fmla="*/ 83094 w 106907"/>
              <a:gd name="connsiteY4" fmla="*/ 119101 h 125113"/>
              <a:gd name="connsiteX5" fmla="*/ 97382 w 106907"/>
              <a:gd name="connsiteY5" fmla="*/ 100051 h 125113"/>
              <a:gd name="connsiteX6" fmla="*/ 106907 w 106907"/>
              <a:gd name="connsiteY6" fmla="*/ 71476 h 125113"/>
              <a:gd name="connsiteX7" fmla="*/ 102144 w 106907"/>
              <a:gd name="connsiteY7" fmla="*/ 42901 h 125113"/>
              <a:gd name="connsiteX8" fmla="*/ 87857 w 106907"/>
              <a:gd name="connsiteY8" fmla="*/ 28614 h 125113"/>
              <a:gd name="connsiteX9" fmla="*/ 78332 w 106907"/>
              <a:gd name="connsiteY9" fmla="*/ 14326 h 125113"/>
              <a:gd name="connsiteX10" fmla="*/ 49757 w 106907"/>
              <a:gd name="connsiteY10" fmla="*/ 39 h 125113"/>
              <a:gd name="connsiteX11" fmla="*/ 54519 w 106907"/>
              <a:gd name="connsiteY11" fmla="*/ 14326 h 12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07" h="125113">
                <a:moveTo>
                  <a:pt x="54519" y="14326"/>
                </a:moveTo>
                <a:cubicBezTo>
                  <a:pt x="48169" y="18295"/>
                  <a:pt x="17826" y="18916"/>
                  <a:pt x="11657" y="23851"/>
                </a:cubicBezTo>
                <a:cubicBezTo>
                  <a:pt x="7187" y="27427"/>
                  <a:pt x="5307" y="33376"/>
                  <a:pt x="2132" y="38139"/>
                </a:cubicBezTo>
                <a:cubicBezTo>
                  <a:pt x="3719" y="65126"/>
                  <a:pt x="-6235" y="95469"/>
                  <a:pt x="6894" y="119101"/>
                </a:cubicBezTo>
                <a:cubicBezTo>
                  <a:pt x="13956" y="131813"/>
                  <a:pt x="72193" y="120659"/>
                  <a:pt x="83094" y="119101"/>
                </a:cubicBezTo>
                <a:cubicBezTo>
                  <a:pt x="87857" y="112751"/>
                  <a:pt x="93832" y="107151"/>
                  <a:pt x="97382" y="100051"/>
                </a:cubicBezTo>
                <a:cubicBezTo>
                  <a:pt x="101872" y="91071"/>
                  <a:pt x="106907" y="71476"/>
                  <a:pt x="106907" y="71476"/>
                </a:cubicBezTo>
                <a:cubicBezTo>
                  <a:pt x="105319" y="61951"/>
                  <a:pt x="106066" y="51725"/>
                  <a:pt x="102144" y="42901"/>
                </a:cubicBezTo>
                <a:cubicBezTo>
                  <a:pt x="99409" y="36747"/>
                  <a:pt x="92169" y="33788"/>
                  <a:pt x="87857" y="28614"/>
                </a:cubicBezTo>
                <a:cubicBezTo>
                  <a:pt x="84193" y="24217"/>
                  <a:pt x="82379" y="18373"/>
                  <a:pt x="78332" y="14326"/>
                </a:cubicBezTo>
                <a:cubicBezTo>
                  <a:pt x="71750" y="7744"/>
                  <a:pt x="59053" y="1588"/>
                  <a:pt x="49757" y="39"/>
                </a:cubicBezTo>
                <a:cubicBezTo>
                  <a:pt x="45059" y="-744"/>
                  <a:pt x="60869" y="10357"/>
                  <a:pt x="54519" y="14326"/>
                </a:cubicBezTo>
                <a:close/>
              </a:path>
            </a:pathLst>
          </a:custGeom>
          <a:solidFill>
            <a:srgbClr val="CC0066">
              <a:alpha val="56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8824913" y="1323627"/>
            <a:ext cx="139473" cy="138461"/>
          </a:xfrm>
          <a:custGeom>
            <a:avLst/>
            <a:gdLst>
              <a:gd name="connsiteX0" fmla="*/ 76200 w 139473"/>
              <a:gd name="connsiteY0" fmla="*/ 9873 h 138461"/>
              <a:gd name="connsiteX1" fmla="*/ 4762 w 139473"/>
              <a:gd name="connsiteY1" fmla="*/ 14636 h 138461"/>
              <a:gd name="connsiteX2" fmla="*/ 0 w 139473"/>
              <a:gd name="connsiteY2" fmla="*/ 28923 h 138461"/>
              <a:gd name="connsiteX3" fmla="*/ 4762 w 139473"/>
              <a:gd name="connsiteY3" fmla="*/ 71786 h 138461"/>
              <a:gd name="connsiteX4" fmla="*/ 33337 w 139473"/>
              <a:gd name="connsiteY4" fmla="*/ 128936 h 138461"/>
              <a:gd name="connsiteX5" fmla="*/ 47625 w 139473"/>
              <a:gd name="connsiteY5" fmla="*/ 138461 h 138461"/>
              <a:gd name="connsiteX6" fmla="*/ 123825 w 139473"/>
              <a:gd name="connsiteY6" fmla="*/ 133698 h 138461"/>
              <a:gd name="connsiteX7" fmla="*/ 138112 w 139473"/>
              <a:gd name="connsiteY7" fmla="*/ 128936 h 138461"/>
              <a:gd name="connsiteX8" fmla="*/ 123825 w 139473"/>
              <a:gd name="connsiteY8" fmla="*/ 67023 h 138461"/>
              <a:gd name="connsiteX9" fmla="*/ 109537 w 139473"/>
              <a:gd name="connsiteY9" fmla="*/ 57498 h 138461"/>
              <a:gd name="connsiteX10" fmla="*/ 90487 w 139473"/>
              <a:gd name="connsiteY10" fmla="*/ 47973 h 138461"/>
              <a:gd name="connsiteX11" fmla="*/ 47625 w 139473"/>
              <a:gd name="connsiteY11" fmla="*/ 14636 h 138461"/>
              <a:gd name="connsiteX12" fmla="*/ 19050 w 139473"/>
              <a:gd name="connsiteY12" fmla="*/ 348 h 138461"/>
              <a:gd name="connsiteX13" fmla="*/ 4762 w 139473"/>
              <a:gd name="connsiteY13" fmla="*/ 348 h 13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473" h="138461">
                <a:moveTo>
                  <a:pt x="76200" y="9873"/>
                </a:moveTo>
                <a:cubicBezTo>
                  <a:pt x="52387" y="11461"/>
                  <a:pt x="27915" y="8848"/>
                  <a:pt x="4762" y="14636"/>
                </a:cubicBezTo>
                <a:cubicBezTo>
                  <a:pt x="-108" y="15854"/>
                  <a:pt x="0" y="23903"/>
                  <a:pt x="0" y="28923"/>
                </a:cubicBezTo>
                <a:cubicBezTo>
                  <a:pt x="0" y="43299"/>
                  <a:pt x="1943" y="57690"/>
                  <a:pt x="4762" y="71786"/>
                </a:cubicBezTo>
                <a:cubicBezTo>
                  <a:pt x="7687" y="86414"/>
                  <a:pt x="20370" y="120291"/>
                  <a:pt x="33337" y="128936"/>
                </a:cubicBezTo>
                <a:lnTo>
                  <a:pt x="47625" y="138461"/>
                </a:lnTo>
                <a:cubicBezTo>
                  <a:pt x="73025" y="136873"/>
                  <a:pt x="98515" y="136362"/>
                  <a:pt x="123825" y="133698"/>
                </a:cubicBezTo>
                <a:cubicBezTo>
                  <a:pt x="128817" y="133172"/>
                  <a:pt x="137214" y="133875"/>
                  <a:pt x="138112" y="128936"/>
                </a:cubicBezTo>
                <a:cubicBezTo>
                  <a:pt x="141555" y="110000"/>
                  <a:pt x="139052" y="82250"/>
                  <a:pt x="123825" y="67023"/>
                </a:cubicBezTo>
                <a:cubicBezTo>
                  <a:pt x="119778" y="62976"/>
                  <a:pt x="114507" y="60338"/>
                  <a:pt x="109537" y="57498"/>
                </a:cubicBezTo>
                <a:cubicBezTo>
                  <a:pt x="103373" y="53976"/>
                  <a:pt x="96031" y="52408"/>
                  <a:pt x="90487" y="47973"/>
                </a:cubicBezTo>
                <a:cubicBezTo>
                  <a:pt x="44595" y="11260"/>
                  <a:pt x="79822" y="25367"/>
                  <a:pt x="47625" y="14636"/>
                </a:cubicBezTo>
                <a:cubicBezTo>
                  <a:pt x="36656" y="7324"/>
                  <a:pt x="32193" y="2539"/>
                  <a:pt x="19050" y="348"/>
                </a:cubicBezTo>
                <a:cubicBezTo>
                  <a:pt x="14352" y="-435"/>
                  <a:pt x="9525" y="348"/>
                  <a:pt x="4762" y="348"/>
                </a:cubicBezTo>
              </a:path>
            </a:pathLst>
          </a:custGeom>
          <a:solidFill>
            <a:srgbClr val="CC0066">
              <a:alpha val="56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977063" y="333375"/>
            <a:ext cx="1900237" cy="614363"/>
          </a:xfrm>
          <a:custGeom>
            <a:avLst/>
            <a:gdLst>
              <a:gd name="connsiteX0" fmla="*/ 1414462 w 1900237"/>
              <a:gd name="connsiteY0" fmla="*/ 309563 h 614363"/>
              <a:gd name="connsiteX1" fmla="*/ 1362075 w 1900237"/>
              <a:gd name="connsiteY1" fmla="*/ 357188 h 614363"/>
              <a:gd name="connsiteX2" fmla="*/ 1347787 w 1900237"/>
              <a:gd name="connsiteY2" fmla="*/ 371475 h 614363"/>
              <a:gd name="connsiteX3" fmla="*/ 1333500 w 1900237"/>
              <a:gd name="connsiteY3" fmla="*/ 381000 h 614363"/>
              <a:gd name="connsiteX4" fmla="*/ 1304925 w 1900237"/>
              <a:gd name="connsiteY4" fmla="*/ 390525 h 614363"/>
              <a:gd name="connsiteX5" fmla="*/ 1290637 w 1900237"/>
              <a:gd name="connsiteY5" fmla="*/ 404813 h 614363"/>
              <a:gd name="connsiteX6" fmla="*/ 1262062 w 1900237"/>
              <a:gd name="connsiteY6" fmla="*/ 423863 h 614363"/>
              <a:gd name="connsiteX7" fmla="*/ 1247775 w 1900237"/>
              <a:gd name="connsiteY7" fmla="*/ 438150 h 614363"/>
              <a:gd name="connsiteX8" fmla="*/ 1238250 w 1900237"/>
              <a:gd name="connsiteY8" fmla="*/ 452438 h 614363"/>
              <a:gd name="connsiteX9" fmla="*/ 1223962 w 1900237"/>
              <a:gd name="connsiteY9" fmla="*/ 461963 h 614363"/>
              <a:gd name="connsiteX10" fmla="*/ 1214437 w 1900237"/>
              <a:gd name="connsiteY10" fmla="*/ 476250 h 614363"/>
              <a:gd name="connsiteX11" fmla="*/ 1185862 w 1900237"/>
              <a:gd name="connsiteY11" fmla="*/ 485775 h 614363"/>
              <a:gd name="connsiteX12" fmla="*/ 1147762 w 1900237"/>
              <a:gd name="connsiteY12" fmla="*/ 495300 h 614363"/>
              <a:gd name="connsiteX13" fmla="*/ 1119187 w 1900237"/>
              <a:gd name="connsiteY13" fmla="*/ 504825 h 614363"/>
              <a:gd name="connsiteX14" fmla="*/ 1104900 w 1900237"/>
              <a:gd name="connsiteY14" fmla="*/ 509588 h 614363"/>
              <a:gd name="connsiteX15" fmla="*/ 1085850 w 1900237"/>
              <a:gd name="connsiteY15" fmla="*/ 514350 h 614363"/>
              <a:gd name="connsiteX16" fmla="*/ 1047750 w 1900237"/>
              <a:gd name="connsiteY16" fmla="*/ 528638 h 614363"/>
              <a:gd name="connsiteX17" fmla="*/ 1014412 w 1900237"/>
              <a:gd name="connsiteY17" fmla="*/ 533400 h 614363"/>
              <a:gd name="connsiteX18" fmla="*/ 995362 w 1900237"/>
              <a:gd name="connsiteY18" fmla="*/ 538163 h 614363"/>
              <a:gd name="connsiteX19" fmla="*/ 923925 w 1900237"/>
              <a:gd name="connsiteY19" fmla="*/ 542925 h 614363"/>
              <a:gd name="connsiteX20" fmla="*/ 895350 w 1900237"/>
              <a:gd name="connsiteY20" fmla="*/ 552450 h 614363"/>
              <a:gd name="connsiteX21" fmla="*/ 866775 w 1900237"/>
              <a:gd name="connsiteY21" fmla="*/ 571500 h 614363"/>
              <a:gd name="connsiteX22" fmla="*/ 738187 w 1900237"/>
              <a:gd name="connsiteY22" fmla="*/ 581025 h 614363"/>
              <a:gd name="connsiteX23" fmla="*/ 700087 w 1900237"/>
              <a:gd name="connsiteY23" fmla="*/ 585788 h 614363"/>
              <a:gd name="connsiteX24" fmla="*/ 566737 w 1900237"/>
              <a:gd name="connsiteY24" fmla="*/ 595313 h 614363"/>
              <a:gd name="connsiteX25" fmla="*/ 509587 w 1900237"/>
              <a:gd name="connsiteY25" fmla="*/ 609600 h 614363"/>
              <a:gd name="connsiteX26" fmla="*/ 490537 w 1900237"/>
              <a:gd name="connsiteY26" fmla="*/ 614363 h 614363"/>
              <a:gd name="connsiteX27" fmla="*/ 314325 w 1900237"/>
              <a:gd name="connsiteY27" fmla="*/ 609600 h 614363"/>
              <a:gd name="connsiteX28" fmla="*/ 280987 w 1900237"/>
              <a:gd name="connsiteY28" fmla="*/ 600075 h 614363"/>
              <a:gd name="connsiteX29" fmla="*/ 247650 w 1900237"/>
              <a:gd name="connsiteY29" fmla="*/ 590550 h 614363"/>
              <a:gd name="connsiteX30" fmla="*/ 214312 w 1900237"/>
              <a:gd name="connsiteY30" fmla="*/ 566738 h 614363"/>
              <a:gd name="connsiteX31" fmla="*/ 185737 w 1900237"/>
              <a:gd name="connsiteY31" fmla="*/ 557213 h 614363"/>
              <a:gd name="connsiteX32" fmla="*/ 166687 w 1900237"/>
              <a:gd name="connsiteY32" fmla="*/ 552450 h 614363"/>
              <a:gd name="connsiteX33" fmla="*/ 138112 w 1900237"/>
              <a:gd name="connsiteY33" fmla="*/ 542925 h 614363"/>
              <a:gd name="connsiteX34" fmla="*/ 109537 w 1900237"/>
              <a:gd name="connsiteY34" fmla="*/ 533400 h 614363"/>
              <a:gd name="connsiteX35" fmla="*/ 95250 w 1900237"/>
              <a:gd name="connsiteY35" fmla="*/ 523875 h 614363"/>
              <a:gd name="connsiteX36" fmla="*/ 28575 w 1900237"/>
              <a:gd name="connsiteY36" fmla="*/ 504825 h 614363"/>
              <a:gd name="connsiteX37" fmla="*/ 14287 w 1900237"/>
              <a:gd name="connsiteY37" fmla="*/ 495300 h 614363"/>
              <a:gd name="connsiteX38" fmla="*/ 0 w 1900237"/>
              <a:gd name="connsiteY38" fmla="*/ 466725 h 614363"/>
              <a:gd name="connsiteX39" fmla="*/ 19050 w 1900237"/>
              <a:gd name="connsiteY39" fmla="*/ 428625 h 614363"/>
              <a:gd name="connsiteX40" fmla="*/ 33337 w 1900237"/>
              <a:gd name="connsiteY40" fmla="*/ 423863 h 614363"/>
              <a:gd name="connsiteX41" fmla="*/ 71437 w 1900237"/>
              <a:gd name="connsiteY41" fmla="*/ 414338 h 614363"/>
              <a:gd name="connsiteX42" fmla="*/ 85725 w 1900237"/>
              <a:gd name="connsiteY42" fmla="*/ 409575 h 614363"/>
              <a:gd name="connsiteX43" fmla="*/ 161925 w 1900237"/>
              <a:gd name="connsiteY43" fmla="*/ 404813 h 614363"/>
              <a:gd name="connsiteX44" fmla="*/ 209550 w 1900237"/>
              <a:gd name="connsiteY44" fmla="*/ 400050 h 614363"/>
              <a:gd name="connsiteX45" fmla="*/ 295275 w 1900237"/>
              <a:gd name="connsiteY45" fmla="*/ 395288 h 614363"/>
              <a:gd name="connsiteX46" fmla="*/ 376237 w 1900237"/>
              <a:gd name="connsiteY46" fmla="*/ 409575 h 614363"/>
              <a:gd name="connsiteX47" fmla="*/ 381000 w 1900237"/>
              <a:gd name="connsiteY47" fmla="*/ 423863 h 614363"/>
              <a:gd name="connsiteX48" fmla="*/ 376237 w 1900237"/>
              <a:gd name="connsiteY48" fmla="*/ 447675 h 614363"/>
              <a:gd name="connsiteX49" fmla="*/ 333375 w 1900237"/>
              <a:gd name="connsiteY49" fmla="*/ 461963 h 614363"/>
              <a:gd name="connsiteX50" fmla="*/ 361950 w 1900237"/>
              <a:gd name="connsiteY50" fmla="*/ 471488 h 614363"/>
              <a:gd name="connsiteX51" fmla="*/ 390525 w 1900237"/>
              <a:gd name="connsiteY51" fmla="*/ 485775 h 614363"/>
              <a:gd name="connsiteX52" fmla="*/ 438150 w 1900237"/>
              <a:gd name="connsiteY52" fmla="*/ 519113 h 614363"/>
              <a:gd name="connsiteX53" fmla="*/ 452437 w 1900237"/>
              <a:gd name="connsiteY53" fmla="*/ 523875 h 614363"/>
              <a:gd name="connsiteX54" fmla="*/ 447675 w 1900237"/>
              <a:gd name="connsiteY54" fmla="*/ 566738 h 614363"/>
              <a:gd name="connsiteX55" fmla="*/ 433387 w 1900237"/>
              <a:gd name="connsiteY55" fmla="*/ 571500 h 614363"/>
              <a:gd name="connsiteX56" fmla="*/ 442912 w 1900237"/>
              <a:gd name="connsiteY56" fmla="*/ 595313 h 614363"/>
              <a:gd name="connsiteX57" fmla="*/ 490537 w 1900237"/>
              <a:gd name="connsiteY57" fmla="*/ 600075 h 614363"/>
              <a:gd name="connsiteX58" fmla="*/ 519112 w 1900237"/>
              <a:gd name="connsiteY58" fmla="*/ 557213 h 614363"/>
              <a:gd name="connsiteX59" fmla="*/ 528637 w 1900237"/>
              <a:gd name="connsiteY59" fmla="*/ 542925 h 614363"/>
              <a:gd name="connsiteX60" fmla="*/ 542925 w 1900237"/>
              <a:gd name="connsiteY60" fmla="*/ 538163 h 614363"/>
              <a:gd name="connsiteX61" fmla="*/ 571500 w 1900237"/>
              <a:gd name="connsiteY61" fmla="*/ 519113 h 614363"/>
              <a:gd name="connsiteX62" fmla="*/ 585787 w 1900237"/>
              <a:gd name="connsiteY62" fmla="*/ 509588 h 614363"/>
              <a:gd name="connsiteX63" fmla="*/ 619125 w 1900237"/>
              <a:gd name="connsiteY63" fmla="*/ 500063 h 614363"/>
              <a:gd name="connsiteX64" fmla="*/ 647700 w 1900237"/>
              <a:gd name="connsiteY64" fmla="*/ 481013 h 614363"/>
              <a:gd name="connsiteX65" fmla="*/ 681037 w 1900237"/>
              <a:gd name="connsiteY65" fmla="*/ 471488 h 614363"/>
              <a:gd name="connsiteX66" fmla="*/ 700087 w 1900237"/>
              <a:gd name="connsiteY66" fmla="*/ 461963 h 614363"/>
              <a:gd name="connsiteX67" fmla="*/ 762000 w 1900237"/>
              <a:gd name="connsiteY67" fmla="*/ 442913 h 614363"/>
              <a:gd name="connsiteX68" fmla="*/ 800100 w 1900237"/>
              <a:gd name="connsiteY68" fmla="*/ 438150 h 614363"/>
              <a:gd name="connsiteX69" fmla="*/ 819150 w 1900237"/>
              <a:gd name="connsiteY69" fmla="*/ 433388 h 614363"/>
              <a:gd name="connsiteX70" fmla="*/ 842962 w 1900237"/>
              <a:gd name="connsiteY70" fmla="*/ 428625 h 614363"/>
              <a:gd name="connsiteX71" fmla="*/ 876300 w 1900237"/>
              <a:gd name="connsiteY71" fmla="*/ 419100 h 614363"/>
              <a:gd name="connsiteX72" fmla="*/ 914400 w 1900237"/>
              <a:gd name="connsiteY72" fmla="*/ 414338 h 614363"/>
              <a:gd name="connsiteX73" fmla="*/ 990600 w 1900237"/>
              <a:gd name="connsiteY73" fmla="*/ 404813 h 614363"/>
              <a:gd name="connsiteX74" fmla="*/ 1042987 w 1900237"/>
              <a:gd name="connsiteY74" fmla="*/ 395288 h 614363"/>
              <a:gd name="connsiteX75" fmla="*/ 1081087 w 1900237"/>
              <a:gd name="connsiteY75" fmla="*/ 385763 h 614363"/>
              <a:gd name="connsiteX76" fmla="*/ 1095375 w 1900237"/>
              <a:gd name="connsiteY76" fmla="*/ 414338 h 614363"/>
              <a:gd name="connsiteX77" fmla="*/ 1081087 w 1900237"/>
              <a:gd name="connsiteY77" fmla="*/ 419100 h 614363"/>
              <a:gd name="connsiteX78" fmla="*/ 1042987 w 1900237"/>
              <a:gd name="connsiteY78" fmla="*/ 438150 h 614363"/>
              <a:gd name="connsiteX79" fmla="*/ 1028700 w 1900237"/>
              <a:gd name="connsiteY79" fmla="*/ 442913 h 614363"/>
              <a:gd name="connsiteX80" fmla="*/ 1000125 w 1900237"/>
              <a:gd name="connsiteY80" fmla="*/ 457200 h 614363"/>
              <a:gd name="connsiteX81" fmla="*/ 985837 w 1900237"/>
              <a:gd name="connsiteY81" fmla="*/ 471488 h 614363"/>
              <a:gd name="connsiteX82" fmla="*/ 971550 w 1900237"/>
              <a:gd name="connsiteY82" fmla="*/ 476250 h 614363"/>
              <a:gd name="connsiteX83" fmla="*/ 952500 w 1900237"/>
              <a:gd name="connsiteY83" fmla="*/ 485775 h 614363"/>
              <a:gd name="connsiteX84" fmla="*/ 919162 w 1900237"/>
              <a:gd name="connsiteY84" fmla="*/ 509588 h 614363"/>
              <a:gd name="connsiteX85" fmla="*/ 900112 w 1900237"/>
              <a:gd name="connsiteY85" fmla="*/ 514350 h 614363"/>
              <a:gd name="connsiteX86" fmla="*/ 876300 w 1900237"/>
              <a:gd name="connsiteY86" fmla="*/ 538163 h 614363"/>
              <a:gd name="connsiteX87" fmla="*/ 866775 w 1900237"/>
              <a:gd name="connsiteY87" fmla="*/ 566738 h 614363"/>
              <a:gd name="connsiteX88" fmla="*/ 938212 w 1900237"/>
              <a:gd name="connsiteY88" fmla="*/ 561975 h 614363"/>
              <a:gd name="connsiteX89" fmla="*/ 952500 w 1900237"/>
              <a:gd name="connsiteY89" fmla="*/ 557213 h 614363"/>
              <a:gd name="connsiteX90" fmla="*/ 971550 w 1900237"/>
              <a:gd name="connsiteY90" fmla="*/ 552450 h 614363"/>
              <a:gd name="connsiteX91" fmla="*/ 1000125 w 1900237"/>
              <a:gd name="connsiteY91" fmla="*/ 528638 h 614363"/>
              <a:gd name="connsiteX92" fmla="*/ 1014412 w 1900237"/>
              <a:gd name="connsiteY92" fmla="*/ 523875 h 614363"/>
              <a:gd name="connsiteX93" fmla="*/ 1033462 w 1900237"/>
              <a:gd name="connsiteY93" fmla="*/ 509588 h 614363"/>
              <a:gd name="connsiteX94" fmla="*/ 1047750 w 1900237"/>
              <a:gd name="connsiteY94" fmla="*/ 495300 h 614363"/>
              <a:gd name="connsiteX95" fmla="*/ 1076325 w 1900237"/>
              <a:gd name="connsiteY95" fmla="*/ 476250 h 614363"/>
              <a:gd name="connsiteX96" fmla="*/ 1090612 w 1900237"/>
              <a:gd name="connsiteY96" fmla="*/ 466725 h 614363"/>
              <a:gd name="connsiteX97" fmla="*/ 1104900 w 1900237"/>
              <a:gd name="connsiteY97" fmla="*/ 461963 h 614363"/>
              <a:gd name="connsiteX98" fmla="*/ 1138237 w 1900237"/>
              <a:gd name="connsiteY98" fmla="*/ 442913 h 614363"/>
              <a:gd name="connsiteX99" fmla="*/ 1152525 w 1900237"/>
              <a:gd name="connsiteY99" fmla="*/ 438150 h 614363"/>
              <a:gd name="connsiteX100" fmla="*/ 1166812 w 1900237"/>
              <a:gd name="connsiteY100" fmla="*/ 428625 h 614363"/>
              <a:gd name="connsiteX101" fmla="*/ 1195387 w 1900237"/>
              <a:gd name="connsiteY101" fmla="*/ 419100 h 614363"/>
              <a:gd name="connsiteX102" fmla="*/ 1209675 w 1900237"/>
              <a:gd name="connsiteY102" fmla="*/ 414338 h 614363"/>
              <a:gd name="connsiteX103" fmla="*/ 1223962 w 1900237"/>
              <a:gd name="connsiteY103" fmla="*/ 404813 h 614363"/>
              <a:gd name="connsiteX104" fmla="*/ 1252537 w 1900237"/>
              <a:gd name="connsiteY104" fmla="*/ 376238 h 614363"/>
              <a:gd name="connsiteX105" fmla="*/ 1266825 w 1900237"/>
              <a:gd name="connsiteY105" fmla="*/ 361950 h 614363"/>
              <a:gd name="connsiteX106" fmla="*/ 1281112 w 1900237"/>
              <a:gd name="connsiteY106" fmla="*/ 352425 h 614363"/>
              <a:gd name="connsiteX107" fmla="*/ 1290637 w 1900237"/>
              <a:gd name="connsiteY107" fmla="*/ 338138 h 614363"/>
              <a:gd name="connsiteX108" fmla="*/ 1319212 w 1900237"/>
              <a:gd name="connsiteY108" fmla="*/ 314325 h 614363"/>
              <a:gd name="connsiteX109" fmla="*/ 1347787 w 1900237"/>
              <a:gd name="connsiteY109" fmla="*/ 304800 h 614363"/>
              <a:gd name="connsiteX110" fmla="*/ 1381125 w 1900237"/>
              <a:gd name="connsiteY110" fmla="*/ 290513 h 614363"/>
              <a:gd name="connsiteX111" fmla="*/ 1400175 w 1900237"/>
              <a:gd name="connsiteY111" fmla="*/ 280988 h 614363"/>
              <a:gd name="connsiteX112" fmla="*/ 1414462 w 1900237"/>
              <a:gd name="connsiteY112" fmla="*/ 276225 h 614363"/>
              <a:gd name="connsiteX113" fmla="*/ 1428750 w 1900237"/>
              <a:gd name="connsiteY113" fmla="*/ 266700 h 614363"/>
              <a:gd name="connsiteX114" fmla="*/ 1447800 w 1900237"/>
              <a:gd name="connsiteY114" fmla="*/ 238125 h 614363"/>
              <a:gd name="connsiteX115" fmla="*/ 1457325 w 1900237"/>
              <a:gd name="connsiteY115" fmla="*/ 223838 h 614363"/>
              <a:gd name="connsiteX116" fmla="*/ 1481137 w 1900237"/>
              <a:gd name="connsiteY116" fmla="*/ 180975 h 614363"/>
              <a:gd name="connsiteX117" fmla="*/ 1490662 w 1900237"/>
              <a:gd name="connsiteY117" fmla="*/ 166688 h 614363"/>
              <a:gd name="connsiteX118" fmla="*/ 1504950 w 1900237"/>
              <a:gd name="connsiteY118" fmla="*/ 138113 h 614363"/>
              <a:gd name="connsiteX119" fmla="*/ 1528762 w 1900237"/>
              <a:gd name="connsiteY119" fmla="*/ 95250 h 614363"/>
              <a:gd name="connsiteX120" fmla="*/ 1538287 w 1900237"/>
              <a:gd name="connsiteY120" fmla="*/ 80963 h 614363"/>
              <a:gd name="connsiteX121" fmla="*/ 1547812 w 1900237"/>
              <a:gd name="connsiteY121" fmla="*/ 52388 h 614363"/>
              <a:gd name="connsiteX122" fmla="*/ 1590675 w 1900237"/>
              <a:gd name="connsiteY122" fmla="*/ 28575 h 614363"/>
              <a:gd name="connsiteX123" fmla="*/ 1619250 w 1900237"/>
              <a:gd name="connsiteY123" fmla="*/ 4763 h 614363"/>
              <a:gd name="connsiteX124" fmla="*/ 1633537 w 1900237"/>
              <a:gd name="connsiteY124" fmla="*/ 0 h 614363"/>
              <a:gd name="connsiteX125" fmla="*/ 1709737 w 1900237"/>
              <a:gd name="connsiteY125" fmla="*/ 23813 h 614363"/>
              <a:gd name="connsiteX126" fmla="*/ 1714500 w 1900237"/>
              <a:gd name="connsiteY126" fmla="*/ 38100 h 614363"/>
              <a:gd name="connsiteX127" fmla="*/ 1700212 w 1900237"/>
              <a:gd name="connsiteY127" fmla="*/ 114300 h 614363"/>
              <a:gd name="connsiteX128" fmla="*/ 1662112 w 1900237"/>
              <a:gd name="connsiteY128" fmla="*/ 128588 h 614363"/>
              <a:gd name="connsiteX129" fmla="*/ 1647825 w 1900237"/>
              <a:gd name="connsiteY129" fmla="*/ 133350 h 614363"/>
              <a:gd name="connsiteX130" fmla="*/ 1604962 w 1900237"/>
              <a:gd name="connsiteY130" fmla="*/ 142875 h 614363"/>
              <a:gd name="connsiteX131" fmla="*/ 1590675 w 1900237"/>
              <a:gd name="connsiteY131" fmla="*/ 147638 h 614363"/>
              <a:gd name="connsiteX132" fmla="*/ 1576387 w 1900237"/>
              <a:gd name="connsiteY132" fmla="*/ 157163 h 614363"/>
              <a:gd name="connsiteX133" fmla="*/ 1557337 w 1900237"/>
              <a:gd name="connsiteY133" fmla="*/ 166688 h 614363"/>
              <a:gd name="connsiteX134" fmla="*/ 1528762 w 1900237"/>
              <a:gd name="connsiteY134" fmla="*/ 185738 h 614363"/>
              <a:gd name="connsiteX135" fmla="*/ 1519237 w 1900237"/>
              <a:gd name="connsiteY135" fmla="*/ 200025 h 614363"/>
              <a:gd name="connsiteX136" fmla="*/ 1504950 w 1900237"/>
              <a:gd name="connsiteY136" fmla="*/ 214313 h 614363"/>
              <a:gd name="connsiteX137" fmla="*/ 1500187 w 1900237"/>
              <a:gd name="connsiteY137" fmla="*/ 228600 h 614363"/>
              <a:gd name="connsiteX138" fmla="*/ 1471612 w 1900237"/>
              <a:gd name="connsiteY138" fmla="*/ 247650 h 614363"/>
              <a:gd name="connsiteX139" fmla="*/ 1452562 w 1900237"/>
              <a:gd name="connsiteY139" fmla="*/ 266700 h 614363"/>
              <a:gd name="connsiteX140" fmla="*/ 1419225 w 1900237"/>
              <a:gd name="connsiteY140" fmla="*/ 304800 h 614363"/>
              <a:gd name="connsiteX141" fmla="*/ 1395412 w 1900237"/>
              <a:gd name="connsiteY141" fmla="*/ 328613 h 614363"/>
              <a:gd name="connsiteX142" fmla="*/ 1366837 w 1900237"/>
              <a:gd name="connsiteY142" fmla="*/ 352425 h 614363"/>
              <a:gd name="connsiteX143" fmla="*/ 1343025 w 1900237"/>
              <a:gd name="connsiteY143" fmla="*/ 381000 h 614363"/>
              <a:gd name="connsiteX144" fmla="*/ 1323975 w 1900237"/>
              <a:gd name="connsiteY144" fmla="*/ 395288 h 614363"/>
              <a:gd name="connsiteX145" fmla="*/ 1300162 w 1900237"/>
              <a:gd name="connsiteY145" fmla="*/ 419100 h 614363"/>
              <a:gd name="connsiteX146" fmla="*/ 1271587 w 1900237"/>
              <a:gd name="connsiteY146" fmla="*/ 461963 h 614363"/>
              <a:gd name="connsiteX147" fmla="*/ 1262062 w 1900237"/>
              <a:gd name="connsiteY147" fmla="*/ 476250 h 614363"/>
              <a:gd name="connsiteX148" fmla="*/ 1252537 w 1900237"/>
              <a:gd name="connsiteY148" fmla="*/ 490538 h 614363"/>
              <a:gd name="connsiteX149" fmla="*/ 1233487 w 1900237"/>
              <a:gd name="connsiteY149" fmla="*/ 514350 h 614363"/>
              <a:gd name="connsiteX150" fmla="*/ 1223962 w 1900237"/>
              <a:gd name="connsiteY150" fmla="*/ 528638 h 614363"/>
              <a:gd name="connsiteX151" fmla="*/ 1209675 w 1900237"/>
              <a:gd name="connsiteY151" fmla="*/ 538163 h 614363"/>
              <a:gd name="connsiteX152" fmla="*/ 1195387 w 1900237"/>
              <a:gd name="connsiteY152" fmla="*/ 542925 h 614363"/>
              <a:gd name="connsiteX153" fmla="*/ 1223962 w 1900237"/>
              <a:gd name="connsiteY153" fmla="*/ 538163 h 614363"/>
              <a:gd name="connsiteX154" fmla="*/ 1243012 w 1900237"/>
              <a:gd name="connsiteY154" fmla="*/ 509588 h 614363"/>
              <a:gd name="connsiteX155" fmla="*/ 1271587 w 1900237"/>
              <a:gd name="connsiteY155" fmla="*/ 485775 h 614363"/>
              <a:gd name="connsiteX156" fmla="*/ 1281112 w 1900237"/>
              <a:gd name="connsiteY156" fmla="*/ 471488 h 614363"/>
              <a:gd name="connsiteX157" fmla="*/ 1309687 w 1900237"/>
              <a:gd name="connsiteY157" fmla="*/ 447675 h 614363"/>
              <a:gd name="connsiteX158" fmla="*/ 1323975 w 1900237"/>
              <a:gd name="connsiteY158" fmla="*/ 433388 h 614363"/>
              <a:gd name="connsiteX159" fmla="*/ 1338262 w 1900237"/>
              <a:gd name="connsiteY159" fmla="*/ 423863 h 614363"/>
              <a:gd name="connsiteX160" fmla="*/ 1357312 w 1900237"/>
              <a:gd name="connsiteY160" fmla="*/ 409575 h 614363"/>
              <a:gd name="connsiteX161" fmla="*/ 1371600 w 1900237"/>
              <a:gd name="connsiteY161" fmla="*/ 395288 h 614363"/>
              <a:gd name="connsiteX162" fmla="*/ 1400175 w 1900237"/>
              <a:gd name="connsiteY162" fmla="*/ 381000 h 614363"/>
              <a:gd name="connsiteX163" fmla="*/ 1414462 w 1900237"/>
              <a:gd name="connsiteY163" fmla="*/ 371475 h 614363"/>
              <a:gd name="connsiteX164" fmla="*/ 1438275 w 1900237"/>
              <a:gd name="connsiteY164" fmla="*/ 347663 h 614363"/>
              <a:gd name="connsiteX165" fmla="*/ 1447800 w 1900237"/>
              <a:gd name="connsiteY165" fmla="*/ 333375 h 614363"/>
              <a:gd name="connsiteX166" fmla="*/ 1466850 w 1900237"/>
              <a:gd name="connsiteY166" fmla="*/ 323850 h 614363"/>
              <a:gd name="connsiteX167" fmla="*/ 1481137 w 1900237"/>
              <a:gd name="connsiteY167" fmla="*/ 309563 h 614363"/>
              <a:gd name="connsiteX168" fmla="*/ 1495425 w 1900237"/>
              <a:gd name="connsiteY168" fmla="*/ 300038 h 614363"/>
              <a:gd name="connsiteX169" fmla="*/ 1514475 w 1900237"/>
              <a:gd name="connsiteY169" fmla="*/ 285750 h 614363"/>
              <a:gd name="connsiteX170" fmla="*/ 1547812 w 1900237"/>
              <a:gd name="connsiteY170" fmla="*/ 261938 h 614363"/>
              <a:gd name="connsiteX171" fmla="*/ 1562100 w 1900237"/>
              <a:gd name="connsiteY171" fmla="*/ 247650 h 614363"/>
              <a:gd name="connsiteX172" fmla="*/ 1595437 w 1900237"/>
              <a:gd name="connsiteY172" fmla="*/ 228600 h 614363"/>
              <a:gd name="connsiteX173" fmla="*/ 1619250 w 1900237"/>
              <a:gd name="connsiteY173" fmla="*/ 200025 h 614363"/>
              <a:gd name="connsiteX174" fmla="*/ 1633537 w 1900237"/>
              <a:gd name="connsiteY174" fmla="*/ 185738 h 614363"/>
              <a:gd name="connsiteX175" fmla="*/ 1643062 w 1900237"/>
              <a:gd name="connsiteY175" fmla="*/ 171450 h 614363"/>
              <a:gd name="connsiteX176" fmla="*/ 1657350 w 1900237"/>
              <a:gd name="connsiteY176" fmla="*/ 161925 h 614363"/>
              <a:gd name="connsiteX177" fmla="*/ 1666875 w 1900237"/>
              <a:gd name="connsiteY177" fmla="*/ 147638 h 614363"/>
              <a:gd name="connsiteX178" fmla="*/ 1700212 w 1900237"/>
              <a:gd name="connsiteY178" fmla="*/ 133350 h 614363"/>
              <a:gd name="connsiteX179" fmla="*/ 1728787 w 1900237"/>
              <a:gd name="connsiteY179" fmla="*/ 119063 h 614363"/>
              <a:gd name="connsiteX180" fmla="*/ 1757362 w 1900237"/>
              <a:gd name="connsiteY180" fmla="*/ 100013 h 614363"/>
              <a:gd name="connsiteX181" fmla="*/ 1771650 w 1900237"/>
              <a:gd name="connsiteY181" fmla="*/ 90488 h 614363"/>
              <a:gd name="connsiteX182" fmla="*/ 1814512 w 1900237"/>
              <a:gd name="connsiteY182" fmla="*/ 57150 h 614363"/>
              <a:gd name="connsiteX183" fmla="*/ 1828800 w 1900237"/>
              <a:gd name="connsiteY183" fmla="*/ 47625 h 614363"/>
              <a:gd name="connsiteX184" fmla="*/ 1847850 w 1900237"/>
              <a:gd name="connsiteY184" fmla="*/ 38100 h 614363"/>
              <a:gd name="connsiteX185" fmla="*/ 1876425 w 1900237"/>
              <a:gd name="connsiteY185" fmla="*/ 23813 h 614363"/>
              <a:gd name="connsiteX186" fmla="*/ 1890712 w 1900237"/>
              <a:gd name="connsiteY186" fmla="*/ 28575 h 614363"/>
              <a:gd name="connsiteX187" fmla="*/ 1900237 w 1900237"/>
              <a:gd name="connsiteY187" fmla="*/ 57150 h 614363"/>
              <a:gd name="connsiteX188" fmla="*/ 1895475 w 1900237"/>
              <a:gd name="connsiteY188" fmla="*/ 133350 h 614363"/>
              <a:gd name="connsiteX189" fmla="*/ 1881187 w 1900237"/>
              <a:gd name="connsiteY189" fmla="*/ 147638 h 614363"/>
              <a:gd name="connsiteX190" fmla="*/ 1852612 w 1900237"/>
              <a:gd name="connsiteY190" fmla="*/ 176213 h 614363"/>
              <a:gd name="connsiteX191" fmla="*/ 1814512 w 1900237"/>
              <a:gd name="connsiteY191" fmla="*/ 209550 h 614363"/>
              <a:gd name="connsiteX192" fmla="*/ 1785937 w 1900237"/>
              <a:gd name="connsiteY192" fmla="*/ 219075 h 614363"/>
              <a:gd name="connsiteX193" fmla="*/ 1752600 w 1900237"/>
              <a:gd name="connsiteY193" fmla="*/ 228600 h 614363"/>
              <a:gd name="connsiteX194" fmla="*/ 1709737 w 1900237"/>
              <a:gd name="connsiteY194" fmla="*/ 233363 h 614363"/>
              <a:gd name="connsiteX195" fmla="*/ 1652587 w 1900237"/>
              <a:gd name="connsiteY195" fmla="*/ 261938 h 614363"/>
              <a:gd name="connsiteX196" fmla="*/ 1638300 w 1900237"/>
              <a:gd name="connsiteY196" fmla="*/ 271463 h 614363"/>
              <a:gd name="connsiteX197" fmla="*/ 1614487 w 1900237"/>
              <a:gd name="connsiteY197" fmla="*/ 290513 h 614363"/>
              <a:gd name="connsiteX198" fmla="*/ 1600200 w 1900237"/>
              <a:gd name="connsiteY198" fmla="*/ 304800 h 614363"/>
              <a:gd name="connsiteX199" fmla="*/ 1571625 w 1900237"/>
              <a:gd name="connsiteY199" fmla="*/ 323850 h 614363"/>
              <a:gd name="connsiteX200" fmla="*/ 1557337 w 1900237"/>
              <a:gd name="connsiteY200" fmla="*/ 333375 h 614363"/>
              <a:gd name="connsiteX201" fmla="*/ 1528762 w 1900237"/>
              <a:gd name="connsiteY201" fmla="*/ 357188 h 614363"/>
              <a:gd name="connsiteX202" fmla="*/ 1500187 w 1900237"/>
              <a:gd name="connsiteY202" fmla="*/ 376238 h 614363"/>
              <a:gd name="connsiteX203" fmla="*/ 1481137 w 1900237"/>
              <a:gd name="connsiteY203" fmla="*/ 385763 h 614363"/>
              <a:gd name="connsiteX204" fmla="*/ 1466850 w 1900237"/>
              <a:gd name="connsiteY204" fmla="*/ 395288 h 614363"/>
              <a:gd name="connsiteX205" fmla="*/ 1447800 w 1900237"/>
              <a:gd name="connsiteY205" fmla="*/ 404813 h 614363"/>
              <a:gd name="connsiteX206" fmla="*/ 1419225 w 1900237"/>
              <a:gd name="connsiteY206" fmla="*/ 423863 h 614363"/>
              <a:gd name="connsiteX207" fmla="*/ 1400175 w 1900237"/>
              <a:gd name="connsiteY207" fmla="*/ 433388 h 614363"/>
              <a:gd name="connsiteX208" fmla="*/ 1385887 w 1900237"/>
              <a:gd name="connsiteY208" fmla="*/ 442913 h 614363"/>
              <a:gd name="connsiteX209" fmla="*/ 1366837 w 1900237"/>
              <a:gd name="connsiteY209" fmla="*/ 457200 h 614363"/>
              <a:gd name="connsiteX210" fmla="*/ 1352550 w 1900237"/>
              <a:gd name="connsiteY210" fmla="*/ 461963 h 614363"/>
              <a:gd name="connsiteX211" fmla="*/ 1323975 w 1900237"/>
              <a:gd name="connsiteY211" fmla="*/ 481013 h 614363"/>
              <a:gd name="connsiteX212" fmla="*/ 1300162 w 1900237"/>
              <a:gd name="connsiteY212" fmla="*/ 500063 h 614363"/>
              <a:gd name="connsiteX213" fmla="*/ 1271587 w 1900237"/>
              <a:gd name="connsiteY213" fmla="*/ 519113 h 614363"/>
              <a:gd name="connsiteX214" fmla="*/ 1238250 w 1900237"/>
              <a:gd name="connsiteY214" fmla="*/ 533400 h 614363"/>
              <a:gd name="connsiteX215" fmla="*/ 1204912 w 1900237"/>
              <a:gd name="connsiteY215" fmla="*/ 552450 h 614363"/>
              <a:gd name="connsiteX216" fmla="*/ 1185862 w 1900237"/>
              <a:gd name="connsiteY216" fmla="*/ 557213 h 614363"/>
              <a:gd name="connsiteX217" fmla="*/ 1157287 w 1900237"/>
              <a:gd name="connsiteY217" fmla="*/ 566738 h 614363"/>
              <a:gd name="connsiteX218" fmla="*/ 1138237 w 1900237"/>
              <a:gd name="connsiteY218" fmla="*/ 571500 h 6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900237" h="614363">
                <a:moveTo>
                  <a:pt x="1414462" y="309563"/>
                </a:moveTo>
                <a:cubicBezTo>
                  <a:pt x="1380128" y="337031"/>
                  <a:pt x="1397842" y="321422"/>
                  <a:pt x="1362075" y="357188"/>
                </a:cubicBezTo>
                <a:cubicBezTo>
                  <a:pt x="1357312" y="361950"/>
                  <a:pt x="1353391" y="367739"/>
                  <a:pt x="1347787" y="371475"/>
                </a:cubicBezTo>
                <a:cubicBezTo>
                  <a:pt x="1343025" y="374650"/>
                  <a:pt x="1338730" y="378675"/>
                  <a:pt x="1333500" y="381000"/>
                </a:cubicBezTo>
                <a:cubicBezTo>
                  <a:pt x="1324325" y="385078"/>
                  <a:pt x="1304925" y="390525"/>
                  <a:pt x="1304925" y="390525"/>
                </a:cubicBezTo>
                <a:cubicBezTo>
                  <a:pt x="1300162" y="395288"/>
                  <a:pt x="1295954" y="400678"/>
                  <a:pt x="1290637" y="404813"/>
                </a:cubicBezTo>
                <a:cubicBezTo>
                  <a:pt x="1281601" y="411841"/>
                  <a:pt x="1270157" y="415768"/>
                  <a:pt x="1262062" y="423863"/>
                </a:cubicBezTo>
                <a:cubicBezTo>
                  <a:pt x="1257300" y="428625"/>
                  <a:pt x="1252087" y="432976"/>
                  <a:pt x="1247775" y="438150"/>
                </a:cubicBezTo>
                <a:cubicBezTo>
                  <a:pt x="1244111" y="442547"/>
                  <a:pt x="1242297" y="448391"/>
                  <a:pt x="1238250" y="452438"/>
                </a:cubicBezTo>
                <a:cubicBezTo>
                  <a:pt x="1234203" y="456485"/>
                  <a:pt x="1228725" y="458788"/>
                  <a:pt x="1223962" y="461963"/>
                </a:cubicBezTo>
                <a:cubicBezTo>
                  <a:pt x="1220787" y="466725"/>
                  <a:pt x="1219291" y="473217"/>
                  <a:pt x="1214437" y="476250"/>
                </a:cubicBezTo>
                <a:cubicBezTo>
                  <a:pt x="1205923" y="481571"/>
                  <a:pt x="1195387" y="482600"/>
                  <a:pt x="1185862" y="485775"/>
                </a:cubicBezTo>
                <a:cubicBezTo>
                  <a:pt x="1142506" y="500228"/>
                  <a:pt x="1210989" y="478057"/>
                  <a:pt x="1147762" y="495300"/>
                </a:cubicBezTo>
                <a:cubicBezTo>
                  <a:pt x="1138076" y="497942"/>
                  <a:pt x="1128712" y="501650"/>
                  <a:pt x="1119187" y="504825"/>
                </a:cubicBezTo>
                <a:cubicBezTo>
                  <a:pt x="1114425" y="506413"/>
                  <a:pt x="1109770" y="508371"/>
                  <a:pt x="1104900" y="509588"/>
                </a:cubicBezTo>
                <a:cubicBezTo>
                  <a:pt x="1098550" y="511175"/>
                  <a:pt x="1092060" y="512280"/>
                  <a:pt x="1085850" y="514350"/>
                </a:cubicBezTo>
                <a:cubicBezTo>
                  <a:pt x="1081296" y="515868"/>
                  <a:pt x="1056101" y="526968"/>
                  <a:pt x="1047750" y="528638"/>
                </a:cubicBezTo>
                <a:cubicBezTo>
                  <a:pt x="1036743" y="530839"/>
                  <a:pt x="1025456" y="531392"/>
                  <a:pt x="1014412" y="533400"/>
                </a:cubicBezTo>
                <a:cubicBezTo>
                  <a:pt x="1007972" y="534571"/>
                  <a:pt x="1001872" y="537478"/>
                  <a:pt x="995362" y="538163"/>
                </a:cubicBezTo>
                <a:cubicBezTo>
                  <a:pt x="971628" y="540661"/>
                  <a:pt x="947737" y="541338"/>
                  <a:pt x="923925" y="542925"/>
                </a:cubicBezTo>
                <a:cubicBezTo>
                  <a:pt x="914400" y="546100"/>
                  <a:pt x="903704" y="546881"/>
                  <a:pt x="895350" y="552450"/>
                </a:cubicBezTo>
                <a:cubicBezTo>
                  <a:pt x="885825" y="558800"/>
                  <a:pt x="878067" y="569618"/>
                  <a:pt x="866775" y="571500"/>
                </a:cubicBezTo>
                <a:cubicBezTo>
                  <a:pt x="805279" y="581750"/>
                  <a:pt x="847845" y="575804"/>
                  <a:pt x="738187" y="581025"/>
                </a:cubicBezTo>
                <a:cubicBezTo>
                  <a:pt x="725487" y="582613"/>
                  <a:pt x="712858" y="584937"/>
                  <a:pt x="700087" y="585788"/>
                </a:cubicBezTo>
                <a:cubicBezTo>
                  <a:pt x="642850" y="589604"/>
                  <a:pt x="614003" y="585184"/>
                  <a:pt x="566737" y="595313"/>
                </a:cubicBezTo>
                <a:cubicBezTo>
                  <a:pt x="547537" y="599428"/>
                  <a:pt x="528637" y="604838"/>
                  <a:pt x="509587" y="609600"/>
                </a:cubicBezTo>
                <a:lnTo>
                  <a:pt x="490537" y="614363"/>
                </a:lnTo>
                <a:cubicBezTo>
                  <a:pt x="431800" y="612775"/>
                  <a:pt x="373014" y="612463"/>
                  <a:pt x="314325" y="609600"/>
                </a:cubicBezTo>
                <a:cubicBezTo>
                  <a:pt x="305343" y="609162"/>
                  <a:pt x="290027" y="602658"/>
                  <a:pt x="280987" y="600075"/>
                </a:cubicBezTo>
                <a:cubicBezTo>
                  <a:pt x="239135" y="588117"/>
                  <a:pt x="281899" y="601968"/>
                  <a:pt x="247650" y="590550"/>
                </a:cubicBezTo>
                <a:cubicBezTo>
                  <a:pt x="245091" y="588631"/>
                  <a:pt x="220010" y="569270"/>
                  <a:pt x="214312" y="566738"/>
                </a:cubicBezTo>
                <a:cubicBezTo>
                  <a:pt x="205137" y="562660"/>
                  <a:pt x="195354" y="560098"/>
                  <a:pt x="185737" y="557213"/>
                </a:cubicBezTo>
                <a:cubicBezTo>
                  <a:pt x="179468" y="555332"/>
                  <a:pt x="172956" y="554331"/>
                  <a:pt x="166687" y="552450"/>
                </a:cubicBezTo>
                <a:cubicBezTo>
                  <a:pt x="157070" y="549565"/>
                  <a:pt x="147637" y="546100"/>
                  <a:pt x="138112" y="542925"/>
                </a:cubicBezTo>
                <a:cubicBezTo>
                  <a:pt x="138108" y="542924"/>
                  <a:pt x="109540" y="533402"/>
                  <a:pt x="109537" y="533400"/>
                </a:cubicBezTo>
                <a:cubicBezTo>
                  <a:pt x="104775" y="530225"/>
                  <a:pt x="100629" y="525831"/>
                  <a:pt x="95250" y="523875"/>
                </a:cubicBezTo>
                <a:cubicBezTo>
                  <a:pt x="88263" y="521334"/>
                  <a:pt x="38236" y="511265"/>
                  <a:pt x="28575" y="504825"/>
                </a:cubicBezTo>
                <a:lnTo>
                  <a:pt x="14287" y="495300"/>
                </a:lnTo>
                <a:cubicBezTo>
                  <a:pt x="9470" y="488074"/>
                  <a:pt x="0" y="476586"/>
                  <a:pt x="0" y="466725"/>
                </a:cubicBezTo>
                <a:cubicBezTo>
                  <a:pt x="0" y="448380"/>
                  <a:pt x="4100" y="438592"/>
                  <a:pt x="19050" y="428625"/>
                </a:cubicBezTo>
                <a:cubicBezTo>
                  <a:pt x="23227" y="425840"/>
                  <a:pt x="28494" y="425184"/>
                  <a:pt x="33337" y="423863"/>
                </a:cubicBezTo>
                <a:cubicBezTo>
                  <a:pt x="45967" y="420419"/>
                  <a:pt x="59018" y="418478"/>
                  <a:pt x="71437" y="414338"/>
                </a:cubicBezTo>
                <a:cubicBezTo>
                  <a:pt x="76200" y="412750"/>
                  <a:pt x="80732" y="410101"/>
                  <a:pt x="85725" y="409575"/>
                </a:cubicBezTo>
                <a:cubicBezTo>
                  <a:pt x="111035" y="406911"/>
                  <a:pt x="136550" y="406765"/>
                  <a:pt x="161925" y="404813"/>
                </a:cubicBezTo>
                <a:cubicBezTo>
                  <a:pt x="177832" y="403589"/>
                  <a:pt x="193636" y="401187"/>
                  <a:pt x="209550" y="400050"/>
                </a:cubicBezTo>
                <a:cubicBezTo>
                  <a:pt x="238096" y="398011"/>
                  <a:pt x="266700" y="396875"/>
                  <a:pt x="295275" y="395288"/>
                </a:cubicBezTo>
                <a:cubicBezTo>
                  <a:pt x="304412" y="395941"/>
                  <a:pt x="359658" y="388850"/>
                  <a:pt x="376237" y="409575"/>
                </a:cubicBezTo>
                <a:cubicBezTo>
                  <a:pt x="379373" y="413495"/>
                  <a:pt x="379412" y="419100"/>
                  <a:pt x="381000" y="423863"/>
                </a:cubicBezTo>
                <a:cubicBezTo>
                  <a:pt x="379412" y="431800"/>
                  <a:pt x="380253" y="440647"/>
                  <a:pt x="376237" y="447675"/>
                </a:cubicBezTo>
                <a:cubicBezTo>
                  <a:pt x="369188" y="460011"/>
                  <a:pt x="341830" y="460554"/>
                  <a:pt x="333375" y="461963"/>
                </a:cubicBezTo>
                <a:cubicBezTo>
                  <a:pt x="342900" y="465138"/>
                  <a:pt x="353596" y="465919"/>
                  <a:pt x="361950" y="471488"/>
                </a:cubicBezTo>
                <a:cubicBezTo>
                  <a:pt x="380414" y="483798"/>
                  <a:pt x="370807" y="479203"/>
                  <a:pt x="390525" y="485775"/>
                </a:cubicBezTo>
                <a:cubicBezTo>
                  <a:pt x="399220" y="492296"/>
                  <a:pt x="431113" y="516767"/>
                  <a:pt x="438150" y="519113"/>
                </a:cubicBezTo>
                <a:lnTo>
                  <a:pt x="452437" y="523875"/>
                </a:lnTo>
                <a:cubicBezTo>
                  <a:pt x="455930" y="534352"/>
                  <a:pt x="467678" y="560071"/>
                  <a:pt x="447675" y="566738"/>
                </a:cubicBezTo>
                <a:lnTo>
                  <a:pt x="433387" y="571500"/>
                </a:lnTo>
                <a:cubicBezTo>
                  <a:pt x="436562" y="579438"/>
                  <a:pt x="437348" y="588822"/>
                  <a:pt x="442912" y="595313"/>
                </a:cubicBezTo>
                <a:cubicBezTo>
                  <a:pt x="456755" y="611464"/>
                  <a:pt x="473788" y="602867"/>
                  <a:pt x="490537" y="600075"/>
                </a:cubicBezTo>
                <a:lnTo>
                  <a:pt x="519112" y="557213"/>
                </a:lnTo>
                <a:cubicBezTo>
                  <a:pt x="522287" y="552450"/>
                  <a:pt x="523207" y="544735"/>
                  <a:pt x="528637" y="542925"/>
                </a:cubicBezTo>
                <a:lnTo>
                  <a:pt x="542925" y="538163"/>
                </a:lnTo>
                <a:lnTo>
                  <a:pt x="571500" y="519113"/>
                </a:lnTo>
                <a:cubicBezTo>
                  <a:pt x="576262" y="515938"/>
                  <a:pt x="580234" y="510976"/>
                  <a:pt x="585787" y="509588"/>
                </a:cubicBezTo>
                <a:cubicBezTo>
                  <a:pt x="609707" y="503607"/>
                  <a:pt x="598627" y="506895"/>
                  <a:pt x="619125" y="500063"/>
                </a:cubicBezTo>
                <a:cubicBezTo>
                  <a:pt x="628650" y="493713"/>
                  <a:pt x="636594" y="483790"/>
                  <a:pt x="647700" y="481013"/>
                </a:cubicBezTo>
                <a:cubicBezTo>
                  <a:pt x="657361" y="478597"/>
                  <a:pt x="671476" y="475586"/>
                  <a:pt x="681037" y="471488"/>
                </a:cubicBezTo>
                <a:cubicBezTo>
                  <a:pt x="687563" y="468691"/>
                  <a:pt x="693461" y="464512"/>
                  <a:pt x="700087" y="461963"/>
                </a:cubicBezTo>
                <a:cubicBezTo>
                  <a:pt x="708010" y="458916"/>
                  <a:pt x="746223" y="445543"/>
                  <a:pt x="762000" y="442913"/>
                </a:cubicBezTo>
                <a:cubicBezTo>
                  <a:pt x="774625" y="440809"/>
                  <a:pt x="787475" y="440254"/>
                  <a:pt x="800100" y="438150"/>
                </a:cubicBezTo>
                <a:cubicBezTo>
                  <a:pt x="806556" y="437074"/>
                  <a:pt x="812760" y="434808"/>
                  <a:pt x="819150" y="433388"/>
                </a:cubicBezTo>
                <a:cubicBezTo>
                  <a:pt x="827052" y="431632"/>
                  <a:pt x="835109" y="430588"/>
                  <a:pt x="842962" y="428625"/>
                </a:cubicBezTo>
                <a:cubicBezTo>
                  <a:pt x="865594" y="422967"/>
                  <a:pt x="849597" y="423550"/>
                  <a:pt x="876300" y="419100"/>
                </a:cubicBezTo>
                <a:cubicBezTo>
                  <a:pt x="888925" y="416996"/>
                  <a:pt x="901700" y="415925"/>
                  <a:pt x="914400" y="414338"/>
                </a:cubicBezTo>
                <a:cubicBezTo>
                  <a:pt x="949929" y="402493"/>
                  <a:pt x="917062" y="412167"/>
                  <a:pt x="990600" y="404813"/>
                </a:cubicBezTo>
                <a:cubicBezTo>
                  <a:pt x="1028109" y="401062"/>
                  <a:pt x="1014392" y="401642"/>
                  <a:pt x="1042987" y="395288"/>
                </a:cubicBezTo>
                <a:cubicBezTo>
                  <a:pt x="1077466" y="387626"/>
                  <a:pt x="1055559" y="394272"/>
                  <a:pt x="1081087" y="385763"/>
                </a:cubicBezTo>
                <a:cubicBezTo>
                  <a:pt x="1098212" y="390044"/>
                  <a:pt x="1113514" y="387130"/>
                  <a:pt x="1095375" y="414338"/>
                </a:cubicBezTo>
                <a:cubicBezTo>
                  <a:pt x="1092590" y="418515"/>
                  <a:pt x="1085657" y="417023"/>
                  <a:pt x="1081087" y="419100"/>
                </a:cubicBezTo>
                <a:cubicBezTo>
                  <a:pt x="1068161" y="424975"/>
                  <a:pt x="1056457" y="433659"/>
                  <a:pt x="1042987" y="438150"/>
                </a:cubicBezTo>
                <a:cubicBezTo>
                  <a:pt x="1038225" y="439738"/>
                  <a:pt x="1033190" y="440668"/>
                  <a:pt x="1028700" y="442913"/>
                </a:cubicBezTo>
                <a:cubicBezTo>
                  <a:pt x="991779" y="461374"/>
                  <a:pt x="1036028" y="445233"/>
                  <a:pt x="1000125" y="457200"/>
                </a:cubicBezTo>
                <a:cubicBezTo>
                  <a:pt x="995362" y="461963"/>
                  <a:pt x="991441" y="467752"/>
                  <a:pt x="985837" y="471488"/>
                </a:cubicBezTo>
                <a:cubicBezTo>
                  <a:pt x="981660" y="474273"/>
                  <a:pt x="976164" y="474273"/>
                  <a:pt x="971550" y="476250"/>
                </a:cubicBezTo>
                <a:cubicBezTo>
                  <a:pt x="965024" y="479047"/>
                  <a:pt x="958520" y="482012"/>
                  <a:pt x="952500" y="485775"/>
                </a:cubicBezTo>
                <a:cubicBezTo>
                  <a:pt x="948947" y="487996"/>
                  <a:pt x="925577" y="506839"/>
                  <a:pt x="919162" y="509588"/>
                </a:cubicBezTo>
                <a:cubicBezTo>
                  <a:pt x="913146" y="512166"/>
                  <a:pt x="906462" y="512763"/>
                  <a:pt x="900112" y="514350"/>
                </a:cubicBezTo>
                <a:cubicBezTo>
                  <a:pt x="887078" y="523040"/>
                  <a:pt x="882984" y="523123"/>
                  <a:pt x="876300" y="538163"/>
                </a:cubicBezTo>
                <a:cubicBezTo>
                  <a:pt x="872222" y="547338"/>
                  <a:pt x="856757" y="567406"/>
                  <a:pt x="866775" y="566738"/>
                </a:cubicBezTo>
                <a:lnTo>
                  <a:pt x="938212" y="561975"/>
                </a:lnTo>
                <a:cubicBezTo>
                  <a:pt x="942975" y="560388"/>
                  <a:pt x="947673" y="558592"/>
                  <a:pt x="952500" y="557213"/>
                </a:cubicBezTo>
                <a:cubicBezTo>
                  <a:pt x="958794" y="555415"/>
                  <a:pt x="965534" y="555028"/>
                  <a:pt x="971550" y="552450"/>
                </a:cubicBezTo>
                <a:cubicBezTo>
                  <a:pt x="993360" y="543102"/>
                  <a:pt x="979532" y="542367"/>
                  <a:pt x="1000125" y="528638"/>
                </a:cubicBezTo>
                <a:cubicBezTo>
                  <a:pt x="1004302" y="525853"/>
                  <a:pt x="1009650" y="525463"/>
                  <a:pt x="1014412" y="523875"/>
                </a:cubicBezTo>
                <a:cubicBezTo>
                  <a:pt x="1020762" y="519113"/>
                  <a:pt x="1027435" y="514754"/>
                  <a:pt x="1033462" y="509588"/>
                </a:cubicBezTo>
                <a:cubicBezTo>
                  <a:pt x="1038576" y="505205"/>
                  <a:pt x="1042433" y="499435"/>
                  <a:pt x="1047750" y="495300"/>
                </a:cubicBezTo>
                <a:cubicBezTo>
                  <a:pt x="1056786" y="488272"/>
                  <a:pt x="1066800" y="482600"/>
                  <a:pt x="1076325" y="476250"/>
                </a:cubicBezTo>
                <a:cubicBezTo>
                  <a:pt x="1081087" y="473075"/>
                  <a:pt x="1085182" y="468535"/>
                  <a:pt x="1090612" y="466725"/>
                </a:cubicBezTo>
                <a:lnTo>
                  <a:pt x="1104900" y="461963"/>
                </a:lnTo>
                <a:cubicBezTo>
                  <a:pt x="1119249" y="452396"/>
                  <a:pt x="1121317" y="450165"/>
                  <a:pt x="1138237" y="442913"/>
                </a:cubicBezTo>
                <a:cubicBezTo>
                  <a:pt x="1142851" y="440935"/>
                  <a:pt x="1148035" y="440395"/>
                  <a:pt x="1152525" y="438150"/>
                </a:cubicBezTo>
                <a:cubicBezTo>
                  <a:pt x="1157644" y="435590"/>
                  <a:pt x="1161582" y="430950"/>
                  <a:pt x="1166812" y="428625"/>
                </a:cubicBezTo>
                <a:cubicBezTo>
                  <a:pt x="1175987" y="424547"/>
                  <a:pt x="1185862" y="422275"/>
                  <a:pt x="1195387" y="419100"/>
                </a:cubicBezTo>
                <a:lnTo>
                  <a:pt x="1209675" y="414338"/>
                </a:lnTo>
                <a:cubicBezTo>
                  <a:pt x="1214437" y="411163"/>
                  <a:pt x="1219684" y="408616"/>
                  <a:pt x="1223962" y="404813"/>
                </a:cubicBezTo>
                <a:cubicBezTo>
                  <a:pt x="1234030" y="395864"/>
                  <a:pt x="1243012" y="385763"/>
                  <a:pt x="1252537" y="376238"/>
                </a:cubicBezTo>
                <a:cubicBezTo>
                  <a:pt x="1257300" y="371475"/>
                  <a:pt x="1261221" y="365686"/>
                  <a:pt x="1266825" y="361950"/>
                </a:cubicBezTo>
                <a:lnTo>
                  <a:pt x="1281112" y="352425"/>
                </a:lnTo>
                <a:cubicBezTo>
                  <a:pt x="1284287" y="347663"/>
                  <a:pt x="1286973" y="342535"/>
                  <a:pt x="1290637" y="338138"/>
                </a:cubicBezTo>
                <a:cubicBezTo>
                  <a:pt x="1297234" y="330222"/>
                  <a:pt x="1309296" y="318732"/>
                  <a:pt x="1319212" y="314325"/>
                </a:cubicBezTo>
                <a:cubicBezTo>
                  <a:pt x="1328387" y="310247"/>
                  <a:pt x="1339433" y="310369"/>
                  <a:pt x="1347787" y="304800"/>
                </a:cubicBezTo>
                <a:cubicBezTo>
                  <a:pt x="1367521" y="291644"/>
                  <a:pt x="1356522" y="296663"/>
                  <a:pt x="1381125" y="290513"/>
                </a:cubicBezTo>
                <a:cubicBezTo>
                  <a:pt x="1387475" y="287338"/>
                  <a:pt x="1393650" y="283785"/>
                  <a:pt x="1400175" y="280988"/>
                </a:cubicBezTo>
                <a:cubicBezTo>
                  <a:pt x="1404789" y="279010"/>
                  <a:pt x="1409972" y="278470"/>
                  <a:pt x="1414462" y="276225"/>
                </a:cubicBezTo>
                <a:cubicBezTo>
                  <a:pt x="1419582" y="273665"/>
                  <a:pt x="1423987" y="269875"/>
                  <a:pt x="1428750" y="266700"/>
                </a:cubicBezTo>
                <a:lnTo>
                  <a:pt x="1447800" y="238125"/>
                </a:lnTo>
                <a:lnTo>
                  <a:pt x="1457325" y="223838"/>
                </a:lnTo>
                <a:cubicBezTo>
                  <a:pt x="1465706" y="198690"/>
                  <a:pt x="1459303" y="213726"/>
                  <a:pt x="1481137" y="180975"/>
                </a:cubicBezTo>
                <a:cubicBezTo>
                  <a:pt x="1484312" y="176213"/>
                  <a:pt x="1488852" y="172118"/>
                  <a:pt x="1490662" y="166688"/>
                </a:cubicBezTo>
                <a:cubicBezTo>
                  <a:pt x="1497235" y="146970"/>
                  <a:pt x="1492640" y="156577"/>
                  <a:pt x="1504950" y="138113"/>
                </a:cubicBezTo>
                <a:cubicBezTo>
                  <a:pt x="1513331" y="112965"/>
                  <a:pt x="1506928" y="128001"/>
                  <a:pt x="1528762" y="95250"/>
                </a:cubicBezTo>
                <a:cubicBezTo>
                  <a:pt x="1531937" y="90488"/>
                  <a:pt x="1536477" y="86393"/>
                  <a:pt x="1538287" y="80963"/>
                </a:cubicBezTo>
                <a:cubicBezTo>
                  <a:pt x="1541462" y="71438"/>
                  <a:pt x="1539458" y="57957"/>
                  <a:pt x="1547812" y="52388"/>
                </a:cubicBezTo>
                <a:cubicBezTo>
                  <a:pt x="1580564" y="30553"/>
                  <a:pt x="1565527" y="36958"/>
                  <a:pt x="1590675" y="28575"/>
                </a:cubicBezTo>
                <a:cubicBezTo>
                  <a:pt x="1601209" y="18041"/>
                  <a:pt x="1605987" y="11395"/>
                  <a:pt x="1619250" y="4763"/>
                </a:cubicBezTo>
                <a:cubicBezTo>
                  <a:pt x="1623740" y="2518"/>
                  <a:pt x="1628775" y="1588"/>
                  <a:pt x="1633537" y="0"/>
                </a:cubicBezTo>
                <a:cubicBezTo>
                  <a:pt x="1682675" y="7020"/>
                  <a:pt x="1693675" y="-8310"/>
                  <a:pt x="1709737" y="23813"/>
                </a:cubicBezTo>
                <a:cubicBezTo>
                  <a:pt x="1711982" y="28303"/>
                  <a:pt x="1712912" y="33338"/>
                  <a:pt x="1714500" y="38100"/>
                </a:cubicBezTo>
                <a:cubicBezTo>
                  <a:pt x="1713461" y="51609"/>
                  <a:pt x="1720068" y="97754"/>
                  <a:pt x="1700212" y="114300"/>
                </a:cubicBezTo>
                <a:cubicBezTo>
                  <a:pt x="1688633" y="123949"/>
                  <a:pt x="1675764" y="124687"/>
                  <a:pt x="1662112" y="128588"/>
                </a:cubicBezTo>
                <a:cubicBezTo>
                  <a:pt x="1657285" y="129967"/>
                  <a:pt x="1652695" y="132132"/>
                  <a:pt x="1647825" y="133350"/>
                </a:cubicBezTo>
                <a:cubicBezTo>
                  <a:pt x="1608586" y="143160"/>
                  <a:pt x="1639149" y="133107"/>
                  <a:pt x="1604962" y="142875"/>
                </a:cubicBezTo>
                <a:cubicBezTo>
                  <a:pt x="1600135" y="144254"/>
                  <a:pt x="1595165" y="145393"/>
                  <a:pt x="1590675" y="147638"/>
                </a:cubicBezTo>
                <a:cubicBezTo>
                  <a:pt x="1585555" y="150198"/>
                  <a:pt x="1581357" y="154323"/>
                  <a:pt x="1576387" y="157163"/>
                </a:cubicBezTo>
                <a:cubicBezTo>
                  <a:pt x="1570223" y="160685"/>
                  <a:pt x="1563114" y="162562"/>
                  <a:pt x="1557337" y="166688"/>
                </a:cubicBezTo>
                <a:cubicBezTo>
                  <a:pt x="1526121" y="188985"/>
                  <a:pt x="1559412" y="175521"/>
                  <a:pt x="1528762" y="185738"/>
                </a:cubicBezTo>
                <a:cubicBezTo>
                  <a:pt x="1525587" y="190500"/>
                  <a:pt x="1522901" y="195628"/>
                  <a:pt x="1519237" y="200025"/>
                </a:cubicBezTo>
                <a:cubicBezTo>
                  <a:pt x="1514925" y="205199"/>
                  <a:pt x="1508686" y="208709"/>
                  <a:pt x="1504950" y="214313"/>
                </a:cubicBezTo>
                <a:cubicBezTo>
                  <a:pt x="1502165" y="218490"/>
                  <a:pt x="1503737" y="225050"/>
                  <a:pt x="1500187" y="228600"/>
                </a:cubicBezTo>
                <a:cubicBezTo>
                  <a:pt x="1492092" y="236695"/>
                  <a:pt x="1471612" y="247650"/>
                  <a:pt x="1471612" y="247650"/>
                </a:cubicBezTo>
                <a:cubicBezTo>
                  <a:pt x="1458914" y="285750"/>
                  <a:pt x="1477962" y="241301"/>
                  <a:pt x="1452562" y="266700"/>
                </a:cubicBezTo>
                <a:cubicBezTo>
                  <a:pt x="1396992" y="322268"/>
                  <a:pt x="1459709" y="277810"/>
                  <a:pt x="1419225" y="304800"/>
                </a:cubicBezTo>
                <a:cubicBezTo>
                  <a:pt x="1401763" y="330994"/>
                  <a:pt x="1419225" y="308769"/>
                  <a:pt x="1395412" y="328613"/>
                </a:cubicBezTo>
                <a:cubicBezTo>
                  <a:pt x="1358742" y="359171"/>
                  <a:pt x="1402312" y="328776"/>
                  <a:pt x="1366837" y="352425"/>
                </a:cubicBezTo>
                <a:cubicBezTo>
                  <a:pt x="1357038" y="367123"/>
                  <a:pt x="1357286" y="368776"/>
                  <a:pt x="1343025" y="381000"/>
                </a:cubicBezTo>
                <a:cubicBezTo>
                  <a:pt x="1336998" y="386166"/>
                  <a:pt x="1329588" y="389675"/>
                  <a:pt x="1323975" y="395288"/>
                </a:cubicBezTo>
                <a:cubicBezTo>
                  <a:pt x="1292228" y="427035"/>
                  <a:pt x="1338260" y="393702"/>
                  <a:pt x="1300162" y="419100"/>
                </a:cubicBezTo>
                <a:lnTo>
                  <a:pt x="1271587" y="461963"/>
                </a:lnTo>
                <a:lnTo>
                  <a:pt x="1262062" y="476250"/>
                </a:lnTo>
                <a:lnTo>
                  <a:pt x="1252537" y="490538"/>
                </a:lnTo>
                <a:cubicBezTo>
                  <a:pt x="1243266" y="518352"/>
                  <a:pt x="1255029" y="492808"/>
                  <a:pt x="1233487" y="514350"/>
                </a:cubicBezTo>
                <a:cubicBezTo>
                  <a:pt x="1229440" y="518397"/>
                  <a:pt x="1228009" y="524590"/>
                  <a:pt x="1223962" y="528638"/>
                </a:cubicBezTo>
                <a:cubicBezTo>
                  <a:pt x="1219915" y="532685"/>
                  <a:pt x="1214794" y="535603"/>
                  <a:pt x="1209675" y="538163"/>
                </a:cubicBezTo>
                <a:cubicBezTo>
                  <a:pt x="1205185" y="540408"/>
                  <a:pt x="1190367" y="542925"/>
                  <a:pt x="1195387" y="542925"/>
                </a:cubicBezTo>
                <a:cubicBezTo>
                  <a:pt x="1205043" y="542925"/>
                  <a:pt x="1214437" y="539750"/>
                  <a:pt x="1223962" y="538163"/>
                </a:cubicBezTo>
                <a:cubicBezTo>
                  <a:pt x="1230312" y="528638"/>
                  <a:pt x="1233487" y="515938"/>
                  <a:pt x="1243012" y="509588"/>
                </a:cubicBezTo>
                <a:cubicBezTo>
                  <a:pt x="1257063" y="500221"/>
                  <a:pt x="1260126" y="499529"/>
                  <a:pt x="1271587" y="485775"/>
                </a:cubicBezTo>
                <a:cubicBezTo>
                  <a:pt x="1275251" y="481378"/>
                  <a:pt x="1277448" y="475885"/>
                  <a:pt x="1281112" y="471488"/>
                </a:cubicBezTo>
                <a:cubicBezTo>
                  <a:pt x="1300085" y="448721"/>
                  <a:pt x="1289254" y="464702"/>
                  <a:pt x="1309687" y="447675"/>
                </a:cubicBezTo>
                <a:cubicBezTo>
                  <a:pt x="1314861" y="443363"/>
                  <a:pt x="1318801" y="437700"/>
                  <a:pt x="1323975" y="433388"/>
                </a:cubicBezTo>
                <a:cubicBezTo>
                  <a:pt x="1328372" y="429724"/>
                  <a:pt x="1333605" y="427190"/>
                  <a:pt x="1338262" y="423863"/>
                </a:cubicBezTo>
                <a:cubicBezTo>
                  <a:pt x="1344721" y="419249"/>
                  <a:pt x="1351285" y="414741"/>
                  <a:pt x="1357312" y="409575"/>
                </a:cubicBezTo>
                <a:cubicBezTo>
                  <a:pt x="1362426" y="405192"/>
                  <a:pt x="1366426" y="399600"/>
                  <a:pt x="1371600" y="395288"/>
                </a:cubicBezTo>
                <a:cubicBezTo>
                  <a:pt x="1392074" y="378226"/>
                  <a:pt x="1378694" y="391741"/>
                  <a:pt x="1400175" y="381000"/>
                </a:cubicBezTo>
                <a:cubicBezTo>
                  <a:pt x="1405294" y="378440"/>
                  <a:pt x="1409700" y="374650"/>
                  <a:pt x="1414462" y="371475"/>
                </a:cubicBezTo>
                <a:cubicBezTo>
                  <a:pt x="1439864" y="333373"/>
                  <a:pt x="1406522" y="379416"/>
                  <a:pt x="1438275" y="347663"/>
                </a:cubicBezTo>
                <a:cubicBezTo>
                  <a:pt x="1442322" y="343616"/>
                  <a:pt x="1443403" y="337039"/>
                  <a:pt x="1447800" y="333375"/>
                </a:cubicBezTo>
                <a:cubicBezTo>
                  <a:pt x="1453254" y="328830"/>
                  <a:pt x="1461073" y="327976"/>
                  <a:pt x="1466850" y="323850"/>
                </a:cubicBezTo>
                <a:cubicBezTo>
                  <a:pt x="1472330" y="319935"/>
                  <a:pt x="1475963" y="313875"/>
                  <a:pt x="1481137" y="309563"/>
                </a:cubicBezTo>
                <a:cubicBezTo>
                  <a:pt x="1485534" y="305899"/>
                  <a:pt x="1490767" y="303365"/>
                  <a:pt x="1495425" y="300038"/>
                </a:cubicBezTo>
                <a:cubicBezTo>
                  <a:pt x="1501884" y="295424"/>
                  <a:pt x="1508016" y="290364"/>
                  <a:pt x="1514475" y="285750"/>
                </a:cubicBezTo>
                <a:cubicBezTo>
                  <a:pt x="1529548" y="274983"/>
                  <a:pt x="1532252" y="275275"/>
                  <a:pt x="1547812" y="261938"/>
                </a:cubicBezTo>
                <a:cubicBezTo>
                  <a:pt x="1552926" y="257555"/>
                  <a:pt x="1556619" y="251565"/>
                  <a:pt x="1562100" y="247650"/>
                </a:cubicBezTo>
                <a:cubicBezTo>
                  <a:pt x="1594718" y="224351"/>
                  <a:pt x="1568432" y="251104"/>
                  <a:pt x="1595437" y="228600"/>
                </a:cubicBezTo>
                <a:cubicBezTo>
                  <a:pt x="1618208" y="209624"/>
                  <a:pt x="1602219" y="220462"/>
                  <a:pt x="1619250" y="200025"/>
                </a:cubicBezTo>
                <a:cubicBezTo>
                  <a:pt x="1623562" y="194851"/>
                  <a:pt x="1629225" y="190912"/>
                  <a:pt x="1633537" y="185738"/>
                </a:cubicBezTo>
                <a:cubicBezTo>
                  <a:pt x="1637201" y="181341"/>
                  <a:pt x="1639015" y="175497"/>
                  <a:pt x="1643062" y="171450"/>
                </a:cubicBezTo>
                <a:cubicBezTo>
                  <a:pt x="1647109" y="167403"/>
                  <a:pt x="1652587" y="165100"/>
                  <a:pt x="1657350" y="161925"/>
                </a:cubicBezTo>
                <a:cubicBezTo>
                  <a:pt x="1660525" y="157163"/>
                  <a:pt x="1662478" y="151302"/>
                  <a:pt x="1666875" y="147638"/>
                </a:cubicBezTo>
                <a:cubicBezTo>
                  <a:pt x="1681738" y="135253"/>
                  <a:pt x="1685325" y="140794"/>
                  <a:pt x="1700212" y="133350"/>
                </a:cubicBezTo>
                <a:cubicBezTo>
                  <a:pt x="1737133" y="114889"/>
                  <a:pt x="1692884" y="131030"/>
                  <a:pt x="1728787" y="119063"/>
                </a:cubicBezTo>
                <a:lnTo>
                  <a:pt x="1757362" y="100013"/>
                </a:lnTo>
                <a:cubicBezTo>
                  <a:pt x="1762125" y="96838"/>
                  <a:pt x="1767603" y="94536"/>
                  <a:pt x="1771650" y="90488"/>
                </a:cubicBezTo>
                <a:cubicBezTo>
                  <a:pt x="1794031" y="68105"/>
                  <a:pt x="1780334" y="79935"/>
                  <a:pt x="1814512" y="57150"/>
                </a:cubicBezTo>
                <a:cubicBezTo>
                  <a:pt x="1819275" y="53975"/>
                  <a:pt x="1823680" y="50185"/>
                  <a:pt x="1828800" y="47625"/>
                </a:cubicBezTo>
                <a:cubicBezTo>
                  <a:pt x="1835150" y="44450"/>
                  <a:pt x="1841686" y="41622"/>
                  <a:pt x="1847850" y="38100"/>
                </a:cubicBezTo>
                <a:cubicBezTo>
                  <a:pt x="1873699" y="23329"/>
                  <a:pt x="1850230" y="32544"/>
                  <a:pt x="1876425" y="23813"/>
                </a:cubicBezTo>
                <a:cubicBezTo>
                  <a:pt x="1881187" y="25400"/>
                  <a:pt x="1887794" y="24490"/>
                  <a:pt x="1890712" y="28575"/>
                </a:cubicBezTo>
                <a:cubicBezTo>
                  <a:pt x="1896548" y="36745"/>
                  <a:pt x="1900237" y="57150"/>
                  <a:pt x="1900237" y="57150"/>
                </a:cubicBezTo>
                <a:cubicBezTo>
                  <a:pt x="1898650" y="82550"/>
                  <a:pt x="1900718" y="108446"/>
                  <a:pt x="1895475" y="133350"/>
                </a:cubicBezTo>
                <a:cubicBezTo>
                  <a:pt x="1894087" y="139941"/>
                  <a:pt x="1885570" y="142524"/>
                  <a:pt x="1881187" y="147638"/>
                </a:cubicBezTo>
                <a:cubicBezTo>
                  <a:pt x="1832646" y="204270"/>
                  <a:pt x="1895730" y="138486"/>
                  <a:pt x="1852612" y="176213"/>
                </a:cubicBezTo>
                <a:cubicBezTo>
                  <a:pt x="1840577" y="186743"/>
                  <a:pt x="1830071" y="202635"/>
                  <a:pt x="1814512" y="209550"/>
                </a:cubicBezTo>
                <a:cubicBezTo>
                  <a:pt x="1805337" y="213628"/>
                  <a:pt x="1795462" y="215900"/>
                  <a:pt x="1785937" y="219075"/>
                </a:cubicBezTo>
                <a:cubicBezTo>
                  <a:pt x="1775262" y="222634"/>
                  <a:pt x="1763715" y="226890"/>
                  <a:pt x="1752600" y="228600"/>
                </a:cubicBezTo>
                <a:cubicBezTo>
                  <a:pt x="1738392" y="230786"/>
                  <a:pt x="1724025" y="231775"/>
                  <a:pt x="1709737" y="233363"/>
                </a:cubicBezTo>
                <a:cubicBezTo>
                  <a:pt x="1670303" y="246508"/>
                  <a:pt x="1689515" y="237319"/>
                  <a:pt x="1652587" y="261938"/>
                </a:cubicBezTo>
                <a:lnTo>
                  <a:pt x="1638300" y="271463"/>
                </a:lnTo>
                <a:cubicBezTo>
                  <a:pt x="1616998" y="303415"/>
                  <a:pt x="1642092" y="272110"/>
                  <a:pt x="1614487" y="290513"/>
                </a:cubicBezTo>
                <a:cubicBezTo>
                  <a:pt x="1608883" y="294249"/>
                  <a:pt x="1605516" y="300665"/>
                  <a:pt x="1600200" y="304800"/>
                </a:cubicBezTo>
                <a:cubicBezTo>
                  <a:pt x="1591164" y="311828"/>
                  <a:pt x="1581150" y="317500"/>
                  <a:pt x="1571625" y="323850"/>
                </a:cubicBezTo>
                <a:lnTo>
                  <a:pt x="1557337" y="333375"/>
                </a:lnTo>
                <a:cubicBezTo>
                  <a:pt x="1541709" y="356818"/>
                  <a:pt x="1555617" y="341075"/>
                  <a:pt x="1528762" y="357188"/>
                </a:cubicBezTo>
                <a:cubicBezTo>
                  <a:pt x="1518946" y="363078"/>
                  <a:pt x="1510426" y="371118"/>
                  <a:pt x="1500187" y="376238"/>
                </a:cubicBezTo>
                <a:cubicBezTo>
                  <a:pt x="1493837" y="379413"/>
                  <a:pt x="1487301" y="382241"/>
                  <a:pt x="1481137" y="385763"/>
                </a:cubicBezTo>
                <a:cubicBezTo>
                  <a:pt x="1476167" y="388603"/>
                  <a:pt x="1471820" y="392448"/>
                  <a:pt x="1466850" y="395288"/>
                </a:cubicBezTo>
                <a:cubicBezTo>
                  <a:pt x="1460686" y="398810"/>
                  <a:pt x="1453888" y="401160"/>
                  <a:pt x="1447800" y="404813"/>
                </a:cubicBezTo>
                <a:cubicBezTo>
                  <a:pt x="1437984" y="410703"/>
                  <a:pt x="1429464" y="418743"/>
                  <a:pt x="1419225" y="423863"/>
                </a:cubicBezTo>
                <a:cubicBezTo>
                  <a:pt x="1412875" y="427038"/>
                  <a:pt x="1406339" y="429866"/>
                  <a:pt x="1400175" y="433388"/>
                </a:cubicBezTo>
                <a:cubicBezTo>
                  <a:pt x="1395205" y="436228"/>
                  <a:pt x="1390545" y="439586"/>
                  <a:pt x="1385887" y="442913"/>
                </a:cubicBezTo>
                <a:cubicBezTo>
                  <a:pt x="1379428" y="447526"/>
                  <a:pt x="1373729" y="453262"/>
                  <a:pt x="1366837" y="457200"/>
                </a:cubicBezTo>
                <a:cubicBezTo>
                  <a:pt x="1362478" y="459691"/>
                  <a:pt x="1356938" y="459525"/>
                  <a:pt x="1352550" y="461963"/>
                </a:cubicBezTo>
                <a:cubicBezTo>
                  <a:pt x="1342543" y="467523"/>
                  <a:pt x="1323975" y="481013"/>
                  <a:pt x="1323975" y="481013"/>
                </a:cubicBezTo>
                <a:cubicBezTo>
                  <a:pt x="1306376" y="507411"/>
                  <a:pt x="1324519" y="486531"/>
                  <a:pt x="1300162" y="500063"/>
                </a:cubicBezTo>
                <a:cubicBezTo>
                  <a:pt x="1290155" y="505622"/>
                  <a:pt x="1281826" y="513993"/>
                  <a:pt x="1271587" y="519113"/>
                </a:cubicBezTo>
                <a:cubicBezTo>
                  <a:pt x="1248047" y="530883"/>
                  <a:pt x="1259272" y="526393"/>
                  <a:pt x="1238250" y="533400"/>
                </a:cubicBezTo>
                <a:cubicBezTo>
                  <a:pt x="1226406" y="541295"/>
                  <a:pt x="1218723" y="547271"/>
                  <a:pt x="1204912" y="552450"/>
                </a:cubicBezTo>
                <a:cubicBezTo>
                  <a:pt x="1198783" y="554748"/>
                  <a:pt x="1192131" y="555332"/>
                  <a:pt x="1185862" y="557213"/>
                </a:cubicBezTo>
                <a:cubicBezTo>
                  <a:pt x="1176245" y="560098"/>
                  <a:pt x="1166812" y="563563"/>
                  <a:pt x="1157287" y="566738"/>
                </a:cubicBezTo>
                <a:cubicBezTo>
                  <a:pt x="1141495" y="572002"/>
                  <a:pt x="1148020" y="571500"/>
                  <a:pt x="1138237" y="571500"/>
                </a:cubicBezTo>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7010399" y="1014413"/>
            <a:ext cx="537524" cy="75842"/>
          </a:xfrm>
          <a:custGeom>
            <a:avLst/>
            <a:gdLst>
              <a:gd name="connsiteX0" fmla="*/ 528639 w 537524"/>
              <a:gd name="connsiteY0" fmla="*/ 71437 h 75842"/>
              <a:gd name="connsiteX1" fmla="*/ 481014 w 537524"/>
              <a:gd name="connsiteY1" fmla="*/ 52387 h 75842"/>
              <a:gd name="connsiteX2" fmla="*/ 466726 w 537524"/>
              <a:gd name="connsiteY2" fmla="*/ 47625 h 75842"/>
              <a:gd name="connsiteX3" fmla="*/ 433389 w 537524"/>
              <a:gd name="connsiteY3" fmla="*/ 38100 h 75842"/>
              <a:gd name="connsiteX4" fmla="*/ 385764 w 537524"/>
              <a:gd name="connsiteY4" fmla="*/ 19050 h 75842"/>
              <a:gd name="connsiteX5" fmla="*/ 314326 w 537524"/>
              <a:gd name="connsiteY5" fmla="*/ 14287 h 75842"/>
              <a:gd name="connsiteX6" fmla="*/ 233364 w 537524"/>
              <a:gd name="connsiteY6" fmla="*/ 4762 h 75842"/>
              <a:gd name="connsiteX7" fmla="*/ 161926 w 537524"/>
              <a:gd name="connsiteY7" fmla="*/ 0 h 75842"/>
              <a:gd name="connsiteX8" fmla="*/ 4764 w 537524"/>
              <a:gd name="connsiteY8" fmla="*/ 4762 h 75842"/>
              <a:gd name="connsiteX9" fmla="*/ 1 w 537524"/>
              <a:gd name="connsiteY9" fmla="*/ 19050 h 75842"/>
              <a:gd name="connsiteX10" fmla="*/ 4764 w 537524"/>
              <a:gd name="connsiteY10" fmla="*/ 42862 h 75842"/>
              <a:gd name="connsiteX11" fmla="*/ 42864 w 537524"/>
              <a:gd name="connsiteY11" fmla="*/ 66675 h 75842"/>
              <a:gd name="connsiteX12" fmla="*/ 347664 w 537524"/>
              <a:gd name="connsiteY12" fmla="*/ 71437 h 75842"/>
              <a:gd name="connsiteX13" fmla="*/ 528639 w 537524"/>
              <a:gd name="connsiteY13" fmla="*/ 71437 h 7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524" h="75842">
                <a:moveTo>
                  <a:pt x="528639" y="71437"/>
                </a:moveTo>
                <a:cubicBezTo>
                  <a:pt x="550864" y="68262"/>
                  <a:pt x="530078" y="73413"/>
                  <a:pt x="481014" y="52387"/>
                </a:cubicBezTo>
                <a:cubicBezTo>
                  <a:pt x="476400" y="50410"/>
                  <a:pt x="471535" y="49068"/>
                  <a:pt x="466726" y="47625"/>
                </a:cubicBezTo>
                <a:cubicBezTo>
                  <a:pt x="455656" y="44304"/>
                  <a:pt x="444250" y="42050"/>
                  <a:pt x="433389" y="38100"/>
                </a:cubicBezTo>
                <a:cubicBezTo>
                  <a:pt x="414908" y="31380"/>
                  <a:pt x="407570" y="20504"/>
                  <a:pt x="385764" y="19050"/>
                </a:cubicBezTo>
                <a:lnTo>
                  <a:pt x="314326" y="14287"/>
                </a:lnTo>
                <a:cubicBezTo>
                  <a:pt x="275863" y="4672"/>
                  <a:pt x="299693" y="9500"/>
                  <a:pt x="233364" y="4762"/>
                </a:cubicBezTo>
                <a:lnTo>
                  <a:pt x="161926" y="0"/>
                </a:lnTo>
                <a:cubicBezTo>
                  <a:pt x="109539" y="1587"/>
                  <a:pt x="56816" y="-1362"/>
                  <a:pt x="4764" y="4762"/>
                </a:cubicBezTo>
                <a:cubicBezTo>
                  <a:pt x="-222" y="5349"/>
                  <a:pt x="1" y="14030"/>
                  <a:pt x="1" y="19050"/>
                </a:cubicBezTo>
                <a:cubicBezTo>
                  <a:pt x="1" y="27145"/>
                  <a:pt x="1922" y="35283"/>
                  <a:pt x="4764" y="42862"/>
                </a:cubicBezTo>
                <a:cubicBezTo>
                  <a:pt x="10893" y="59205"/>
                  <a:pt x="24585" y="66389"/>
                  <a:pt x="42864" y="66675"/>
                </a:cubicBezTo>
                <a:lnTo>
                  <a:pt x="347664" y="71437"/>
                </a:lnTo>
                <a:cubicBezTo>
                  <a:pt x="428461" y="79518"/>
                  <a:pt x="506414" y="74612"/>
                  <a:pt x="528639" y="71437"/>
                </a:cubicBezTo>
                <a:close/>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024688" y="919092"/>
            <a:ext cx="352425" cy="79509"/>
          </a:xfrm>
          <a:custGeom>
            <a:avLst/>
            <a:gdLst>
              <a:gd name="connsiteX0" fmla="*/ 352425 w 352425"/>
              <a:gd name="connsiteY0" fmla="*/ 57221 h 79509"/>
              <a:gd name="connsiteX1" fmla="*/ 304800 w 352425"/>
              <a:gd name="connsiteY1" fmla="*/ 61983 h 79509"/>
              <a:gd name="connsiteX2" fmla="*/ 9525 w 352425"/>
              <a:gd name="connsiteY2" fmla="*/ 42933 h 79509"/>
              <a:gd name="connsiteX3" fmla="*/ 0 w 352425"/>
              <a:gd name="connsiteY3" fmla="*/ 28646 h 79509"/>
              <a:gd name="connsiteX4" fmla="*/ 9525 w 352425"/>
              <a:gd name="connsiteY4" fmla="*/ 4833 h 79509"/>
              <a:gd name="connsiteX5" fmla="*/ 38100 w 352425"/>
              <a:gd name="connsiteY5" fmla="*/ 71 h 79509"/>
              <a:gd name="connsiteX6" fmla="*/ 152400 w 352425"/>
              <a:gd name="connsiteY6" fmla="*/ 4833 h 79509"/>
              <a:gd name="connsiteX7" fmla="*/ 214312 w 352425"/>
              <a:gd name="connsiteY7" fmla="*/ 14358 h 79509"/>
              <a:gd name="connsiteX8" fmla="*/ 228600 w 352425"/>
              <a:gd name="connsiteY8" fmla="*/ 23883 h 79509"/>
              <a:gd name="connsiteX9" fmla="*/ 261937 w 352425"/>
              <a:gd name="connsiteY9" fmla="*/ 38171 h 79509"/>
              <a:gd name="connsiteX10" fmla="*/ 309562 w 352425"/>
              <a:gd name="connsiteY10" fmla="*/ 57221 h 79509"/>
              <a:gd name="connsiteX11" fmla="*/ 352425 w 352425"/>
              <a:gd name="connsiteY11" fmla="*/ 57221 h 7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425" h="79509">
                <a:moveTo>
                  <a:pt x="352425" y="57221"/>
                </a:moveTo>
                <a:cubicBezTo>
                  <a:pt x="336550" y="58808"/>
                  <a:pt x="320754" y="61983"/>
                  <a:pt x="304800" y="61983"/>
                </a:cubicBezTo>
                <a:cubicBezTo>
                  <a:pt x="294434" y="61983"/>
                  <a:pt x="78645" y="112053"/>
                  <a:pt x="9525" y="42933"/>
                </a:cubicBezTo>
                <a:cubicBezTo>
                  <a:pt x="5478" y="38886"/>
                  <a:pt x="3175" y="33408"/>
                  <a:pt x="0" y="28646"/>
                </a:cubicBezTo>
                <a:cubicBezTo>
                  <a:pt x="3175" y="20708"/>
                  <a:pt x="2686" y="9962"/>
                  <a:pt x="9525" y="4833"/>
                </a:cubicBezTo>
                <a:cubicBezTo>
                  <a:pt x="17250" y="-961"/>
                  <a:pt x="28444" y="71"/>
                  <a:pt x="38100" y="71"/>
                </a:cubicBezTo>
                <a:cubicBezTo>
                  <a:pt x="76233" y="71"/>
                  <a:pt x="114300" y="3246"/>
                  <a:pt x="152400" y="4833"/>
                </a:cubicBezTo>
                <a:cubicBezTo>
                  <a:pt x="158280" y="5568"/>
                  <a:pt x="203407" y="10269"/>
                  <a:pt x="214312" y="14358"/>
                </a:cubicBezTo>
                <a:cubicBezTo>
                  <a:pt x="219672" y="16368"/>
                  <a:pt x="223630" y="21043"/>
                  <a:pt x="228600" y="23883"/>
                </a:cubicBezTo>
                <a:cubicBezTo>
                  <a:pt x="260188" y="41933"/>
                  <a:pt x="235224" y="26722"/>
                  <a:pt x="261937" y="38171"/>
                </a:cubicBezTo>
                <a:cubicBezTo>
                  <a:pt x="275219" y="43863"/>
                  <a:pt x="295109" y="57221"/>
                  <a:pt x="309562" y="57221"/>
                </a:cubicBezTo>
                <a:lnTo>
                  <a:pt x="352425" y="57221"/>
                </a:lnTo>
                <a:close/>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105558" y="552450"/>
            <a:ext cx="533492" cy="152400"/>
          </a:xfrm>
          <a:custGeom>
            <a:avLst/>
            <a:gdLst>
              <a:gd name="connsiteX0" fmla="*/ 533492 w 533492"/>
              <a:gd name="connsiteY0" fmla="*/ 128588 h 152400"/>
              <a:gd name="connsiteX1" fmla="*/ 452530 w 533492"/>
              <a:gd name="connsiteY1" fmla="*/ 142875 h 152400"/>
              <a:gd name="connsiteX2" fmla="*/ 366805 w 533492"/>
              <a:gd name="connsiteY2" fmla="*/ 147638 h 152400"/>
              <a:gd name="connsiteX3" fmla="*/ 290605 w 533492"/>
              <a:gd name="connsiteY3" fmla="*/ 152400 h 152400"/>
              <a:gd name="connsiteX4" fmla="*/ 114392 w 533492"/>
              <a:gd name="connsiteY4" fmla="*/ 147638 h 152400"/>
              <a:gd name="connsiteX5" fmla="*/ 100105 w 533492"/>
              <a:gd name="connsiteY5" fmla="*/ 142875 h 152400"/>
              <a:gd name="connsiteX6" fmla="*/ 19142 w 533492"/>
              <a:gd name="connsiteY6" fmla="*/ 138113 h 152400"/>
              <a:gd name="connsiteX7" fmla="*/ 4855 w 533492"/>
              <a:gd name="connsiteY7" fmla="*/ 119063 h 152400"/>
              <a:gd name="connsiteX8" fmla="*/ 92 w 533492"/>
              <a:gd name="connsiteY8" fmla="*/ 104775 h 152400"/>
              <a:gd name="connsiteX9" fmla="*/ 4855 w 533492"/>
              <a:gd name="connsiteY9" fmla="*/ 14288 h 152400"/>
              <a:gd name="connsiteX10" fmla="*/ 19142 w 533492"/>
              <a:gd name="connsiteY10" fmla="*/ 9525 h 152400"/>
              <a:gd name="connsiteX11" fmla="*/ 52480 w 533492"/>
              <a:gd name="connsiteY11" fmla="*/ 0 h 152400"/>
              <a:gd name="connsiteX12" fmla="*/ 109630 w 533492"/>
              <a:gd name="connsiteY12" fmla="*/ 4763 h 152400"/>
              <a:gd name="connsiteX13" fmla="*/ 123917 w 533492"/>
              <a:gd name="connsiteY13" fmla="*/ 9525 h 152400"/>
              <a:gd name="connsiteX14" fmla="*/ 157255 w 533492"/>
              <a:gd name="connsiteY14" fmla="*/ 57150 h 152400"/>
              <a:gd name="connsiteX15" fmla="*/ 171542 w 533492"/>
              <a:gd name="connsiteY15" fmla="*/ 71438 h 152400"/>
              <a:gd name="connsiteX16" fmla="*/ 181067 w 533492"/>
              <a:gd name="connsiteY16" fmla="*/ 85725 h 152400"/>
              <a:gd name="connsiteX17" fmla="*/ 195355 w 533492"/>
              <a:gd name="connsiteY17" fmla="*/ 95250 h 152400"/>
              <a:gd name="connsiteX18" fmla="*/ 214405 w 533492"/>
              <a:gd name="connsiteY18" fmla="*/ 109538 h 152400"/>
              <a:gd name="connsiteX19" fmla="*/ 242980 w 533492"/>
              <a:gd name="connsiteY19" fmla="*/ 114300 h 152400"/>
              <a:gd name="connsiteX20" fmla="*/ 390617 w 533492"/>
              <a:gd name="connsiteY20" fmla="*/ 109538 h 152400"/>
              <a:gd name="connsiteX21" fmla="*/ 409667 w 533492"/>
              <a:gd name="connsiteY21" fmla="*/ 104775 h 152400"/>
              <a:gd name="connsiteX22" fmla="*/ 438242 w 533492"/>
              <a:gd name="connsiteY22" fmla="*/ 95250 h 152400"/>
              <a:gd name="connsiteX23" fmla="*/ 466817 w 533492"/>
              <a:gd name="connsiteY23" fmla="*/ 100013 h 152400"/>
              <a:gd name="connsiteX24" fmla="*/ 476342 w 533492"/>
              <a:gd name="connsiteY24" fmla="*/ 128588 h 152400"/>
              <a:gd name="connsiteX25" fmla="*/ 471580 w 533492"/>
              <a:gd name="connsiteY25"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492" h="152400">
                <a:moveTo>
                  <a:pt x="533492" y="128588"/>
                </a:moveTo>
                <a:cubicBezTo>
                  <a:pt x="491246" y="142670"/>
                  <a:pt x="509740" y="138929"/>
                  <a:pt x="452530" y="142875"/>
                </a:cubicBezTo>
                <a:cubicBezTo>
                  <a:pt x="423979" y="144844"/>
                  <a:pt x="395375" y="145957"/>
                  <a:pt x="366805" y="147638"/>
                </a:cubicBezTo>
                <a:lnTo>
                  <a:pt x="290605" y="152400"/>
                </a:lnTo>
                <a:cubicBezTo>
                  <a:pt x="231867" y="150813"/>
                  <a:pt x="173078" y="150572"/>
                  <a:pt x="114392" y="147638"/>
                </a:cubicBezTo>
                <a:cubicBezTo>
                  <a:pt x="109378" y="147387"/>
                  <a:pt x="105100" y="143375"/>
                  <a:pt x="100105" y="142875"/>
                </a:cubicBezTo>
                <a:cubicBezTo>
                  <a:pt x="73205" y="140185"/>
                  <a:pt x="46130" y="139700"/>
                  <a:pt x="19142" y="138113"/>
                </a:cubicBezTo>
                <a:cubicBezTo>
                  <a:pt x="14380" y="131763"/>
                  <a:pt x="8793" y="125955"/>
                  <a:pt x="4855" y="119063"/>
                </a:cubicBezTo>
                <a:cubicBezTo>
                  <a:pt x="2364" y="114704"/>
                  <a:pt x="92" y="109795"/>
                  <a:pt x="92" y="104775"/>
                </a:cubicBezTo>
                <a:cubicBezTo>
                  <a:pt x="92" y="74571"/>
                  <a:pt x="-1069" y="43906"/>
                  <a:pt x="4855" y="14288"/>
                </a:cubicBezTo>
                <a:cubicBezTo>
                  <a:pt x="5840" y="9365"/>
                  <a:pt x="14315" y="10904"/>
                  <a:pt x="19142" y="9525"/>
                </a:cubicBezTo>
                <a:cubicBezTo>
                  <a:pt x="61011" y="-2438"/>
                  <a:pt x="18216" y="11422"/>
                  <a:pt x="52480" y="0"/>
                </a:cubicBezTo>
                <a:cubicBezTo>
                  <a:pt x="71530" y="1588"/>
                  <a:pt x="90682" y="2237"/>
                  <a:pt x="109630" y="4763"/>
                </a:cubicBezTo>
                <a:cubicBezTo>
                  <a:pt x="114606" y="5426"/>
                  <a:pt x="120061" y="6311"/>
                  <a:pt x="123917" y="9525"/>
                </a:cubicBezTo>
                <a:cubicBezTo>
                  <a:pt x="130394" y="14922"/>
                  <a:pt x="154973" y="54868"/>
                  <a:pt x="157255" y="57150"/>
                </a:cubicBezTo>
                <a:cubicBezTo>
                  <a:pt x="162017" y="61913"/>
                  <a:pt x="167230" y="66264"/>
                  <a:pt x="171542" y="71438"/>
                </a:cubicBezTo>
                <a:cubicBezTo>
                  <a:pt x="175206" y="75835"/>
                  <a:pt x="177020" y="81678"/>
                  <a:pt x="181067" y="85725"/>
                </a:cubicBezTo>
                <a:cubicBezTo>
                  <a:pt x="185115" y="89772"/>
                  <a:pt x="190697" y="91923"/>
                  <a:pt x="195355" y="95250"/>
                </a:cubicBezTo>
                <a:cubicBezTo>
                  <a:pt x="201814" y="99864"/>
                  <a:pt x="207035" y="106590"/>
                  <a:pt x="214405" y="109538"/>
                </a:cubicBezTo>
                <a:cubicBezTo>
                  <a:pt x="223371" y="113124"/>
                  <a:pt x="233455" y="112713"/>
                  <a:pt x="242980" y="114300"/>
                </a:cubicBezTo>
                <a:cubicBezTo>
                  <a:pt x="292192" y="112713"/>
                  <a:pt x="341459" y="112347"/>
                  <a:pt x="390617" y="109538"/>
                </a:cubicBezTo>
                <a:cubicBezTo>
                  <a:pt x="397152" y="109165"/>
                  <a:pt x="403398" y="106656"/>
                  <a:pt x="409667" y="104775"/>
                </a:cubicBezTo>
                <a:cubicBezTo>
                  <a:pt x="419284" y="101890"/>
                  <a:pt x="438242" y="95250"/>
                  <a:pt x="438242" y="95250"/>
                </a:cubicBezTo>
                <a:cubicBezTo>
                  <a:pt x="447767" y="96838"/>
                  <a:pt x="459550" y="93654"/>
                  <a:pt x="466817" y="100013"/>
                </a:cubicBezTo>
                <a:cubicBezTo>
                  <a:pt x="474373" y="106625"/>
                  <a:pt x="476342" y="128588"/>
                  <a:pt x="476342" y="128588"/>
                </a:cubicBezTo>
                <a:lnTo>
                  <a:pt x="471580" y="142875"/>
                </a:lnTo>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620000" y="909675"/>
            <a:ext cx="453728" cy="214275"/>
          </a:xfrm>
          <a:custGeom>
            <a:avLst/>
            <a:gdLst>
              <a:gd name="connsiteX0" fmla="*/ 452438 w 453728"/>
              <a:gd name="connsiteY0" fmla="*/ 38063 h 214275"/>
              <a:gd name="connsiteX1" fmla="*/ 438150 w 453728"/>
              <a:gd name="connsiteY1" fmla="*/ 14250 h 214275"/>
              <a:gd name="connsiteX2" fmla="*/ 323850 w 453728"/>
              <a:gd name="connsiteY2" fmla="*/ 9488 h 214275"/>
              <a:gd name="connsiteX3" fmla="*/ 309563 w 453728"/>
              <a:gd name="connsiteY3" fmla="*/ 19013 h 214275"/>
              <a:gd name="connsiteX4" fmla="*/ 295275 w 453728"/>
              <a:gd name="connsiteY4" fmla="*/ 23775 h 214275"/>
              <a:gd name="connsiteX5" fmla="*/ 280988 w 453728"/>
              <a:gd name="connsiteY5" fmla="*/ 38063 h 214275"/>
              <a:gd name="connsiteX6" fmla="*/ 261938 w 453728"/>
              <a:gd name="connsiteY6" fmla="*/ 47588 h 214275"/>
              <a:gd name="connsiteX7" fmla="*/ 247650 w 453728"/>
              <a:gd name="connsiteY7" fmla="*/ 57113 h 214275"/>
              <a:gd name="connsiteX8" fmla="*/ 209550 w 453728"/>
              <a:gd name="connsiteY8" fmla="*/ 66638 h 214275"/>
              <a:gd name="connsiteX9" fmla="*/ 171450 w 453728"/>
              <a:gd name="connsiteY9" fmla="*/ 71400 h 214275"/>
              <a:gd name="connsiteX10" fmla="*/ 138113 w 453728"/>
              <a:gd name="connsiteY10" fmla="*/ 76163 h 214275"/>
              <a:gd name="connsiteX11" fmla="*/ 109538 w 453728"/>
              <a:gd name="connsiteY11" fmla="*/ 95213 h 214275"/>
              <a:gd name="connsiteX12" fmla="*/ 80963 w 453728"/>
              <a:gd name="connsiteY12" fmla="*/ 104738 h 214275"/>
              <a:gd name="connsiteX13" fmla="*/ 42863 w 453728"/>
              <a:gd name="connsiteY13" fmla="*/ 119025 h 214275"/>
              <a:gd name="connsiteX14" fmla="*/ 4763 w 453728"/>
              <a:gd name="connsiteY14" fmla="*/ 152363 h 214275"/>
              <a:gd name="connsiteX15" fmla="*/ 0 w 453728"/>
              <a:gd name="connsiteY15" fmla="*/ 166650 h 214275"/>
              <a:gd name="connsiteX16" fmla="*/ 4763 w 453728"/>
              <a:gd name="connsiteY16" fmla="*/ 185700 h 214275"/>
              <a:gd name="connsiteX17" fmla="*/ 19050 w 453728"/>
              <a:gd name="connsiteY17" fmla="*/ 190463 h 214275"/>
              <a:gd name="connsiteX18" fmla="*/ 38100 w 453728"/>
              <a:gd name="connsiteY18" fmla="*/ 199988 h 214275"/>
              <a:gd name="connsiteX19" fmla="*/ 52388 w 453728"/>
              <a:gd name="connsiteY19" fmla="*/ 209513 h 214275"/>
              <a:gd name="connsiteX20" fmla="*/ 76200 w 453728"/>
              <a:gd name="connsiteY20" fmla="*/ 214275 h 214275"/>
              <a:gd name="connsiteX21" fmla="*/ 157163 w 453728"/>
              <a:gd name="connsiteY21" fmla="*/ 209513 h 214275"/>
              <a:gd name="connsiteX22" fmla="*/ 171450 w 453728"/>
              <a:gd name="connsiteY22" fmla="*/ 195225 h 214275"/>
              <a:gd name="connsiteX23" fmla="*/ 190500 w 453728"/>
              <a:gd name="connsiteY23" fmla="*/ 185700 h 214275"/>
              <a:gd name="connsiteX24" fmla="*/ 200025 w 453728"/>
              <a:gd name="connsiteY24" fmla="*/ 166650 h 214275"/>
              <a:gd name="connsiteX25" fmla="*/ 204788 w 453728"/>
              <a:gd name="connsiteY25" fmla="*/ 152363 h 214275"/>
              <a:gd name="connsiteX26" fmla="*/ 214313 w 453728"/>
              <a:gd name="connsiteY26" fmla="*/ 138075 h 214275"/>
              <a:gd name="connsiteX27" fmla="*/ 228600 w 453728"/>
              <a:gd name="connsiteY27" fmla="*/ 128550 h 214275"/>
              <a:gd name="connsiteX28" fmla="*/ 385763 w 453728"/>
              <a:gd name="connsiteY28" fmla="*/ 123788 h 214275"/>
              <a:gd name="connsiteX29" fmla="*/ 395288 w 453728"/>
              <a:gd name="connsiteY29" fmla="*/ 109500 h 214275"/>
              <a:gd name="connsiteX30" fmla="*/ 400050 w 453728"/>
              <a:gd name="connsiteY30" fmla="*/ 90450 h 214275"/>
              <a:gd name="connsiteX31" fmla="*/ 404813 w 453728"/>
              <a:gd name="connsiteY31" fmla="*/ 76163 h 214275"/>
              <a:gd name="connsiteX32" fmla="*/ 404813 w 453728"/>
              <a:gd name="connsiteY32" fmla="*/ 14250 h 214275"/>
              <a:gd name="connsiteX33" fmla="*/ 452438 w 453728"/>
              <a:gd name="connsiteY33" fmla="*/ 38063 h 2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728" h="214275">
                <a:moveTo>
                  <a:pt x="452438" y="38063"/>
                </a:moveTo>
                <a:cubicBezTo>
                  <a:pt x="457994" y="38063"/>
                  <a:pt x="444174" y="21278"/>
                  <a:pt x="438150" y="14250"/>
                </a:cubicBezTo>
                <a:cubicBezTo>
                  <a:pt x="413410" y="-14614"/>
                  <a:pt x="328603" y="9262"/>
                  <a:pt x="323850" y="9488"/>
                </a:cubicBezTo>
                <a:cubicBezTo>
                  <a:pt x="319088" y="12663"/>
                  <a:pt x="314682" y="16453"/>
                  <a:pt x="309563" y="19013"/>
                </a:cubicBezTo>
                <a:cubicBezTo>
                  <a:pt x="305073" y="21258"/>
                  <a:pt x="299452" y="20990"/>
                  <a:pt x="295275" y="23775"/>
                </a:cubicBezTo>
                <a:cubicBezTo>
                  <a:pt x="289671" y="27511"/>
                  <a:pt x="286469" y="34148"/>
                  <a:pt x="280988" y="38063"/>
                </a:cubicBezTo>
                <a:cubicBezTo>
                  <a:pt x="275211" y="42190"/>
                  <a:pt x="268102" y="44066"/>
                  <a:pt x="261938" y="47588"/>
                </a:cubicBezTo>
                <a:cubicBezTo>
                  <a:pt x="256968" y="50428"/>
                  <a:pt x="252770" y="54553"/>
                  <a:pt x="247650" y="57113"/>
                </a:cubicBezTo>
                <a:cubicBezTo>
                  <a:pt x="238638" y="61619"/>
                  <a:pt x="217396" y="65431"/>
                  <a:pt x="209550" y="66638"/>
                </a:cubicBezTo>
                <a:cubicBezTo>
                  <a:pt x="196900" y="68584"/>
                  <a:pt x="184137" y="69708"/>
                  <a:pt x="171450" y="71400"/>
                </a:cubicBezTo>
                <a:lnTo>
                  <a:pt x="138113" y="76163"/>
                </a:lnTo>
                <a:cubicBezTo>
                  <a:pt x="90850" y="91915"/>
                  <a:pt x="163042" y="65488"/>
                  <a:pt x="109538" y="95213"/>
                </a:cubicBezTo>
                <a:cubicBezTo>
                  <a:pt x="100761" y="100089"/>
                  <a:pt x="90285" y="101009"/>
                  <a:pt x="80963" y="104738"/>
                </a:cubicBezTo>
                <a:cubicBezTo>
                  <a:pt x="52489" y="116127"/>
                  <a:pt x="65260" y="111560"/>
                  <a:pt x="42863" y="119025"/>
                </a:cubicBezTo>
                <a:cubicBezTo>
                  <a:pt x="21429" y="133314"/>
                  <a:pt x="14686" y="132518"/>
                  <a:pt x="4763" y="152363"/>
                </a:cubicBezTo>
                <a:cubicBezTo>
                  <a:pt x="2518" y="156853"/>
                  <a:pt x="1588" y="161888"/>
                  <a:pt x="0" y="166650"/>
                </a:cubicBezTo>
                <a:cubicBezTo>
                  <a:pt x="1588" y="173000"/>
                  <a:pt x="674" y="180589"/>
                  <a:pt x="4763" y="185700"/>
                </a:cubicBezTo>
                <a:cubicBezTo>
                  <a:pt x="7899" y="189620"/>
                  <a:pt x="14436" y="188485"/>
                  <a:pt x="19050" y="190463"/>
                </a:cubicBezTo>
                <a:cubicBezTo>
                  <a:pt x="25575" y="193260"/>
                  <a:pt x="31936" y="196466"/>
                  <a:pt x="38100" y="199988"/>
                </a:cubicBezTo>
                <a:cubicBezTo>
                  <a:pt x="43070" y="202828"/>
                  <a:pt x="47028" y="207503"/>
                  <a:pt x="52388" y="209513"/>
                </a:cubicBezTo>
                <a:cubicBezTo>
                  <a:pt x="59967" y="212355"/>
                  <a:pt x="68263" y="212688"/>
                  <a:pt x="76200" y="214275"/>
                </a:cubicBezTo>
                <a:cubicBezTo>
                  <a:pt x="103188" y="212688"/>
                  <a:pt x="130654" y="214815"/>
                  <a:pt x="157163" y="209513"/>
                </a:cubicBezTo>
                <a:cubicBezTo>
                  <a:pt x="163767" y="208192"/>
                  <a:pt x="165969" y="199140"/>
                  <a:pt x="171450" y="195225"/>
                </a:cubicBezTo>
                <a:cubicBezTo>
                  <a:pt x="177227" y="191098"/>
                  <a:pt x="184150" y="188875"/>
                  <a:pt x="190500" y="185700"/>
                </a:cubicBezTo>
                <a:cubicBezTo>
                  <a:pt x="193675" y="179350"/>
                  <a:pt x="197228" y="173175"/>
                  <a:pt x="200025" y="166650"/>
                </a:cubicBezTo>
                <a:cubicBezTo>
                  <a:pt x="202003" y="162036"/>
                  <a:pt x="202543" y="156853"/>
                  <a:pt x="204788" y="152363"/>
                </a:cubicBezTo>
                <a:cubicBezTo>
                  <a:pt x="207348" y="147243"/>
                  <a:pt x="210266" y="142123"/>
                  <a:pt x="214313" y="138075"/>
                </a:cubicBezTo>
                <a:cubicBezTo>
                  <a:pt x="218360" y="134028"/>
                  <a:pt x="222896" y="129025"/>
                  <a:pt x="228600" y="128550"/>
                </a:cubicBezTo>
                <a:cubicBezTo>
                  <a:pt x="280831" y="124198"/>
                  <a:pt x="333375" y="125375"/>
                  <a:pt x="385763" y="123788"/>
                </a:cubicBezTo>
                <a:cubicBezTo>
                  <a:pt x="388938" y="119025"/>
                  <a:pt x="393033" y="114761"/>
                  <a:pt x="395288" y="109500"/>
                </a:cubicBezTo>
                <a:cubicBezTo>
                  <a:pt x="397866" y="103484"/>
                  <a:pt x="398252" y="96744"/>
                  <a:pt x="400050" y="90450"/>
                </a:cubicBezTo>
                <a:cubicBezTo>
                  <a:pt x="401429" y="85623"/>
                  <a:pt x="403225" y="80925"/>
                  <a:pt x="404813" y="76163"/>
                </a:cubicBezTo>
                <a:cubicBezTo>
                  <a:pt x="400146" y="48167"/>
                  <a:pt x="396427" y="43603"/>
                  <a:pt x="404813" y="14250"/>
                </a:cubicBezTo>
                <a:cubicBezTo>
                  <a:pt x="405249" y="12724"/>
                  <a:pt x="446882" y="38063"/>
                  <a:pt x="452438" y="38063"/>
                </a:cubicBezTo>
                <a:close/>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7572375" y="614363"/>
            <a:ext cx="380704" cy="142875"/>
          </a:xfrm>
          <a:custGeom>
            <a:avLst/>
            <a:gdLst>
              <a:gd name="connsiteX0" fmla="*/ 338138 w 380704"/>
              <a:gd name="connsiteY0" fmla="*/ 0 h 142875"/>
              <a:gd name="connsiteX1" fmla="*/ 276225 w 380704"/>
              <a:gd name="connsiteY1" fmla="*/ 9525 h 142875"/>
              <a:gd name="connsiteX2" fmla="*/ 200025 w 380704"/>
              <a:gd name="connsiteY2" fmla="*/ 14287 h 142875"/>
              <a:gd name="connsiteX3" fmla="*/ 185738 w 380704"/>
              <a:gd name="connsiteY3" fmla="*/ 19050 h 142875"/>
              <a:gd name="connsiteX4" fmla="*/ 152400 w 380704"/>
              <a:gd name="connsiteY4" fmla="*/ 33337 h 142875"/>
              <a:gd name="connsiteX5" fmla="*/ 114300 w 380704"/>
              <a:gd name="connsiteY5" fmla="*/ 42862 h 142875"/>
              <a:gd name="connsiteX6" fmla="*/ 100013 w 380704"/>
              <a:gd name="connsiteY6" fmla="*/ 52387 h 142875"/>
              <a:gd name="connsiteX7" fmla="*/ 80963 w 380704"/>
              <a:gd name="connsiteY7" fmla="*/ 57150 h 142875"/>
              <a:gd name="connsiteX8" fmla="*/ 28575 w 380704"/>
              <a:gd name="connsiteY8" fmla="*/ 66675 h 142875"/>
              <a:gd name="connsiteX9" fmla="*/ 19050 w 380704"/>
              <a:gd name="connsiteY9" fmla="*/ 80962 h 142875"/>
              <a:gd name="connsiteX10" fmla="*/ 4763 w 380704"/>
              <a:gd name="connsiteY10" fmla="*/ 95250 h 142875"/>
              <a:gd name="connsiteX11" fmla="*/ 0 w 380704"/>
              <a:gd name="connsiteY11" fmla="*/ 109537 h 142875"/>
              <a:gd name="connsiteX12" fmla="*/ 19050 w 380704"/>
              <a:gd name="connsiteY12" fmla="*/ 133350 h 142875"/>
              <a:gd name="connsiteX13" fmla="*/ 57150 w 380704"/>
              <a:gd name="connsiteY13" fmla="*/ 142875 h 142875"/>
              <a:gd name="connsiteX14" fmla="*/ 133350 w 380704"/>
              <a:gd name="connsiteY14" fmla="*/ 138112 h 142875"/>
              <a:gd name="connsiteX15" fmla="*/ 147638 w 380704"/>
              <a:gd name="connsiteY15" fmla="*/ 133350 h 142875"/>
              <a:gd name="connsiteX16" fmla="*/ 166688 w 380704"/>
              <a:gd name="connsiteY16" fmla="*/ 128587 h 142875"/>
              <a:gd name="connsiteX17" fmla="*/ 180975 w 380704"/>
              <a:gd name="connsiteY17" fmla="*/ 123825 h 142875"/>
              <a:gd name="connsiteX18" fmla="*/ 285750 w 380704"/>
              <a:gd name="connsiteY18" fmla="*/ 119062 h 142875"/>
              <a:gd name="connsiteX19" fmla="*/ 314325 w 380704"/>
              <a:gd name="connsiteY19" fmla="*/ 114300 h 142875"/>
              <a:gd name="connsiteX20" fmla="*/ 338138 w 380704"/>
              <a:gd name="connsiteY20" fmla="*/ 90487 h 142875"/>
              <a:gd name="connsiteX21" fmla="*/ 366713 w 380704"/>
              <a:gd name="connsiteY21" fmla="*/ 66675 h 142875"/>
              <a:gd name="connsiteX22" fmla="*/ 371475 w 380704"/>
              <a:gd name="connsiteY22" fmla="*/ 14287 h 142875"/>
              <a:gd name="connsiteX23" fmla="*/ 342900 w 380704"/>
              <a:gd name="connsiteY23" fmla="*/ 4762 h 142875"/>
              <a:gd name="connsiteX24" fmla="*/ 276225 w 380704"/>
              <a:gd name="connsiteY24" fmla="*/ 9525 h 142875"/>
              <a:gd name="connsiteX25" fmla="*/ 261938 w 380704"/>
              <a:gd name="connsiteY25" fmla="*/ 14287 h 142875"/>
              <a:gd name="connsiteX26" fmla="*/ 219075 w 380704"/>
              <a:gd name="connsiteY26" fmla="*/ 23812 h 142875"/>
              <a:gd name="connsiteX27" fmla="*/ 190500 w 380704"/>
              <a:gd name="connsiteY27" fmla="*/ 33337 h 142875"/>
              <a:gd name="connsiteX28" fmla="*/ 119063 w 380704"/>
              <a:gd name="connsiteY28" fmla="*/ 38100 h 142875"/>
              <a:gd name="connsiteX29" fmla="*/ 95250 w 380704"/>
              <a:gd name="connsiteY29" fmla="*/ 42862 h 142875"/>
              <a:gd name="connsiteX30" fmla="*/ 80963 w 380704"/>
              <a:gd name="connsiteY30" fmla="*/ 47625 h 142875"/>
              <a:gd name="connsiteX31" fmla="*/ 61913 w 380704"/>
              <a:gd name="connsiteY31" fmla="*/ 52387 h 142875"/>
              <a:gd name="connsiteX32" fmla="*/ 23813 w 380704"/>
              <a:gd name="connsiteY32" fmla="*/ 85725 h 142875"/>
              <a:gd name="connsiteX33" fmla="*/ 19050 w 380704"/>
              <a:gd name="connsiteY33" fmla="*/ 9525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704" h="142875">
                <a:moveTo>
                  <a:pt x="338138" y="0"/>
                </a:moveTo>
                <a:cubicBezTo>
                  <a:pt x="324380" y="2293"/>
                  <a:pt x="289025" y="8412"/>
                  <a:pt x="276225" y="9525"/>
                </a:cubicBezTo>
                <a:cubicBezTo>
                  <a:pt x="250871" y="11730"/>
                  <a:pt x="225425" y="12700"/>
                  <a:pt x="200025" y="14287"/>
                </a:cubicBezTo>
                <a:cubicBezTo>
                  <a:pt x="195263" y="15875"/>
                  <a:pt x="190352" y="17072"/>
                  <a:pt x="185738" y="19050"/>
                </a:cubicBezTo>
                <a:cubicBezTo>
                  <a:pt x="162967" y="28810"/>
                  <a:pt x="172879" y="27752"/>
                  <a:pt x="152400" y="33337"/>
                </a:cubicBezTo>
                <a:cubicBezTo>
                  <a:pt x="139770" y="36781"/>
                  <a:pt x="114300" y="42862"/>
                  <a:pt x="114300" y="42862"/>
                </a:cubicBezTo>
                <a:cubicBezTo>
                  <a:pt x="109538" y="46037"/>
                  <a:pt x="105274" y="50132"/>
                  <a:pt x="100013" y="52387"/>
                </a:cubicBezTo>
                <a:cubicBezTo>
                  <a:pt x="93997" y="54965"/>
                  <a:pt x="87257" y="55352"/>
                  <a:pt x="80963" y="57150"/>
                </a:cubicBezTo>
                <a:cubicBezTo>
                  <a:pt x="46708" y="66937"/>
                  <a:pt x="91606" y="58795"/>
                  <a:pt x="28575" y="66675"/>
                </a:cubicBezTo>
                <a:cubicBezTo>
                  <a:pt x="25400" y="71437"/>
                  <a:pt x="22714" y="76565"/>
                  <a:pt x="19050" y="80962"/>
                </a:cubicBezTo>
                <a:cubicBezTo>
                  <a:pt x="14738" y="86136"/>
                  <a:pt x="8499" y="89646"/>
                  <a:pt x="4763" y="95250"/>
                </a:cubicBezTo>
                <a:cubicBezTo>
                  <a:pt x="1978" y="99427"/>
                  <a:pt x="1588" y="104775"/>
                  <a:pt x="0" y="109537"/>
                </a:cubicBezTo>
                <a:cubicBezTo>
                  <a:pt x="4711" y="123670"/>
                  <a:pt x="2709" y="127408"/>
                  <a:pt x="19050" y="133350"/>
                </a:cubicBezTo>
                <a:cubicBezTo>
                  <a:pt x="31353" y="137824"/>
                  <a:pt x="57150" y="142875"/>
                  <a:pt x="57150" y="142875"/>
                </a:cubicBezTo>
                <a:cubicBezTo>
                  <a:pt x="82550" y="141287"/>
                  <a:pt x="108040" y="140776"/>
                  <a:pt x="133350" y="138112"/>
                </a:cubicBezTo>
                <a:cubicBezTo>
                  <a:pt x="138343" y="137586"/>
                  <a:pt x="142811" y="134729"/>
                  <a:pt x="147638" y="133350"/>
                </a:cubicBezTo>
                <a:cubicBezTo>
                  <a:pt x="153932" y="131552"/>
                  <a:pt x="160394" y="130385"/>
                  <a:pt x="166688" y="128587"/>
                </a:cubicBezTo>
                <a:cubicBezTo>
                  <a:pt x="171515" y="127208"/>
                  <a:pt x="175971" y="124225"/>
                  <a:pt x="180975" y="123825"/>
                </a:cubicBezTo>
                <a:cubicBezTo>
                  <a:pt x="215825" y="121037"/>
                  <a:pt x="250825" y="120650"/>
                  <a:pt x="285750" y="119062"/>
                </a:cubicBezTo>
                <a:cubicBezTo>
                  <a:pt x="295275" y="117475"/>
                  <a:pt x="305164" y="117353"/>
                  <a:pt x="314325" y="114300"/>
                </a:cubicBezTo>
                <a:cubicBezTo>
                  <a:pt x="330445" y="108927"/>
                  <a:pt x="328368" y="102211"/>
                  <a:pt x="338138" y="90487"/>
                </a:cubicBezTo>
                <a:cubicBezTo>
                  <a:pt x="349597" y="76736"/>
                  <a:pt x="352665" y="76040"/>
                  <a:pt x="366713" y="66675"/>
                </a:cubicBezTo>
                <a:cubicBezTo>
                  <a:pt x="377846" y="49975"/>
                  <a:pt x="389227" y="39647"/>
                  <a:pt x="371475" y="14287"/>
                </a:cubicBezTo>
                <a:cubicBezTo>
                  <a:pt x="365717" y="6062"/>
                  <a:pt x="342900" y="4762"/>
                  <a:pt x="342900" y="4762"/>
                </a:cubicBezTo>
                <a:cubicBezTo>
                  <a:pt x="320675" y="6350"/>
                  <a:pt x="298354" y="6922"/>
                  <a:pt x="276225" y="9525"/>
                </a:cubicBezTo>
                <a:cubicBezTo>
                  <a:pt x="271239" y="10112"/>
                  <a:pt x="266808" y="13069"/>
                  <a:pt x="261938" y="14287"/>
                </a:cubicBezTo>
                <a:cubicBezTo>
                  <a:pt x="234769" y="21079"/>
                  <a:pt x="243502" y="16484"/>
                  <a:pt x="219075" y="23812"/>
                </a:cubicBezTo>
                <a:cubicBezTo>
                  <a:pt x="209458" y="26697"/>
                  <a:pt x="200518" y="32669"/>
                  <a:pt x="190500" y="33337"/>
                </a:cubicBezTo>
                <a:lnTo>
                  <a:pt x="119063" y="38100"/>
                </a:lnTo>
                <a:cubicBezTo>
                  <a:pt x="111125" y="39687"/>
                  <a:pt x="103103" y="40899"/>
                  <a:pt x="95250" y="42862"/>
                </a:cubicBezTo>
                <a:cubicBezTo>
                  <a:pt x="90380" y="44080"/>
                  <a:pt x="85790" y="46246"/>
                  <a:pt x="80963" y="47625"/>
                </a:cubicBezTo>
                <a:cubicBezTo>
                  <a:pt x="74669" y="49423"/>
                  <a:pt x="68263" y="50800"/>
                  <a:pt x="61913" y="52387"/>
                </a:cubicBezTo>
                <a:cubicBezTo>
                  <a:pt x="33865" y="71086"/>
                  <a:pt x="37043" y="63675"/>
                  <a:pt x="23813" y="85725"/>
                </a:cubicBezTo>
                <a:cubicBezTo>
                  <a:pt x="21987" y="88769"/>
                  <a:pt x="20638" y="92075"/>
                  <a:pt x="19050" y="95250"/>
                </a:cubicBezTo>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7829550" y="931006"/>
            <a:ext cx="445894" cy="259572"/>
          </a:xfrm>
          <a:custGeom>
            <a:avLst/>
            <a:gdLst>
              <a:gd name="connsiteX0" fmla="*/ 442913 w 445894"/>
              <a:gd name="connsiteY0" fmla="*/ 2444 h 259572"/>
              <a:gd name="connsiteX1" fmla="*/ 333375 w 445894"/>
              <a:gd name="connsiteY1" fmla="*/ 7207 h 259572"/>
              <a:gd name="connsiteX2" fmla="*/ 309563 w 445894"/>
              <a:gd name="connsiteY2" fmla="*/ 26257 h 259572"/>
              <a:gd name="connsiteX3" fmla="*/ 261938 w 445894"/>
              <a:gd name="connsiteY3" fmla="*/ 69119 h 259572"/>
              <a:gd name="connsiteX4" fmla="*/ 238125 w 445894"/>
              <a:gd name="connsiteY4" fmla="*/ 92932 h 259572"/>
              <a:gd name="connsiteX5" fmla="*/ 209550 w 445894"/>
              <a:gd name="connsiteY5" fmla="*/ 102457 h 259572"/>
              <a:gd name="connsiteX6" fmla="*/ 157163 w 445894"/>
              <a:gd name="connsiteY6" fmla="*/ 135794 h 259572"/>
              <a:gd name="connsiteX7" fmla="*/ 128588 w 445894"/>
              <a:gd name="connsiteY7" fmla="*/ 145319 h 259572"/>
              <a:gd name="connsiteX8" fmla="*/ 114300 w 445894"/>
              <a:gd name="connsiteY8" fmla="*/ 150082 h 259572"/>
              <a:gd name="connsiteX9" fmla="*/ 100013 w 445894"/>
              <a:gd name="connsiteY9" fmla="*/ 154844 h 259572"/>
              <a:gd name="connsiteX10" fmla="*/ 52388 w 445894"/>
              <a:gd name="connsiteY10" fmla="*/ 164369 h 259572"/>
              <a:gd name="connsiteX11" fmla="*/ 23813 w 445894"/>
              <a:gd name="connsiteY11" fmla="*/ 183419 h 259572"/>
              <a:gd name="connsiteX12" fmla="*/ 0 w 445894"/>
              <a:gd name="connsiteY12" fmla="*/ 226282 h 259572"/>
              <a:gd name="connsiteX13" fmla="*/ 133350 w 445894"/>
              <a:gd name="connsiteY13" fmla="*/ 240569 h 259572"/>
              <a:gd name="connsiteX14" fmla="*/ 176213 w 445894"/>
              <a:gd name="connsiteY14" fmla="*/ 235807 h 259572"/>
              <a:gd name="connsiteX15" fmla="*/ 195263 w 445894"/>
              <a:gd name="connsiteY15" fmla="*/ 231044 h 259572"/>
              <a:gd name="connsiteX16" fmla="*/ 223838 w 445894"/>
              <a:gd name="connsiteY16" fmla="*/ 207232 h 259572"/>
              <a:gd name="connsiteX17" fmla="*/ 252413 w 445894"/>
              <a:gd name="connsiteY17" fmla="*/ 188182 h 259572"/>
              <a:gd name="connsiteX18" fmla="*/ 266700 w 445894"/>
              <a:gd name="connsiteY18" fmla="*/ 178657 h 259572"/>
              <a:gd name="connsiteX19" fmla="*/ 328613 w 445894"/>
              <a:gd name="connsiteY19" fmla="*/ 169132 h 259572"/>
              <a:gd name="connsiteX20" fmla="*/ 357188 w 445894"/>
              <a:gd name="connsiteY20" fmla="*/ 145319 h 259572"/>
              <a:gd name="connsiteX21" fmla="*/ 381000 w 445894"/>
              <a:gd name="connsiteY21" fmla="*/ 111982 h 259572"/>
              <a:gd name="connsiteX22" fmla="*/ 395288 w 445894"/>
              <a:gd name="connsiteY22" fmla="*/ 102457 h 259572"/>
              <a:gd name="connsiteX23" fmla="*/ 414338 w 445894"/>
              <a:gd name="connsiteY23" fmla="*/ 73882 h 259572"/>
              <a:gd name="connsiteX24" fmla="*/ 423863 w 445894"/>
              <a:gd name="connsiteY24" fmla="*/ 59594 h 259572"/>
              <a:gd name="connsiteX25" fmla="*/ 419100 w 445894"/>
              <a:gd name="connsiteY25" fmla="*/ 2444 h 259572"/>
              <a:gd name="connsiteX26" fmla="*/ 442913 w 445894"/>
              <a:gd name="connsiteY26" fmla="*/ 2444 h 25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5894" h="259572">
                <a:moveTo>
                  <a:pt x="442913" y="2444"/>
                </a:moveTo>
                <a:cubicBezTo>
                  <a:pt x="428626" y="3238"/>
                  <a:pt x="369815" y="4404"/>
                  <a:pt x="333375" y="7207"/>
                </a:cubicBezTo>
                <a:cubicBezTo>
                  <a:pt x="314618" y="8650"/>
                  <a:pt x="320777" y="13641"/>
                  <a:pt x="309563" y="26257"/>
                </a:cubicBezTo>
                <a:cubicBezTo>
                  <a:pt x="286771" y="51898"/>
                  <a:pt x="285049" y="51786"/>
                  <a:pt x="261938" y="69119"/>
                </a:cubicBezTo>
                <a:cubicBezTo>
                  <a:pt x="253248" y="82154"/>
                  <a:pt x="253166" y="86247"/>
                  <a:pt x="238125" y="92932"/>
                </a:cubicBezTo>
                <a:cubicBezTo>
                  <a:pt x="228950" y="97010"/>
                  <a:pt x="209550" y="102457"/>
                  <a:pt x="209550" y="102457"/>
                </a:cubicBezTo>
                <a:cubicBezTo>
                  <a:pt x="192862" y="114972"/>
                  <a:pt x="176756" y="127957"/>
                  <a:pt x="157163" y="135794"/>
                </a:cubicBezTo>
                <a:cubicBezTo>
                  <a:pt x="147841" y="139523"/>
                  <a:pt x="138113" y="142144"/>
                  <a:pt x="128588" y="145319"/>
                </a:cubicBezTo>
                <a:lnTo>
                  <a:pt x="114300" y="150082"/>
                </a:lnTo>
                <a:cubicBezTo>
                  <a:pt x="109538" y="151669"/>
                  <a:pt x="104935" y="153860"/>
                  <a:pt x="100013" y="154844"/>
                </a:cubicBezTo>
                <a:lnTo>
                  <a:pt x="52388" y="164369"/>
                </a:lnTo>
                <a:cubicBezTo>
                  <a:pt x="42863" y="170719"/>
                  <a:pt x="30163" y="173894"/>
                  <a:pt x="23813" y="183419"/>
                </a:cubicBezTo>
                <a:cubicBezTo>
                  <a:pt x="1978" y="216171"/>
                  <a:pt x="8383" y="201134"/>
                  <a:pt x="0" y="226282"/>
                </a:cubicBezTo>
                <a:cubicBezTo>
                  <a:pt x="15073" y="286566"/>
                  <a:pt x="-1161" y="248042"/>
                  <a:pt x="133350" y="240569"/>
                </a:cubicBezTo>
                <a:cubicBezTo>
                  <a:pt x="147703" y="239772"/>
                  <a:pt x="161925" y="237394"/>
                  <a:pt x="176213" y="235807"/>
                </a:cubicBezTo>
                <a:cubicBezTo>
                  <a:pt x="182563" y="234219"/>
                  <a:pt x="189247" y="233622"/>
                  <a:pt x="195263" y="231044"/>
                </a:cubicBezTo>
                <a:cubicBezTo>
                  <a:pt x="211505" y="224083"/>
                  <a:pt x="209797" y="218153"/>
                  <a:pt x="223838" y="207232"/>
                </a:cubicBezTo>
                <a:cubicBezTo>
                  <a:pt x="232874" y="200204"/>
                  <a:pt x="242888" y="194532"/>
                  <a:pt x="252413" y="188182"/>
                </a:cubicBezTo>
                <a:cubicBezTo>
                  <a:pt x="257175" y="185007"/>
                  <a:pt x="261270" y="180467"/>
                  <a:pt x="266700" y="178657"/>
                </a:cubicBezTo>
                <a:cubicBezTo>
                  <a:pt x="296123" y="168849"/>
                  <a:pt x="275993" y="174393"/>
                  <a:pt x="328613" y="169132"/>
                </a:cubicBezTo>
                <a:cubicBezTo>
                  <a:pt x="342661" y="159766"/>
                  <a:pt x="345728" y="159070"/>
                  <a:pt x="357188" y="145319"/>
                </a:cubicBezTo>
                <a:cubicBezTo>
                  <a:pt x="370705" y="129099"/>
                  <a:pt x="363849" y="129133"/>
                  <a:pt x="381000" y="111982"/>
                </a:cubicBezTo>
                <a:cubicBezTo>
                  <a:pt x="385047" y="107935"/>
                  <a:pt x="390525" y="105632"/>
                  <a:pt x="395288" y="102457"/>
                </a:cubicBezTo>
                <a:lnTo>
                  <a:pt x="414338" y="73882"/>
                </a:lnTo>
                <a:lnTo>
                  <a:pt x="423863" y="59594"/>
                </a:lnTo>
                <a:cubicBezTo>
                  <a:pt x="429022" y="38957"/>
                  <a:pt x="435768" y="24668"/>
                  <a:pt x="419100" y="2444"/>
                </a:cubicBezTo>
                <a:cubicBezTo>
                  <a:pt x="415290" y="-2636"/>
                  <a:pt x="457200" y="1650"/>
                  <a:pt x="442913" y="2444"/>
                </a:cubicBezTo>
                <a:close/>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928636" y="1119188"/>
            <a:ext cx="581827" cy="133350"/>
          </a:xfrm>
          <a:custGeom>
            <a:avLst/>
            <a:gdLst>
              <a:gd name="connsiteX0" fmla="*/ 581827 w 581827"/>
              <a:gd name="connsiteY0" fmla="*/ 38100 h 133350"/>
              <a:gd name="connsiteX1" fmla="*/ 524677 w 581827"/>
              <a:gd name="connsiteY1" fmla="*/ 19050 h 133350"/>
              <a:gd name="connsiteX2" fmla="*/ 491339 w 581827"/>
              <a:gd name="connsiteY2" fmla="*/ 9525 h 133350"/>
              <a:gd name="connsiteX3" fmla="*/ 458002 w 581827"/>
              <a:gd name="connsiteY3" fmla="*/ 4762 h 133350"/>
              <a:gd name="connsiteX4" fmla="*/ 443714 w 581827"/>
              <a:gd name="connsiteY4" fmla="*/ 0 h 133350"/>
              <a:gd name="connsiteX5" fmla="*/ 386564 w 581827"/>
              <a:gd name="connsiteY5" fmla="*/ 4762 h 133350"/>
              <a:gd name="connsiteX6" fmla="*/ 334177 w 581827"/>
              <a:gd name="connsiteY6" fmla="*/ 14287 h 133350"/>
              <a:gd name="connsiteX7" fmla="*/ 100814 w 581827"/>
              <a:gd name="connsiteY7" fmla="*/ 19050 h 133350"/>
              <a:gd name="connsiteX8" fmla="*/ 10327 w 581827"/>
              <a:gd name="connsiteY8" fmla="*/ 23812 h 133350"/>
              <a:gd name="connsiteX9" fmla="*/ 802 w 581827"/>
              <a:gd name="connsiteY9" fmla="*/ 38100 h 133350"/>
              <a:gd name="connsiteX10" fmla="*/ 5564 w 581827"/>
              <a:gd name="connsiteY10" fmla="*/ 71437 h 133350"/>
              <a:gd name="connsiteX11" fmla="*/ 34139 w 581827"/>
              <a:gd name="connsiteY11" fmla="*/ 80962 h 133350"/>
              <a:gd name="connsiteX12" fmla="*/ 77002 w 581827"/>
              <a:gd name="connsiteY12" fmla="*/ 95250 h 133350"/>
              <a:gd name="connsiteX13" fmla="*/ 115102 w 581827"/>
              <a:gd name="connsiteY13" fmla="*/ 109537 h 133350"/>
              <a:gd name="connsiteX14" fmla="*/ 143677 w 581827"/>
              <a:gd name="connsiteY14" fmla="*/ 119062 h 133350"/>
              <a:gd name="connsiteX15" fmla="*/ 205589 w 581827"/>
              <a:gd name="connsiteY15" fmla="*/ 123825 h 133350"/>
              <a:gd name="connsiteX16" fmla="*/ 343702 w 581827"/>
              <a:gd name="connsiteY16" fmla="*/ 133350 h 133350"/>
              <a:gd name="connsiteX17" fmla="*/ 443714 w 581827"/>
              <a:gd name="connsiteY17" fmla="*/ 128587 h 133350"/>
              <a:gd name="connsiteX18" fmla="*/ 458002 w 581827"/>
              <a:gd name="connsiteY18" fmla="*/ 123825 h 133350"/>
              <a:gd name="connsiteX19" fmla="*/ 543727 w 581827"/>
              <a:gd name="connsiteY19" fmla="*/ 119062 h 133350"/>
              <a:gd name="connsiteX20" fmla="*/ 558014 w 581827"/>
              <a:gd name="connsiteY20" fmla="*/ 114300 h 133350"/>
              <a:gd name="connsiteX21" fmla="*/ 581827 w 581827"/>
              <a:gd name="connsiteY21" fmla="*/ 71437 h 133350"/>
              <a:gd name="connsiteX22" fmla="*/ 577064 w 581827"/>
              <a:gd name="connsiteY22" fmla="*/ 42862 h 133350"/>
              <a:gd name="connsiteX23" fmla="*/ 548489 w 581827"/>
              <a:gd name="connsiteY23" fmla="*/ 33337 h 133350"/>
              <a:gd name="connsiteX24" fmla="*/ 529439 w 581827"/>
              <a:gd name="connsiteY24" fmla="*/ 23812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827" h="133350">
                <a:moveTo>
                  <a:pt x="581827" y="38100"/>
                </a:moveTo>
                <a:cubicBezTo>
                  <a:pt x="542889" y="22525"/>
                  <a:pt x="572175" y="33300"/>
                  <a:pt x="524677" y="19050"/>
                </a:cubicBezTo>
                <a:cubicBezTo>
                  <a:pt x="508976" y="14340"/>
                  <a:pt x="509006" y="12737"/>
                  <a:pt x="491339" y="9525"/>
                </a:cubicBezTo>
                <a:cubicBezTo>
                  <a:pt x="480295" y="7517"/>
                  <a:pt x="469114" y="6350"/>
                  <a:pt x="458002" y="4762"/>
                </a:cubicBezTo>
                <a:cubicBezTo>
                  <a:pt x="453239" y="3175"/>
                  <a:pt x="448734" y="0"/>
                  <a:pt x="443714" y="0"/>
                </a:cubicBezTo>
                <a:cubicBezTo>
                  <a:pt x="424598" y="0"/>
                  <a:pt x="405549" y="2528"/>
                  <a:pt x="386564" y="4762"/>
                </a:cubicBezTo>
                <a:cubicBezTo>
                  <a:pt x="368676" y="6866"/>
                  <a:pt x="352374" y="13625"/>
                  <a:pt x="334177" y="14287"/>
                </a:cubicBezTo>
                <a:cubicBezTo>
                  <a:pt x="256425" y="17114"/>
                  <a:pt x="178602" y="17462"/>
                  <a:pt x="100814" y="19050"/>
                </a:cubicBezTo>
                <a:cubicBezTo>
                  <a:pt x="70652" y="20637"/>
                  <a:pt x="39998" y="18160"/>
                  <a:pt x="10327" y="23812"/>
                </a:cubicBezTo>
                <a:cubicBezTo>
                  <a:pt x="4704" y="24883"/>
                  <a:pt x="1372" y="32404"/>
                  <a:pt x="802" y="38100"/>
                </a:cubicBezTo>
                <a:cubicBezTo>
                  <a:pt x="-315" y="49269"/>
                  <a:pt x="-1328" y="62576"/>
                  <a:pt x="5564" y="71437"/>
                </a:cubicBezTo>
                <a:cubicBezTo>
                  <a:pt x="11728" y="79362"/>
                  <a:pt x="25159" y="76472"/>
                  <a:pt x="34139" y="80962"/>
                </a:cubicBezTo>
                <a:cubicBezTo>
                  <a:pt x="60429" y="94107"/>
                  <a:pt x="46227" y="89095"/>
                  <a:pt x="77002" y="95250"/>
                </a:cubicBezTo>
                <a:cubicBezTo>
                  <a:pt x="108942" y="111220"/>
                  <a:pt x="82678" y="99810"/>
                  <a:pt x="115102" y="109537"/>
                </a:cubicBezTo>
                <a:cubicBezTo>
                  <a:pt x="124719" y="112422"/>
                  <a:pt x="133666" y="118292"/>
                  <a:pt x="143677" y="119062"/>
                </a:cubicBezTo>
                <a:lnTo>
                  <a:pt x="205589" y="123825"/>
                </a:lnTo>
                <a:cubicBezTo>
                  <a:pt x="352730" y="133634"/>
                  <a:pt x="226310" y="123566"/>
                  <a:pt x="343702" y="133350"/>
                </a:cubicBezTo>
                <a:cubicBezTo>
                  <a:pt x="377039" y="131762"/>
                  <a:pt x="410454" y="131359"/>
                  <a:pt x="443714" y="128587"/>
                </a:cubicBezTo>
                <a:cubicBezTo>
                  <a:pt x="448717" y="128170"/>
                  <a:pt x="453004" y="124301"/>
                  <a:pt x="458002" y="123825"/>
                </a:cubicBezTo>
                <a:cubicBezTo>
                  <a:pt x="486492" y="121112"/>
                  <a:pt x="515152" y="120650"/>
                  <a:pt x="543727" y="119062"/>
                </a:cubicBezTo>
                <a:cubicBezTo>
                  <a:pt x="548489" y="117475"/>
                  <a:pt x="554464" y="117850"/>
                  <a:pt x="558014" y="114300"/>
                </a:cubicBezTo>
                <a:cubicBezTo>
                  <a:pt x="574390" y="97924"/>
                  <a:pt x="575838" y="89403"/>
                  <a:pt x="581827" y="71437"/>
                </a:cubicBezTo>
                <a:cubicBezTo>
                  <a:pt x="580239" y="61912"/>
                  <a:pt x="583423" y="50129"/>
                  <a:pt x="577064" y="42862"/>
                </a:cubicBezTo>
                <a:cubicBezTo>
                  <a:pt x="570452" y="35306"/>
                  <a:pt x="558014" y="36512"/>
                  <a:pt x="548489" y="33337"/>
                </a:cubicBezTo>
                <a:cubicBezTo>
                  <a:pt x="532072" y="27865"/>
                  <a:pt x="537752" y="32125"/>
                  <a:pt x="529439" y="23812"/>
                </a:cubicBezTo>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8536959" y="569521"/>
            <a:ext cx="297479" cy="221054"/>
          </a:xfrm>
          <a:custGeom>
            <a:avLst/>
            <a:gdLst>
              <a:gd name="connsiteX0" fmla="*/ 216516 w 297479"/>
              <a:gd name="connsiteY0" fmla="*/ 11504 h 221054"/>
              <a:gd name="connsiteX1" fmla="*/ 159366 w 297479"/>
              <a:gd name="connsiteY1" fmla="*/ 21029 h 221054"/>
              <a:gd name="connsiteX2" fmla="*/ 145079 w 297479"/>
              <a:gd name="connsiteY2" fmla="*/ 25792 h 221054"/>
              <a:gd name="connsiteX3" fmla="*/ 130791 w 297479"/>
              <a:gd name="connsiteY3" fmla="*/ 35317 h 221054"/>
              <a:gd name="connsiteX4" fmla="*/ 111741 w 297479"/>
              <a:gd name="connsiteY4" fmla="*/ 59129 h 221054"/>
              <a:gd name="connsiteX5" fmla="*/ 78404 w 297479"/>
              <a:gd name="connsiteY5" fmla="*/ 82942 h 221054"/>
              <a:gd name="connsiteX6" fmla="*/ 45066 w 297479"/>
              <a:gd name="connsiteY6" fmla="*/ 92467 h 221054"/>
              <a:gd name="connsiteX7" fmla="*/ 6966 w 297479"/>
              <a:gd name="connsiteY7" fmla="*/ 125804 h 221054"/>
              <a:gd name="connsiteX8" fmla="*/ 6966 w 297479"/>
              <a:gd name="connsiteY8" fmla="*/ 182954 h 221054"/>
              <a:gd name="connsiteX9" fmla="*/ 21254 w 297479"/>
              <a:gd name="connsiteY9" fmla="*/ 192479 h 221054"/>
              <a:gd name="connsiteX10" fmla="*/ 49829 w 297479"/>
              <a:gd name="connsiteY10" fmla="*/ 216292 h 221054"/>
              <a:gd name="connsiteX11" fmla="*/ 102216 w 297479"/>
              <a:gd name="connsiteY11" fmla="*/ 221054 h 221054"/>
              <a:gd name="connsiteX12" fmla="*/ 164129 w 297479"/>
              <a:gd name="connsiteY12" fmla="*/ 216292 h 221054"/>
              <a:gd name="connsiteX13" fmla="*/ 178416 w 297479"/>
              <a:gd name="connsiteY13" fmla="*/ 211529 h 221054"/>
              <a:gd name="connsiteX14" fmla="*/ 192704 w 297479"/>
              <a:gd name="connsiteY14" fmla="*/ 197242 h 221054"/>
              <a:gd name="connsiteX15" fmla="*/ 197466 w 297479"/>
              <a:gd name="connsiteY15" fmla="*/ 182954 h 221054"/>
              <a:gd name="connsiteX16" fmla="*/ 226041 w 297479"/>
              <a:gd name="connsiteY16" fmla="*/ 159142 h 221054"/>
              <a:gd name="connsiteX17" fmla="*/ 235566 w 297479"/>
              <a:gd name="connsiteY17" fmla="*/ 144854 h 221054"/>
              <a:gd name="connsiteX18" fmla="*/ 264141 w 297479"/>
              <a:gd name="connsiteY18" fmla="*/ 116279 h 221054"/>
              <a:gd name="connsiteX19" fmla="*/ 287954 w 297479"/>
              <a:gd name="connsiteY19" fmla="*/ 87704 h 221054"/>
              <a:gd name="connsiteX20" fmla="*/ 297479 w 297479"/>
              <a:gd name="connsiteY20" fmla="*/ 73417 h 221054"/>
              <a:gd name="connsiteX21" fmla="*/ 292716 w 297479"/>
              <a:gd name="connsiteY21" fmla="*/ 21029 h 221054"/>
              <a:gd name="connsiteX22" fmla="*/ 278429 w 297479"/>
              <a:gd name="connsiteY22" fmla="*/ 16267 h 221054"/>
              <a:gd name="connsiteX23" fmla="*/ 264141 w 297479"/>
              <a:gd name="connsiteY23" fmla="*/ 6742 h 221054"/>
              <a:gd name="connsiteX24" fmla="*/ 249854 w 297479"/>
              <a:gd name="connsiteY24" fmla="*/ 1979 h 221054"/>
              <a:gd name="connsiteX25" fmla="*/ 216516 w 297479"/>
              <a:gd name="connsiteY25" fmla="*/ 11504 h 2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7479" h="221054">
                <a:moveTo>
                  <a:pt x="216516" y="11504"/>
                </a:moveTo>
                <a:cubicBezTo>
                  <a:pt x="201435" y="14679"/>
                  <a:pt x="183834" y="14038"/>
                  <a:pt x="159366" y="21029"/>
                </a:cubicBezTo>
                <a:cubicBezTo>
                  <a:pt x="154539" y="22408"/>
                  <a:pt x="149569" y="23547"/>
                  <a:pt x="145079" y="25792"/>
                </a:cubicBezTo>
                <a:cubicBezTo>
                  <a:pt x="139959" y="28352"/>
                  <a:pt x="135554" y="32142"/>
                  <a:pt x="130791" y="35317"/>
                </a:cubicBezTo>
                <a:cubicBezTo>
                  <a:pt x="123882" y="56047"/>
                  <a:pt x="130591" y="45665"/>
                  <a:pt x="111741" y="59129"/>
                </a:cubicBezTo>
                <a:cubicBezTo>
                  <a:pt x="106709" y="62723"/>
                  <a:pt x="85885" y="79201"/>
                  <a:pt x="78404" y="82942"/>
                </a:cubicBezTo>
                <a:cubicBezTo>
                  <a:pt x="71576" y="86356"/>
                  <a:pt x="51163" y="90943"/>
                  <a:pt x="45066" y="92467"/>
                </a:cubicBezTo>
                <a:cubicBezTo>
                  <a:pt x="11729" y="114692"/>
                  <a:pt x="22841" y="101992"/>
                  <a:pt x="6966" y="125804"/>
                </a:cubicBezTo>
                <a:cubicBezTo>
                  <a:pt x="-323" y="147674"/>
                  <a:pt x="-4129" y="152442"/>
                  <a:pt x="6966" y="182954"/>
                </a:cubicBezTo>
                <a:cubicBezTo>
                  <a:pt x="8922" y="188333"/>
                  <a:pt x="16857" y="188815"/>
                  <a:pt x="21254" y="192479"/>
                </a:cubicBezTo>
                <a:cubicBezTo>
                  <a:pt x="27422" y="197619"/>
                  <a:pt x="40276" y="214245"/>
                  <a:pt x="49829" y="216292"/>
                </a:cubicBezTo>
                <a:cubicBezTo>
                  <a:pt x="66974" y="219966"/>
                  <a:pt x="84754" y="219467"/>
                  <a:pt x="102216" y="221054"/>
                </a:cubicBezTo>
                <a:cubicBezTo>
                  <a:pt x="122854" y="219467"/>
                  <a:pt x="143590" y="218859"/>
                  <a:pt x="164129" y="216292"/>
                </a:cubicBezTo>
                <a:cubicBezTo>
                  <a:pt x="169110" y="215669"/>
                  <a:pt x="174239" y="214314"/>
                  <a:pt x="178416" y="211529"/>
                </a:cubicBezTo>
                <a:cubicBezTo>
                  <a:pt x="184020" y="207793"/>
                  <a:pt x="187941" y="202004"/>
                  <a:pt x="192704" y="197242"/>
                </a:cubicBezTo>
                <a:cubicBezTo>
                  <a:pt x="194291" y="192479"/>
                  <a:pt x="194681" y="187131"/>
                  <a:pt x="197466" y="182954"/>
                </a:cubicBezTo>
                <a:cubicBezTo>
                  <a:pt x="204798" y="171956"/>
                  <a:pt x="215501" y="166169"/>
                  <a:pt x="226041" y="159142"/>
                </a:cubicBezTo>
                <a:cubicBezTo>
                  <a:pt x="229216" y="154379"/>
                  <a:pt x="231763" y="149132"/>
                  <a:pt x="235566" y="144854"/>
                </a:cubicBezTo>
                <a:cubicBezTo>
                  <a:pt x="244515" y="134786"/>
                  <a:pt x="256669" y="127487"/>
                  <a:pt x="264141" y="116279"/>
                </a:cubicBezTo>
                <a:cubicBezTo>
                  <a:pt x="287789" y="80808"/>
                  <a:pt x="257396" y="124373"/>
                  <a:pt x="287954" y="87704"/>
                </a:cubicBezTo>
                <a:cubicBezTo>
                  <a:pt x="291618" y="83307"/>
                  <a:pt x="294304" y="78179"/>
                  <a:pt x="297479" y="73417"/>
                </a:cubicBezTo>
                <a:cubicBezTo>
                  <a:pt x="295891" y="55954"/>
                  <a:pt x="298261" y="37664"/>
                  <a:pt x="292716" y="21029"/>
                </a:cubicBezTo>
                <a:cubicBezTo>
                  <a:pt x="291129" y="16267"/>
                  <a:pt x="282919" y="18512"/>
                  <a:pt x="278429" y="16267"/>
                </a:cubicBezTo>
                <a:cubicBezTo>
                  <a:pt x="273309" y="13707"/>
                  <a:pt x="269261" y="9302"/>
                  <a:pt x="264141" y="6742"/>
                </a:cubicBezTo>
                <a:cubicBezTo>
                  <a:pt x="259651" y="4497"/>
                  <a:pt x="254724" y="3197"/>
                  <a:pt x="249854" y="1979"/>
                </a:cubicBezTo>
                <a:cubicBezTo>
                  <a:pt x="222090" y="-4962"/>
                  <a:pt x="231597" y="8329"/>
                  <a:pt x="216516" y="11504"/>
                </a:cubicBezTo>
                <a:close/>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8043863" y="300038"/>
            <a:ext cx="352425" cy="319087"/>
          </a:xfrm>
          <a:custGeom>
            <a:avLst/>
            <a:gdLst>
              <a:gd name="connsiteX0" fmla="*/ 80962 w 352425"/>
              <a:gd name="connsiteY0" fmla="*/ 319087 h 319087"/>
              <a:gd name="connsiteX1" fmla="*/ 109537 w 352425"/>
              <a:gd name="connsiteY1" fmla="*/ 314325 h 319087"/>
              <a:gd name="connsiteX2" fmla="*/ 123825 w 352425"/>
              <a:gd name="connsiteY2" fmla="*/ 309562 h 319087"/>
              <a:gd name="connsiteX3" fmla="*/ 152400 w 352425"/>
              <a:gd name="connsiteY3" fmla="*/ 304800 h 319087"/>
              <a:gd name="connsiteX4" fmla="*/ 190500 w 352425"/>
              <a:gd name="connsiteY4" fmla="*/ 295275 h 319087"/>
              <a:gd name="connsiteX5" fmla="*/ 223837 w 352425"/>
              <a:gd name="connsiteY5" fmla="*/ 280987 h 319087"/>
              <a:gd name="connsiteX6" fmla="*/ 257175 w 352425"/>
              <a:gd name="connsiteY6" fmla="*/ 266700 h 319087"/>
              <a:gd name="connsiteX7" fmla="*/ 285750 w 352425"/>
              <a:gd name="connsiteY7" fmla="*/ 247650 h 319087"/>
              <a:gd name="connsiteX8" fmla="*/ 314325 w 352425"/>
              <a:gd name="connsiteY8" fmla="*/ 219075 h 319087"/>
              <a:gd name="connsiteX9" fmla="*/ 333375 w 352425"/>
              <a:gd name="connsiteY9" fmla="*/ 195262 h 319087"/>
              <a:gd name="connsiteX10" fmla="*/ 342900 w 352425"/>
              <a:gd name="connsiteY10" fmla="*/ 166687 h 319087"/>
              <a:gd name="connsiteX11" fmla="*/ 352425 w 352425"/>
              <a:gd name="connsiteY11" fmla="*/ 128587 h 319087"/>
              <a:gd name="connsiteX12" fmla="*/ 342900 w 352425"/>
              <a:gd name="connsiteY12" fmla="*/ 71437 h 319087"/>
              <a:gd name="connsiteX13" fmla="*/ 314325 w 352425"/>
              <a:gd name="connsiteY13" fmla="*/ 38100 h 319087"/>
              <a:gd name="connsiteX14" fmla="*/ 304800 w 352425"/>
              <a:gd name="connsiteY14" fmla="*/ 23812 h 319087"/>
              <a:gd name="connsiteX15" fmla="*/ 290512 w 352425"/>
              <a:gd name="connsiteY15" fmla="*/ 19050 h 319087"/>
              <a:gd name="connsiteX16" fmla="*/ 276225 w 352425"/>
              <a:gd name="connsiteY16" fmla="*/ 9525 h 319087"/>
              <a:gd name="connsiteX17" fmla="*/ 238125 w 352425"/>
              <a:gd name="connsiteY17" fmla="*/ 0 h 319087"/>
              <a:gd name="connsiteX18" fmla="*/ 128587 w 352425"/>
              <a:gd name="connsiteY18" fmla="*/ 9525 h 319087"/>
              <a:gd name="connsiteX19" fmla="*/ 100012 w 352425"/>
              <a:gd name="connsiteY19" fmla="*/ 19050 h 319087"/>
              <a:gd name="connsiteX20" fmla="*/ 47625 w 352425"/>
              <a:gd name="connsiteY20" fmla="*/ 52387 h 319087"/>
              <a:gd name="connsiteX21" fmla="*/ 19050 w 352425"/>
              <a:gd name="connsiteY21" fmla="*/ 71437 h 319087"/>
              <a:gd name="connsiteX22" fmla="*/ 9525 w 352425"/>
              <a:gd name="connsiteY22" fmla="*/ 85725 h 319087"/>
              <a:gd name="connsiteX23" fmla="*/ 4762 w 352425"/>
              <a:gd name="connsiteY23" fmla="*/ 114300 h 319087"/>
              <a:gd name="connsiteX24" fmla="*/ 0 w 352425"/>
              <a:gd name="connsiteY24" fmla="*/ 128587 h 319087"/>
              <a:gd name="connsiteX25" fmla="*/ 4762 w 352425"/>
              <a:gd name="connsiteY25" fmla="*/ 204787 h 319087"/>
              <a:gd name="connsiteX26" fmla="*/ 19050 w 352425"/>
              <a:gd name="connsiteY26" fmla="*/ 233362 h 319087"/>
              <a:gd name="connsiteX27" fmla="*/ 33337 w 352425"/>
              <a:gd name="connsiteY27" fmla="*/ 242887 h 319087"/>
              <a:gd name="connsiteX28" fmla="*/ 47625 w 352425"/>
              <a:gd name="connsiteY28" fmla="*/ 261937 h 319087"/>
              <a:gd name="connsiteX29" fmla="*/ 66675 w 352425"/>
              <a:gd name="connsiteY29" fmla="*/ 290512 h 319087"/>
              <a:gd name="connsiteX30" fmla="*/ 95250 w 352425"/>
              <a:gd name="connsiteY30" fmla="*/ 314325 h 319087"/>
              <a:gd name="connsiteX31" fmla="*/ 123825 w 352425"/>
              <a:gd name="connsiteY31" fmla="*/ 309562 h 319087"/>
              <a:gd name="connsiteX32" fmla="*/ 128587 w 352425"/>
              <a:gd name="connsiteY32" fmla="*/ 295275 h 319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2425" h="319087">
                <a:moveTo>
                  <a:pt x="80962" y="319087"/>
                </a:moveTo>
                <a:cubicBezTo>
                  <a:pt x="90487" y="317500"/>
                  <a:pt x="100111" y="316420"/>
                  <a:pt x="109537" y="314325"/>
                </a:cubicBezTo>
                <a:cubicBezTo>
                  <a:pt x="114438" y="313236"/>
                  <a:pt x="118924" y="310651"/>
                  <a:pt x="123825" y="309562"/>
                </a:cubicBezTo>
                <a:cubicBezTo>
                  <a:pt x="133251" y="307467"/>
                  <a:pt x="142875" y="306387"/>
                  <a:pt x="152400" y="304800"/>
                </a:cubicBezTo>
                <a:cubicBezTo>
                  <a:pt x="185058" y="293912"/>
                  <a:pt x="144524" y="306769"/>
                  <a:pt x="190500" y="295275"/>
                </a:cubicBezTo>
                <a:cubicBezTo>
                  <a:pt x="208366" y="290809"/>
                  <a:pt x="204761" y="289162"/>
                  <a:pt x="223837" y="280987"/>
                </a:cubicBezTo>
                <a:cubicBezTo>
                  <a:pt x="246833" y="271132"/>
                  <a:pt x="230845" y="282498"/>
                  <a:pt x="257175" y="266700"/>
                </a:cubicBezTo>
                <a:cubicBezTo>
                  <a:pt x="266991" y="260810"/>
                  <a:pt x="277655" y="255745"/>
                  <a:pt x="285750" y="247650"/>
                </a:cubicBezTo>
                <a:lnTo>
                  <a:pt x="314325" y="219075"/>
                </a:lnTo>
                <a:cubicBezTo>
                  <a:pt x="331690" y="166973"/>
                  <a:pt x="302604" y="244495"/>
                  <a:pt x="333375" y="195262"/>
                </a:cubicBezTo>
                <a:cubicBezTo>
                  <a:pt x="338696" y="186748"/>
                  <a:pt x="339725" y="176212"/>
                  <a:pt x="342900" y="166687"/>
                </a:cubicBezTo>
                <a:cubicBezTo>
                  <a:pt x="350221" y="144723"/>
                  <a:pt x="346678" y="157318"/>
                  <a:pt x="352425" y="128587"/>
                </a:cubicBezTo>
                <a:cubicBezTo>
                  <a:pt x="349250" y="109537"/>
                  <a:pt x="348661" y="89871"/>
                  <a:pt x="342900" y="71437"/>
                </a:cubicBezTo>
                <a:cubicBezTo>
                  <a:pt x="339333" y="60023"/>
                  <a:pt x="321699" y="46949"/>
                  <a:pt x="314325" y="38100"/>
                </a:cubicBezTo>
                <a:cubicBezTo>
                  <a:pt x="310661" y="33703"/>
                  <a:pt x="309270" y="27388"/>
                  <a:pt x="304800" y="23812"/>
                </a:cubicBezTo>
                <a:cubicBezTo>
                  <a:pt x="300880" y="20676"/>
                  <a:pt x="295275" y="20637"/>
                  <a:pt x="290512" y="19050"/>
                </a:cubicBezTo>
                <a:cubicBezTo>
                  <a:pt x="285750" y="15875"/>
                  <a:pt x="281344" y="12085"/>
                  <a:pt x="276225" y="9525"/>
                </a:cubicBezTo>
                <a:cubicBezTo>
                  <a:pt x="266460" y="4642"/>
                  <a:pt x="247186" y="1812"/>
                  <a:pt x="238125" y="0"/>
                </a:cubicBezTo>
                <a:cubicBezTo>
                  <a:pt x="186183" y="2733"/>
                  <a:pt x="167170" y="-2050"/>
                  <a:pt x="128587" y="9525"/>
                </a:cubicBezTo>
                <a:cubicBezTo>
                  <a:pt x="118970" y="12410"/>
                  <a:pt x="108992" y="14560"/>
                  <a:pt x="100012" y="19050"/>
                </a:cubicBezTo>
                <a:cubicBezTo>
                  <a:pt x="14857" y="61628"/>
                  <a:pt x="91414" y="18329"/>
                  <a:pt x="47625" y="52387"/>
                </a:cubicBezTo>
                <a:cubicBezTo>
                  <a:pt x="38589" y="59415"/>
                  <a:pt x="19050" y="71437"/>
                  <a:pt x="19050" y="71437"/>
                </a:cubicBezTo>
                <a:cubicBezTo>
                  <a:pt x="15875" y="76200"/>
                  <a:pt x="11335" y="80295"/>
                  <a:pt x="9525" y="85725"/>
                </a:cubicBezTo>
                <a:cubicBezTo>
                  <a:pt x="6471" y="94886"/>
                  <a:pt x="6857" y="104874"/>
                  <a:pt x="4762" y="114300"/>
                </a:cubicBezTo>
                <a:cubicBezTo>
                  <a:pt x="3673" y="119200"/>
                  <a:pt x="1587" y="123825"/>
                  <a:pt x="0" y="128587"/>
                </a:cubicBezTo>
                <a:cubicBezTo>
                  <a:pt x="1587" y="153987"/>
                  <a:pt x="2098" y="179477"/>
                  <a:pt x="4762" y="204787"/>
                </a:cubicBezTo>
                <a:cubicBezTo>
                  <a:pt x="5673" y="213445"/>
                  <a:pt x="13195" y="227507"/>
                  <a:pt x="19050" y="233362"/>
                </a:cubicBezTo>
                <a:cubicBezTo>
                  <a:pt x="23097" y="237409"/>
                  <a:pt x="29290" y="238840"/>
                  <a:pt x="33337" y="242887"/>
                </a:cubicBezTo>
                <a:cubicBezTo>
                  <a:pt x="38950" y="248500"/>
                  <a:pt x="43073" y="255434"/>
                  <a:pt x="47625" y="261937"/>
                </a:cubicBezTo>
                <a:cubicBezTo>
                  <a:pt x="54190" y="271315"/>
                  <a:pt x="58581" y="282417"/>
                  <a:pt x="66675" y="290512"/>
                </a:cubicBezTo>
                <a:cubicBezTo>
                  <a:pt x="85009" y="308848"/>
                  <a:pt x="75358" y="301064"/>
                  <a:pt x="95250" y="314325"/>
                </a:cubicBezTo>
                <a:cubicBezTo>
                  <a:pt x="104775" y="312737"/>
                  <a:pt x="115441" y="314353"/>
                  <a:pt x="123825" y="309562"/>
                </a:cubicBezTo>
                <a:cubicBezTo>
                  <a:pt x="128183" y="307071"/>
                  <a:pt x="128587" y="295275"/>
                  <a:pt x="128587" y="295275"/>
                </a:cubicBezTo>
              </a:path>
            </a:pathLst>
          </a:custGeom>
          <a:noFill/>
          <a:ln w="15875">
            <a:solidFill>
              <a:srgbClr val="990033">
                <a:alpha val="6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205662" y="168234"/>
            <a:ext cx="741306" cy="369332"/>
          </a:xfrm>
          <a:prstGeom prst="rect">
            <a:avLst/>
          </a:prstGeom>
          <a:solidFill>
            <a:schemeClr val="bg1">
              <a:lumMod val="75000"/>
              <a:alpha val="86000"/>
            </a:schemeClr>
          </a:solidFill>
        </p:spPr>
        <p:txBody>
          <a:bodyPr wrap="square" rtlCol="0">
            <a:spAutoFit/>
          </a:bodyPr>
          <a:lstStyle/>
          <a:p>
            <a:r>
              <a:rPr lang="en-US" dirty="0" smtClean="0">
                <a:solidFill>
                  <a:srgbClr val="990033"/>
                </a:solidFill>
              </a:rPr>
              <a:t>Golgi</a:t>
            </a:r>
            <a:endParaRPr lang="en-US" dirty="0">
              <a:solidFill>
                <a:srgbClr val="990033"/>
              </a:solidFill>
            </a:endParaRPr>
          </a:p>
        </p:txBody>
      </p:sp>
      <p:sp>
        <p:nvSpPr>
          <p:cNvPr id="25" name="Down Arrow 24"/>
          <p:cNvSpPr/>
          <p:nvPr/>
        </p:nvSpPr>
        <p:spPr>
          <a:xfrm rot="16200000">
            <a:off x="6260225" y="1239830"/>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Freeform 26"/>
          <p:cNvSpPr/>
          <p:nvPr/>
        </p:nvSpPr>
        <p:spPr>
          <a:xfrm>
            <a:off x="8982075" y="1231940"/>
            <a:ext cx="95250" cy="139660"/>
          </a:xfrm>
          <a:custGeom>
            <a:avLst/>
            <a:gdLst>
              <a:gd name="connsiteX0" fmla="*/ 52388 w 95250"/>
              <a:gd name="connsiteY0" fmla="*/ 1548 h 139660"/>
              <a:gd name="connsiteX1" fmla="*/ 28575 w 95250"/>
              <a:gd name="connsiteY1" fmla="*/ 6310 h 139660"/>
              <a:gd name="connsiteX2" fmla="*/ 14288 w 95250"/>
              <a:gd name="connsiteY2" fmla="*/ 11073 h 139660"/>
              <a:gd name="connsiteX3" fmla="*/ 0 w 95250"/>
              <a:gd name="connsiteY3" fmla="*/ 58698 h 139660"/>
              <a:gd name="connsiteX4" fmla="*/ 14288 w 95250"/>
              <a:gd name="connsiteY4" fmla="*/ 120610 h 139660"/>
              <a:gd name="connsiteX5" fmla="*/ 42863 w 95250"/>
              <a:gd name="connsiteY5" fmla="*/ 139660 h 139660"/>
              <a:gd name="connsiteX6" fmla="*/ 90488 w 95250"/>
              <a:gd name="connsiteY6" fmla="*/ 120610 h 139660"/>
              <a:gd name="connsiteX7" fmla="*/ 95250 w 95250"/>
              <a:gd name="connsiteY7" fmla="*/ 106323 h 139660"/>
              <a:gd name="connsiteX8" fmla="*/ 71438 w 95250"/>
              <a:gd name="connsiteY8" fmla="*/ 34885 h 139660"/>
              <a:gd name="connsiteX9" fmla="*/ 52388 w 95250"/>
              <a:gd name="connsiteY9" fmla="*/ 1548 h 13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39660">
                <a:moveTo>
                  <a:pt x="52388" y="1548"/>
                </a:moveTo>
                <a:cubicBezTo>
                  <a:pt x="45244" y="-3214"/>
                  <a:pt x="36428" y="4347"/>
                  <a:pt x="28575" y="6310"/>
                </a:cubicBezTo>
                <a:cubicBezTo>
                  <a:pt x="23705" y="7528"/>
                  <a:pt x="17206" y="6988"/>
                  <a:pt x="14288" y="11073"/>
                </a:cubicBezTo>
                <a:cubicBezTo>
                  <a:pt x="9830" y="17315"/>
                  <a:pt x="2546" y="48515"/>
                  <a:pt x="0" y="58698"/>
                </a:cubicBezTo>
                <a:cubicBezTo>
                  <a:pt x="1824" y="76939"/>
                  <a:pt x="-2828" y="105633"/>
                  <a:pt x="14288" y="120610"/>
                </a:cubicBezTo>
                <a:cubicBezTo>
                  <a:pt x="22903" y="128148"/>
                  <a:pt x="42863" y="139660"/>
                  <a:pt x="42863" y="139660"/>
                </a:cubicBezTo>
                <a:cubicBezTo>
                  <a:pt x="69221" y="135895"/>
                  <a:pt x="76451" y="141666"/>
                  <a:pt x="90488" y="120610"/>
                </a:cubicBezTo>
                <a:cubicBezTo>
                  <a:pt x="93273" y="116433"/>
                  <a:pt x="93663" y="111085"/>
                  <a:pt x="95250" y="106323"/>
                </a:cubicBezTo>
                <a:cubicBezTo>
                  <a:pt x="91345" y="71174"/>
                  <a:pt x="96773" y="60218"/>
                  <a:pt x="71438" y="34885"/>
                </a:cubicBezTo>
                <a:cubicBezTo>
                  <a:pt x="56028" y="19476"/>
                  <a:pt x="59532" y="6310"/>
                  <a:pt x="52388" y="1548"/>
                </a:cubicBezTo>
                <a:close/>
              </a:path>
            </a:pathLst>
          </a:custGeom>
          <a:solidFill>
            <a:srgbClr val="CC0066">
              <a:alpha val="71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8690154" y="1128713"/>
            <a:ext cx="129996" cy="161925"/>
          </a:xfrm>
          <a:custGeom>
            <a:avLst/>
            <a:gdLst>
              <a:gd name="connsiteX0" fmla="*/ 82371 w 129996"/>
              <a:gd name="connsiteY0" fmla="*/ 0 h 161925"/>
              <a:gd name="connsiteX1" fmla="*/ 63321 w 129996"/>
              <a:gd name="connsiteY1" fmla="*/ 23812 h 161925"/>
              <a:gd name="connsiteX2" fmla="*/ 15696 w 129996"/>
              <a:gd name="connsiteY2" fmla="*/ 57150 h 161925"/>
              <a:gd name="connsiteX3" fmla="*/ 6171 w 129996"/>
              <a:gd name="connsiteY3" fmla="*/ 71437 h 161925"/>
              <a:gd name="connsiteX4" fmla="*/ 6171 w 129996"/>
              <a:gd name="connsiteY4" fmla="*/ 133350 h 161925"/>
              <a:gd name="connsiteX5" fmla="*/ 10934 w 129996"/>
              <a:gd name="connsiteY5" fmla="*/ 147637 h 161925"/>
              <a:gd name="connsiteX6" fmla="*/ 39509 w 129996"/>
              <a:gd name="connsiteY6" fmla="*/ 157162 h 161925"/>
              <a:gd name="connsiteX7" fmla="*/ 53796 w 129996"/>
              <a:gd name="connsiteY7" fmla="*/ 161925 h 161925"/>
              <a:gd name="connsiteX8" fmla="*/ 82371 w 129996"/>
              <a:gd name="connsiteY8" fmla="*/ 142875 h 161925"/>
              <a:gd name="connsiteX9" fmla="*/ 110946 w 129996"/>
              <a:gd name="connsiteY9" fmla="*/ 114300 h 161925"/>
              <a:gd name="connsiteX10" fmla="*/ 125234 w 129996"/>
              <a:gd name="connsiteY10" fmla="*/ 85725 h 161925"/>
              <a:gd name="connsiteX11" fmla="*/ 129996 w 129996"/>
              <a:gd name="connsiteY11" fmla="*/ 71437 h 161925"/>
              <a:gd name="connsiteX12" fmla="*/ 125234 w 129996"/>
              <a:gd name="connsiteY12" fmla="*/ 38100 h 161925"/>
              <a:gd name="connsiteX13" fmla="*/ 96659 w 129996"/>
              <a:gd name="connsiteY13" fmla="*/ 28575 h 161925"/>
              <a:gd name="connsiteX14" fmla="*/ 82371 w 129996"/>
              <a:gd name="connsiteY14"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96" h="161925">
                <a:moveTo>
                  <a:pt x="82371" y="0"/>
                </a:moveTo>
                <a:cubicBezTo>
                  <a:pt x="76021" y="7937"/>
                  <a:pt x="70876" y="17012"/>
                  <a:pt x="63321" y="23812"/>
                </a:cubicBezTo>
                <a:cubicBezTo>
                  <a:pt x="47751" y="37825"/>
                  <a:pt x="30307" y="42539"/>
                  <a:pt x="15696" y="57150"/>
                </a:cubicBezTo>
                <a:cubicBezTo>
                  <a:pt x="11649" y="61197"/>
                  <a:pt x="9346" y="66675"/>
                  <a:pt x="6171" y="71437"/>
                </a:cubicBezTo>
                <a:cubicBezTo>
                  <a:pt x="-3025" y="99030"/>
                  <a:pt x="-1029" y="86547"/>
                  <a:pt x="6171" y="133350"/>
                </a:cubicBezTo>
                <a:cubicBezTo>
                  <a:pt x="6934" y="138312"/>
                  <a:pt x="6849" y="144719"/>
                  <a:pt x="10934" y="147637"/>
                </a:cubicBezTo>
                <a:cubicBezTo>
                  <a:pt x="19104" y="153473"/>
                  <a:pt x="29984" y="153987"/>
                  <a:pt x="39509" y="157162"/>
                </a:cubicBezTo>
                <a:lnTo>
                  <a:pt x="53796" y="161925"/>
                </a:lnTo>
                <a:cubicBezTo>
                  <a:pt x="63321" y="155575"/>
                  <a:pt x="74276" y="150970"/>
                  <a:pt x="82371" y="142875"/>
                </a:cubicBezTo>
                <a:lnTo>
                  <a:pt x="110946" y="114300"/>
                </a:lnTo>
                <a:cubicBezTo>
                  <a:pt x="122921" y="78379"/>
                  <a:pt x="106766" y="122662"/>
                  <a:pt x="125234" y="85725"/>
                </a:cubicBezTo>
                <a:cubicBezTo>
                  <a:pt x="127479" y="81235"/>
                  <a:pt x="128409" y="76200"/>
                  <a:pt x="129996" y="71437"/>
                </a:cubicBezTo>
                <a:cubicBezTo>
                  <a:pt x="128409" y="60325"/>
                  <a:pt x="132126" y="46961"/>
                  <a:pt x="125234" y="38100"/>
                </a:cubicBezTo>
                <a:cubicBezTo>
                  <a:pt x="119070" y="30175"/>
                  <a:pt x="105639" y="33066"/>
                  <a:pt x="96659" y="28575"/>
                </a:cubicBezTo>
                <a:lnTo>
                  <a:pt x="82371" y="0"/>
                </a:lnTo>
                <a:close/>
              </a:path>
            </a:pathLst>
          </a:custGeom>
          <a:solidFill>
            <a:srgbClr val="CC0066">
              <a:alpha val="71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7691431" y="1581026"/>
            <a:ext cx="128088" cy="121313"/>
          </a:xfrm>
          <a:custGeom>
            <a:avLst/>
            <a:gdLst>
              <a:gd name="connsiteX0" fmla="*/ 71444 w 128088"/>
              <a:gd name="connsiteY0" fmla="*/ 23937 h 121313"/>
              <a:gd name="connsiteX1" fmla="*/ 38107 w 128088"/>
              <a:gd name="connsiteY1" fmla="*/ 28699 h 121313"/>
              <a:gd name="connsiteX2" fmla="*/ 4769 w 128088"/>
              <a:gd name="connsiteY2" fmla="*/ 38224 h 121313"/>
              <a:gd name="connsiteX3" fmla="*/ 4769 w 128088"/>
              <a:gd name="connsiteY3" fmla="*/ 104899 h 121313"/>
              <a:gd name="connsiteX4" fmla="*/ 23819 w 128088"/>
              <a:gd name="connsiteY4" fmla="*/ 109662 h 121313"/>
              <a:gd name="connsiteX5" fmla="*/ 76207 w 128088"/>
              <a:gd name="connsiteY5" fmla="*/ 119187 h 121313"/>
              <a:gd name="connsiteX6" fmla="*/ 123832 w 128088"/>
              <a:gd name="connsiteY6" fmla="*/ 114424 h 121313"/>
              <a:gd name="connsiteX7" fmla="*/ 119069 w 128088"/>
              <a:gd name="connsiteY7" fmla="*/ 57274 h 121313"/>
              <a:gd name="connsiteX8" fmla="*/ 114307 w 128088"/>
              <a:gd name="connsiteY8" fmla="*/ 42987 h 121313"/>
              <a:gd name="connsiteX9" fmla="*/ 85732 w 128088"/>
              <a:gd name="connsiteY9" fmla="*/ 23937 h 121313"/>
              <a:gd name="connsiteX10" fmla="*/ 61919 w 128088"/>
              <a:gd name="connsiteY10" fmla="*/ 124 h 121313"/>
              <a:gd name="connsiteX11" fmla="*/ 71444 w 128088"/>
              <a:gd name="connsiteY11" fmla="*/ 23937 h 12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088" h="121313">
                <a:moveTo>
                  <a:pt x="71444" y="23937"/>
                </a:moveTo>
                <a:cubicBezTo>
                  <a:pt x="67475" y="28699"/>
                  <a:pt x="49151" y="26691"/>
                  <a:pt x="38107" y="28699"/>
                </a:cubicBezTo>
                <a:cubicBezTo>
                  <a:pt x="24958" y="31090"/>
                  <a:pt x="17005" y="34146"/>
                  <a:pt x="4769" y="38224"/>
                </a:cubicBezTo>
                <a:cubicBezTo>
                  <a:pt x="4129" y="43984"/>
                  <a:pt x="-5636" y="92412"/>
                  <a:pt x="4769" y="104899"/>
                </a:cubicBezTo>
                <a:cubicBezTo>
                  <a:pt x="8959" y="109927"/>
                  <a:pt x="17379" y="108491"/>
                  <a:pt x="23819" y="109662"/>
                </a:cubicBezTo>
                <a:cubicBezTo>
                  <a:pt x="86389" y="121038"/>
                  <a:pt x="33000" y="108384"/>
                  <a:pt x="76207" y="119187"/>
                </a:cubicBezTo>
                <a:cubicBezTo>
                  <a:pt x="92082" y="117599"/>
                  <a:pt x="114751" y="127541"/>
                  <a:pt x="123832" y="114424"/>
                </a:cubicBezTo>
                <a:cubicBezTo>
                  <a:pt x="134713" y="98707"/>
                  <a:pt x="121595" y="76222"/>
                  <a:pt x="119069" y="57274"/>
                </a:cubicBezTo>
                <a:cubicBezTo>
                  <a:pt x="118406" y="52298"/>
                  <a:pt x="117857" y="46537"/>
                  <a:pt x="114307" y="42987"/>
                </a:cubicBezTo>
                <a:cubicBezTo>
                  <a:pt x="106212" y="34892"/>
                  <a:pt x="85732" y="23937"/>
                  <a:pt x="85732" y="23937"/>
                </a:cubicBezTo>
                <a:cubicBezTo>
                  <a:pt x="79382" y="14411"/>
                  <a:pt x="74620" y="3299"/>
                  <a:pt x="61919" y="124"/>
                </a:cubicBezTo>
                <a:cubicBezTo>
                  <a:pt x="54219" y="-1801"/>
                  <a:pt x="75413" y="19175"/>
                  <a:pt x="71444" y="23937"/>
                </a:cubicBezTo>
                <a:close/>
              </a:path>
            </a:pathLst>
          </a:custGeom>
          <a:solidFill>
            <a:srgbClr val="CC0066">
              <a:alpha val="71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7734071" y="1404660"/>
            <a:ext cx="81192" cy="76478"/>
          </a:xfrm>
          <a:custGeom>
            <a:avLst/>
            <a:gdLst>
              <a:gd name="connsiteX0" fmla="*/ 66904 w 81192"/>
              <a:gd name="connsiteY0" fmla="*/ 278 h 76478"/>
              <a:gd name="connsiteX1" fmla="*/ 43092 w 81192"/>
              <a:gd name="connsiteY1" fmla="*/ 5040 h 76478"/>
              <a:gd name="connsiteX2" fmla="*/ 14517 w 81192"/>
              <a:gd name="connsiteY2" fmla="*/ 14565 h 76478"/>
              <a:gd name="connsiteX3" fmla="*/ 229 w 81192"/>
              <a:gd name="connsiteY3" fmla="*/ 43140 h 76478"/>
              <a:gd name="connsiteX4" fmla="*/ 33567 w 81192"/>
              <a:gd name="connsiteY4" fmla="*/ 76478 h 76478"/>
              <a:gd name="connsiteX5" fmla="*/ 66904 w 81192"/>
              <a:gd name="connsiteY5" fmla="*/ 71715 h 76478"/>
              <a:gd name="connsiteX6" fmla="*/ 71667 w 81192"/>
              <a:gd name="connsiteY6" fmla="*/ 47903 h 76478"/>
              <a:gd name="connsiteX7" fmla="*/ 81192 w 81192"/>
              <a:gd name="connsiteY7" fmla="*/ 19328 h 76478"/>
              <a:gd name="connsiteX8" fmla="*/ 71667 w 81192"/>
              <a:gd name="connsiteY8" fmla="*/ 5040 h 76478"/>
              <a:gd name="connsiteX9" fmla="*/ 66904 w 81192"/>
              <a:gd name="connsiteY9" fmla="*/ 278 h 7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192" h="76478">
                <a:moveTo>
                  <a:pt x="66904" y="278"/>
                </a:moveTo>
                <a:cubicBezTo>
                  <a:pt x="62142" y="278"/>
                  <a:pt x="50901" y="2910"/>
                  <a:pt x="43092" y="5040"/>
                </a:cubicBezTo>
                <a:cubicBezTo>
                  <a:pt x="33406" y="7682"/>
                  <a:pt x="14517" y="14565"/>
                  <a:pt x="14517" y="14565"/>
                </a:cubicBezTo>
                <a:cubicBezTo>
                  <a:pt x="12200" y="18041"/>
                  <a:pt x="-1961" y="36569"/>
                  <a:pt x="229" y="43140"/>
                </a:cubicBezTo>
                <a:cubicBezTo>
                  <a:pt x="9781" y="71798"/>
                  <a:pt x="13805" y="69890"/>
                  <a:pt x="33567" y="76478"/>
                </a:cubicBezTo>
                <a:cubicBezTo>
                  <a:pt x="44679" y="74890"/>
                  <a:pt x="57924" y="78450"/>
                  <a:pt x="66904" y="71715"/>
                </a:cubicBezTo>
                <a:cubicBezTo>
                  <a:pt x="73380" y="66858"/>
                  <a:pt x="69537" y="55712"/>
                  <a:pt x="71667" y="47903"/>
                </a:cubicBezTo>
                <a:cubicBezTo>
                  <a:pt x="74309" y="38217"/>
                  <a:pt x="81192" y="19328"/>
                  <a:pt x="81192" y="19328"/>
                </a:cubicBezTo>
                <a:cubicBezTo>
                  <a:pt x="78017" y="14565"/>
                  <a:pt x="76137" y="8616"/>
                  <a:pt x="71667" y="5040"/>
                </a:cubicBezTo>
                <a:cubicBezTo>
                  <a:pt x="63205" y="-1730"/>
                  <a:pt x="71666" y="278"/>
                  <a:pt x="66904" y="278"/>
                </a:cubicBezTo>
                <a:close/>
              </a:path>
            </a:pathLst>
          </a:custGeom>
          <a:solidFill>
            <a:srgbClr val="CC0066">
              <a:alpha val="71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8876361" y="1081088"/>
            <a:ext cx="136556" cy="72481"/>
          </a:xfrm>
          <a:custGeom>
            <a:avLst/>
            <a:gdLst>
              <a:gd name="connsiteX0" fmla="*/ 134289 w 136556"/>
              <a:gd name="connsiteY0" fmla="*/ 19050 h 72481"/>
              <a:gd name="connsiteX1" fmla="*/ 72377 w 136556"/>
              <a:gd name="connsiteY1" fmla="*/ 0 h 72481"/>
              <a:gd name="connsiteX2" fmla="*/ 10464 w 136556"/>
              <a:gd name="connsiteY2" fmla="*/ 4762 h 72481"/>
              <a:gd name="connsiteX3" fmla="*/ 939 w 136556"/>
              <a:gd name="connsiteY3" fmla="*/ 19050 h 72481"/>
              <a:gd name="connsiteX4" fmla="*/ 5702 w 136556"/>
              <a:gd name="connsiteY4" fmla="*/ 57150 h 72481"/>
              <a:gd name="connsiteX5" fmla="*/ 67614 w 136556"/>
              <a:gd name="connsiteY5" fmla="*/ 71437 h 72481"/>
              <a:gd name="connsiteX6" fmla="*/ 124764 w 136556"/>
              <a:gd name="connsiteY6" fmla="*/ 47625 h 72481"/>
              <a:gd name="connsiteX7" fmla="*/ 134289 w 136556"/>
              <a:gd name="connsiteY7" fmla="*/ 19050 h 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556" h="72481">
                <a:moveTo>
                  <a:pt x="134289" y="19050"/>
                </a:moveTo>
                <a:cubicBezTo>
                  <a:pt x="125558" y="11113"/>
                  <a:pt x="106038" y="8414"/>
                  <a:pt x="72377" y="0"/>
                </a:cubicBezTo>
                <a:cubicBezTo>
                  <a:pt x="51739" y="1587"/>
                  <a:pt x="30464" y="-571"/>
                  <a:pt x="10464" y="4762"/>
                </a:cubicBezTo>
                <a:cubicBezTo>
                  <a:pt x="4933" y="6237"/>
                  <a:pt x="1457" y="13350"/>
                  <a:pt x="939" y="19050"/>
                </a:cubicBezTo>
                <a:cubicBezTo>
                  <a:pt x="-220" y="31796"/>
                  <a:pt x="-1638" y="46665"/>
                  <a:pt x="5702" y="57150"/>
                </a:cubicBezTo>
                <a:cubicBezTo>
                  <a:pt x="11513" y="65452"/>
                  <a:pt x="61694" y="70591"/>
                  <a:pt x="67614" y="71437"/>
                </a:cubicBezTo>
                <a:cubicBezTo>
                  <a:pt x="126002" y="66946"/>
                  <a:pt x="137726" y="86511"/>
                  <a:pt x="124764" y="47625"/>
                </a:cubicBezTo>
                <a:cubicBezTo>
                  <a:pt x="123641" y="44257"/>
                  <a:pt x="143020" y="26987"/>
                  <a:pt x="134289" y="19050"/>
                </a:cubicBezTo>
                <a:close/>
              </a:path>
            </a:pathLst>
          </a:custGeom>
          <a:solidFill>
            <a:srgbClr val="CC0066">
              <a:alpha val="71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7058025" y="1542814"/>
            <a:ext cx="112738" cy="57386"/>
          </a:xfrm>
          <a:custGeom>
            <a:avLst/>
            <a:gdLst>
              <a:gd name="connsiteX0" fmla="*/ 109538 w 112738"/>
              <a:gd name="connsiteY0" fmla="*/ 24049 h 57386"/>
              <a:gd name="connsiteX1" fmla="*/ 85725 w 112738"/>
              <a:gd name="connsiteY1" fmla="*/ 9761 h 57386"/>
              <a:gd name="connsiteX2" fmla="*/ 71438 w 112738"/>
              <a:gd name="connsiteY2" fmla="*/ 236 h 57386"/>
              <a:gd name="connsiteX3" fmla="*/ 4763 w 112738"/>
              <a:gd name="connsiteY3" fmla="*/ 4999 h 57386"/>
              <a:gd name="connsiteX4" fmla="*/ 0 w 112738"/>
              <a:gd name="connsiteY4" fmla="*/ 19286 h 57386"/>
              <a:gd name="connsiteX5" fmla="*/ 9525 w 112738"/>
              <a:gd name="connsiteY5" fmla="*/ 57386 h 57386"/>
              <a:gd name="connsiteX6" fmla="*/ 109538 w 112738"/>
              <a:gd name="connsiteY6" fmla="*/ 24049 h 5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38" h="57386">
                <a:moveTo>
                  <a:pt x="109538" y="24049"/>
                </a:moveTo>
                <a:cubicBezTo>
                  <a:pt x="122238" y="16112"/>
                  <a:pt x="93575" y="14667"/>
                  <a:pt x="85725" y="9761"/>
                </a:cubicBezTo>
                <a:cubicBezTo>
                  <a:pt x="80871" y="6727"/>
                  <a:pt x="77152" y="572"/>
                  <a:pt x="71438" y="236"/>
                </a:cubicBezTo>
                <a:cubicBezTo>
                  <a:pt x="49195" y="-1072"/>
                  <a:pt x="26988" y="3411"/>
                  <a:pt x="4763" y="4999"/>
                </a:cubicBezTo>
                <a:cubicBezTo>
                  <a:pt x="3175" y="9761"/>
                  <a:pt x="0" y="14266"/>
                  <a:pt x="0" y="19286"/>
                </a:cubicBezTo>
                <a:cubicBezTo>
                  <a:pt x="0" y="30778"/>
                  <a:pt x="5768" y="46113"/>
                  <a:pt x="9525" y="57386"/>
                </a:cubicBezTo>
                <a:cubicBezTo>
                  <a:pt x="112703" y="52228"/>
                  <a:pt x="96838" y="31986"/>
                  <a:pt x="109538" y="24049"/>
                </a:cubicBezTo>
                <a:close/>
              </a:path>
            </a:pathLst>
          </a:custGeom>
          <a:solidFill>
            <a:srgbClr val="CC0066">
              <a:alpha val="71000"/>
            </a:srgbClr>
          </a:solidFill>
          <a:ln w="1270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 y="147610"/>
            <a:ext cx="1114619" cy="913182"/>
          </a:xfrm>
          <a:prstGeom prst="rect">
            <a:avLst/>
          </a:prstGeom>
        </p:spPr>
      </p:pic>
      <p:sp>
        <p:nvSpPr>
          <p:cNvPr id="6" name="Down Arrow 5"/>
          <p:cNvSpPr/>
          <p:nvPr/>
        </p:nvSpPr>
        <p:spPr>
          <a:xfrm rot="7521752">
            <a:off x="963855" y="465200"/>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1074399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solidFill>
                  <a:srgbClr val="92D050"/>
                </a:solidFill>
              </a:rPr>
              <a:t>Cytoplasm</a:t>
            </a:r>
            <a:endParaRPr lang="en-US" u="sng" dirty="0">
              <a:solidFill>
                <a:srgbClr val="92D050"/>
              </a:solidFill>
            </a:endParaRPr>
          </a:p>
        </p:txBody>
      </p:sp>
      <p:sp>
        <p:nvSpPr>
          <p:cNvPr id="3" name="Content Placeholder 2"/>
          <p:cNvSpPr>
            <a:spLocks noGrp="1"/>
          </p:cNvSpPr>
          <p:nvPr>
            <p:ph idx="1"/>
          </p:nvPr>
        </p:nvSpPr>
        <p:spPr>
          <a:xfrm>
            <a:off x="3657600" y="3573474"/>
            <a:ext cx="4011222" cy="611332"/>
          </a:xfrm>
        </p:spPr>
        <p:txBody>
          <a:bodyPr>
            <a:noAutofit/>
          </a:bodyPr>
          <a:lstStyle/>
          <a:p>
            <a:pPr marL="0" indent="0">
              <a:buNone/>
            </a:pPr>
            <a:r>
              <a:rPr lang="en-US" dirty="0" smtClean="0"/>
              <a:t>1. Cytosol </a:t>
            </a:r>
            <a:endParaRPr lang="en-US" sz="2000" dirty="0" smtClean="0"/>
          </a:p>
        </p:txBody>
      </p:sp>
      <p:sp>
        <p:nvSpPr>
          <p:cNvPr id="4" name="Oval 3"/>
          <p:cNvSpPr/>
          <p:nvPr/>
        </p:nvSpPr>
        <p:spPr>
          <a:xfrm>
            <a:off x="457200" y="876300"/>
            <a:ext cx="2971800" cy="3352800"/>
          </a:xfrm>
          <a:prstGeom prst="ellipse">
            <a:avLst/>
          </a:prstGeom>
          <a:solidFill>
            <a:srgbClr val="92D050"/>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71600" y="1447800"/>
            <a:ext cx="952500" cy="914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362201" y="3200400"/>
            <a:ext cx="768927" cy="88396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51412" y="3017595"/>
            <a:ext cx="1219200" cy="108411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31718" y="1472046"/>
            <a:ext cx="346364" cy="93518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43434" y="990600"/>
            <a:ext cx="533400" cy="12192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140528" y="1066800"/>
            <a:ext cx="990600" cy="1143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31128" y="2092035"/>
            <a:ext cx="179716" cy="73355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8650" y="1711036"/>
            <a:ext cx="303068" cy="99752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064202" y="970949"/>
            <a:ext cx="861580" cy="3810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38250" y="2407228"/>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259032" y="2316307"/>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309255" y="2499014"/>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238250" y="2590800"/>
            <a:ext cx="742951" cy="917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23517" y="2613746"/>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59032" y="2682586"/>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327440" y="2729344"/>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62483" y="2636692"/>
            <a:ext cx="371475" cy="4589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847850" y="3467100"/>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50473" y="2362200"/>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206731" y="2092035"/>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61012" y="3293918"/>
            <a:ext cx="45719" cy="114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30506" y="1711036"/>
            <a:ext cx="312593" cy="228601"/>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93125" y="1236839"/>
            <a:ext cx="5098475" cy="1938992"/>
          </a:xfrm>
          <a:prstGeom prst="rect">
            <a:avLst/>
          </a:prstGeom>
          <a:noFill/>
        </p:spPr>
        <p:txBody>
          <a:bodyPr wrap="square" rtlCol="0">
            <a:spAutoFit/>
          </a:bodyPr>
          <a:lstStyle/>
          <a:p>
            <a:r>
              <a:rPr lang="en-US" sz="3200" dirty="0" smtClean="0"/>
              <a:t>Refers to the contents</a:t>
            </a:r>
          </a:p>
          <a:p>
            <a:r>
              <a:rPr lang="en-US" sz="3200" dirty="0" smtClean="0"/>
              <a:t>inside cells </a:t>
            </a:r>
          </a:p>
          <a:p>
            <a:endParaRPr lang="en-US" sz="2800" dirty="0" smtClean="0"/>
          </a:p>
          <a:p>
            <a:r>
              <a:rPr lang="en-US" sz="2800" dirty="0" smtClean="0"/>
              <a:t>Consists of three things:</a:t>
            </a:r>
            <a:endParaRPr lang="en-US" sz="2800" dirty="0"/>
          </a:p>
        </p:txBody>
      </p:sp>
      <p:sp>
        <p:nvSpPr>
          <p:cNvPr id="40" name="Oval 39"/>
          <p:cNvSpPr/>
          <p:nvPr/>
        </p:nvSpPr>
        <p:spPr>
          <a:xfrm>
            <a:off x="2324100" y="2729344"/>
            <a:ext cx="221673" cy="47105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0" idx="7"/>
          </p:cNvCxnSpPr>
          <p:nvPr/>
        </p:nvCxnSpPr>
        <p:spPr>
          <a:xfrm flipV="1">
            <a:off x="2362200" y="2798329"/>
            <a:ext cx="151110" cy="28286"/>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0" idx="2"/>
          </p:cNvCxnSpPr>
          <p:nvPr/>
        </p:nvCxnSpPr>
        <p:spPr>
          <a:xfrm flipV="1">
            <a:off x="2324100" y="2895601"/>
            <a:ext cx="229687" cy="69271"/>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40" idx="6"/>
          </p:cNvCxnSpPr>
          <p:nvPr/>
        </p:nvCxnSpPr>
        <p:spPr>
          <a:xfrm flipV="1">
            <a:off x="2313488" y="2964872"/>
            <a:ext cx="232285" cy="52723"/>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0" idx="5"/>
          </p:cNvCxnSpPr>
          <p:nvPr/>
        </p:nvCxnSpPr>
        <p:spPr>
          <a:xfrm>
            <a:off x="2359381" y="3046652"/>
            <a:ext cx="153929" cy="84763"/>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514600" y="24384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905000" y="292608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14400"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667000" y="1447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307081"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667000" y="259080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57600" y="4084361"/>
            <a:ext cx="4572000" cy="584775"/>
          </a:xfrm>
          <a:prstGeom prst="rect">
            <a:avLst/>
          </a:prstGeom>
        </p:spPr>
        <p:txBody>
          <a:bodyPr>
            <a:spAutoFit/>
          </a:bodyPr>
          <a:lstStyle/>
          <a:p>
            <a:r>
              <a:rPr lang="en-US" sz="3200" dirty="0" smtClean="0"/>
              <a:t>2. Organelles</a:t>
            </a:r>
            <a:endParaRPr lang="en-US" sz="3200" dirty="0"/>
          </a:p>
        </p:txBody>
      </p:sp>
      <p:sp>
        <p:nvSpPr>
          <p:cNvPr id="63" name="Rectangle 62"/>
          <p:cNvSpPr/>
          <p:nvPr/>
        </p:nvSpPr>
        <p:spPr>
          <a:xfrm>
            <a:off x="3657600" y="5638800"/>
            <a:ext cx="4529253" cy="954107"/>
          </a:xfrm>
          <a:prstGeom prst="rect">
            <a:avLst/>
          </a:prstGeom>
        </p:spPr>
        <p:txBody>
          <a:bodyPr wrap="none">
            <a:spAutoFit/>
          </a:bodyPr>
          <a:lstStyle/>
          <a:p>
            <a:r>
              <a:rPr lang="en-US" sz="3200" dirty="0" smtClean="0"/>
              <a:t>3. </a:t>
            </a:r>
            <a:r>
              <a:rPr lang="en-US" sz="3200" b="1" dirty="0" smtClean="0"/>
              <a:t>Cytoskeleton </a:t>
            </a:r>
            <a:r>
              <a:rPr lang="en-US" sz="2400" dirty="0" smtClean="0"/>
              <a:t>- the protein </a:t>
            </a:r>
          </a:p>
          <a:p>
            <a:r>
              <a:rPr lang="en-US" sz="2400" dirty="0"/>
              <a:t> </a:t>
            </a:r>
            <a:r>
              <a:rPr lang="en-US" sz="2400" dirty="0" smtClean="0"/>
              <a:t>    skeleton of cells</a:t>
            </a:r>
            <a:endParaRPr lang="en-US" sz="2400" b="1" dirty="0"/>
          </a:p>
        </p:txBody>
      </p:sp>
      <p:cxnSp>
        <p:nvCxnSpPr>
          <p:cNvPr id="43" name="Straight Connector 42"/>
          <p:cNvCxnSpPr/>
          <p:nvPr/>
        </p:nvCxnSpPr>
        <p:spPr>
          <a:xfrm flipH="1" flipV="1">
            <a:off x="2140528" y="4084362"/>
            <a:ext cx="1517072" cy="17068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667000" y="3810000"/>
            <a:ext cx="990600" cy="1981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1609726" y="3962400"/>
            <a:ext cx="2047874" cy="1828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1988562" y="3642380"/>
            <a:ext cx="151534" cy="268952"/>
            <a:chOff x="628217" y="5065048"/>
            <a:chExt cx="151967" cy="268952"/>
          </a:xfrm>
        </p:grpSpPr>
        <p:sp>
          <p:nvSpPr>
            <p:cNvPr id="64" name="Oval 63"/>
            <p:cNvSpPr/>
            <p:nvPr/>
          </p:nvSpPr>
          <p:spPr>
            <a:xfrm>
              <a:off x="628217" y="5065048"/>
              <a:ext cx="151534" cy="268952"/>
            </a:xfrm>
            <a:prstGeom prst="ellipse">
              <a:avLst/>
            </a:prstGeom>
            <a:solidFill>
              <a:schemeClr val="accent6">
                <a:lumMod val="40000"/>
                <a:lumOff val="60000"/>
              </a:schemeClr>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28650" y="5075959"/>
              <a:ext cx="151534" cy="105641"/>
            </a:xfrm>
            <a:prstGeom prst="ellipse">
              <a:avLst/>
            </a:prstGeom>
            <a:solidFill>
              <a:schemeClr val="accent6">
                <a:lumMod val="40000"/>
                <a:lumOff val="60000"/>
              </a:schemeClr>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1981201" y="3815409"/>
            <a:ext cx="151967" cy="268952"/>
            <a:chOff x="780617" y="5217448"/>
            <a:chExt cx="151967" cy="268952"/>
          </a:xfrm>
          <a:scene3d>
            <a:camera prst="orthographicFront">
              <a:rot lat="0" lon="0" rev="5400000"/>
            </a:camera>
            <a:lightRig rig="threePt" dir="t"/>
          </a:scene3d>
        </p:grpSpPr>
        <p:sp>
          <p:nvSpPr>
            <p:cNvPr id="65" name="Oval 64"/>
            <p:cNvSpPr/>
            <p:nvPr/>
          </p:nvSpPr>
          <p:spPr>
            <a:xfrm>
              <a:off x="780617" y="5217448"/>
              <a:ext cx="151534" cy="268952"/>
            </a:xfrm>
            <a:prstGeom prst="ellipse">
              <a:avLst/>
            </a:prstGeom>
            <a:solidFill>
              <a:schemeClr val="accent6">
                <a:lumMod val="40000"/>
                <a:lumOff val="60000"/>
              </a:schemeClr>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81050" y="5228359"/>
              <a:ext cx="151534" cy="105641"/>
            </a:xfrm>
            <a:prstGeom prst="ellipse">
              <a:avLst/>
            </a:prstGeom>
            <a:solidFill>
              <a:schemeClr val="accent6">
                <a:lumMod val="40000"/>
                <a:lumOff val="60000"/>
              </a:schemeClr>
            </a:solid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961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905" y="152400"/>
            <a:ext cx="3429000" cy="1143000"/>
          </a:xfrm>
        </p:spPr>
        <p:txBody>
          <a:bodyPr/>
          <a:lstStyle/>
          <a:p>
            <a:r>
              <a:rPr lang="en-US" u="sng" dirty="0" smtClean="0">
                <a:solidFill>
                  <a:srgbClr val="FFC000"/>
                </a:solidFill>
              </a:rPr>
              <a:t>Cytoskeleton</a:t>
            </a:r>
            <a:endParaRPr lang="en-US" u="sng" dirty="0">
              <a:solidFill>
                <a:srgbClr val="FFC000"/>
              </a:solidFill>
            </a:endParaRPr>
          </a:p>
        </p:txBody>
      </p:sp>
      <p:sp>
        <p:nvSpPr>
          <p:cNvPr id="3" name="Content Placeholder 2"/>
          <p:cNvSpPr>
            <a:spLocks noGrp="1"/>
          </p:cNvSpPr>
          <p:nvPr>
            <p:ph idx="1"/>
          </p:nvPr>
        </p:nvSpPr>
        <p:spPr>
          <a:xfrm>
            <a:off x="228600" y="1828800"/>
            <a:ext cx="5486400" cy="4297363"/>
          </a:xfrm>
        </p:spPr>
        <p:txBody>
          <a:bodyPr>
            <a:normAutofit lnSpcReduction="10000"/>
          </a:bodyPr>
          <a:lstStyle/>
          <a:p>
            <a:pPr marL="0" indent="0">
              <a:buNone/>
            </a:pPr>
            <a:r>
              <a:rPr lang="en-US" dirty="0" smtClean="0"/>
              <a:t>The cytoskeleton is a vast protein network of different tubes (“microtubules</a:t>
            </a:r>
            <a:r>
              <a:rPr lang="en-US" i="1" dirty="0" smtClean="0"/>
              <a:t>”</a:t>
            </a:r>
            <a:r>
              <a:rPr lang="en-US" dirty="0" smtClean="0"/>
              <a:t>) that support the cell’s shape like your skeleton</a:t>
            </a:r>
          </a:p>
          <a:p>
            <a:pPr marL="0" indent="0">
              <a:buNone/>
            </a:pPr>
            <a:endParaRPr lang="en-US" dirty="0"/>
          </a:p>
          <a:p>
            <a:pPr marL="0" indent="0">
              <a:buNone/>
            </a:pPr>
            <a:r>
              <a:rPr lang="en-US" dirty="0" smtClean="0"/>
              <a:t>The cytoskeleton also serves as roads for organelles and vesicles to move along </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tretch>
            <a:fillRect/>
          </a:stretch>
        </p:blipFill>
        <p:spPr>
          <a:xfrm>
            <a:off x="80427" y="152400"/>
            <a:ext cx="1369088" cy="1143000"/>
          </a:xfrm>
          <a:prstGeom prst="rect">
            <a:avLst/>
          </a:prstGeom>
        </p:spPr>
      </p:pic>
      <p:sp>
        <p:nvSpPr>
          <p:cNvPr id="5" name="Down Arrow 4"/>
          <p:cNvSpPr/>
          <p:nvPr/>
        </p:nvSpPr>
        <p:spPr>
          <a:xfrm rot="7521752">
            <a:off x="1208359" y="505530"/>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83"/>
          <a:stretch/>
        </p:blipFill>
        <p:spPr>
          <a:xfrm>
            <a:off x="6400800" y="-370770"/>
            <a:ext cx="1920240" cy="2819400"/>
          </a:xfrm>
          <a:prstGeom prst="rect">
            <a:avLst/>
          </a:prstGeom>
          <a:scene3d>
            <a:camera prst="orthographicFront">
              <a:rot lat="0" lon="0" rev="16200000"/>
            </a:camera>
            <a:lightRig rig="threePt" dir="t"/>
          </a:scene3d>
        </p:spPr>
      </p:pic>
      <p:sp>
        <p:nvSpPr>
          <p:cNvPr id="7" name="TextBox 6"/>
          <p:cNvSpPr txBox="1"/>
          <p:nvPr/>
        </p:nvSpPr>
        <p:spPr>
          <a:xfrm>
            <a:off x="5867400" y="1981200"/>
            <a:ext cx="3276600" cy="1938992"/>
          </a:xfrm>
          <a:prstGeom prst="rect">
            <a:avLst/>
          </a:prstGeom>
          <a:noFill/>
        </p:spPr>
        <p:txBody>
          <a:bodyPr wrap="square" rtlCol="0">
            <a:spAutoFit/>
          </a:bodyPr>
          <a:lstStyle/>
          <a:p>
            <a:r>
              <a:rPr lang="en-US" sz="2000" dirty="0" smtClean="0"/>
              <a:t>In this colored image of two cells:</a:t>
            </a:r>
          </a:p>
          <a:p>
            <a:r>
              <a:rPr lang="en-US" sz="2000" dirty="0" smtClean="0">
                <a:solidFill>
                  <a:srgbClr val="00B0F0"/>
                </a:solidFill>
              </a:rPr>
              <a:t>blue</a:t>
            </a:r>
            <a:r>
              <a:rPr lang="en-US" sz="2000" dirty="0" smtClean="0"/>
              <a:t> is the nucleus </a:t>
            </a:r>
          </a:p>
          <a:p>
            <a:r>
              <a:rPr lang="en-US" sz="2000" dirty="0" smtClean="0">
                <a:solidFill>
                  <a:srgbClr val="FF0000"/>
                </a:solidFill>
              </a:rPr>
              <a:t>red</a:t>
            </a:r>
            <a:r>
              <a:rPr lang="en-US" sz="2000" dirty="0" smtClean="0"/>
              <a:t> is the plasma membrane</a:t>
            </a:r>
          </a:p>
          <a:p>
            <a:r>
              <a:rPr lang="en-US" sz="2000" dirty="0" smtClean="0">
                <a:solidFill>
                  <a:srgbClr val="00B050"/>
                </a:solidFill>
              </a:rPr>
              <a:t>green</a:t>
            </a:r>
            <a:r>
              <a:rPr lang="en-US" sz="2000" dirty="0" smtClean="0"/>
              <a:t> is the cytoskeleton holding the cell’s shape</a:t>
            </a:r>
            <a:endParaRPr lang="en-US" sz="2000"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340" y="4749800"/>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62600" y="6248400"/>
            <a:ext cx="3660987" cy="461665"/>
          </a:xfrm>
          <a:prstGeom prst="rect">
            <a:avLst/>
          </a:prstGeom>
          <a:noFill/>
        </p:spPr>
        <p:txBody>
          <a:bodyPr wrap="square" rtlCol="0">
            <a:spAutoFit/>
          </a:bodyPr>
          <a:lstStyle/>
          <a:p>
            <a:r>
              <a:rPr lang="en-US" sz="2400" dirty="0" smtClean="0">
                <a:hlinkClick r:id="rId7"/>
              </a:rPr>
              <a:t>the Cytoskeleton Highway</a:t>
            </a:r>
            <a:endParaRPr lang="en-US" sz="2400" dirty="0"/>
          </a:p>
        </p:txBody>
      </p:sp>
    </p:spTree>
    <p:extLst>
      <p:ext uri="{BB962C8B-B14F-4D97-AF65-F5344CB8AC3E}">
        <p14:creationId xmlns:p14="http://schemas.microsoft.com/office/powerpoint/2010/main" val="3172924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8992"/>
            <a:ext cx="3048000" cy="1143000"/>
          </a:xfrm>
        </p:spPr>
        <p:txBody>
          <a:bodyPr/>
          <a:lstStyle/>
          <a:p>
            <a:r>
              <a:rPr lang="en-US" u="sng" dirty="0" smtClean="0">
                <a:solidFill>
                  <a:schemeClr val="accent4">
                    <a:lumMod val="75000"/>
                  </a:schemeClr>
                </a:solidFill>
              </a:rPr>
              <a:t>Centrioles</a:t>
            </a:r>
            <a:endParaRPr lang="en-US" u="sng" dirty="0">
              <a:solidFill>
                <a:schemeClr val="accent4">
                  <a:lumMod val="75000"/>
                </a:schemeClr>
              </a:solidFill>
            </a:endParaRPr>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tretch>
            <a:fillRect/>
          </a:stretch>
        </p:blipFill>
        <p:spPr>
          <a:xfrm>
            <a:off x="152400" y="152400"/>
            <a:ext cx="1661474" cy="1143000"/>
          </a:xfr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tretch/>
        </p:blipFill>
        <p:spPr>
          <a:xfrm>
            <a:off x="5791200" y="113467"/>
            <a:ext cx="3085011" cy="1825823"/>
          </a:xfrm>
          <a:prstGeom prst="rect">
            <a:avLst/>
          </a:prstGeom>
          <a:solidFill>
            <a:schemeClr val="accent4">
              <a:lumMod val="75000"/>
              <a:alpha val="31000"/>
            </a:schemeClr>
          </a:solidFill>
        </p:spPr>
      </p:pic>
      <p:sp>
        <p:nvSpPr>
          <p:cNvPr id="8" name="Freeform 7"/>
          <p:cNvSpPr/>
          <p:nvPr/>
        </p:nvSpPr>
        <p:spPr>
          <a:xfrm>
            <a:off x="6103620" y="308610"/>
            <a:ext cx="732442" cy="950230"/>
          </a:xfrm>
          <a:custGeom>
            <a:avLst/>
            <a:gdLst>
              <a:gd name="connsiteX0" fmla="*/ 251460 w 732442"/>
              <a:gd name="connsiteY0" fmla="*/ 902970 h 950230"/>
              <a:gd name="connsiteX1" fmla="*/ 194310 w 732442"/>
              <a:gd name="connsiteY1" fmla="*/ 891540 h 950230"/>
              <a:gd name="connsiteX2" fmla="*/ 182880 w 732442"/>
              <a:gd name="connsiteY2" fmla="*/ 857250 h 950230"/>
              <a:gd name="connsiteX3" fmla="*/ 148590 w 732442"/>
              <a:gd name="connsiteY3" fmla="*/ 834390 h 950230"/>
              <a:gd name="connsiteX4" fmla="*/ 91440 w 732442"/>
              <a:gd name="connsiteY4" fmla="*/ 731520 h 950230"/>
              <a:gd name="connsiteX5" fmla="*/ 80010 w 732442"/>
              <a:gd name="connsiteY5" fmla="*/ 628650 h 950230"/>
              <a:gd name="connsiteX6" fmla="*/ 57150 w 732442"/>
              <a:gd name="connsiteY6" fmla="*/ 480060 h 950230"/>
              <a:gd name="connsiteX7" fmla="*/ 34290 w 732442"/>
              <a:gd name="connsiteY7" fmla="*/ 411480 h 950230"/>
              <a:gd name="connsiteX8" fmla="*/ 22860 w 732442"/>
              <a:gd name="connsiteY8" fmla="*/ 354330 h 950230"/>
              <a:gd name="connsiteX9" fmla="*/ 0 w 732442"/>
              <a:gd name="connsiteY9" fmla="*/ 285750 h 950230"/>
              <a:gd name="connsiteX10" fmla="*/ 11430 w 732442"/>
              <a:gd name="connsiteY10" fmla="*/ 91440 h 950230"/>
              <a:gd name="connsiteX11" fmla="*/ 80010 w 732442"/>
              <a:gd name="connsiteY11" fmla="*/ 57150 h 950230"/>
              <a:gd name="connsiteX12" fmla="*/ 182880 w 732442"/>
              <a:gd name="connsiteY12" fmla="*/ 34290 h 950230"/>
              <a:gd name="connsiteX13" fmla="*/ 342900 w 732442"/>
              <a:gd name="connsiteY13" fmla="*/ 22860 h 950230"/>
              <a:gd name="connsiteX14" fmla="*/ 480060 w 732442"/>
              <a:gd name="connsiteY14" fmla="*/ 0 h 950230"/>
              <a:gd name="connsiteX15" fmla="*/ 548640 w 732442"/>
              <a:gd name="connsiteY15" fmla="*/ 11430 h 950230"/>
              <a:gd name="connsiteX16" fmla="*/ 571500 w 732442"/>
              <a:gd name="connsiteY16" fmla="*/ 45720 h 950230"/>
              <a:gd name="connsiteX17" fmla="*/ 605790 w 732442"/>
              <a:gd name="connsiteY17" fmla="*/ 114300 h 950230"/>
              <a:gd name="connsiteX18" fmla="*/ 617220 w 732442"/>
              <a:gd name="connsiteY18" fmla="*/ 171450 h 950230"/>
              <a:gd name="connsiteX19" fmla="*/ 628650 w 732442"/>
              <a:gd name="connsiteY19" fmla="*/ 251460 h 950230"/>
              <a:gd name="connsiteX20" fmla="*/ 651510 w 732442"/>
              <a:gd name="connsiteY20" fmla="*/ 331470 h 950230"/>
              <a:gd name="connsiteX21" fmla="*/ 662940 w 732442"/>
              <a:gd name="connsiteY21" fmla="*/ 388620 h 950230"/>
              <a:gd name="connsiteX22" fmla="*/ 674370 w 732442"/>
              <a:gd name="connsiteY22" fmla="*/ 457200 h 950230"/>
              <a:gd name="connsiteX23" fmla="*/ 697230 w 732442"/>
              <a:gd name="connsiteY23" fmla="*/ 525780 h 950230"/>
              <a:gd name="connsiteX24" fmla="*/ 708660 w 732442"/>
              <a:gd name="connsiteY24" fmla="*/ 617220 h 950230"/>
              <a:gd name="connsiteX25" fmla="*/ 720090 w 732442"/>
              <a:gd name="connsiteY25" fmla="*/ 651510 h 950230"/>
              <a:gd name="connsiteX26" fmla="*/ 731520 w 732442"/>
              <a:gd name="connsiteY26" fmla="*/ 697230 h 950230"/>
              <a:gd name="connsiteX27" fmla="*/ 720090 w 732442"/>
              <a:gd name="connsiteY27" fmla="*/ 857250 h 950230"/>
              <a:gd name="connsiteX28" fmla="*/ 651510 w 732442"/>
              <a:gd name="connsiteY28" fmla="*/ 880110 h 950230"/>
              <a:gd name="connsiteX29" fmla="*/ 571500 w 732442"/>
              <a:gd name="connsiteY29" fmla="*/ 902970 h 950230"/>
              <a:gd name="connsiteX30" fmla="*/ 502920 w 732442"/>
              <a:gd name="connsiteY30" fmla="*/ 925830 h 950230"/>
              <a:gd name="connsiteX31" fmla="*/ 468630 w 732442"/>
              <a:gd name="connsiteY31" fmla="*/ 937260 h 950230"/>
              <a:gd name="connsiteX32" fmla="*/ 411480 w 732442"/>
              <a:gd name="connsiteY32" fmla="*/ 948690 h 950230"/>
              <a:gd name="connsiteX33" fmla="*/ 297180 w 732442"/>
              <a:gd name="connsiteY33" fmla="*/ 937260 h 950230"/>
              <a:gd name="connsiteX34" fmla="*/ 365760 w 732442"/>
              <a:gd name="connsiteY34" fmla="*/ 914400 h 950230"/>
              <a:gd name="connsiteX35" fmla="*/ 400050 w 732442"/>
              <a:gd name="connsiteY35" fmla="*/ 902970 h 950230"/>
              <a:gd name="connsiteX36" fmla="*/ 491490 w 732442"/>
              <a:gd name="connsiteY36" fmla="*/ 880110 h 950230"/>
              <a:gd name="connsiteX37" fmla="*/ 571500 w 732442"/>
              <a:gd name="connsiteY37" fmla="*/ 857250 h 950230"/>
              <a:gd name="connsiteX38" fmla="*/ 594360 w 732442"/>
              <a:gd name="connsiteY38" fmla="*/ 822960 h 950230"/>
              <a:gd name="connsiteX39" fmla="*/ 628650 w 732442"/>
              <a:gd name="connsiteY39" fmla="*/ 708660 h 950230"/>
              <a:gd name="connsiteX40" fmla="*/ 617220 w 732442"/>
              <a:gd name="connsiteY40" fmla="*/ 560070 h 950230"/>
              <a:gd name="connsiteX41" fmla="*/ 605790 w 732442"/>
              <a:gd name="connsiteY41" fmla="*/ 525780 h 950230"/>
              <a:gd name="connsiteX42" fmla="*/ 560070 w 732442"/>
              <a:gd name="connsiteY42" fmla="*/ 514350 h 950230"/>
              <a:gd name="connsiteX43" fmla="*/ 377190 w 732442"/>
              <a:gd name="connsiteY43" fmla="*/ 525780 h 950230"/>
              <a:gd name="connsiteX44" fmla="*/ 285750 w 732442"/>
              <a:gd name="connsiteY44" fmla="*/ 548640 h 950230"/>
              <a:gd name="connsiteX45" fmla="*/ 217170 w 732442"/>
              <a:gd name="connsiteY45" fmla="*/ 571500 h 950230"/>
              <a:gd name="connsiteX46" fmla="*/ 228600 w 732442"/>
              <a:gd name="connsiteY46" fmla="*/ 868680 h 950230"/>
              <a:gd name="connsiteX47" fmla="*/ 251460 w 732442"/>
              <a:gd name="connsiteY47" fmla="*/ 902970 h 95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32442" h="950230">
                <a:moveTo>
                  <a:pt x="251460" y="902970"/>
                </a:moveTo>
                <a:cubicBezTo>
                  <a:pt x="245745" y="906780"/>
                  <a:pt x="210474" y="902316"/>
                  <a:pt x="194310" y="891540"/>
                </a:cubicBezTo>
                <a:cubicBezTo>
                  <a:pt x="184285" y="884857"/>
                  <a:pt x="190406" y="866658"/>
                  <a:pt x="182880" y="857250"/>
                </a:cubicBezTo>
                <a:cubicBezTo>
                  <a:pt x="174298" y="846523"/>
                  <a:pt x="160020" y="842010"/>
                  <a:pt x="148590" y="834390"/>
                </a:cubicBezTo>
                <a:cubicBezTo>
                  <a:pt x="96187" y="755785"/>
                  <a:pt x="111558" y="791874"/>
                  <a:pt x="91440" y="731520"/>
                </a:cubicBezTo>
                <a:cubicBezTo>
                  <a:pt x="87630" y="697230"/>
                  <a:pt x="84041" y="662915"/>
                  <a:pt x="80010" y="628650"/>
                </a:cubicBezTo>
                <a:cubicBezTo>
                  <a:pt x="75215" y="587893"/>
                  <a:pt x="68884" y="523084"/>
                  <a:pt x="57150" y="480060"/>
                </a:cubicBezTo>
                <a:cubicBezTo>
                  <a:pt x="50810" y="456813"/>
                  <a:pt x="39016" y="435109"/>
                  <a:pt x="34290" y="411480"/>
                </a:cubicBezTo>
                <a:cubicBezTo>
                  <a:pt x="30480" y="392430"/>
                  <a:pt x="27972" y="373073"/>
                  <a:pt x="22860" y="354330"/>
                </a:cubicBezTo>
                <a:cubicBezTo>
                  <a:pt x="16520" y="331083"/>
                  <a:pt x="0" y="285750"/>
                  <a:pt x="0" y="285750"/>
                </a:cubicBezTo>
                <a:cubicBezTo>
                  <a:pt x="3810" y="220980"/>
                  <a:pt x="-1936" y="154930"/>
                  <a:pt x="11430" y="91440"/>
                </a:cubicBezTo>
                <a:cubicBezTo>
                  <a:pt x="14636" y="76211"/>
                  <a:pt x="68743" y="60369"/>
                  <a:pt x="80010" y="57150"/>
                </a:cubicBezTo>
                <a:cubicBezTo>
                  <a:pt x="100998" y="51154"/>
                  <a:pt x="164220" y="36254"/>
                  <a:pt x="182880" y="34290"/>
                </a:cubicBezTo>
                <a:cubicBezTo>
                  <a:pt x="236062" y="28692"/>
                  <a:pt x="289560" y="26670"/>
                  <a:pt x="342900" y="22860"/>
                </a:cubicBezTo>
                <a:cubicBezTo>
                  <a:pt x="396552" y="4976"/>
                  <a:pt x="403497" y="0"/>
                  <a:pt x="480060" y="0"/>
                </a:cubicBezTo>
                <a:cubicBezTo>
                  <a:pt x="503235" y="0"/>
                  <a:pt x="525780" y="7620"/>
                  <a:pt x="548640" y="11430"/>
                </a:cubicBezTo>
                <a:cubicBezTo>
                  <a:pt x="556260" y="22860"/>
                  <a:pt x="565357" y="33433"/>
                  <a:pt x="571500" y="45720"/>
                </a:cubicBezTo>
                <a:cubicBezTo>
                  <a:pt x="618822" y="140364"/>
                  <a:pt x="540276" y="16030"/>
                  <a:pt x="605790" y="114300"/>
                </a:cubicBezTo>
                <a:cubicBezTo>
                  <a:pt x="609600" y="133350"/>
                  <a:pt x="614026" y="152287"/>
                  <a:pt x="617220" y="171450"/>
                </a:cubicBezTo>
                <a:cubicBezTo>
                  <a:pt x="621649" y="198024"/>
                  <a:pt x="623831" y="224954"/>
                  <a:pt x="628650" y="251460"/>
                </a:cubicBezTo>
                <a:cubicBezTo>
                  <a:pt x="642903" y="329853"/>
                  <a:pt x="635188" y="266183"/>
                  <a:pt x="651510" y="331470"/>
                </a:cubicBezTo>
                <a:cubicBezTo>
                  <a:pt x="656222" y="350317"/>
                  <a:pt x="659465" y="369506"/>
                  <a:pt x="662940" y="388620"/>
                </a:cubicBezTo>
                <a:cubicBezTo>
                  <a:pt x="667086" y="411422"/>
                  <a:pt x="668749" y="434717"/>
                  <a:pt x="674370" y="457200"/>
                </a:cubicBezTo>
                <a:cubicBezTo>
                  <a:pt x="680214" y="480577"/>
                  <a:pt x="697230" y="525780"/>
                  <a:pt x="697230" y="525780"/>
                </a:cubicBezTo>
                <a:cubicBezTo>
                  <a:pt x="701040" y="556260"/>
                  <a:pt x="703165" y="586998"/>
                  <a:pt x="708660" y="617220"/>
                </a:cubicBezTo>
                <a:cubicBezTo>
                  <a:pt x="710815" y="629074"/>
                  <a:pt x="716780" y="639925"/>
                  <a:pt x="720090" y="651510"/>
                </a:cubicBezTo>
                <a:cubicBezTo>
                  <a:pt x="724406" y="666615"/>
                  <a:pt x="727710" y="681990"/>
                  <a:pt x="731520" y="697230"/>
                </a:cubicBezTo>
                <a:cubicBezTo>
                  <a:pt x="727710" y="750570"/>
                  <a:pt x="741524" y="808258"/>
                  <a:pt x="720090" y="857250"/>
                </a:cubicBezTo>
                <a:cubicBezTo>
                  <a:pt x="710432" y="879326"/>
                  <a:pt x="674370" y="872490"/>
                  <a:pt x="651510" y="880110"/>
                </a:cubicBezTo>
                <a:cubicBezTo>
                  <a:pt x="536272" y="918523"/>
                  <a:pt x="715021" y="859914"/>
                  <a:pt x="571500" y="902970"/>
                </a:cubicBezTo>
                <a:cubicBezTo>
                  <a:pt x="548420" y="909894"/>
                  <a:pt x="525780" y="918210"/>
                  <a:pt x="502920" y="925830"/>
                </a:cubicBezTo>
                <a:cubicBezTo>
                  <a:pt x="491490" y="929640"/>
                  <a:pt x="480444" y="934897"/>
                  <a:pt x="468630" y="937260"/>
                </a:cubicBezTo>
                <a:lnTo>
                  <a:pt x="411480" y="948690"/>
                </a:lnTo>
                <a:cubicBezTo>
                  <a:pt x="373380" y="944880"/>
                  <a:pt x="327812" y="960234"/>
                  <a:pt x="297180" y="937260"/>
                </a:cubicBezTo>
                <a:cubicBezTo>
                  <a:pt x="277903" y="922802"/>
                  <a:pt x="342900" y="922020"/>
                  <a:pt x="365760" y="914400"/>
                </a:cubicBezTo>
                <a:lnTo>
                  <a:pt x="400050" y="902970"/>
                </a:lnTo>
                <a:cubicBezTo>
                  <a:pt x="461324" y="882545"/>
                  <a:pt x="408733" y="898500"/>
                  <a:pt x="491490" y="880110"/>
                </a:cubicBezTo>
                <a:cubicBezTo>
                  <a:pt x="534546" y="870542"/>
                  <a:pt x="533315" y="869978"/>
                  <a:pt x="571500" y="857250"/>
                </a:cubicBezTo>
                <a:cubicBezTo>
                  <a:pt x="579120" y="845820"/>
                  <a:pt x="588781" y="835513"/>
                  <a:pt x="594360" y="822960"/>
                </a:cubicBezTo>
                <a:cubicBezTo>
                  <a:pt x="610262" y="787182"/>
                  <a:pt x="619151" y="746658"/>
                  <a:pt x="628650" y="708660"/>
                </a:cubicBezTo>
                <a:cubicBezTo>
                  <a:pt x="624840" y="659130"/>
                  <a:pt x="623382" y="609363"/>
                  <a:pt x="617220" y="560070"/>
                </a:cubicBezTo>
                <a:cubicBezTo>
                  <a:pt x="615726" y="548115"/>
                  <a:pt x="615198" y="533306"/>
                  <a:pt x="605790" y="525780"/>
                </a:cubicBezTo>
                <a:cubicBezTo>
                  <a:pt x="593523" y="515967"/>
                  <a:pt x="575310" y="518160"/>
                  <a:pt x="560070" y="514350"/>
                </a:cubicBezTo>
                <a:cubicBezTo>
                  <a:pt x="499110" y="518160"/>
                  <a:pt x="437797" y="518204"/>
                  <a:pt x="377190" y="525780"/>
                </a:cubicBezTo>
                <a:cubicBezTo>
                  <a:pt x="346015" y="529677"/>
                  <a:pt x="315556" y="538705"/>
                  <a:pt x="285750" y="548640"/>
                </a:cubicBezTo>
                <a:lnTo>
                  <a:pt x="217170" y="571500"/>
                </a:lnTo>
                <a:cubicBezTo>
                  <a:pt x="220980" y="670560"/>
                  <a:pt x="218399" y="770073"/>
                  <a:pt x="228600" y="868680"/>
                </a:cubicBezTo>
                <a:cubicBezTo>
                  <a:pt x="230014" y="882344"/>
                  <a:pt x="257175" y="899160"/>
                  <a:pt x="251460" y="902970"/>
                </a:cubicBezTo>
                <a:close/>
              </a:path>
            </a:pathLst>
          </a:custGeom>
          <a:solidFill>
            <a:srgbClr val="7030A0">
              <a:alpha val="1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7696200" y="914400"/>
            <a:ext cx="838200" cy="11197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734300" y="1002030"/>
            <a:ext cx="838200" cy="11197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848600" y="1258840"/>
            <a:ext cx="838200" cy="15234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734300" y="1058020"/>
            <a:ext cx="838200" cy="14916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863840" y="1355199"/>
            <a:ext cx="762000" cy="16002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rot="16200000">
            <a:off x="5075407" y="647025"/>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Down Arrow 18"/>
          <p:cNvSpPr/>
          <p:nvPr/>
        </p:nvSpPr>
        <p:spPr>
          <a:xfrm rot="5400000">
            <a:off x="1646406" y="615385"/>
            <a:ext cx="669587" cy="106680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 name="Straight Connector 19"/>
          <p:cNvCxnSpPr/>
          <p:nvPr/>
        </p:nvCxnSpPr>
        <p:spPr>
          <a:xfrm flipV="1">
            <a:off x="7734300" y="1143001"/>
            <a:ext cx="876300" cy="12837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772400" y="1180425"/>
            <a:ext cx="853440" cy="19117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62577" y="5318492"/>
            <a:ext cx="4863506" cy="954107"/>
          </a:xfrm>
          <a:prstGeom prst="rect">
            <a:avLst/>
          </a:prstGeom>
          <a:noFill/>
        </p:spPr>
        <p:txBody>
          <a:bodyPr wrap="square" rtlCol="0">
            <a:spAutoFit/>
          </a:bodyPr>
          <a:lstStyle/>
          <a:p>
            <a:r>
              <a:rPr lang="en-US" sz="2800" dirty="0" smtClean="0"/>
              <a:t>&amp; organize the cytoskeleton during cellular division</a:t>
            </a:r>
            <a:endParaRPr lang="en-US" sz="2800" dirty="0"/>
          </a:p>
        </p:txBody>
      </p:sp>
      <p:sp>
        <p:nvSpPr>
          <p:cNvPr id="26" name="Rectangle 25"/>
          <p:cNvSpPr/>
          <p:nvPr/>
        </p:nvSpPr>
        <p:spPr>
          <a:xfrm>
            <a:off x="457200" y="1752600"/>
            <a:ext cx="5105400" cy="954107"/>
          </a:xfrm>
          <a:prstGeom prst="rect">
            <a:avLst/>
          </a:prstGeom>
        </p:spPr>
        <p:txBody>
          <a:bodyPr wrap="square">
            <a:spAutoFit/>
          </a:bodyPr>
          <a:lstStyle/>
          <a:p>
            <a:r>
              <a:rPr lang="en-US" sz="2800" dirty="0"/>
              <a:t>Found in most eukaryotic cells </a:t>
            </a:r>
            <a:r>
              <a:rPr lang="en-US" sz="2800" dirty="0" smtClean="0"/>
              <a:t>but not </a:t>
            </a:r>
            <a:r>
              <a:rPr lang="en-US" sz="2800" dirty="0"/>
              <a:t>in most plants and fungi</a:t>
            </a:r>
          </a:p>
        </p:txBody>
      </p:sp>
      <p:sp>
        <p:nvSpPr>
          <p:cNvPr id="17" name="TextBox 16"/>
          <p:cNvSpPr txBox="1"/>
          <p:nvPr/>
        </p:nvSpPr>
        <p:spPr>
          <a:xfrm>
            <a:off x="431453" y="2895600"/>
            <a:ext cx="5672167" cy="1384995"/>
          </a:xfrm>
          <a:prstGeom prst="rect">
            <a:avLst/>
          </a:prstGeom>
          <a:noFill/>
        </p:spPr>
        <p:txBody>
          <a:bodyPr wrap="square" rtlCol="0">
            <a:spAutoFit/>
          </a:bodyPr>
          <a:lstStyle/>
          <a:p>
            <a:r>
              <a:rPr lang="en-US" sz="2800" dirty="0" smtClean="0"/>
              <a:t>Centrioles are cylindrical shaped and always come in pairs that sit at a 90° angle to each other</a:t>
            </a:r>
            <a:endParaRPr lang="en-US" sz="2800" dirty="0"/>
          </a:p>
        </p:txBody>
      </p:sp>
      <p:sp>
        <p:nvSpPr>
          <p:cNvPr id="21" name="TextBox 20"/>
          <p:cNvSpPr txBox="1"/>
          <p:nvPr/>
        </p:nvSpPr>
        <p:spPr>
          <a:xfrm>
            <a:off x="431453" y="4419600"/>
            <a:ext cx="6404609" cy="954107"/>
          </a:xfrm>
          <a:prstGeom prst="rect">
            <a:avLst/>
          </a:prstGeom>
          <a:noFill/>
        </p:spPr>
        <p:txBody>
          <a:bodyPr wrap="square" rtlCol="0">
            <a:spAutoFit/>
          </a:bodyPr>
          <a:lstStyle/>
          <a:p>
            <a:r>
              <a:rPr lang="en-US" sz="2800" dirty="0" smtClean="0"/>
              <a:t>They are made up of  9 microtubule triplets</a:t>
            </a:r>
            <a:endParaRPr lang="en-US" sz="28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9871" y="3197323"/>
            <a:ext cx="2647950" cy="2466975"/>
          </a:xfrm>
          <a:prstGeom prst="rect">
            <a:avLst/>
          </a:prstGeom>
        </p:spPr>
      </p:pic>
      <p:sp>
        <p:nvSpPr>
          <p:cNvPr id="9" name="Arc 8"/>
          <p:cNvSpPr/>
          <p:nvPr/>
        </p:nvSpPr>
        <p:spPr>
          <a:xfrm rot="15146381">
            <a:off x="6156332" y="3645408"/>
            <a:ext cx="1952867" cy="1714862"/>
          </a:xfrm>
          <a:prstGeom prst="arc">
            <a:avLst>
              <a:gd name="adj1" fmla="val 16807125"/>
              <a:gd name="adj2" fmla="val 3825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6066215" y="3660477"/>
            <a:ext cx="452925" cy="307777"/>
          </a:xfrm>
          <a:prstGeom prst="rect">
            <a:avLst/>
          </a:prstGeom>
          <a:noFill/>
        </p:spPr>
        <p:txBody>
          <a:bodyPr wrap="square" rtlCol="0">
            <a:spAutoFit/>
          </a:bodyPr>
          <a:lstStyle/>
          <a:p>
            <a:r>
              <a:rPr lang="en-US" sz="1400" dirty="0">
                <a:solidFill>
                  <a:srgbClr val="FF0000"/>
                </a:solidFill>
              </a:rPr>
              <a:t>90°</a:t>
            </a:r>
          </a:p>
        </p:txBody>
      </p:sp>
      <p:sp>
        <p:nvSpPr>
          <p:cNvPr id="34" name="TextBox 33"/>
          <p:cNvSpPr txBox="1"/>
          <p:nvPr/>
        </p:nvSpPr>
        <p:spPr>
          <a:xfrm>
            <a:off x="6103620" y="4659055"/>
            <a:ext cx="170063" cy="307777"/>
          </a:xfrm>
          <a:prstGeom prst="rect">
            <a:avLst/>
          </a:prstGeom>
          <a:noFill/>
        </p:spPr>
        <p:txBody>
          <a:bodyPr wrap="square" rtlCol="0">
            <a:spAutoFit/>
          </a:bodyPr>
          <a:lstStyle/>
          <a:p>
            <a:r>
              <a:rPr lang="en-US" sz="1400" dirty="0" smtClean="0"/>
              <a:t>9</a:t>
            </a:r>
            <a:endParaRPr lang="en-US" sz="1400" dirty="0"/>
          </a:p>
        </p:txBody>
      </p:sp>
      <p:sp>
        <p:nvSpPr>
          <p:cNvPr id="35" name="TextBox 34"/>
          <p:cNvSpPr txBox="1"/>
          <p:nvPr/>
        </p:nvSpPr>
        <p:spPr>
          <a:xfrm>
            <a:off x="6132961" y="4966832"/>
            <a:ext cx="213820" cy="307777"/>
          </a:xfrm>
          <a:prstGeom prst="rect">
            <a:avLst/>
          </a:prstGeom>
          <a:noFill/>
        </p:spPr>
        <p:txBody>
          <a:bodyPr wrap="square" rtlCol="0">
            <a:spAutoFit/>
          </a:bodyPr>
          <a:lstStyle/>
          <a:p>
            <a:r>
              <a:rPr lang="en-US" sz="1400" dirty="0" smtClean="0"/>
              <a:t>8</a:t>
            </a:r>
            <a:endParaRPr lang="en-US" sz="1400" dirty="0"/>
          </a:p>
        </p:txBody>
      </p:sp>
      <p:sp>
        <p:nvSpPr>
          <p:cNvPr id="36" name="TextBox 35"/>
          <p:cNvSpPr txBox="1"/>
          <p:nvPr/>
        </p:nvSpPr>
        <p:spPr>
          <a:xfrm>
            <a:off x="6317441" y="5355580"/>
            <a:ext cx="304800" cy="307777"/>
          </a:xfrm>
          <a:prstGeom prst="rect">
            <a:avLst/>
          </a:prstGeom>
          <a:noFill/>
        </p:spPr>
        <p:txBody>
          <a:bodyPr wrap="square" rtlCol="0">
            <a:spAutoFit/>
          </a:bodyPr>
          <a:lstStyle/>
          <a:p>
            <a:r>
              <a:rPr lang="en-US" sz="1400" dirty="0"/>
              <a:t>7</a:t>
            </a:r>
          </a:p>
        </p:txBody>
      </p:sp>
      <p:sp>
        <p:nvSpPr>
          <p:cNvPr id="37" name="TextBox 36"/>
          <p:cNvSpPr txBox="1"/>
          <p:nvPr/>
        </p:nvSpPr>
        <p:spPr>
          <a:xfrm>
            <a:off x="6547775" y="5538577"/>
            <a:ext cx="288287" cy="307777"/>
          </a:xfrm>
          <a:prstGeom prst="rect">
            <a:avLst/>
          </a:prstGeom>
          <a:noFill/>
        </p:spPr>
        <p:txBody>
          <a:bodyPr wrap="square" rtlCol="0">
            <a:spAutoFit/>
          </a:bodyPr>
          <a:lstStyle/>
          <a:p>
            <a:r>
              <a:rPr lang="en-US" sz="1400" dirty="0" smtClean="0"/>
              <a:t>6</a:t>
            </a:r>
            <a:endParaRPr lang="en-US" sz="1400" dirty="0"/>
          </a:p>
        </p:txBody>
      </p:sp>
      <p:sp>
        <p:nvSpPr>
          <p:cNvPr id="38" name="TextBox 37"/>
          <p:cNvSpPr txBox="1"/>
          <p:nvPr/>
        </p:nvSpPr>
        <p:spPr>
          <a:xfrm>
            <a:off x="6889385" y="5342625"/>
            <a:ext cx="243380" cy="310754"/>
          </a:xfrm>
          <a:prstGeom prst="rect">
            <a:avLst/>
          </a:prstGeom>
          <a:noFill/>
        </p:spPr>
        <p:txBody>
          <a:bodyPr wrap="square" rtlCol="0">
            <a:spAutoFit/>
          </a:bodyPr>
          <a:lstStyle/>
          <a:p>
            <a:r>
              <a:rPr lang="en-US" sz="1400" dirty="0" smtClean="0"/>
              <a:t>5</a:t>
            </a:r>
            <a:endParaRPr lang="en-US" sz="1400" dirty="0"/>
          </a:p>
        </p:txBody>
      </p:sp>
      <p:sp>
        <p:nvSpPr>
          <p:cNvPr id="39" name="TextBox 38"/>
          <p:cNvSpPr txBox="1"/>
          <p:nvPr/>
        </p:nvSpPr>
        <p:spPr>
          <a:xfrm>
            <a:off x="6876456" y="5023787"/>
            <a:ext cx="241300" cy="307777"/>
          </a:xfrm>
          <a:prstGeom prst="rect">
            <a:avLst/>
          </a:prstGeom>
          <a:noFill/>
        </p:spPr>
        <p:txBody>
          <a:bodyPr wrap="square" rtlCol="0">
            <a:spAutoFit/>
          </a:bodyPr>
          <a:lstStyle/>
          <a:p>
            <a:r>
              <a:rPr lang="en-US" sz="1400" dirty="0" smtClean="0"/>
              <a:t>4</a:t>
            </a:r>
            <a:endParaRPr lang="en-US" sz="1400" dirty="0"/>
          </a:p>
        </p:txBody>
      </p:sp>
      <p:sp>
        <p:nvSpPr>
          <p:cNvPr id="40" name="TextBox 39"/>
          <p:cNvSpPr txBox="1"/>
          <p:nvPr/>
        </p:nvSpPr>
        <p:spPr>
          <a:xfrm>
            <a:off x="6768735" y="4665254"/>
            <a:ext cx="241300" cy="307777"/>
          </a:xfrm>
          <a:prstGeom prst="rect">
            <a:avLst/>
          </a:prstGeom>
          <a:noFill/>
        </p:spPr>
        <p:txBody>
          <a:bodyPr wrap="square" rtlCol="0">
            <a:spAutoFit/>
          </a:bodyPr>
          <a:lstStyle/>
          <a:p>
            <a:r>
              <a:rPr lang="en-US" sz="1400" dirty="0" smtClean="0"/>
              <a:t>3</a:t>
            </a:r>
            <a:endParaRPr lang="en-US" sz="1400" dirty="0"/>
          </a:p>
        </p:txBody>
      </p:sp>
      <p:sp>
        <p:nvSpPr>
          <p:cNvPr id="41" name="TextBox 40"/>
          <p:cNvSpPr txBox="1"/>
          <p:nvPr/>
        </p:nvSpPr>
        <p:spPr>
          <a:xfrm>
            <a:off x="6578483" y="4430810"/>
            <a:ext cx="225706" cy="307777"/>
          </a:xfrm>
          <a:prstGeom prst="rect">
            <a:avLst/>
          </a:prstGeom>
          <a:noFill/>
        </p:spPr>
        <p:txBody>
          <a:bodyPr wrap="square" rtlCol="0">
            <a:spAutoFit/>
          </a:bodyPr>
          <a:lstStyle/>
          <a:p>
            <a:r>
              <a:rPr lang="en-US" sz="1400" dirty="0" smtClean="0"/>
              <a:t>2</a:t>
            </a:r>
            <a:endParaRPr lang="en-US" sz="1400" dirty="0"/>
          </a:p>
        </p:txBody>
      </p:sp>
      <p:sp>
        <p:nvSpPr>
          <p:cNvPr id="42" name="TextBox 41"/>
          <p:cNvSpPr txBox="1"/>
          <p:nvPr/>
        </p:nvSpPr>
        <p:spPr>
          <a:xfrm>
            <a:off x="6273683" y="4357477"/>
            <a:ext cx="304800" cy="307777"/>
          </a:xfrm>
          <a:prstGeom prst="rect">
            <a:avLst/>
          </a:prstGeom>
          <a:noFill/>
        </p:spPr>
        <p:txBody>
          <a:bodyPr wrap="square" rtlCol="0">
            <a:spAutoFit/>
          </a:bodyPr>
          <a:lstStyle/>
          <a:p>
            <a:r>
              <a:rPr lang="en-US" sz="1400" dirty="0" smtClean="0"/>
              <a:t>1</a:t>
            </a:r>
            <a:endParaRPr lang="en-US" sz="1400" dirty="0"/>
          </a:p>
        </p:txBody>
      </p:sp>
      <p:cxnSp>
        <p:nvCxnSpPr>
          <p:cNvPr id="16" name="Straight Connector 15"/>
          <p:cNvCxnSpPr/>
          <p:nvPr/>
        </p:nvCxnSpPr>
        <p:spPr>
          <a:xfrm flipV="1">
            <a:off x="7658100" y="2895600"/>
            <a:ext cx="0" cy="474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734300" y="2706707"/>
            <a:ext cx="0" cy="606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812405" y="2561405"/>
            <a:ext cx="8890" cy="71270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691755" y="2280045"/>
            <a:ext cx="241300" cy="307777"/>
          </a:xfrm>
          <a:prstGeom prst="rect">
            <a:avLst/>
          </a:prstGeom>
          <a:noFill/>
        </p:spPr>
        <p:txBody>
          <a:bodyPr wrap="square" rtlCol="0">
            <a:spAutoFit/>
          </a:bodyPr>
          <a:lstStyle/>
          <a:p>
            <a:r>
              <a:rPr lang="en-US" sz="1400" dirty="0" smtClean="0"/>
              <a:t>3</a:t>
            </a:r>
            <a:endParaRPr lang="en-US" sz="1400" dirty="0"/>
          </a:p>
        </p:txBody>
      </p:sp>
      <p:sp>
        <p:nvSpPr>
          <p:cNvPr id="46" name="TextBox 45"/>
          <p:cNvSpPr txBox="1"/>
          <p:nvPr/>
        </p:nvSpPr>
        <p:spPr>
          <a:xfrm>
            <a:off x="7591144" y="2433934"/>
            <a:ext cx="225706" cy="307777"/>
          </a:xfrm>
          <a:prstGeom prst="rect">
            <a:avLst/>
          </a:prstGeom>
          <a:noFill/>
        </p:spPr>
        <p:txBody>
          <a:bodyPr wrap="square" rtlCol="0">
            <a:spAutoFit/>
          </a:bodyPr>
          <a:lstStyle/>
          <a:p>
            <a:r>
              <a:rPr lang="en-US" sz="1400" dirty="0" smtClean="0"/>
              <a:t>2</a:t>
            </a:r>
            <a:endParaRPr lang="en-US" sz="1400" dirty="0"/>
          </a:p>
        </p:txBody>
      </p:sp>
      <p:sp>
        <p:nvSpPr>
          <p:cNvPr id="47" name="TextBox 46"/>
          <p:cNvSpPr txBox="1"/>
          <p:nvPr/>
        </p:nvSpPr>
        <p:spPr>
          <a:xfrm>
            <a:off x="7499350" y="2639095"/>
            <a:ext cx="304800" cy="307777"/>
          </a:xfrm>
          <a:prstGeom prst="rect">
            <a:avLst/>
          </a:prstGeom>
          <a:noFill/>
        </p:spPr>
        <p:txBody>
          <a:bodyPr wrap="square" rtlCol="0">
            <a:spAutoFit/>
          </a:bodyPr>
          <a:lstStyle/>
          <a:p>
            <a:r>
              <a:rPr lang="en-US" sz="1400" dirty="0" smtClean="0"/>
              <a:t>1</a:t>
            </a:r>
            <a:endParaRPr lang="en-US" sz="1400" dirty="0"/>
          </a:p>
        </p:txBody>
      </p:sp>
      <p:sp>
        <p:nvSpPr>
          <p:cNvPr id="59" name="TextBox 58"/>
          <p:cNvSpPr txBox="1"/>
          <p:nvPr/>
        </p:nvSpPr>
        <p:spPr>
          <a:xfrm>
            <a:off x="6239871" y="2372380"/>
            <a:ext cx="1310699" cy="523220"/>
          </a:xfrm>
          <a:prstGeom prst="rect">
            <a:avLst/>
          </a:prstGeom>
          <a:noFill/>
        </p:spPr>
        <p:txBody>
          <a:bodyPr wrap="square" rtlCol="0">
            <a:spAutoFit/>
          </a:bodyPr>
          <a:lstStyle/>
          <a:p>
            <a:pPr algn="r"/>
            <a:r>
              <a:rPr lang="en-US" sz="1400" dirty="0" smtClean="0"/>
              <a:t>Microtubule triplet</a:t>
            </a:r>
            <a:endParaRPr lang="en-US" sz="1400" dirty="0"/>
          </a:p>
        </p:txBody>
      </p:sp>
      <p:sp>
        <p:nvSpPr>
          <p:cNvPr id="48" name="Rectangle 47"/>
          <p:cNvSpPr/>
          <p:nvPr/>
        </p:nvSpPr>
        <p:spPr>
          <a:xfrm>
            <a:off x="2657019" y="853247"/>
            <a:ext cx="2674621" cy="707886"/>
          </a:xfrm>
          <a:prstGeom prst="rect">
            <a:avLst/>
          </a:prstGeom>
        </p:spPr>
        <p:txBody>
          <a:bodyPr wrap="square">
            <a:spAutoFit/>
          </a:bodyPr>
          <a:lstStyle/>
          <a:p>
            <a:r>
              <a:rPr lang="en-US" sz="2000" dirty="0" smtClean="0"/>
              <a:t>a non-membrane-bound organelle</a:t>
            </a:r>
            <a:endParaRPr lang="en-US" sz="2000" dirty="0"/>
          </a:p>
        </p:txBody>
      </p:sp>
    </p:spTree>
    <p:extLst>
      <p:ext uri="{BB962C8B-B14F-4D97-AF65-F5344CB8AC3E}">
        <p14:creationId xmlns:p14="http://schemas.microsoft.com/office/powerpoint/2010/main" val="3558455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17000" contrast="9000"/>
                    </a14:imgEffect>
                  </a14:imgLayer>
                </a14:imgProps>
              </a:ext>
              <a:ext uri="{28A0092B-C50C-407E-A947-70E740481C1C}">
                <a14:useLocalDpi xmlns:a14="http://schemas.microsoft.com/office/drawing/2010/main" val="0"/>
              </a:ext>
            </a:extLst>
          </a:blip>
          <a:stretch>
            <a:fillRect/>
          </a:stretch>
        </p:blipFill>
        <p:spPr>
          <a:xfrm>
            <a:off x="708660" y="1139754"/>
            <a:ext cx="7444740" cy="5506062"/>
          </a:xfrm>
        </p:spPr>
      </p:pic>
      <p:sp>
        <p:nvSpPr>
          <p:cNvPr id="20" name="TextBox 19"/>
          <p:cNvSpPr txBox="1"/>
          <p:nvPr/>
        </p:nvSpPr>
        <p:spPr>
          <a:xfrm>
            <a:off x="1710690" y="2127825"/>
            <a:ext cx="1676400" cy="369332"/>
          </a:xfrm>
          <a:prstGeom prst="rect">
            <a:avLst/>
          </a:prstGeom>
          <a:solidFill>
            <a:schemeClr val="bg1"/>
          </a:solidFill>
        </p:spPr>
        <p:txBody>
          <a:bodyPr wrap="square" rtlCol="0">
            <a:spAutoFit/>
          </a:bodyPr>
          <a:lstStyle/>
          <a:p>
            <a:pPr algn="r"/>
            <a:r>
              <a:rPr lang="en-US" dirty="0" smtClean="0"/>
              <a:t>cytoplasm</a:t>
            </a:r>
            <a:endParaRPr lang="en-US" dirty="0"/>
          </a:p>
        </p:txBody>
      </p:sp>
      <p:sp>
        <p:nvSpPr>
          <p:cNvPr id="18" name="TextBox 17"/>
          <p:cNvSpPr txBox="1"/>
          <p:nvPr/>
        </p:nvSpPr>
        <p:spPr>
          <a:xfrm>
            <a:off x="285750" y="3016446"/>
            <a:ext cx="1463040" cy="646331"/>
          </a:xfrm>
          <a:prstGeom prst="rect">
            <a:avLst/>
          </a:prstGeom>
          <a:solidFill>
            <a:schemeClr val="bg1"/>
          </a:solidFill>
        </p:spPr>
        <p:txBody>
          <a:bodyPr wrap="square" rtlCol="0">
            <a:spAutoFit/>
          </a:bodyPr>
          <a:lstStyle/>
          <a:p>
            <a:pPr algn="r"/>
            <a:r>
              <a:rPr lang="en-US" dirty="0" smtClean="0"/>
              <a:t>lysosome</a:t>
            </a:r>
          </a:p>
          <a:p>
            <a:pPr algn="r"/>
            <a:endParaRPr lang="en-US" dirty="0" smtClean="0"/>
          </a:p>
        </p:txBody>
      </p:sp>
      <p:sp>
        <p:nvSpPr>
          <p:cNvPr id="2" name="Title 1"/>
          <p:cNvSpPr>
            <a:spLocks noGrp="1"/>
          </p:cNvSpPr>
          <p:nvPr>
            <p:ph type="title"/>
          </p:nvPr>
        </p:nvSpPr>
        <p:spPr>
          <a:xfrm>
            <a:off x="457200" y="0"/>
            <a:ext cx="8229600" cy="1143000"/>
          </a:xfrm>
        </p:spPr>
        <p:txBody>
          <a:bodyPr/>
          <a:lstStyle/>
          <a:p>
            <a:r>
              <a:rPr lang="en-US" dirty="0" smtClean="0"/>
              <a:t>Eukaryotic Animal Cell Review</a:t>
            </a:r>
            <a:endParaRPr lang="en-US" dirty="0"/>
          </a:p>
        </p:txBody>
      </p:sp>
      <p:sp>
        <p:nvSpPr>
          <p:cNvPr id="6" name="Rectangle 5"/>
          <p:cNvSpPr/>
          <p:nvPr/>
        </p:nvSpPr>
        <p:spPr>
          <a:xfrm>
            <a:off x="2000250" y="2146874"/>
            <a:ext cx="1404938" cy="32766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88645" y="3008143"/>
            <a:ext cx="1160145" cy="32316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57400" y="6400800"/>
            <a:ext cx="1676400" cy="369332"/>
          </a:xfrm>
          <a:prstGeom prst="rect">
            <a:avLst/>
          </a:prstGeom>
          <a:solidFill>
            <a:schemeClr val="bg1"/>
          </a:solidFill>
        </p:spPr>
        <p:txBody>
          <a:bodyPr wrap="square" rtlCol="0">
            <a:spAutoFit/>
          </a:bodyPr>
          <a:lstStyle/>
          <a:p>
            <a:r>
              <a:rPr lang="en-US" dirty="0" smtClean="0"/>
              <a:t>centrioles</a:t>
            </a:r>
            <a:endParaRPr lang="en-US" dirty="0"/>
          </a:p>
        </p:txBody>
      </p:sp>
      <p:sp>
        <p:nvSpPr>
          <p:cNvPr id="19" name="TextBox 18"/>
          <p:cNvSpPr txBox="1"/>
          <p:nvPr/>
        </p:nvSpPr>
        <p:spPr>
          <a:xfrm>
            <a:off x="796290" y="2508587"/>
            <a:ext cx="1676400" cy="369332"/>
          </a:xfrm>
          <a:prstGeom prst="rect">
            <a:avLst/>
          </a:prstGeom>
          <a:solidFill>
            <a:schemeClr val="bg1"/>
          </a:solidFill>
        </p:spPr>
        <p:txBody>
          <a:bodyPr wrap="square" rtlCol="0">
            <a:spAutoFit/>
          </a:bodyPr>
          <a:lstStyle/>
          <a:p>
            <a:pPr algn="r"/>
            <a:r>
              <a:rPr lang="en-US" dirty="0" smtClean="0"/>
              <a:t>cytoskeleton</a:t>
            </a:r>
            <a:endParaRPr lang="en-US" dirty="0"/>
          </a:p>
        </p:txBody>
      </p:sp>
      <p:sp>
        <p:nvSpPr>
          <p:cNvPr id="7" name="Rectangle 6"/>
          <p:cNvSpPr/>
          <p:nvPr/>
        </p:nvSpPr>
        <p:spPr>
          <a:xfrm>
            <a:off x="695324" y="2508587"/>
            <a:ext cx="1743076" cy="36933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8600" y="5425440"/>
            <a:ext cx="1676400" cy="369332"/>
          </a:xfrm>
          <a:prstGeom prst="rect">
            <a:avLst/>
          </a:prstGeom>
          <a:solidFill>
            <a:schemeClr val="bg1"/>
          </a:solidFill>
        </p:spPr>
        <p:txBody>
          <a:bodyPr wrap="square" rtlCol="0">
            <a:spAutoFit/>
          </a:bodyPr>
          <a:lstStyle/>
          <a:p>
            <a:pPr algn="r"/>
            <a:r>
              <a:rPr lang="en-US" dirty="0" smtClean="0"/>
              <a:t>SER</a:t>
            </a:r>
            <a:endParaRPr lang="en-US" dirty="0"/>
          </a:p>
        </p:txBody>
      </p:sp>
      <p:sp>
        <p:nvSpPr>
          <p:cNvPr id="9" name="Rectangle 8"/>
          <p:cNvSpPr/>
          <p:nvPr/>
        </p:nvSpPr>
        <p:spPr>
          <a:xfrm>
            <a:off x="1089660" y="5457706"/>
            <a:ext cx="78486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80760" y="1341120"/>
            <a:ext cx="1676400" cy="369332"/>
          </a:xfrm>
          <a:prstGeom prst="rect">
            <a:avLst/>
          </a:prstGeom>
          <a:solidFill>
            <a:schemeClr val="bg1"/>
          </a:solidFill>
        </p:spPr>
        <p:txBody>
          <a:bodyPr wrap="square" rtlCol="0">
            <a:spAutoFit/>
          </a:bodyPr>
          <a:lstStyle/>
          <a:p>
            <a:r>
              <a:rPr lang="en-US" dirty="0" smtClean="0"/>
              <a:t>RER</a:t>
            </a:r>
            <a:endParaRPr lang="en-US" dirty="0"/>
          </a:p>
        </p:txBody>
      </p:sp>
      <p:sp>
        <p:nvSpPr>
          <p:cNvPr id="11" name="Rectangle 10"/>
          <p:cNvSpPr/>
          <p:nvPr/>
        </p:nvSpPr>
        <p:spPr>
          <a:xfrm>
            <a:off x="6118860" y="1367790"/>
            <a:ext cx="69342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407468" y="5715000"/>
            <a:ext cx="1676400" cy="369332"/>
          </a:xfrm>
          <a:prstGeom prst="rect">
            <a:avLst/>
          </a:prstGeom>
          <a:solidFill>
            <a:schemeClr val="bg1"/>
          </a:solidFill>
        </p:spPr>
        <p:txBody>
          <a:bodyPr wrap="square" rtlCol="0">
            <a:spAutoFit/>
          </a:bodyPr>
          <a:lstStyle/>
          <a:p>
            <a:r>
              <a:rPr lang="en-US" dirty="0" smtClean="0"/>
              <a:t>nucleus</a:t>
            </a:r>
            <a:endParaRPr lang="en-US" dirty="0"/>
          </a:p>
        </p:txBody>
      </p:sp>
      <p:sp>
        <p:nvSpPr>
          <p:cNvPr id="24" name="TextBox 23"/>
          <p:cNvSpPr txBox="1"/>
          <p:nvPr/>
        </p:nvSpPr>
        <p:spPr>
          <a:xfrm>
            <a:off x="5029200" y="6248400"/>
            <a:ext cx="1676400" cy="369332"/>
          </a:xfrm>
          <a:prstGeom prst="rect">
            <a:avLst/>
          </a:prstGeom>
          <a:solidFill>
            <a:schemeClr val="bg1"/>
          </a:solidFill>
        </p:spPr>
        <p:txBody>
          <a:bodyPr wrap="square" rtlCol="0">
            <a:spAutoFit/>
          </a:bodyPr>
          <a:lstStyle/>
          <a:p>
            <a:r>
              <a:rPr lang="en-US" dirty="0" err="1" smtClean="0"/>
              <a:t>golgi</a:t>
            </a:r>
            <a:r>
              <a:rPr lang="en-US" dirty="0" smtClean="0"/>
              <a:t> apparatus</a:t>
            </a:r>
            <a:endParaRPr lang="en-US" dirty="0"/>
          </a:p>
        </p:txBody>
      </p:sp>
      <p:sp>
        <p:nvSpPr>
          <p:cNvPr id="14" name="Rectangle 13"/>
          <p:cNvSpPr/>
          <p:nvPr/>
        </p:nvSpPr>
        <p:spPr>
          <a:xfrm>
            <a:off x="5029200" y="6312932"/>
            <a:ext cx="18288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410326" y="1777542"/>
            <a:ext cx="1925002" cy="369332"/>
          </a:xfrm>
          <a:prstGeom prst="rect">
            <a:avLst/>
          </a:prstGeom>
          <a:solidFill>
            <a:schemeClr val="bg1"/>
          </a:solidFill>
        </p:spPr>
        <p:txBody>
          <a:bodyPr wrap="square" rtlCol="0">
            <a:spAutoFit/>
          </a:bodyPr>
          <a:lstStyle/>
          <a:p>
            <a:r>
              <a:rPr lang="en-US" dirty="0" smtClean="0"/>
              <a:t>plasma membrane</a:t>
            </a:r>
            <a:endParaRPr lang="en-US" dirty="0"/>
          </a:p>
        </p:txBody>
      </p:sp>
      <p:sp>
        <p:nvSpPr>
          <p:cNvPr id="12" name="Rectangle 11"/>
          <p:cNvSpPr/>
          <p:nvPr/>
        </p:nvSpPr>
        <p:spPr>
          <a:xfrm>
            <a:off x="6465570" y="1842074"/>
            <a:ext cx="199263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190750" y="1394460"/>
            <a:ext cx="1676400" cy="369332"/>
          </a:xfrm>
          <a:prstGeom prst="rect">
            <a:avLst/>
          </a:prstGeom>
          <a:solidFill>
            <a:schemeClr val="bg1"/>
          </a:solidFill>
        </p:spPr>
        <p:txBody>
          <a:bodyPr wrap="square" rtlCol="0">
            <a:spAutoFit/>
          </a:bodyPr>
          <a:lstStyle/>
          <a:p>
            <a:pPr algn="r"/>
            <a:r>
              <a:rPr lang="en-US" dirty="0" smtClean="0"/>
              <a:t>mitochondria</a:t>
            </a:r>
            <a:endParaRPr lang="en-US" dirty="0"/>
          </a:p>
        </p:txBody>
      </p:sp>
      <p:sp>
        <p:nvSpPr>
          <p:cNvPr id="5" name="Rectangle 4"/>
          <p:cNvSpPr/>
          <p:nvPr/>
        </p:nvSpPr>
        <p:spPr>
          <a:xfrm>
            <a:off x="2373630" y="1405652"/>
            <a:ext cx="15240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648200" y="1166098"/>
            <a:ext cx="1295400" cy="369332"/>
          </a:xfrm>
          <a:prstGeom prst="rect">
            <a:avLst/>
          </a:prstGeom>
          <a:solidFill>
            <a:schemeClr val="bg1"/>
          </a:solidFill>
        </p:spPr>
        <p:txBody>
          <a:bodyPr wrap="square" rtlCol="0">
            <a:spAutoFit/>
          </a:bodyPr>
          <a:lstStyle/>
          <a:p>
            <a:r>
              <a:rPr lang="en-US" dirty="0" smtClean="0"/>
              <a:t>ribosomes</a:t>
            </a:r>
            <a:endParaRPr lang="en-US" dirty="0"/>
          </a:p>
        </p:txBody>
      </p:sp>
      <p:sp>
        <p:nvSpPr>
          <p:cNvPr id="10" name="Rectangle 9"/>
          <p:cNvSpPr/>
          <p:nvPr/>
        </p:nvSpPr>
        <p:spPr>
          <a:xfrm>
            <a:off x="4716780" y="1188720"/>
            <a:ext cx="11430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10740" y="6433066"/>
            <a:ext cx="102489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3442097" y="1710452"/>
            <a:ext cx="587452" cy="512564"/>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2474535"/>
            <a:ext cx="509588" cy="351888"/>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876801" y="1493520"/>
            <a:ext cx="152399" cy="454283"/>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105400" y="1671131"/>
            <a:ext cx="1013461" cy="1022122"/>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096596" y="2146874"/>
            <a:ext cx="609004" cy="378084"/>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267200" y="3505200"/>
            <a:ext cx="2173607" cy="220980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648200" y="4876800"/>
            <a:ext cx="1066801" cy="1436132"/>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057400" y="2877919"/>
            <a:ext cx="316230" cy="1389281"/>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8" idx="3"/>
          </p:cNvCxnSpPr>
          <p:nvPr/>
        </p:nvCxnSpPr>
        <p:spPr>
          <a:xfrm>
            <a:off x="1748790" y="3169725"/>
            <a:ext cx="282416" cy="640275"/>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9" idx="3"/>
          </p:cNvCxnSpPr>
          <p:nvPr/>
        </p:nvCxnSpPr>
        <p:spPr>
          <a:xfrm flipV="1">
            <a:off x="1874520" y="4953000"/>
            <a:ext cx="499110" cy="657106"/>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3135630" y="5457706"/>
            <a:ext cx="598170" cy="97536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692265" y="4271248"/>
            <a:ext cx="1212532" cy="369332"/>
          </a:xfrm>
          <a:prstGeom prst="rect">
            <a:avLst/>
          </a:prstGeom>
          <a:noFill/>
        </p:spPr>
        <p:txBody>
          <a:bodyPr wrap="square" rtlCol="0">
            <a:spAutoFit/>
          </a:bodyPr>
          <a:lstStyle/>
          <a:p>
            <a:r>
              <a:rPr lang="en-US" dirty="0" smtClean="0"/>
              <a:t>vesicles</a:t>
            </a:r>
            <a:endParaRPr lang="en-US" dirty="0"/>
          </a:p>
        </p:txBody>
      </p:sp>
      <p:cxnSp>
        <p:nvCxnSpPr>
          <p:cNvPr id="59" name="Straight Connector 58"/>
          <p:cNvCxnSpPr>
            <a:stCxn id="61" idx="1"/>
          </p:cNvCxnSpPr>
          <p:nvPr/>
        </p:nvCxnSpPr>
        <p:spPr>
          <a:xfrm flipH="1" flipV="1">
            <a:off x="4495800" y="4455914"/>
            <a:ext cx="2247901" cy="28456"/>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743701" y="4331970"/>
            <a:ext cx="11430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324600" y="4900552"/>
            <a:ext cx="428329" cy="8144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40806" y="5715000"/>
            <a:ext cx="11430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628978" y="5594866"/>
            <a:ext cx="781348" cy="548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18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1" grpId="0" animBg="1"/>
      <p:bldP spid="14" grpId="0" animBg="1"/>
      <p:bldP spid="12" grpId="0" animBg="1"/>
      <p:bldP spid="5" grpId="0" animBg="1"/>
      <p:bldP spid="10" grpId="0" animBg="1"/>
      <p:bldP spid="28" grpId="0" animBg="1"/>
      <p:bldP spid="61"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74"/>
            <a:ext cx="8229600" cy="810126"/>
          </a:xfrm>
        </p:spPr>
        <p:txBody>
          <a:bodyPr/>
          <a:lstStyle/>
          <a:p>
            <a:r>
              <a:rPr lang="en-US" dirty="0" smtClean="0"/>
              <a:t>Prokaryotic Cell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6517" y="1447799"/>
            <a:ext cx="3537284" cy="3829050"/>
          </a:xfrm>
        </p:spPr>
      </p:pic>
      <p:sp>
        <p:nvSpPr>
          <p:cNvPr id="5" name="TextBox 4"/>
          <p:cNvSpPr txBox="1"/>
          <p:nvPr/>
        </p:nvSpPr>
        <p:spPr>
          <a:xfrm>
            <a:off x="4363453" y="1371599"/>
            <a:ext cx="4495800" cy="954107"/>
          </a:xfrm>
          <a:prstGeom prst="rect">
            <a:avLst/>
          </a:prstGeom>
          <a:noFill/>
        </p:spPr>
        <p:txBody>
          <a:bodyPr wrap="square" rtlCol="0">
            <a:spAutoFit/>
          </a:bodyPr>
          <a:lstStyle/>
          <a:p>
            <a:r>
              <a:rPr lang="en-US" sz="2800" dirty="0" smtClean="0"/>
              <a:t>Prokaryotic cells have </a:t>
            </a:r>
            <a:r>
              <a:rPr lang="en-US" sz="2800" b="1" dirty="0" smtClean="0"/>
              <a:t>no membrane-bound organelles</a:t>
            </a:r>
            <a:endParaRPr lang="en-US" sz="2800" b="1" dirty="0"/>
          </a:p>
        </p:txBody>
      </p:sp>
      <p:sp>
        <p:nvSpPr>
          <p:cNvPr id="6" name="TextBox 5"/>
          <p:cNvSpPr txBox="1"/>
          <p:nvPr/>
        </p:nvSpPr>
        <p:spPr>
          <a:xfrm>
            <a:off x="4343400" y="2467450"/>
            <a:ext cx="4572000" cy="954107"/>
          </a:xfrm>
          <a:prstGeom prst="rect">
            <a:avLst/>
          </a:prstGeom>
          <a:noFill/>
        </p:spPr>
        <p:txBody>
          <a:bodyPr wrap="square" rtlCol="0">
            <a:spAutoFit/>
          </a:bodyPr>
          <a:lstStyle/>
          <a:p>
            <a:r>
              <a:rPr lang="en-US" sz="2800" dirty="0" smtClean="0"/>
              <a:t>So the genetic material and ribosomes just float around</a:t>
            </a:r>
            <a:endParaRPr lang="en-US" sz="2800" dirty="0"/>
          </a:p>
        </p:txBody>
      </p:sp>
      <p:sp>
        <p:nvSpPr>
          <p:cNvPr id="7" name="TextBox 6"/>
          <p:cNvSpPr txBox="1"/>
          <p:nvPr/>
        </p:nvSpPr>
        <p:spPr>
          <a:xfrm>
            <a:off x="4363453" y="3570744"/>
            <a:ext cx="4892842" cy="2677656"/>
          </a:xfrm>
          <a:prstGeom prst="rect">
            <a:avLst/>
          </a:prstGeom>
          <a:noFill/>
        </p:spPr>
        <p:txBody>
          <a:bodyPr wrap="square" rtlCol="0">
            <a:spAutoFit/>
          </a:bodyPr>
          <a:lstStyle/>
          <a:p>
            <a:r>
              <a:rPr lang="en-US" sz="2800" dirty="0" smtClean="0"/>
              <a:t>Prokaryotic cells often have appendages </a:t>
            </a:r>
          </a:p>
          <a:p>
            <a:r>
              <a:rPr lang="en-US" sz="2800" b="1" dirty="0" smtClean="0"/>
              <a:t>Flagella</a:t>
            </a:r>
            <a:r>
              <a:rPr lang="en-US" sz="2800" dirty="0" smtClean="0"/>
              <a:t> – a tail that whips back and forth for movement</a:t>
            </a:r>
          </a:p>
          <a:p>
            <a:r>
              <a:rPr lang="en-US" sz="2800" b="1" dirty="0" err="1" smtClean="0"/>
              <a:t>Pili</a:t>
            </a:r>
            <a:r>
              <a:rPr lang="en-US" sz="2800" dirty="0" smtClean="0"/>
              <a:t> – which help prokaryotic cells hold onto other surfaces</a:t>
            </a:r>
            <a:endParaRPr lang="en-US" sz="2800" dirty="0"/>
          </a:p>
        </p:txBody>
      </p:sp>
      <p:sp>
        <p:nvSpPr>
          <p:cNvPr id="8" name="TextBox 7"/>
          <p:cNvSpPr txBox="1"/>
          <p:nvPr/>
        </p:nvSpPr>
        <p:spPr>
          <a:xfrm>
            <a:off x="228600" y="838200"/>
            <a:ext cx="5486400" cy="523220"/>
          </a:xfrm>
          <a:prstGeom prst="rect">
            <a:avLst/>
          </a:prstGeom>
          <a:noFill/>
        </p:spPr>
        <p:txBody>
          <a:bodyPr wrap="square" rtlCol="0">
            <a:spAutoFit/>
          </a:bodyPr>
          <a:lstStyle/>
          <a:p>
            <a:r>
              <a:rPr lang="en-US" sz="2800" dirty="0" smtClean="0"/>
              <a:t>All bacteria are prokaryotes</a:t>
            </a:r>
            <a:endParaRPr lang="en-US" sz="2800" dirty="0"/>
          </a:p>
        </p:txBody>
      </p:sp>
      <p:cxnSp>
        <p:nvCxnSpPr>
          <p:cNvPr id="10" name="Straight Connector 9"/>
          <p:cNvCxnSpPr/>
          <p:nvPr/>
        </p:nvCxnSpPr>
        <p:spPr>
          <a:xfrm>
            <a:off x="4381500" y="2427522"/>
            <a:ext cx="44958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3550471"/>
            <a:ext cx="44958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78042"/>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24063"/>
            <a:ext cx="9144000" cy="0"/>
          </a:xfrm>
          <a:prstGeom prst="line">
            <a:avLst/>
          </a:prstGeom>
          <a:ln w="50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858000"/>
            <a:ext cx="9144000" cy="0"/>
          </a:xfrm>
          <a:prstGeom prst="line">
            <a:avLst/>
          </a:prstGeom>
          <a:ln w="4762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846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826323" y="5229081"/>
            <a:ext cx="4636323" cy="2742286"/>
          </a:xfrm>
          <a:prstGeom prst="ellipse">
            <a:avLst/>
          </a:prstGeom>
          <a:solidFill>
            <a:schemeClr val="bg1">
              <a:lumMod val="50000"/>
            </a:schemeClr>
          </a:solidFill>
          <a:ln w="1047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3648"/>
            <a:ext cx="8229600" cy="938048"/>
          </a:xfrm>
        </p:spPr>
        <p:txBody>
          <a:bodyPr/>
          <a:lstStyle/>
          <a:p>
            <a:r>
              <a:rPr lang="en-US" dirty="0" smtClean="0"/>
              <a:t>Prokaryote</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5"/>
          <a:stretch/>
        </p:blipFill>
        <p:spPr>
          <a:xfrm>
            <a:off x="4550415" y="3104010"/>
            <a:ext cx="4364985" cy="3200400"/>
          </a:xfrm>
        </p:spPr>
      </p:pic>
      <p:sp>
        <p:nvSpPr>
          <p:cNvPr id="6" name="Rectangle 5"/>
          <p:cNvSpPr/>
          <p:nvPr/>
        </p:nvSpPr>
        <p:spPr>
          <a:xfrm>
            <a:off x="8055615" y="5055577"/>
            <a:ext cx="705642" cy="584775"/>
          </a:xfrm>
          <a:prstGeom prst="rect">
            <a:avLst/>
          </a:prstGeom>
        </p:spPr>
        <p:txBody>
          <a:bodyPr wrap="none">
            <a:spAutoFit/>
          </a:bodyPr>
          <a:lstStyle/>
          <a:p>
            <a:r>
              <a:rPr lang="en-US" sz="3200" b="1" dirty="0" err="1"/>
              <a:t>Pili</a:t>
            </a:r>
            <a:endParaRPr lang="en-US" sz="3200" dirty="0"/>
          </a:p>
        </p:txBody>
      </p:sp>
      <p:cxnSp>
        <p:nvCxnSpPr>
          <p:cNvPr id="8" name="Straight Arrow Connector 7"/>
          <p:cNvCxnSpPr/>
          <p:nvPr/>
        </p:nvCxnSpPr>
        <p:spPr>
          <a:xfrm>
            <a:off x="5346573" y="4202361"/>
            <a:ext cx="388883" cy="43858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8208015" y="4598377"/>
            <a:ext cx="104379"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06" y="1066800"/>
            <a:ext cx="1863153" cy="1447800"/>
          </a:xfrm>
          <a:prstGeom prst="rect">
            <a:avLst/>
          </a:prstGeom>
        </p:spPr>
      </p:pic>
      <p:sp>
        <p:nvSpPr>
          <p:cNvPr id="15" name="TextBox 14"/>
          <p:cNvSpPr txBox="1"/>
          <p:nvPr/>
        </p:nvSpPr>
        <p:spPr>
          <a:xfrm>
            <a:off x="3124200" y="1066800"/>
            <a:ext cx="3878180" cy="1384995"/>
          </a:xfrm>
          <a:prstGeom prst="rect">
            <a:avLst/>
          </a:prstGeom>
          <a:noFill/>
        </p:spPr>
        <p:txBody>
          <a:bodyPr wrap="square" rtlCol="0">
            <a:spAutoFit/>
          </a:bodyPr>
          <a:lstStyle/>
          <a:p>
            <a:r>
              <a:rPr lang="en-US" sz="2800" dirty="0" smtClean="0"/>
              <a:t>Prokaryotic cell’s plasma </a:t>
            </a:r>
          </a:p>
          <a:p>
            <a:r>
              <a:rPr lang="en-US" sz="2800" dirty="0" smtClean="0"/>
              <a:t>membranes are called </a:t>
            </a:r>
          </a:p>
          <a:p>
            <a:r>
              <a:rPr lang="en-US" sz="2800" b="1" dirty="0" smtClean="0"/>
              <a:t>cytoplasmic membranes</a:t>
            </a:r>
            <a:endParaRPr lang="en-US" sz="2800" b="1" dirty="0"/>
          </a:p>
        </p:txBody>
      </p:sp>
      <p:grpSp>
        <p:nvGrpSpPr>
          <p:cNvPr id="18" name="Group 17"/>
          <p:cNvGrpSpPr/>
          <p:nvPr/>
        </p:nvGrpSpPr>
        <p:grpSpPr>
          <a:xfrm>
            <a:off x="4419600" y="2971800"/>
            <a:ext cx="4724400" cy="1321777"/>
            <a:chOff x="4419600" y="3276600"/>
            <a:chExt cx="4724400" cy="1321777"/>
          </a:xfrm>
        </p:grpSpPr>
        <p:sp>
          <p:nvSpPr>
            <p:cNvPr id="5" name="TextBox 4"/>
            <p:cNvSpPr txBox="1"/>
            <p:nvPr/>
          </p:nvSpPr>
          <p:spPr>
            <a:xfrm>
              <a:off x="4550415" y="4013602"/>
              <a:ext cx="1760483" cy="584775"/>
            </a:xfrm>
            <a:prstGeom prst="rect">
              <a:avLst/>
            </a:prstGeom>
            <a:noFill/>
          </p:spPr>
          <p:txBody>
            <a:bodyPr wrap="square" rtlCol="0">
              <a:spAutoFit/>
            </a:bodyPr>
            <a:lstStyle/>
            <a:p>
              <a:r>
                <a:rPr lang="en-US" sz="3200" b="1" dirty="0" smtClean="0"/>
                <a:t>Flagella</a:t>
              </a:r>
              <a:endParaRPr lang="en-US" sz="3200" dirty="0"/>
            </a:p>
          </p:txBody>
        </p:sp>
        <p:sp>
          <p:nvSpPr>
            <p:cNvPr id="17" name="Rectangle 16"/>
            <p:cNvSpPr/>
            <p:nvPr/>
          </p:nvSpPr>
          <p:spPr>
            <a:xfrm>
              <a:off x="4419600" y="3276600"/>
              <a:ext cx="4724400" cy="737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4038599" y="6261039"/>
            <a:ext cx="5486401" cy="523220"/>
          </a:xfrm>
          <a:prstGeom prst="rect">
            <a:avLst/>
          </a:prstGeom>
          <a:noFill/>
        </p:spPr>
        <p:txBody>
          <a:bodyPr wrap="square" rtlCol="0">
            <a:spAutoFit/>
          </a:bodyPr>
          <a:lstStyle/>
          <a:p>
            <a:r>
              <a:rPr lang="en-US" sz="2800" dirty="0" smtClean="0"/>
              <a:t>appendages bud off of the capsule</a:t>
            </a:r>
            <a:endParaRPr lang="en-US" sz="2800" dirty="0"/>
          </a:p>
        </p:txBody>
      </p:sp>
      <p:cxnSp>
        <p:nvCxnSpPr>
          <p:cNvPr id="19" name="Straight Connector 18"/>
          <p:cNvCxnSpPr/>
          <p:nvPr/>
        </p:nvCxnSpPr>
        <p:spPr>
          <a:xfrm>
            <a:off x="0" y="762000"/>
            <a:ext cx="9144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0" y="24063"/>
            <a:ext cx="9144000" cy="0"/>
          </a:xfrm>
          <a:prstGeom prst="line">
            <a:avLst/>
          </a:prstGeom>
          <a:ln w="50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3376" y="3017048"/>
            <a:ext cx="5625098" cy="1815882"/>
          </a:xfrm>
          <a:prstGeom prst="rect">
            <a:avLst/>
          </a:prstGeom>
          <a:noFill/>
        </p:spPr>
        <p:txBody>
          <a:bodyPr wrap="square" rtlCol="0">
            <a:spAutoFit/>
          </a:bodyPr>
          <a:lstStyle/>
          <a:p>
            <a:r>
              <a:rPr lang="en-US" sz="2800" dirty="0" smtClean="0"/>
              <a:t>Prokaryotes have three coverings: </a:t>
            </a:r>
          </a:p>
          <a:p>
            <a:r>
              <a:rPr lang="en-US" sz="2800" b="1" dirty="0" smtClean="0">
                <a:solidFill>
                  <a:schemeClr val="bg2">
                    <a:lumMod val="25000"/>
                  </a:schemeClr>
                </a:solidFill>
              </a:rPr>
              <a:t>Cytoplasmic membrane</a:t>
            </a:r>
          </a:p>
          <a:p>
            <a:r>
              <a:rPr lang="en-US" sz="2800" b="1" dirty="0" smtClean="0">
                <a:solidFill>
                  <a:schemeClr val="bg2">
                    <a:lumMod val="50000"/>
                  </a:schemeClr>
                </a:solidFill>
              </a:rPr>
              <a:t>     Cell wall</a:t>
            </a:r>
          </a:p>
          <a:p>
            <a:r>
              <a:rPr lang="en-US" sz="2800" b="1" dirty="0" smtClean="0">
                <a:solidFill>
                  <a:schemeClr val="bg1">
                    <a:lumMod val="50000"/>
                  </a:schemeClr>
                </a:solidFill>
              </a:rPr>
              <a:t>          Capsule</a:t>
            </a:r>
            <a:endParaRPr lang="en-US" sz="2800" b="1" dirty="0">
              <a:solidFill>
                <a:schemeClr val="bg1">
                  <a:lumMod val="50000"/>
                </a:schemeClr>
              </a:solidFill>
            </a:endParaRPr>
          </a:p>
        </p:txBody>
      </p:sp>
      <p:sp>
        <p:nvSpPr>
          <p:cNvPr id="22" name="Oval 21"/>
          <p:cNvSpPr/>
          <p:nvPr/>
        </p:nvSpPr>
        <p:spPr>
          <a:xfrm>
            <a:off x="-793372" y="5443444"/>
            <a:ext cx="4331523" cy="2786156"/>
          </a:xfrm>
          <a:prstGeom prst="ellipse">
            <a:avLst/>
          </a:prstGeom>
          <a:solidFill>
            <a:schemeClr val="bg2">
              <a:lumMod val="50000"/>
            </a:schemeClr>
          </a:solidFill>
          <a:ln w="1047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13260" y="5700763"/>
            <a:ext cx="3813659" cy="2271518"/>
          </a:xfrm>
          <a:prstGeom prst="ellipse">
            <a:avLst/>
          </a:prstGeom>
          <a:solidFill>
            <a:srgbClr val="93FFC4"/>
          </a:solidFill>
          <a:ln w="2095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88403" y="6153317"/>
            <a:ext cx="1206869" cy="369332"/>
          </a:xfrm>
          <a:prstGeom prst="rect">
            <a:avLst/>
          </a:prstGeom>
        </p:spPr>
        <p:txBody>
          <a:bodyPr wrap="none">
            <a:spAutoFit/>
          </a:bodyPr>
          <a:lstStyle/>
          <a:p>
            <a:r>
              <a:rPr lang="en-US" dirty="0" smtClean="0"/>
              <a:t>Prokaryote</a:t>
            </a:r>
            <a:endParaRPr lang="en-US" dirty="0"/>
          </a:p>
        </p:txBody>
      </p:sp>
      <p:sp>
        <p:nvSpPr>
          <p:cNvPr id="26" name="Arc 25"/>
          <p:cNvSpPr/>
          <p:nvPr/>
        </p:nvSpPr>
        <p:spPr>
          <a:xfrm>
            <a:off x="1380904" y="4841939"/>
            <a:ext cx="669601" cy="897332"/>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a:off x="2641419" y="5402587"/>
            <a:ext cx="669601" cy="897332"/>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a:off x="1022249" y="4873933"/>
            <a:ext cx="669601" cy="897332"/>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a:off x="1850247" y="4964365"/>
            <a:ext cx="669601" cy="897332"/>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2283965" y="5153097"/>
            <a:ext cx="669601" cy="897332"/>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553602" y="4869043"/>
            <a:ext cx="669601" cy="897332"/>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153376" y="4934578"/>
            <a:ext cx="669601" cy="897332"/>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188687" y="5063364"/>
            <a:ext cx="669601" cy="987065"/>
          </a:xfrm>
          <a:prstGeom prst="arc">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304800" y="3872701"/>
            <a:ext cx="0" cy="20024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2000" y="4316477"/>
            <a:ext cx="0" cy="12404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23203" y="4737819"/>
            <a:ext cx="0" cy="584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665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3916" y="2318265"/>
            <a:ext cx="3733800" cy="584775"/>
          </a:xfrm>
          <a:prstGeom prst="rect">
            <a:avLst/>
          </a:prstGeom>
          <a:noFill/>
        </p:spPr>
        <p:txBody>
          <a:bodyPr wrap="square" rtlCol="0">
            <a:spAutoFit/>
          </a:bodyPr>
          <a:lstStyle/>
          <a:p>
            <a:r>
              <a:rPr lang="en-US" sz="3200" b="1" dirty="0" smtClean="0"/>
              <a:t>Eukaryotic Cell</a:t>
            </a:r>
            <a:endParaRPr lang="en-US" sz="3200" b="1" dirty="0"/>
          </a:p>
        </p:txBody>
      </p:sp>
      <p:sp>
        <p:nvSpPr>
          <p:cNvPr id="6" name="TextBox 5"/>
          <p:cNvSpPr txBox="1"/>
          <p:nvPr/>
        </p:nvSpPr>
        <p:spPr>
          <a:xfrm>
            <a:off x="5029200" y="2286000"/>
            <a:ext cx="3771900" cy="584775"/>
          </a:xfrm>
          <a:prstGeom prst="rect">
            <a:avLst/>
          </a:prstGeom>
          <a:noFill/>
        </p:spPr>
        <p:txBody>
          <a:bodyPr wrap="square" rtlCol="0">
            <a:spAutoFit/>
          </a:bodyPr>
          <a:lstStyle/>
          <a:p>
            <a:r>
              <a:rPr lang="en-US" sz="3200" b="1" dirty="0" smtClean="0"/>
              <a:t>Prokaryotic Cell</a:t>
            </a:r>
            <a:endParaRPr lang="en-US" sz="3200" b="1" dirty="0"/>
          </a:p>
        </p:txBody>
      </p:sp>
      <p:sp>
        <p:nvSpPr>
          <p:cNvPr id="7" name="TextBox 6"/>
          <p:cNvSpPr txBox="1"/>
          <p:nvPr/>
        </p:nvSpPr>
        <p:spPr>
          <a:xfrm>
            <a:off x="3124200" y="4160965"/>
            <a:ext cx="1981200" cy="584775"/>
          </a:xfrm>
          <a:prstGeom prst="rect">
            <a:avLst/>
          </a:prstGeom>
          <a:noFill/>
        </p:spPr>
        <p:txBody>
          <a:bodyPr wrap="square" rtlCol="0">
            <a:spAutoFit/>
          </a:bodyPr>
          <a:lstStyle/>
          <a:p>
            <a:r>
              <a:rPr lang="en-US" sz="3200" b="1" dirty="0" smtClean="0"/>
              <a:t>Plant Cell</a:t>
            </a:r>
            <a:endParaRPr lang="en-US" sz="3200" b="1" dirty="0"/>
          </a:p>
        </p:txBody>
      </p:sp>
      <p:sp>
        <p:nvSpPr>
          <p:cNvPr id="8" name="TextBox 7"/>
          <p:cNvSpPr txBox="1"/>
          <p:nvPr/>
        </p:nvSpPr>
        <p:spPr>
          <a:xfrm>
            <a:off x="228600" y="4160965"/>
            <a:ext cx="2362200" cy="584775"/>
          </a:xfrm>
          <a:prstGeom prst="rect">
            <a:avLst/>
          </a:prstGeom>
          <a:noFill/>
        </p:spPr>
        <p:txBody>
          <a:bodyPr wrap="square" rtlCol="0">
            <a:spAutoFit/>
          </a:bodyPr>
          <a:lstStyle/>
          <a:p>
            <a:r>
              <a:rPr lang="en-US" sz="3200" b="1" dirty="0" smtClean="0"/>
              <a:t>Animal Cell</a:t>
            </a:r>
            <a:endParaRPr lang="en-US" sz="3200" b="1" dirty="0"/>
          </a:p>
        </p:txBody>
      </p:sp>
      <p:sp>
        <p:nvSpPr>
          <p:cNvPr id="9" name="TextBox 8"/>
          <p:cNvSpPr txBox="1"/>
          <p:nvPr/>
        </p:nvSpPr>
        <p:spPr>
          <a:xfrm>
            <a:off x="3380984" y="152400"/>
            <a:ext cx="2286000" cy="707886"/>
          </a:xfrm>
          <a:prstGeom prst="rect">
            <a:avLst/>
          </a:prstGeom>
          <a:noFill/>
          <a:ln>
            <a:noFill/>
          </a:ln>
        </p:spPr>
        <p:txBody>
          <a:bodyPr wrap="square" rtlCol="0">
            <a:spAutoFit/>
          </a:bodyPr>
          <a:lstStyle/>
          <a:p>
            <a:r>
              <a:rPr lang="en-US" sz="4000" dirty="0" smtClean="0"/>
              <a:t>Cell Types</a:t>
            </a:r>
            <a:endParaRPr lang="en-US" sz="4000" dirty="0"/>
          </a:p>
        </p:txBody>
      </p:sp>
      <p:cxnSp>
        <p:nvCxnSpPr>
          <p:cNvPr id="11" name="Straight Connector 10"/>
          <p:cNvCxnSpPr/>
          <p:nvPr/>
        </p:nvCxnSpPr>
        <p:spPr>
          <a:xfrm flipH="1">
            <a:off x="1676401" y="2903040"/>
            <a:ext cx="1066799" cy="12579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43200" y="2903041"/>
            <a:ext cx="1024003" cy="12579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3" descr="V:\PEER2\NSF FELLOWS\Undergraduates\Graham, Jennifer\MISC\Cells DLC\cell_typ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69964"/>
            <a:ext cx="2630869" cy="9373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V:\PEER2\NSF FELLOWS\Undergraduates\Graham, Jennifer\MISC\Cells DLC\Cell_par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63928"/>
            <a:ext cx="1171575" cy="11220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787" y="4745740"/>
            <a:ext cx="2635733" cy="211226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23" y="4870049"/>
            <a:ext cx="2475341" cy="1863642"/>
          </a:xfrm>
          <a:prstGeom prst="rect">
            <a:avLst/>
          </a:prstGeom>
        </p:spPr>
      </p:pic>
      <p:sp>
        <p:nvSpPr>
          <p:cNvPr id="23" name="TextBox 22"/>
          <p:cNvSpPr txBox="1"/>
          <p:nvPr/>
        </p:nvSpPr>
        <p:spPr>
          <a:xfrm>
            <a:off x="4271421" y="1330296"/>
            <a:ext cx="361950" cy="584775"/>
          </a:xfrm>
          <a:prstGeom prst="rect">
            <a:avLst/>
          </a:prstGeom>
          <a:noFill/>
        </p:spPr>
        <p:txBody>
          <a:bodyPr wrap="square" rtlCol="0">
            <a:spAutoFit/>
          </a:bodyPr>
          <a:lstStyle/>
          <a:p>
            <a:r>
              <a:rPr lang="en-US" sz="3200" dirty="0" smtClean="0"/>
              <a:t>&amp;</a:t>
            </a:r>
            <a:endParaRPr lang="en-US" sz="2400" dirty="0"/>
          </a:p>
        </p:txBody>
      </p:sp>
      <p:sp>
        <p:nvSpPr>
          <p:cNvPr id="24" name="Rectangle 23"/>
          <p:cNvSpPr/>
          <p:nvPr/>
        </p:nvSpPr>
        <p:spPr>
          <a:xfrm>
            <a:off x="3255201" y="152400"/>
            <a:ext cx="2411783" cy="707886"/>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782994" y="3276601"/>
            <a:ext cx="3256437" cy="3108543"/>
          </a:xfrm>
          <a:prstGeom prst="rect">
            <a:avLst/>
          </a:prstGeom>
          <a:noFill/>
        </p:spPr>
        <p:txBody>
          <a:bodyPr wrap="square" rtlCol="0">
            <a:spAutoFit/>
          </a:bodyPr>
          <a:lstStyle/>
          <a:p>
            <a:r>
              <a:rPr lang="en-US" sz="2800" dirty="0" smtClean="0"/>
              <a:t>The eukaryotic cell we have been learning about was an </a:t>
            </a:r>
            <a:r>
              <a:rPr lang="en-US" sz="2800" i="1" dirty="0" smtClean="0"/>
              <a:t>animal</a:t>
            </a:r>
            <a:r>
              <a:rPr lang="en-US" sz="2800" dirty="0" smtClean="0"/>
              <a:t> eukaryotic cell – now let’s look at a </a:t>
            </a:r>
            <a:r>
              <a:rPr lang="en-US" sz="2800" b="1" dirty="0" smtClean="0"/>
              <a:t>plant</a:t>
            </a:r>
            <a:r>
              <a:rPr lang="en-US" sz="2800" dirty="0" smtClean="0"/>
              <a:t> eukaryotic cell</a:t>
            </a:r>
            <a:endParaRPr lang="en-US" sz="2800" dirty="0"/>
          </a:p>
        </p:txBody>
      </p:sp>
      <p:sp>
        <p:nvSpPr>
          <p:cNvPr id="16" name="Rectangle 15"/>
          <p:cNvSpPr/>
          <p:nvPr/>
        </p:nvSpPr>
        <p:spPr>
          <a:xfrm>
            <a:off x="5681116" y="3276600"/>
            <a:ext cx="3310484" cy="310854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784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 y="1066800"/>
            <a:ext cx="6578711" cy="4953000"/>
          </a:xfrm>
          <a:prstGeom prst="rect">
            <a:avLst/>
          </a:prstGeom>
        </p:spPr>
      </p:pic>
      <p:sp>
        <p:nvSpPr>
          <p:cNvPr id="3" name="Rectangle 2"/>
          <p:cNvSpPr/>
          <p:nvPr/>
        </p:nvSpPr>
        <p:spPr>
          <a:xfrm>
            <a:off x="0" y="1143000"/>
            <a:ext cx="6578711"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554" y="1896383"/>
            <a:ext cx="6154873" cy="4938963"/>
          </a:xfrm>
          <a:prstGeom prst="rect">
            <a:avLst/>
          </a:prstGeom>
        </p:spPr>
      </p:pic>
      <p:sp>
        <p:nvSpPr>
          <p:cNvPr id="2" name="Title 1"/>
          <p:cNvSpPr>
            <a:spLocks noGrp="1"/>
          </p:cNvSpPr>
          <p:nvPr>
            <p:ph type="title"/>
          </p:nvPr>
        </p:nvSpPr>
        <p:spPr>
          <a:xfrm>
            <a:off x="457200" y="30480"/>
            <a:ext cx="8229600" cy="1143000"/>
          </a:xfrm>
        </p:spPr>
        <p:txBody>
          <a:bodyPr>
            <a:normAutofit fontScale="90000"/>
          </a:bodyPr>
          <a:lstStyle/>
          <a:p>
            <a:r>
              <a:rPr lang="en-US" dirty="0" smtClean="0"/>
              <a:t>The Difference between </a:t>
            </a:r>
            <a:br>
              <a:rPr lang="en-US" dirty="0" smtClean="0"/>
            </a:br>
            <a:r>
              <a:rPr lang="en-US" dirty="0" smtClean="0"/>
              <a:t>Animal &amp; Plant  Cells</a:t>
            </a:r>
            <a:endParaRPr lang="en-US" dirty="0"/>
          </a:p>
        </p:txBody>
      </p:sp>
      <p:sp>
        <p:nvSpPr>
          <p:cNvPr id="6" name="Rectangle 5"/>
          <p:cNvSpPr/>
          <p:nvPr/>
        </p:nvSpPr>
        <p:spPr>
          <a:xfrm>
            <a:off x="4419600" y="609600"/>
            <a:ext cx="2285999" cy="5334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9400" y="5105400"/>
            <a:ext cx="1220028" cy="533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65518" y="3048000"/>
            <a:ext cx="1220028" cy="4191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28448" y="3467100"/>
            <a:ext cx="1220028" cy="52959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614032" y="1884026"/>
            <a:ext cx="1072768" cy="32577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79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1"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76200" y="6400800"/>
            <a:ext cx="9226463"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 y="0"/>
            <a:ext cx="9226463"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82048" y="60960"/>
            <a:ext cx="3733800" cy="800100"/>
          </a:xfrm>
        </p:spPr>
        <p:txBody>
          <a:bodyPr/>
          <a:lstStyle/>
          <a:p>
            <a:r>
              <a:rPr lang="en-US" u="sng" dirty="0" smtClean="0">
                <a:solidFill>
                  <a:srgbClr val="00B050"/>
                </a:solidFill>
              </a:rPr>
              <a:t>Cell Wall</a:t>
            </a:r>
            <a:endParaRPr lang="en-US" u="sng" dirty="0">
              <a:solidFill>
                <a:srgbClr val="00B050"/>
              </a:solidFill>
            </a:endParaRPr>
          </a:p>
        </p:txBody>
      </p:sp>
      <p:sp>
        <p:nvSpPr>
          <p:cNvPr id="3" name="Content Placeholder 2"/>
          <p:cNvSpPr>
            <a:spLocks noGrp="1"/>
          </p:cNvSpPr>
          <p:nvPr>
            <p:ph idx="1"/>
          </p:nvPr>
        </p:nvSpPr>
        <p:spPr>
          <a:xfrm>
            <a:off x="3390900" y="4267200"/>
            <a:ext cx="5530850" cy="2133600"/>
          </a:xfrm>
        </p:spPr>
        <p:txBody>
          <a:bodyPr>
            <a:normAutofit/>
          </a:bodyPr>
          <a:lstStyle/>
          <a:p>
            <a:pPr marL="0" indent="0" algn="r">
              <a:spcAft>
                <a:spcPts val="600"/>
              </a:spcAft>
              <a:buNone/>
            </a:pPr>
            <a:r>
              <a:rPr lang="en-US" dirty="0" smtClean="0"/>
              <a:t>Why do plants need a cell wall?</a:t>
            </a:r>
          </a:p>
          <a:p>
            <a:pPr marL="0" indent="0" algn="r">
              <a:spcBef>
                <a:spcPts val="0"/>
              </a:spcBef>
              <a:buNone/>
            </a:pPr>
            <a:r>
              <a:rPr lang="en-US" dirty="0" smtClean="0"/>
              <a:t>The cell wall is sturdy and rigid </a:t>
            </a:r>
          </a:p>
          <a:p>
            <a:pPr marL="0" indent="0" algn="r">
              <a:spcBef>
                <a:spcPts val="0"/>
              </a:spcBef>
              <a:buNone/>
            </a:pPr>
            <a:r>
              <a:rPr lang="en-US" dirty="0" smtClean="0"/>
              <a:t>giving plant cells additional </a:t>
            </a:r>
          </a:p>
          <a:p>
            <a:pPr marL="0" indent="0" algn="r">
              <a:spcBef>
                <a:spcPts val="0"/>
              </a:spcBef>
              <a:buNone/>
            </a:pPr>
            <a:r>
              <a:rPr lang="en-US" dirty="0" smtClean="0"/>
              <a:t>stability &amp; holds the cell’s shape</a:t>
            </a:r>
            <a:endParaRPr lang="en-US" dirty="0"/>
          </a:p>
        </p:txBody>
      </p:sp>
      <p:sp>
        <p:nvSpPr>
          <p:cNvPr id="4" name="Title 1"/>
          <p:cNvSpPr txBox="1">
            <a:spLocks/>
          </p:cNvSpPr>
          <p:nvPr/>
        </p:nvSpPr>
        <p:spPr>
          <a:xfrm>
            <a:off x="6263" y="0"/>
            <a:ext cx="3733800" cy="5905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00B050"/>
                </a:solidFill>
              </a:rPr>
              <a:t>Plant Cells</a:t>
            </a:r>
            <a:endParaRPr lang="en-US" sz="3600"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460" y="38100"/>
            <a:ext cx="2343150" cy="1104900"/>
          </a:xfrm>
          <a:prstGeom prst="rect">
            <a:avLst/>
          </a:prstGeom>
        </p:spPr>
      </p:pic>
      <p:sp>
        <p:nvSpPr>
          <p:cNvPr id="6" name="Rectangle 5"/>
          <p:cNvSpPr/>
          <p:nvPr/>
        </p:nvSpPr>
        <p:spPr>
          <a:xfrm>
            <a:off x="124586" y="1158196"/>
            <a:ext cx="7647814" cy="523220"/>
          </a:xfrm>
          <a:prstGeom prst="rect">
            <a:avLst/>
          </a:prstGeom>
        </p:spPr>
        <p:txBody>
          <a:bodyPr wrap="square">
            <a:spAutoFit/>
          </a:bodyPr>
          <a:lstStyle/>
          <a:p>
            <a:r>
              <a:rPr lang="en-US" sz="2800" dirty="0">
                <a:solidFill>
                  <a:srgbClr val="FF0000"/>
                </a:solidFill>
              </a:rPr>
              <a:t>Remember</a:t>
            </a:r>
            <a:r>
              <a:rPr lang="en-US" sz="2800" dirty="0"/>
              <a:t>: </a:t>
            </a:r>
            <a:r>
              <a:rPr lang="en-US" sz="2800" u="sng" dirty="0"/>
              <a:t>all</a:t>
            </a:r>
            <a:r>
              <a:rPr lang="en-US" sz="2800" dirty="0"/>
              <a:t> cells </a:t>
            </a:r>
            <a:r>
              <a:rPr lang="en-US" sz="2800" dirty="0" smtClean="0"/>
              <a:t>have a plasma </a:t>
            </a:r>
            <a:r>
              <a:rPr lang="en-US" sz="2800" dirty="0"/>
              <a:t>membrane</a:t>
            </a:r>
          </a:p>
        </p:txBody>
      </p:sp>
      <p:grpSp>
        <p:nvGrpSpPr>
          <p:cNvPr id="9" name="Group 8"/>
          <p:cNvGrpSpPr/>
          <p:nvPr/>
        </p:nvGrpSpPr>
        <p:grpSpPr>
          <a:xfrm>
            <a:off x="3448050" y="4343400"/>
            <a:ext cx="5543550" cy="2057400"/>
            <a:chOff x="3429000" y="3657600"/>
            <a:chExt cx="5391150" cy="2590800"/>
          </a:xfrm>
        </p:grpSpPr>
        <p:sp>
          <p:nvSpPr>
            <p:cNvPr id="7" name="Rectangle 6"/>
            <p:cNvSpPr/>
            <p:nvPr/>
          </p:nvSpPr>
          <p:spPr>
            <a:xfrm>
              <a:off x="3429000" y="3657600"/>
              <a:ext cx="5391150" cy="2590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4267200"/>
              <a:ext cx="5391150" cy="19812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2316299" y="2205301"/>
            <a:ext cx="3666029" cy="1569660"/>
          </a:xfrm>
          <a:prstGeom prst="rect">
            <a:avLst/>
          </a:prstGeom>
        </p:spPr>
        <p:txBody>
          <a:bodyPr wrap="square">
            <a:spAutoFit/>
          </a:bodyPr>
          <a:lstStyle/>
          <a:p>
            <a:pPr algn="r"/>
            <a:r>
              <a:rPr lang="en-US" sz="3200" dirty="0" smtClean="0"/>
              <a:t>All plant </a:t>
            </a:r>
            <a:r>
              <a:rPr lang="en-US" sz="3200" dirty="0"/>
              <a:t>cells </a:t>
            </a:r>
            <a:r>
              <a:rPr lang="en-US" sz="3200" dirty="0" smtClean="0"/>
              <a:t>have </a:t>
            </a:r>
            <a:r>
              <a:rPr lang="en-US" sz="3200" dirty="0"/>
              <a:t>a plasma </a:t>
            </a:r>
            <a:r>
              <a:rPr lang="en-US" sz="3200" dirty="0" smtClean="0"/>
              <a:t>membrane </a:t>
            </a:r>
            <a:r>
              <a:rPr lang="en-US" sz="3200" u="sng" dirty="0" smtClean="0"/>
              <a:t>and</a:t>
            </a:r>
            <a:r>
              <a:rPr lang="en-US" sz="3200" dirty="0" smtClean="0"/>
              <a:t> a </a:t>
            </a:r>
            <a:r>
              <a:rPr lang="en-US" sz="3200" b="1" dirty="0" smtClean="0"/>
              <a:t>Cell Wall </a:t>
            </a:r>
            <a:endParaRPr lang="en-US" sz="3200" dirty="0"/>
          </a:p>
        </p:txBody>
      </p:sp>
      <p:sp>
        <p:nvSpPr>
          <p:cNvPr id="11" name="Rectangle 10"/>
          <p:cNvSpPr/>
          <p:nvPr/>
        </p:nvSpPr>
        <p:spPr>
          <a:xfrm>
            <a:off x="383994" y="2347660"/>
            <a:ext cx="3794151" cy="1077218"/>
          </a:xfrm>
          <a:prstGeom prst="rect">
            <a:avLst/>
          </a:prstGeom>
        </p:spPr>
        <p:txBody>
          <a:bodyPr wrap="square">
            <a:spAutoFit/>
          </a:bodyPr>
          <a:lstStyle/>
          <a:p>
            <a:pPr>
              <a:spcAft>
                <a:spcPts val="600"/>
              </a:spcAft>
            </a:pPr>
            <a:r>
              <a:rPr lang="en-US" sz="3200" dirty="0"/>
              <a:t>The cell wall is the outermost barrier</a:t>
            </a:r>
          </a:p>
        </p:txBody>
      </p:sp>
      <p:grpSp>
        <p:nvGrpSpPr>
          <p:cNvPr id="24" name="Group 23"/>
          <p:cNvGrpSpPr/>
          <p:nvPr/>
        </p:nvGrpSpPr>
        <p:grpSpPr>
          <a:xfrm>
            <a:off x="-626555" y="3615260"/>
            <a:ext cx="3565864" cy="3970879"/>
            <a:chOff x="-822664" y="3539677"/>
            <a:chExt cx="3565864" cy="3970879"/>
          </a:xfrm>
        </p:grpSpPr>
        <p:sp>
          <p:nvSpPr>
            <p:cNvPr id="13" name="Oval 12"/>
            <p:cNvSpPr/>
            <p:nvPr/>
          </p:nvSpPr>
          <p:spPr>
            <a:xfrm>
              <a:off x="-822664" y="4343400"/>
              <a:ext cx="2970382" cy="3167156"/>
            </a:xfrm>
            <a:prstGeom prst="ellipse">
              <a:avLst/>
            </a:prstGeom>
            <a:solidFill>
              <a:srgbClr val="00B050"/>
            </a:solidFill>
            <a:ln w="1047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 y="4724400"/>
              <a:ext cx="2362200" cy="2563906"/>
            </a:xfrm>
            <a:prstGeom prst="ellipse">
              <a:avLst/>
            </a:prstGeom>
            <a:solidFill>
              <a:srgbClr val="93FFC4"/>
            </a:solidFill>
            <a:ln w="2095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457200" y="4191000"/>
              <a:ext cx="0" cy="5721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763717" y="4191000"/>
              <a:ext cx="0" cy="914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700" y="3539677"/>
              <a:ext cx="1358900" cy="707886"/>
            </a:xfrm>
            <a:prstGeom prst="rect">
              <a:avLst/>
            </a:prstGeom>
            <a:noFill/>
          </p:spPr>
          <p:txBody>
            <a:bodyPr wrap="square" rtlCol="0">
              <a:spAutoFit/>
            </a:bodyPr>
            <a:lstStyle/>
            <a:p>
              <a:r>
                <a:rPr lang="en-US" sz="2000" dirty="0" smtClean="0"/>
                <a:t>Plasma Membrane</a:t>
              </a:r>
              <a:endParaRPr lang="en-US" sz="2000" dirty="0"/>
            </a:p>
          </p:txBody>
        </p:sp>
        <p:sp>
          <p:nvSpPr>
            <p:cNvPr id="18" name="TextBox 17"/>
            <p:cNvSpPr txBox="1"/>
            <p:nvPr/>
          </p:nvSpPr>
          <p:spPr>
            <a:xfrm>
              <a:off x="1465096" y="3835737"/>
              <a:ext cx="1278104" cy="400110"/>
            </a:xfrm>
            <a:prstGeom prst="rect">
              <a:avLst/>
            </a:prstGeom>
            <a:noFill/>
          </p:spPr>
          <p:txBody>
            <a:bodyPr wrap="square" rtlCol="0">
              <a:spAutoFit/>
            </a:bodyPr>
            <a:lstStyle/>
            <a:p>
              <a:r>
                <a:rPr lang="en-US" sz="2000" dirty="0" smtClean="0"/>
                <a:t>Cell Wall</a:t>
              </a:r>
              <a:endParaRPr lang="en-US" sz="2000" dirty="0"/>
            </a:p>
          </p:txBody>
        </p:sp>
        <p:sp>
          <p:nvSpPr>
            <p:cNvPr id="20" name="TextBox 19"/>
            <p:cNvSpPr txBox="1"/>
            <p:nvPr/>
          </p:nvSpPr>
          <p:spPr>
            <a:xfrm>
              <a:off x="50800" y="5696144"/>
              <a:ext cx="1455904" cy="461665"/>
            </a:xfrm>
            <a:prstGeom prst="rect">
              <a:avLst/>
            </a:prstGeom>
            <a:noFill/>
          </p:spPr>
          <p:txBody>
            <a:bodyPr wrap="square" rtlCol="0">
              <a:spAutoFit/>
            </a:bodyPr>
            <a:lstStyle/>
            <a:p>
              <a:r>
                <a:rPr lang="en-US" sz="2400" dirty="0" smtClean="0"/>
                <a:t>Plant cell</a:t>
              </a:r>
              <a:endParaRPr lang="en-US" sz="2400" dirty="0"/>
            </a:p>
          </p:txBody>
        </p:sp>
        <p:cxnSp>
          <p:nvCxnSpPr>
            <p:cNvPr id="21" name="Straight Connector 20"/>
            <p:cNvCxnSpPr/>
            <p:nvPr/>
          </p:nvCxnSpPr>
          <p:spPr>
            <a:xfrm>
              <a:off x="1636799" y="5105400"/>
              <a:ext cx="2316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1399" y="4763174"/>
              <a:ext cx="23160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6033623" y="1814564"/>
            <a:ext cx="3015733" cy="2300236"/>
            <a:chOff x="6099692" y="2499747"/>
            <a:chExt cx="3015733" cy="2300236"/>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692" y="2550645"/>
              <a:ext cx="3001316" cy="2249338"/>
            </a:xfrm>
            <a:prstGeom prst="rect">
              <a:avLst/>
            </a:prstGeom>
          </p:spPr>
        </p:pic>
        <p:sp>
          <p:nvSpPr>
            <p:cNvPr id="26" name="Freeform 25"/>
            <p:cNvSpPr/>
            <p:nvPr/>
          </p:nvSpPr>
          <p:spPr>
            <a:xfrm>
              <a:off x="6186488" y="2499747"/>
              <a:ext cx="2928937" cy="2277949"/>
            </a:xfrm>
            <a:custGeom>
              <a:avLst/>
              <a:gdLst>
                <a:gd name="connsiteX0" fmla="*/ 247650 w 2928937"/>
                <a:gd name="connsiteY0" fmla="*/ 266700 h 2277949"/>
                <a:gd name="connsiteX1" fmla="*/ 223837 w 2928937"/>
                <a:gd name="connsiteY1" fmla="*/ 290513 h 2277949"/>
                <a:gd name="connsiteX2" fmla="*/ 219075 w 2928937"/>
                <a:gd name="connsiteY2" fmla="*/ 304800 h 2277949"/>
                <a:gd name="connsiteX3" fmla="*/ 195262 w 2928937"/>
                <a:gd name="connsiteY3" fmla="*/ 333375 h 2277949"/>
                <a:gd name="connsiteX4" fmla="*/ 171450 w 2928937"/>
                <a:gd name="connsiteY4" fmla="*/ 376238 h 2277949"/>
                <a:gd name="connsiteX5" fmla="*/ 161925 w 2928937"/>
                <a:gd name="connsiteY5" fmla="*/ 390525 h 2277949"/>
                <a:gd name="connsiteX6" fmla="*/ 152400 w 2928937"/>
                <a:gd name="connsiteY6" fmla="*/ 419100 h 2277949"/>
                <a:gd name="connsiteX7" fmla="*/ 142875 w 2928937"/>
                <a:gd name="connsiteY7" fmla="*/ 433388 h 2277949"/>
                <a:gd name="connsiteX8" fmla="*/ 133350 w 2928937"/>
                <a:gd name="connsiteY8" fmla="*/ 461963 h 2277949"/>
                <a:gd name="connsiteX9" fmla="*/ 128587 w 2928937"/>
                <a:gd name="connsiteY9" fmla="*/ 476250 h 2277949"/>
                <a:gd name="connsiteX10" fmla="*/ 123825 w 2928937"/>
                <a:gd name="connsiteY10" fmla="*/ 490538 h 2277949"/>
                <a:gd name="connsiteX11" fmla="*/ 95250 w 2928937"/>
                <a:gd name="connsiteY11" fmla="*/ 514350 h 2277949"/>
                <a:gd name="connsiteX12" fmla="*/ 85725 w 2928937"/>
                <a:gd name="connsiteY12" fmla="*/ 547688 h 2277949"/>
                <a:gd name="connsiteX13" fmla="*/ 76200 w 2928937"/>
                <a:gd name="connsiteY13" fmla="*/ 576263 h 2277949"/>
                <a:gd name="connsiteX14" fmla="*/ 66675 w 2928937"/>
                <a:gd name="connsiteY14" fmla="*/ 590550 h 2277949"/>
                <a:gd name="connsiteX15" fmla="*/ 57150 w 2928937"/>
                <a:gd name="connsiteY15" fmla="*/ 619125 h 2277949"/>
                <a:gd name="connsiteX16" fmla="*/ 42862 w 2928937"/>
                <a:gd name="connsiteY16" fmla="*/ 661988 h 2277949"/>
                <a:gd name="connsiteX17" fmla="*/ 23812 w 2928937"/>
                <a:gd name="connsiteY17" fmla="*/ 719138 h 2277949"/>
                <a:gd name="connsiteX18" fmla="*/ 19050 w 2928937"/>
                <a:gd name="connsiteY18" fmla="*/ 733425 h 2277949"/>
                <a:gd name="connsiteX19" fmla="*/ 14287 w 2928937"/>
                <a:gd name="connsiteY19" fmla="*/ 747713 h 2277949"/>
                <a:gd name="connsiteX20" fmla="*/ 4762 w 2928937"/>
                <a:gd name="connsiteY20" fmla="*/ 828675 h 2277949"/>
                <a:gd name="connsiteX21" fmla="*/ 0 w 2928937"/>
                <a:gd name="connsiteY21" fmla="*/ 852488 h 2277949"/>
                <a:gd name="connsiteX22" fmla="*/ 4762 w 2928937"/>
                <a:gd name="connsiteY22" fmla="*/ 1200150 h 2277949"/>
                <a:gd name="connsiteX23" fmla="*/ 9525 w 2928937"/>
                <a:gd name="connsiteY23" fmla="*/ 1214438 h 2277949"/>
                <a:gd name="connsiteX24" fmla="*/ 14287 w 2928937"/>
                <a:gd name="connsiteY24" fmla="*/ 1243013 h 2277949"/>
                <a:gd name="connsiteX25" fmla="*/ 19050 w 2928937"/>
                <a:gd name="connsiteY25" fmla="*/ 1262063 h 2277949"/>
                <a:gd name="connsiteX26" fmla="*/ 23812 w 2928937"/>
                <a:gd name="connsiteY26" fmla="*/ 1285875 h 2277949"/>
                <a:gd name="connsiteX27" fmla="*/ 28575 w 2928937"/>
                <a:gd name="connsiteY27" fmla="*/ 1300163 h 2277949"/>
                <a:gd name="connsiteX28" fmla="*/ 33337 w 2928937"/>
                <a:gd name="connsiteY28" fmla="*/ 1319213 h 2277949"/>
                <a:gd name="connsiteX29" fmla="*/ 38100 w 2928937"/>
                <a:gd name="connsiteY29" fmla="*/ 1343025 h 2277949"/>
                <a:gd name="connsiteX30" fmla="*/ 66675 w 2928937"/>
                <a:gd name="connsiteY30" fmla="*/ 1366838 h 2277949"/>
                <a:gd name="connsiteX31" fmla="*/ 80962 w 2928937"/>
                <a:gd name="connsiteY31" fmla="*/ 1381125 h 2277949"/>
                <a:gd name="connsiteX32" fmla="*/ 90487 w 2928937"/>
                <a:gd name="connsiteY32" fmla="*/ 1400175 h 2277949"/>
                <a:gd name="connsiteX33" fmla="*/ 114300 w 2928937"/>
                <a:gd name="connsiteY33" fmla="*/ 1428750 h 2277949"/>
                <a:gd name="connsiteX34" fmla="*/ 128587 w 2928937"/>
                <a:gd name="connsiteY34" fmla="*/ 1438275 h 2277949"/>
                <a:gd name="connsiteX35" fmla="*/ 138112 w 2928937"/>
                <a:gd name="connsiteY35" fmla="*/ 1452563 h 2277949"/>
                <a:gd name="connsiteX36" fmla="*/ 166687 w 2928937"/>
                <a:gd name="connsiteY36" fmla="*/ 1471613 h 2277949"/>
                <a:gd name="connsiteX37" fmla="*/ 176212 w 2928937"/>
                <a:gd name="connsiteY37" fmla="*/ 1485900 h 2277949"/>
                <a:gd name="connsiteX38" fmla="*/ 190500 w 2928937"/>
                <a:gd name="connsiteY38" fmla="*/ 1490663 h 2277949"/>
                <a:gd name="connsiteX39" fmla="*/ 204787 w 2928937"/>
                <a:gd name="connsiteY39" fmla="*/ 1500188 h 2277949"/>
                <a:gd name="connsiteX40" fmla="*/ 233362 w 2928937"/>
                <a:gd name="connsiteY40" fmla="*/ 1528763 h 2277949"/>
                <a:gd name="connsiteX41" fmla="*/ 242887 w 2928937"/>
                <a:gd name="connsiteY41" fmla="*/ 1543050 h 2277949"/>
                <a:gd name="connsiteX42" fmla="*/ 257175 w 2928937"/>
                <a:gd name="connsiteY42" fmla="*/ 1552575 h 2277949"/>
                <a:gd name="connsiteX43" fmla="*/ 285750 w 2928937"/>
                <a:gd name="connsiteY43" fmla="*/ 1581150 h 2277949"/>
                <a:gd name="connsiteX44" fmla="*/ 304800 w 2928937"/>
                <a:gd name="connsiteY44" fmla="*/ 1600200 h 2277949"/>
                <a:gd name="connsiteX45" fmla="*/ 338137 w 2928937"/>
                <a:gd name="connsiteY45" fmla="*/ 1633538 h 2277949"/>
                <a:gd name="connsiteX46" fmla="*/ 357187 w 2928937"/>
                <a:gd name="connsiteY46" fmla="*/ 1652588 h 2277949"/>
                <a:gd name="connsiteX47" fmla="*/ 366712 w 2928937"/>
                <a:gd name="connsiteY47" fmla="*/ 1666875 h 2277949"/>
                <a:gd name="connsiteX48" fmla="*/ 381000 w 2928937"/>
                <a:gd name="connsiteY48" fmla="*/ 1685925 h 2277949"/>
                <a:gd name="connsiteX49" fmla="*/ 409575 w 2928937"/>
                <a:gd name="connsiteY49" fmla="*/ 1714500 h 2277949"/>
                <a:gd name="connsiteX50" fmla="*/ 447675 w 2928937"/>
                <a:gd name="connsiteY50" fmla="*/ 1757363 h 2277949"/>
                <a:gd name="connsiteX51" fmla="*/ 476250 w 2928937"/>
                <a:gd name="connsiteY51" fmla="*/ 1776413 h 2277949"/>
                <a:gd name="connsiteX52" fmla="*/ 509587 w 2928937"/>
                <a:gd name="connsiteY52" fmla="*/ 1800225 h 2277949"/>
                <a:gd name="connsiteX53" fmla="*/ 528637 w 2928937"/>
                <a:gd name="connsiteY53" fmla="*/ 1814513 h 2277949"/>
                <a:gd name="connsiteX54" fmla="*/ 542925 w 2928937"/>
                <a:gd name="connsiteY54" fmla="*/ 1828800 h 2277949"/>
                <a:gd name="connsiteX55" fmla="*/ 581025 w 2928937"/>
                <a:gd name="connsiteY55" fmla="*/ 1847850 h 2277949"/>
                <a:gd name="connsiteX56" fmla="*/ 619125 w 2928937"/>
                <a:gd name="connsiteY56" fmla="*/ 1876425 h 2277949"/>
                <a:gd name="connsiteX57" fmla="*/ 661987 w 2928937"/>
                <a:gd name="connsiteY57" fmla="*/ 1895475 h 2277949"/>
                <a:gd name="connsiteX58" fmla="*/ 676275 w 2928937"/>
                <a:gd name="connsiteY58" fmla="*/ 1909763 h 2277949"/>
                <a:gd name="connsiteX59" fmla="*/ 690562 w 2928937"/>
                <a:gd name="connsiteY59" fmla="*/ 1914525 h 2277949"/>
                <a:gd name="connsiteX60" fmla="*/ 714375 w 2928937"/>
                <a:gd name="connsiteY60" fmla="*/ 1924050 h 2277949"/>
                <a:gd name="connsiteX61" fmla="*/ 766762 w 2928937"/>
                <a:gd name="connsiteY61" fmla="*/ 1957388 h 2277949"/>
                <a:gd name="connsiteX62" fmla="*/ 785812 w 2928937"/>
                <a:gd name="connsiteY62" fmla="*/ 1971675 h 2277949"/>
                <a:gd name="connsiteX63" fmla="*/ 838200 w 2928937"/>
                <a:gd name="connsiteY63" fmla="*/ 1985963 h 2277949"/>
                <a:gd name="connsiteX64" fmla="*/ 876300 w 2928937"/>
                <a:gd name="connsiteY64" fmla="*/ 2000250 h 2277949"/>
                <a:gd name="connsiteX65" fmla="*/ 900112 w 2928937"/>
                <a:gd name="connsiteY65" fmla="*/ 2005013 h 2277949"/>
                <a:gd name="connsiteX66" fmla="*/ 923925 w 2928937"/>
                <a:gd name="connsiteY66" fmla="*/ 2014538 h 2277949"/>
                <a:gd name="connsiteX67" fmla="*/ 966787 w 2928937"/>
                <a:gd name="connsiteY67" fmla="*/ 2028825 h 2277949"/>
                <a:gd name="connsiteX68" fmla="*/ 995362 w 2928937"/>
                <a:gd name="connsiteY68" fmla="*/ 2038350 h 2277949"/>
                <a:gd name="connsiteX69" fmla="*/ 1042987 w 2928937"/>
                <a:gd name="connsiteY69" fmla="*/ 2052638 h 2277949"/>
                <a:gd name="connsiteX70" fmla="*/ 1076325 w 2928937"/>
                <a:gd name="connsiteY70" fmla="*/ 2062163 h 2277949"/>
                <a:gd name="connsiteX71" fmla="*/ 1090612 w 2928937"/>
                <a:gd name="connsiteY71" fmla="*/ 2066925 h 2277949"/>
                <a:gd name="connsiteX72" fmla="*/ 1109662 w 2928937"/>
                <a:gd name="connsiteY72" fmla="*/ 2071688 h 2277949"/>
                <a:gd name="connsiteX73" fmla="*/ 1152525 w 2928937"/>
                <a:gd name="connsiteY73" fmla="*/ 2085975 h 2277949"/>
                <a:gd name="connsiteX74" fmla="*/ 1176337 w 2928937"/>
                <a:gd name="connsiteY74" fmla="*/ 2090738 h 2277949"/>
                <a:gd name="connsiteX75" fmla="*/ 1219200 w 2928937"/>
                <a:gd name="connsiteY75" fmla="*/ 2105025 h 2277949"/>
                <a:gd name="connsiteX76" fmla="*/ 1233487 w 2928937"/>
                <a:gd name="connsiteY76" fmla="*/ 2109788 h 2277949"/>
                <a:gd name="connsiteX77" fmla="*/ 1252537 w 2928937"/>
                <a:gd name="connsiteY77" fmla="*/ 2119313 h 2277949"/>
                <a:gd name="connsiteX78" fmla="*/ 1338262 w 2928937"/>
                <a:gd name="connsiteY78" fmla="*/ 2138363 h 2277949"/>
                <a:gd name="connsiteX79" fmla="*/ 1390650 w 2928937"/>
                <a:gd name="connsiteY79" fmla="*/ 2157413 h 2277949"/>
                <a:gd name="connsiteX80" fmla="*/ 1404937 w 2928937"/>
                <a:gd name="connsiteY80" fmla="*/ 2162175 h 2277949"/>
                <a:gd name="connsiteX81" fmla="*/ 1423987 w 2928937"/>
                <a:gd name="connsiteY81" fmla="*/ 2171700 h 2277949"/>
                <a:gd name="connsiteX82" fmla="*/ 1447800 w 2928937"/>
                <a:gd name="connsiteY82" fmla="*/ 2176463 h 2277949"/>
                <a:gd name="connsiteX83" fmla="*/ 1476375 w 2928937"/>
                <a:gd name="connsiteY83" fmla="*/ 2185988 h 2277949"/>
                <a:gd name="connsiteX84" fmla="*/ 1500187 w 2928937"/>
                <a:gd name="connsiteY84" fmla="*/ 2190750 h 2277949"/>
                <a:gd name="connsiteX85" fmla="*/ 1514475 w 2928937"/>
                <a:gd name="connsiteY85" fmla="*/ 2195513 h 2277949"/>
                <a:gd name="connsiteX86" fmla="*/ 1538287 w 2928937"/>
                <a:gd name="connsiteY86" fmla="*/ 2200275 h 2277949"/>
                <a:gd name="connsiteX87" fmla="*/ 1552575 w 2928937"/>
                <a:gd name="connsiteY87" fmla="*/ 2205038 h 2277949"/>
                <a:gd name="connsiteX88" fmla="*/ 1581150 w 2928937"/>
                <a:gd name="connsiteY88" fmla="*/ 2209800 h 2277949"/>
                <a:gd name="connsiteX89" fmla="*/ 1595437 w 2928937"/>
                <a:gd name="connsiteY89" fmla="*/ 2219325 h 2277949"/>
                <a:gd name="connsiteX90" fmla="*/ 1647825 w 2928937"/>
                <a:gd name="connsiteY90" fmla="*/ 2228850 h 2277949"/>
                <a:gd name="connsiteX91" fmla="*/ 1666875 w 2928937"/>
                <a:gd name="connsiteY91" fmla="*/ 2233613 h 2277949"/>
                <a:gd name="connsiteX92" fmla="*/ 1704975 w 2928937"/>
                <a:gd name="connsiteY92" fmla="*/ 2238375 h 2277949"/>
                <a:gd name="connsiteX93" fmla="*/ 1757362 w 2928937"/>
                <a:gd name="connsiteY93" fmla="*/ 2247900 h 2277949"/>
                <a:gd name="connsiteX94" fmla="*/ 1776412 w 2928937"/>
                <a:gd name="connsiteY94" fmla="*/ 2252663 h 2277949"/>
                <a:gd name="connsiteX95" fmla="*/ 1804987 w 2928937"/>
                <a:gd name="connsiteY95" fmla="*/ 2257425 h 2277949"/>
                <a:gd name="connsiteX96" fmla="*/ 1866900 w 2928937"/>
                <a:gd name="connsiteY96" fmla="*/ 2266950 h 2277949"/>
                <a:gd name="connsiteX97" fmla="*/ 2057400 w 2928937"/>
                <a:gd name="connsiteY97" fmla="*/ 2266950 h 2277949"/>
                <a:gd name="connsiteX98" fmla="*/ 2085975 w 2928937"/>
                <a:gd name="connsiteY98" fmla="*/ 2257425 h 2277949"/>
                <a:gd name="connsiteX99" fmla="*/ 2100262 w 2928937"/>
                <a:gd name="connsiteY99" fmla="*/ 2252663 h 2277949"/>
                <a:gd name="connsiteX100" fmla="*/ 2114550 w 2928937"/>
                <a:gd name="connsiteY100" fmla="*/ 2247900 h 2277949"/>
                <a:gd name="connsiteX101" fmla="*/ 2162175 w 2928937"/>
                <a:gd name="connsiteY101" fmla="*/ 2243138 h 2277949"/>
                <a:gd name="connsiteX102" fmla="*/ 2205037 w 2928937"/>
                <a:gd name="connsiteY102" fmla="*/ 2219325 h 2277949"/>
                <a:gd name="connsiteX103" fmla="*/ 2219325 w 2928937"/>
                <a:gd name="connsiteY103" fmla="*/ 2209800 h 2277949"/>
                <a:gd name="connsiteX104" fmla="*/ 2247900 w 2928937"/>
                <a:gd name="connsiteY104" fmla="*/ 2200275 h 2277949"/>
                <a:gd name="connsiteX105" fmla="*/ 2262187 w 2928937"/>
                <a:gd name="connsiteY105" fmla="*/ 2195513 h 2277949"/>
                <a:gd name="connsiteX106" fmla="*/ 2276475 w 2928937"/>
                <a:gd name="connsiteY106" fmla="*/ 2185988 h 2277949"/>
                <a:gd name="connsiteX107" fmla="*/ 2295525 w 2928937"/>
                <a:gd name="connsiteY107" fmla="*/ 2181225 h 2277949"/>
                <a:gd name="connsiteX108" fmla="*/ 2309812 w 2928937"/>
                <a:gd name="connsiteY108" fmla="*/ 2176463 h 2277949"/>
                <a:gd name="connsiteX109" fmla="*/ 2338387 w 2928937"/>
                <a:gd name="connsiteY109" fmla="*/ 2157413 h 2277949"/>
                <a:gd name="connsiteX110" fmla="*/ 2352675 w 2928937"/>
                <a:gd name="connsiteY110" fmla="*/ 2147888 h 2277949"/>
                <a:gd name="connsiteX111" fmla="*/ 2371725 w 2928937"/>
                <a:gd name="connsiteY111" fmla="*/ 2138363 h 2277949"/>
                <a:gd name="connsiteX112" fmla="*/ 2400300 w 2928937"/>
                <a:gd name="connsiteY112" fmla="*/ 2124075 h 2277949"/>
                <a:gd name="connsiteX113" fmla="*/ 2414587 w 2928937"/>
                <a:gd name="connsiteY113" fmla="*/ 2109788 h 2277949"/>
                <a:gd name="connsiteX114" fmla="*/ 2433637 w 2928937"/>
                <a:gd name="connsiteY114" fmla="*/ 2081213 h 2277949"/>
                <a:gd name="connsiteX115" fmla="*/ 2462212 w 2928937"/>
                <a:gd name="connsiteY115" fmla="*/ 2071688 h 2277949"/>
                <a:gd name="connsiteX116" fmla="*/ 2490787 w 2928937"/>
                <a:gd name="connsiteY116" fmla="*/ 2052638 h 2277949"/>
                <a:gd name="connsiteX117" fmla="*/ 2505075 w 2928937"/>
                <a:gd name="connsiteY117" fmla="*/ 2047875 h 2277949"/>
                <a:gd name="connsiteX118" fmla="*/ 2552700 w 2928937"/>
                <a:gd name="connsiteY118" fmla="*/ 2024063 h 2277949"/>
                <a:gd name="connsiteX119" fmla="*/ 2595562 w 2928937"/>
                <a:gd name="connsiteY119" fmla="*/ 1990725 h 2277949"/>
                <a:gd name="connsiteX120" fmla="*/ 2609850 w 2928937"/>
                <a:gd name="connsiteY120" fmla="*/ 1962150 h 2277949"/>
                <a:gd name="connsiteX121" fmla="*/ 2614612 w 2928937"/>
                <a:gd name="connsiteY121" fmla="*/ 1947863 h 2277949"/>
                <a:gd name="connsiteX122" fmla="*/ 2624137 w 2928937"/>
                <a:gd name="connsiteY122" fmla="*/ 1933575 h 2277949"/>
                <a:gd name="connsiteX123" fmla="*/ 2638425 w 2928937"/>
                <a:gd name="connsiteY123" fmla="*/ 1905000 h 2277949"/>
                <a:gd name="connsiteX124" fmla="*/ 2647950 w 2928937"/>
                <a:gd name="connsiteY124" fmla="*/ 1876425 h 2277949"/>
                <a:gd name="connsiteX125" fmla="*/ 2652712 w 2928937"/>
                <a:gd name="connsiteY125" fmla="*/ 1862138 h 2277949"/>
                <a:gd name="connsiteX126" fmla="*/ 2671762 w 2928937"/>
                <a:gd name="connsiteY126" fmla="*/ 1838325 h 2277949"/>
                <a:gd name="connsiteX127" fmla="*/ 2690812 w 2928937"/>
                <a:gd name="connsiteY127" fmla="*/ 1833563 h 2277949"/>
                <a:gd name="connsiteX128" fmla="*/ 2705100 w 2928937"/>
                <a:gd name="connsiteY128" fmla="*/ 1828800 h 2277949"/>
                <a:gd name="connsiteX129" fmla="*/ 2714625 w 2928937"/>
                <a:gd name="connsiteY129" fmla="*/ 1814513 h 2277949"/>
                <a:gd name="connsiteX130" fmla="*/ 2724150 w 2928937"/>
                <a:gd name="connsiteY130" fmla="*/ 1776413 h 2277949"/>
                <a:gd name="connsiteX131" fmla="*/ 2733675 w 2928937"/>
                <a:gd name="connsiteY131" fmla="*/ 1728788 h 2277949"/>
                <a:gd name="connsiteX132" fmla="*/ 2752725 w 2928937"/>
                <a:gd name="connsiteY132" fmla="*/ 1700213 h 2277949"/>
                <a:gd name="connsiteX133" fmla="*/ 2762250 w 2928937"/>
                <a:gd name="connsiteY133" fmla="*/ 1685925 h 2277949"/>
                <a:gd name="connsiteX134" fmla="*/ 2776537 w 2928937"/>
                <a:gd name="connsiteY134" fmla="*/ 1676400 h 2277949"/>
                <a:gd name="connsiteX135" fmla="*/ 2738437 w 2928937"/>
                <a:gd name="connsiteY135" fmla="*/ 1700213 h 2277949"/>
                <a:gd name="connsiteX136" fmla="*/ 2728912 w 2928937"/>
                <a:gd name="connsiteY136" fmla="*/ 1714500 h 2277949"/>
                <a:gd name="connsiteX137" fmla="*/ 2709862 w 2928937"/>
                <a:gd name="connsiteY137" fmla="*/ 1719263 h 2277949"/>
                <a:gd name="connsiteX138" fmla="*/ 2724150 w 2928937"/>
                <a:gd name="connsiteY138" fmla="*/ 1714500 h 2277949"/>
                <a:gd name="connsiteX139" fmla="*/ 2747962 w 2928937"/>
                <a:gd name="connsiteY139" fmla="*/ 1685925 h 2277949"/>
                <a:gd name="connsiteX140" fmla="*/ 2762250 w 2928937"/>
                <a:gd name="connsiteY140" fmla="*/ 1657350 h 2277949"/>
                <a:gd name="connsiteX141" fmla="*/ 2790825 w 2928937"/>
                <a:gd name="connsiteY141" fmla="*/ 1600200 h 2277949"/>
                <a:gd name="connsiteX142" fmla="*/ 2800350 w 2928937"/>
                <a:gd name="connsiteY142" fmla="*/ 1585913 h 2277949"/>
                <a:gd name="connsiteX143" fmla="*/ 2843212 w 2928937"/>
                <a:gd name="connsiteY143" fmla="*/ 1562100 h 2277949"/>
                <a:gd name="connsiteX144" fmla="*/ 2881312 w 2928937"/>
                <a:gd name="connsiteY144" fmla="*/ 1504950 h 2277949"/>
                <a:gd name="connsiteX145" fmla="*/ 2890837 w 2928937"/>
                <a:gd name="connsiteY145" fmla="*/ 1490663 h 2277949"/>
                <a:gd name="connsiteX146" fmla="*/ 2905125 w 2928937"/>
                <a:gd name="connsiteY146" fmla="*/ 1438275 h 2277949"/>
                <a:gd name="connsiteX147" fmla="*/ 2909887 w 2928937"/>
                <a:gd name="connsiteY147" fmla="*/ 1295400 h 2277949"/>
                <a:gd name="connsiteX148" fmla="*/ 2914650 w 2928937"/>
                <a:gd name="connsiteY148" fmla="*/ 1281113 h 2277949"/>
                <a:gd name="connsiteX149" fmla="*/ 2919412 w 2928937"/>
                <a:gd name="connsiteY149" fmla="*/ 1252538 h 2277949"/>
                <a:gd name="connsiteX150" fmla="*/ 2924175 w 2928937"/>
                <a:gd name="connsiteY150" fmla="*/ 1204913 h 2277949"/>
                <a:gd name="connsiteX151" fmla="*/ 2928937 w 2928937"/>
                <a:gd name="connsiteY151" fmla="*/ 1166813 h 2277949"/>
                <a:gd name="connsiteX152" fmla="*/ 2924175 w 2928937"/>
                <a:gd name="connsiteY152" fmla="*/ 1085850 h 2277949"/>
                <a:gd name="connsiteX153" fmla="*/ 2919412 w 2928937"/>
                <a:gd name="connsiteY153" fmla="*/ 890588 h 2277949"/>
                <a:gd name="connsiteX154" fmla="*/ 2914650 w 2928937"/>
                <a:gd name="connsiteY154" fmla="*/ 871538 h 2277949"/>
                <a:gd name="connsiteX155" fmla="*/ 2905125 w 2928937"/>
                <a:gd name="connsiteY155" fmla="*/ 828675 h 2277949"/>
                <a:gd name="connsiteX156" fmla="*/ 2871787 w 2928937"/>
                <a:gd name="connsiteY156" fmla="*/ 790575 h 2277949"/>
                <a:gd name="connsiteX157" fmla="*/ 2843212 w 2928937"/>
                <a:gd name="connsiteY157" fmla="*/ 762000 h 2277949"/>
                <a:gd name="connsiteX158" fmla="*/ 2828925 w 2928937"/>
                <a:gd name="connsiteY158" fmla="*/ 747713 h 2277949"/>
                <a:gd name="connsiteX159" fmla="*/ 2795587 w 2928937"/>
                <a:gd name="connsiteY159" fmla="*/ 709613 h 2277949"/>
                <a:gd name="connsiteX160" fmla="*/ 2786062 w 2928937"/>
                <a:gd name="connsiteY160" fmla="*/ 695325 h 2277949"/>
                <a:gd name="connsiteX161" fmla="*/ 2757487 w 2928937"/>
                <a:gd name="connsiteY161" fmla="*/ 681038 h 2277949"/>
                <a:gd name="connsiteX162" fmla="*/ 2733675 w 2928937"/>
                <a:gd name="connsiteY162" fmla="*/ 657225 h 2277949"/>
                <a:gd name="connsiteX163" fmla="*/ 2700337 w 2928937"/>
                <a:gd name="connsiteY163" fmla="*/ 633413 h 2277949"/>
                <a:gd name="connsiteX164" fmla="*/ 2686050 w 2928937"/>
                <a:gd name="connsiteY164" fmla="*/ 628650 h 2277949"/>
                <a:gd name="connsiteX165" fmla="*/ 2643187 w 2928937"/>
                <a:gd name="connsiteY165" fmla="*/ 595313 h 2277949"/>
                <a:gd name="connsiteX166" fmla="*/ 2609850 w 2928937"/>
                <a:gd name="connsiteY166" fmla="*/ 576263 h 2277949"/>
                <a:gd name="connsiteX167" fmla="*/ 2566987 w 2928937"/>
                <a:gd name="connsiteY167" fmla="*/ 538163 h 2277949"/>
                <a:gd name="connsiteX168" fmla="*/ 2543175 w 2928937"/>
                <a:gd name="connsiteY168" fmla="*/ 514350 h 2277949"/>
                <a:gd name="connsiteX169" fmla="*/ 2519362 w 2928937"/>
                <a:gd name="connsiteY169" fmla="*/ 490538 h 2277949"/>
                <a:gd name="connsiteX170" fmla="*/ 2495550 w 2928937"/>
                <a:gd name="connsiteY170" fmla="*/ 461963 h 2277949"/>
                <a:gd name="connsiteX171" fmla="*/ 2486025 w 2928937"/>
                <a:gd name="connsiteY171" fmla="*/ 447675 h 2277949"/>
                <a:gd name="connsiteX172" fmla="*/ 2471737 w 2928937"/>
                <a:gd name="connsiteY172" fmla="*/ 438150 h 2277949"/>
                <a:gd name="connsiteX173" fmla="*/ 2457450 w 2928937"/>
                <a:gd name="connsiteY173" fmla="*/ 423863 h 2277949"/>
                <a:gd name="connsiteX174" fmla="*/ 2443162 w 2928937"/>
                <a:gd name="connsiteY174" fmla="*/ 414338 h 2277949"/>
                <a:gd name="connsiteX175" fmla="*/ 2371725 w 2928937"/>
                <a:gd name="connsiteY175" fmla="*/ 361950 h 2277949"/>
                <a:gd name="connsiteX176" fmla="*/ 2343150 w 2928937"/>
                <a:gd name="connsiteY176" fmla="*/ 342900 h 2277949"/>
                <a:gd name="connsiteX177" fmla="*/ 2328862 w 2928937"/>
                <a:gd name="connsiteY177" fmla="*/ 333375 h 2277949"/>
                <a:gd name="connsiteX178" fmla="*/ 2314575 w 2928937"/>
                <a:gd name="connsiteY178" fmla="*/ 328613 h 2277949"/>
                <a:gd name="connsiteX179" fmla="*/ 2300287 w 2928937"/>
                <a:gd name="connsiteY179" fmla="*/ 319088 h 2277949"/>
                <a:gd name="connsiteX180" fmla="*/ 2290762 w 2928937"/>
                <a:gd name="connsiteY180" fmla="*/ 304800 h 2277949"/>
                <a:gd name="connsiteX181" fmla="*/ 2257425 w 2928937"/>
                <a:gd name="connsiteY181" fmla="*/ 290513 h 2277949"/>
                <a:gd name="connsiteX182" fmla="*/ 2224087 w 2928937"/>
                <a:gd name="connsiteY182" fmla="*/ 261938 h 2277949"/>
                <a:gd name="connsiteX183" fmla="*/ 2205037 w 2928937"/>
                <a:gd name="connsiteY183" fmla="*/ 257175 h 2277949"/>
                <a:gd name="connsiteX184" fmla="*/ 2190750 w 2928937"/>
                <a:gd name="connsiteY184" fmla="*/ 242888 h 2277949"/>
                <a:gd name="connsiteX185" fmla="*/ 2162175 w 2928937"/>
                <a:gd name="connsiteY185" fmla="*/ 223838 h 2277949"/>
                <a:gd name="connsiteX186" fmla="*/ 2152650 w 2928937"/>
                <a:gd name="connsiteY186" fmla="*/ 209550 h 2277949"/>
                <a:gd name="connsiteX187" fmla="*/ 2138362 w 2928937"/>
                <a:gd name="connsiteY187" fmla="*/ 204788 h 2277949"/>
                <a:gd name="connsiteX188" fmla="*/ 2124075 w 2928937"/>
                <a:gd name="connsiteY188" fmla="*/ 195263 h 2277949"/>
                <a:gd name="connsiteX189" fmla="*/ 2085975 w 2928937"/>
                <a:gd name="connsiteY189" fmla="*/ 166688 h 2277949"/>
                <a:gd name="connsiteX190" fmla="*/ 2057400 w 2928937"/>
                <a:gd name="connsiteY190" fmla="*/ 147638 h 2277949"/>
                <a:gd name="connsiteX191" fmla="*/ 2038350 w 2928937"/>
                <a:gd name="connsiteY191" fmla="*/ 128588 h 2277949"/>
                <a:gd name="connsiteX192" fmla="*/ 2028825 w 2928937"/>
                <a:gd name="connsiteY192" fmla="*/ 114300 h 2277949"/>
                <a:gd name="connsiteX193" fmla="*/ 2014537 w 2928937"/>
                <a:gd name="connsiteY193" fmla="*/ 104775 h 2277949"/>
                <a:gd name="connsiteX194" fmla="*/ 1971675 w 2928937"/>
                <a:gd name="connsiteY194" fmla="*/ 71438 h 2277949"/>
                <a:gd name="connsiteX195" fmla="*/ 1957387 w 2928937"/>
                <a:gd name="connsiteY195" fmla="*/ 61913 h 2277949"/>
                <a:gd name="connsiteX196" fmla="*/ 1924050 w 2928937"/>
                <a:gd name="connsiteY196" fmla="*/ 52388 h 2277949"/>
                <a:gd name="connsiteX197" fmla="*/ 1895475 w 2928937"/>
                <a:gd name="connsiteY197" fmla="*/ 42863 h 2277949"/>
                <a:gd name="connsiteX198" fmla="*/ 1866900 w 2928937"/>
                <a:gd name="connsiteY198" fmla="*/ 33338 h 2277949"/>
                <a:gd name="connsiteX199" fmla="*/ 1743075 w 2928937"/>
                <a:gd name="connsiteY199" fmla="*/ 23813 h 2277949"/>
                <a:gd name="connsiteX200" fmla="*/ 1557337 w 2928937"/>
                <a:gd name="connsiteY200" fmla="*/ 9525 h 2277949"/>
                <a:gd name="connsiteX201" fmla="*/ 1271587 w 2928937"/>
                <a:gd name="connsiteY201" fmla="*/ 0 h 2277949"/>
                <a:gd name="connsiteX202" fmla="*/ 909637 w 2928937"/>
                <a:gd name="connsiteY202" fmla="*/ 4763 h 2277949"/>
                <a:gd name="connsiteX203" fmla="*/ 876300 w 2928937"/>
                <a:gd name="connsiteY203" fmla="*/ 14288 h 2277949"/>
                <a:gd name="connsiteX204" fmla="*/ 857250 w 2928937"/>
                <a:gd name="connsiteY204" fmla="*/ 19050 h 2277949"/>
                <a:gd name="connsiteX205" fmla="*/ 828675 w 2928937"/>
                <a:gd name="connsiteY205" fmla="*/ 28575 h 2277949"/>
                <a:gd name="connsiteX206" fmla="*/ 814387 w 2928937"/>
                <a:gd name="connsiteY206" fmla="*/ 38100 h 2277949"/>
                <a:gd name="connsiteX207" fmla="*/ 738187 w 2928937"/>
                <a:gd name="connsiteY207" fmla="*/ 52388 h 2277949"/>
                <a:gd name="connsiteX208" fmla="*/ 719137 w 2928937"/>
                <a:gd name="connsiteY208" fmla="*/ 57150 h 2277949"/>
                <a:gd name="connsiteX209" fmla="*/ 657225 w 2928937"/>
                <a:gd name="connsiteY209" fmla="*/ 71438 h 2277949"/>
                <a:gd name="connsiteX210" fmla="*/ 623887 w 2928937"/>
                <a:gd name="connsiteY210" fmla="*/ 85725 h 2277949"/>
                <a:gd name="connsiteX211" fmla="*/ 595312 w 2928937"/>
                <a:gd name="connsiteY211" fmla="*/ 104775 h 2277949"/>
                <a:gd name="connsiteX212" fmla="*/ 566737 w 2928937"/>
                <a:gd name="connsiteY212" fmla="*/ 114300 h 2277949"/>
                <a:gd name="connsiteX213" fmla="*/ 538162 w 2928937"/>
                <a:gd name="connsiteY213" fmla="*/ 133350 h 2277949"/>
                <a:gd name="connsiteX214" fmla="*/ 509587 w 2928937"/>
                <a:gd name="connsiteY214" fmla="*/ 142875 h 2277949"/>
                <a:gd name="connsiteX215" fmla="*/ 495300 w 2928937"/>
                <a:gd name="connsiteY215" fmla="*/ 147638 h 2277949"/>
                <a:gd name="connsiteX216" fmla="*/ 481012 w 2928937"/>
                <a:gd name="connsiteY216" fmla="*/ 157163 h 2277949"/>
                <a:gd name="connsiteX217" fmla="*/ 438150 w 2928937"/>
                <a:gd name="connsiteY217" fmla="*/ 161925 h 2277949"/>
                <a:gd name="connsiteX218" fmla="*/ 404812 w 2928937"/>
                <a:gd name="connsiteY218" fmla="*/ 176213 h 2277949"/>
                <a:gd name="connsiteX219" fmla="*/ 376237 w 2928937"/>
                <a:gd name="connsiteY219" fmla="*/ 185738 h 2277949"/>
                <a:gd name="connsiteX220" fmla="*/ 361950 w 2928937"/>
                <a:gd name="connsiteY220" fmla="*/ 190500 h 2277949"/>
                <a:gd name="connsiteX221" fmla="*/ 347662 w 2928937"/>
                <a:gd name="connsiteY221" fmla="*/ 200025 h 2277949"/>
                <a:gd name="connsiteX222" fmla="*/ 314325 w 2928937"/>
                <a:gd name="connsiteY222" fmla="*/ 209550 h 2277949"/>
                <a:gd name="connsiteX223" fmla="*/ 300037 w 2928937"/>
                <a:gd name="connsiteY223" fmla="*/ 214313 h 2277949"/>
                <a:gd name="connsiteX224" fmla="*/ 280987 w 2928937"/>
                <a:gd name="connsiteY224" fmla="*/ 219075 h 2277949"/>
                <a:gd name="connsiteX225" fmla="*/ 266700 w 2928937"/>
                <a:gd name="connsiteY225" fmla="*/ 223838 h 2277949"/>
                <a:gd name="connsiteX226" fmla="*/ 238125 w 2928937"/>
                <a:gd name="connsiteY226" fmla="*/ 242888 h 2277949"/>
                <a:gd name="connsiteX227" fmla="*/ 233362 w 2928937"/>
                <a:gd name="connsiteY227" fmla="*/ 257175 h 2277949"/>
                <a:gd name="connsiteX228" fmla="*/ 223837 w 2928937"/>
                <a:gd name="connsiteY228" fmla="*/ 290513 h 2277949"/>
                <a:gd name="connsiteX229" fmla="*/ 247650 w 2928937"/>
                <a:gd name="connsiteY229" fmla="*/ 266700 h 227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2928937" h="2277949">
                  <a:moveTo>
                    <a:pt x="247650" y="266700"/>
                  </a:moveTo>
                  <a:cubicBezTo>
                    <a:pt x="247650" y="266700"/>
                    <a:pt x="230572" y="281533"/>
                    <a:pt x="223837" y="290513"/>
                  </a:cubicBezTo>
                  <a:cubicBezTo>
                    <a:pt x="220825" y="294529"/>
                    <a:pt x="221320" y="300310"/>
                    <a:pt x="219075" y="304800"/>
                  </a:cubicBezTo>
                  <a:cubicBezTo>
                    <a:pt x="212444" y="318063"/>
                    <a:pt x="205797" y="322841"/>
                    <a:pt x="195262" y="333375"/>
                  </a:cubicBezTo>
                  <a:cubicBezTo>
                    <a:pt x="186881" y="358523"/>
                    <a:pt x="193284" y="343487"/>
                    <a:pt x="171450" y="376238"/>
                  </a:cubicBezTo>
                  <a:cubicBezTo>
                    <a:pt x="168275" y="381000"/>
                    <a:pt x="163735" y="385095"/>
                    <a:pt x="161925" y="390525"/>
                  </a:cubicBezTo>
                  <a:cubicBezTo>
                    <a:pt x="158750" y="400050"/>
                    <a:pt x="157969" y="410746"/>
                    <a:pt x="152400" y="419100"/>
                  </a:cubicBezTo>
                  <a:cubicBezTo>
                    <a:pt x="149225" y="423863"/>
                    <a:pt x="145200" y="428157"/>
                    <a:pt x="142875" y="433388"/>
                  </a:cubicBezTo>
                  <a:cubicBezTo>
                    <a:pt x="138797" y="442563"/>
                    <a:pt x="136525" y="452438"/>
                    <a:pt x="133350" y="461963"/>
                  </a:cubicBezTo>
                  <a:lnTo>
                    <a:pt x="128587" y="476250"/>
                  </a:lnTo>
                  <a:cubicBezTo>
                    <a:pt x="126999" y="481013"/>
                    <a:pt x="127375" y="486988"/>
                    <a:pt x="123825" y="490538"/>
                  </a:cubicBezTo>
                  <a:cubicBezTo>
                    <a:pt x="105490" y="508872"/>
                    <a:pt x="115141" y="501089"/>
                    <a:pt x="95250" y="514350"/>
                  </a:cubicBezTo>
                  <a:cubicBezTo>
                    <a:pt x="79249" y="562349"/>
                    <a:pt x="103657" y="487912"/>
                    <a:pt x="85725" y="547688"/>
                  </a:cubicBezTo>
                  <a:cubicBezTo>
                    <a:pt x="82840" y="557305"/>
                    <a:pt x="81769" y="567909"/>
                    <a:pt x="76200" y="576263"/>
                  </a:cubicBezTo>
                  <a:cubicBezTo>
                    <a:pt x="73025" y="581025"/>
                    <a:pt x="69000" y="585320"/>
                    <a:pt x="66675" y="590550"/>
                  </a:cubicBezTo>
                  <a:cubicBezTo>
                    <a:pt x="62597" y="599725"/>
                    <a:pt x="60325" y="609600"/>
                    <a:pt x="57150" y="619125"/>
                  </a:cubicBezTo>
                  <a:lnTo>
                    <a:pt x="42862" y="661988"/>
                  </a:lnTo>
                  <a:lnTo>
                    <a:pt x="23812" y="719138"/>
                  </a:lnTo>
                  <a:lnTo>
                    <a:pt x="19050" y="733425"/>
                  </a:lnTo>
                  <a:lnTo>
                    <a:pt x="14287" y="747713"/>
                  </a:lnTo>
                  <a:cubicBezTo>
                    <a:pt x="12519" y="763625"/>
                    <a:pt x="7384" y="811631"/>
                    <a:pt x="4762" y="828675"/>
                  </a:cubicBezTo>
                  <a:cubicBezTo>
                    <a:pt x="3531" y="836676"/>
                    <a:pt x="1587" y="844550"/>
                    <a:pt x="0" y="852488"/>
                  </a:cubicBezTo>
                  <a:cubicBezTo>
                    <a:pt x="1587" y="968375"/>
                    <a:pt x="1713" y="1084292"/>
                    <a:pt x="4762" y="1200150"/>
                  </a:cubicBezTo>
                  <a:cubicBezTo>
                    <a:pt x="4894" y="1205169"/>
                    <a:pt x="8436" y="1209537"/>
                    <a:pt x="9525" y="1214438"/>
                  </a:cubicBezTo>
                  <a:cubicBezTo>
                    <a:pt x="11620" y="1223864"/>
                    <a:pt x="12393" y="1233544"/>
                    <a:pt x="14287" y="1243013"/>
                  </a:cubicBezTo>
                  <a:cubicBezTo>
                    <a:pt x="15571" y="1249431"/>
                    <a:pt x="17630" y="1255673"/>
                    <a:pt x="19050" y="1262063"/>
                  </a:cubicBezTo>
                  <a:cubicBezTo>
                    <a:pt x="20806" y="1269965"/>
                    <a:pt x="21849" y="1278022"/>
                    <a:pt x="23812" y="1285875"/>
                  </a:cubicBezTo>
                  <a:cubicBezTo>
                    <a:pt x="25030" y="1290745"/>
                    <a:pt x="27196" y="1295336"/>
                    <a:pt x="28575" y="1300163"/>
                  </a:cubicBezTo>
                  <a:cubicBezTo>
                    <a:pt x="30373" y="1306457"/>
                    <a:pt x="31917" y="1312823"/>
                    <a:pt x="33337" y="1319213"/>
                  </a:cubicBezTo>
                  <a:cubicBezTo>
                    <a:pt x="35093" y="1327115"/>
                    <a:pt x="35258" y="1335446"/>
                    <a:pt x="38100" y="1343025"/>
                  </a:cubicBezTo>
                  <a:cubicBezTo>
                    <a:pt x="45658" y="1363178"/>
                    <a:pt x="49830" y="1354806"/>
                    <a:pt x="66675" y="1366838"/>
                  </a:cubicBezTo>
                  <a:cubicBezTo>
                    <a:pt x="72155" y="1370753"/>
                    <a:pt x="77047" y="1375645"/>
                    <a:pt x="80962" y="1381125"/>
                  </a:cubicBezTo>
                  <a:cubicBezTo>
                    <a:pt x="85088" y="1386902"/>
                    <a:pt x="86965" y="1394011"/>
                    <a:pt x="90487" y="1400175"/>
                  </a:cubicBezTo>
                  <a:cubicBezTo>
                    <a:pt x="97300" y="1412097"/>
                    <a:pt x="103552" y="1419793"/>
                    <a:pt x="114300" y="1428750"/>
                  </a:cubicBezTo>
                  <a:cubicBezTo>
                    <a:pt x="118697" y="1432414"/>
                    <a:pt x="123825" y="1435100"/>
                    <a:pt x="128587" y="1438275"/>
                  </a:cubicBezTo>
                  <a:cubicBezTo>
                    <a:pt x="131762" y="1443038"/>
                    <a:pt x="133804" y="1448794"/>
                    <a:pt x="138112" y="1452563"/>
                  </a:cubicBezTo>
                  <a:cubicBezTo>
                    <a:pt x="146727" y="1460101"/>
                    <a:pt x="166687" y="1471613"/>
                    <a:pt x="166687" y="1471613"/>
                  </a:cubicBezTo>
                  <a:cubicBezTo>
                    <a:pt x="169862" y="1476375"/>
                    <a:pt x="171743" y="1482324"/>
                    <a:pt x="176212" y="1485900"/>
                  </a:cubicBezTo>
                  <a:cubicBezTo>
                    <a:pt x="180132" y="1489036"/>
                    <a:pt x="186010" y="1488418"/>
                    <a:pt x="190500" y="1490663"/>
                  </a:cubicBezTo>
                  <a:cubicBezTo>
                    <a:pt x="195619" y="1493223"/>
                    <a:pt x="200025" y="1497013"/>
                    <a:pt x="204787" y="1500188"/>
                  </a:cubicBezTo>
                  <a:cubicBezTo>
                    <a:pt x="227234" y="1533858"/>
                    <a:pt x="197919" y="1493320"/>
                    <a:pt x="233362" y="1528763"/>
                  </a:cubicBezTo>
                  <a:cubicBezTo>
                    <a:pt x="237409" y="1532810"/>
                    <a:pt x="238840" y="1539003"/>
                    <a:pt x="242887" y="1543050"/>
                  </a:cubicBezTo>
                  <a:cubicBezTo>
                    <a:pt x="246935" y="1547097"/>
                    <a:pt x="252897" y="1548772"/>
                    <a:pt x="257175" y="1552575"/>
                  </a:cubicBezTo>
                  <a:cubicBezTo>
                    <a:pt x="267243" y="1561524"/>
                    <a:pt x="276225" y="1571625"/>
                    <a:pt x="285750" y="1581150"/>
                  </a:cubicBezTo>
                  <a:cubicBezTo>
                    <a:pt x="292100" y="1587500"/>
                    <a:pt x="299412" y="1593016"/>
                    <a:pt x="304800" y="1600200"/>
                  </a:cubicBezTo>
                  <a:cubicBezTo>
                    <a:pt x="323849" y="1625600"/>
                    <a:pt x="312737" y="1614487"/>
                    <a:pt x="338137" y="1633538"/>
                  </a:cubicBezTo>
                  <a:cubicBezTo>
                    <a:pt x="348529" y="1664710"/>
                    <a:pt x="334096" y="1634115"/>
                    <a:pt x="357187" y="1652588"/>
                  </a:cubicBezTo>
                  <a:cubicBezTo>
                    <a:pt x="361656" y="1656164"/>
                    <a:pt x="363385" y="1662218"/>
                    <a:pt x="366712" y="1666875"/>
                  </a:cubicBezTo>
                  <a:cubicBezTo>
                    <a:pt x="371326" y="1673334"/>
                    <a:pt x="375690" y="1680025"/>
                    <a:pt x="381000" y="1685925"/>
                  </a:cubicBezTo>
                  <a:cubicBezTo>
                    <a:pt x="390011" y="1695937"/>
                    <a:pt x="402103" y="1703292"/>
                    <a:pt x="409575" y="1714500"/>
                  </a:cubicBezTo>
                  <a:cubicBezTo>
                    <a:pt x="421027" y="1731679"/>
                    <a:pt x="428101" y="1744313"/>
                    <a:pt x="447675" y="1757363"/>
                  </a:cubicBezTo>
                  <a:cubicBezTo>
                    <a:pt x="457200" y="1763713"/>
                    <a:pt x="468155" y="1768318"/>
                    <a:pt x="476250" y="1776413"/>
                  </a:cubicBezTo>
                  <a:cubicBezTo>
                    <a:pt x="498850" y="1799013"/>
                    <a:pt x="486781" y="1792623"/>
                    <a:pt x="509587" y="1800225"/>
                  </a:cubicBezTo>
                  <a:cubicBezTo>
                    <a:pt x="515937" y="1804988"/>
                    <a:pt x="522610" y="1809347"/>
                    <a:pt x="528637" y="1814513"/>
                  </a:cubicBezTo>
                  <a:cubicBezTo>
                    <a:pt x="533751" y="1818896"/>
                    <a:pt x="537537" y="1824759"/>
                    <a:pt x="542925" y="1828800"/>
                  </a:cubicBezTo>
                  <a:cubicBezTo>
                    <a:pt x="560923" y="1842299"/>
                    <a:pt x="563443" y="1841990"/>
                    <a:pt x="581025" y="1847850"/>
                  </a:cubicBezTo>
                  <a:cubicBezTo>
                    <a:pt x="593725" y="1857375"/>
                    <a:pt x="604926" y="1869325"/>
                    <a:pt x="619125" y="1876425"/>
                  </a:cubicBezTo>
                  <a:cubicBezTo>
                    <a:pt x="645821" y="1889773"/>
                    <a:pt x="631583" y="1883313"/>
                    <a:pt x="661987" y="1895475"/>
                  </a:cubicBezTo>
                  <a:cubicBezTo>
                    <a:pt x="666750" y="1900238"/>
                    <a:pt x="670671" y="1906027"/>
                    <a:pt x="676275" y="1909763"/>
                  </a:cubicBezTo>
                  <a:cubicBezTo>
                    <a:pt x="680452" y="1912548"/>
                    <a:pt x="685862" y="1912762"/>
                    <a:pt x="690562" y="1914525"/>
                  </a:cubicBezTo>
                  <a:cubicBezTo>
                    <a:pt x="698567" y="1917527"/>
                    <a:pt x="707094" y="1919569"/>
                    <a:pt x="714375" y="1924050"/>
                  </a:cubicBezTo>
                  <a:cubicBezTo>
                    <a:pt x="776596" y="1962340"/>
                    <a:pt x="731057" y="1945485"/>
                    <a:pt x="766762" y="1957388"/>
                  </a:cubicBezTo>
                  <a:cubicBezTo>
                    <a:pt x="773112" y="1962150"/>
                    <a:pt x="778713" y="1968125"/>
                    <a:pt x="785812" y="1971675"/>
                  </a:cubicBezTo>
                  <a:cubicBezTo>
                    <a:pt x="814022" y="1985780"/>
                    <a:pt x="811028" y="1977602"/>
                    <a:pt x="838200" y="1985963"/>
                  </a:cubicBezTo>
                  <a:cubicBezTo>
                    <a:pt x="851164" y="1989952"/>
                    <a:pt x="863336" y="1996261"/>
                    <a:pt x="876300" y="2000250"/>
                  </a:cubicBezTo>
                  <a:cubicBezTo>
                    <a:pt x="884037" y="2002631"/>
                    <a:pt x="892359" y="2002687"/>
                    <a:pt x="900112" y="2005013"/>
                  </a:cubicBezTo>
                  <a:cubicBezTo>
                    <a:pt x="908301" y="2007470"/>
                    <a:pt x="915891" y="2011616"/>
                    <a:pt x="923925" y="2014538"/>
                  </a:cubicBezTo>
                  <a:cubicBezTo>
                    <a:pt x="923958" y="2014550"/>
                    <a:pt x="959626" y="2026438"/>
                    <a:pt x="966787" y="2028825"/>
                  </a:cubicBezTo>
                  <a:cubicBezTo>
                    <a:pt x="976312" y="2032000"/>
                    <a:pt x="985622" y="2035915"/>
                    <a:pt x="995362" y="2038350"/>
                  </a:cubicBezTo>
                  <a:cubicBezTo>
                    <a:pt x="1034237" y="2048070"/>
                    <a:pt x="992733" y="2037175"/>
                    <a:pt x="1042987" y="2052638"/>
                  </a:cubicBezTo>
                  <a:cubicBezTo>
                    <a:pt x="1054033" y="2056037"/>
                    <a:pt x="1065255" y="2058842"/>
                    <a:pt x="1076325" y="2062163"/>
                  </a:cubicBezTo>
                  <a:cubicBezTo>
                    <a:pt x="1081133" y="2063605"/>
                    <a:pt x="1085785" y="2065546"/>
                    <a:pt x="1090612" y="2066925"/>
                  </a:cubicBezTo>
                  <a:cubicBezTo>
                    <a:pt x="1096906" y="2068723"/>
                    <a:pt x="1103406" y="2069763"/>
                    <a:pt x="1109662" y="2071688"/>
                  </a:cubicBezTo>
                  <a:cubicBezTo>
                    <a:pt x="1124056" y="2076117"/>
                    <a:pt x="1137757" y="2083021"/>
                    <a:pt x="1152525" y="2085975"/>
                  </a:cubicBezTo>
                  <a:cubicBezTo>
                    <a:pt x="1160462" y="2087563"/>
                    <a:pt x="1168554" y="2088514"/>
                    <a:pt x="1176337" y="2090738"/>
                  </a:cubicBezTo>
                  <a:cubicBezTo>
                    <a:pt x="1190818" y="2094875"/>
                    <a:pt x="1204912" y="2100262"/>
                    <a:pt x="1219200" y="2105025"/>
                  </a:cubicBezTo>
                  <a:cubicBezTo>
                    <a:pt x="1223962" y="2106612"/>
                    <a:pt x="1228997" y="2107543"/>
                    <a:pt x="1233487" y="2109788"/>
                  </a:cubicBezTo>
                  <a:cubicBezTo>
                    <a:pt x="1239837" y="2112963"/>
                    <a:pt x="1245761" y="2117195"/>
                    <a:pt x="1252537" y="2119313"/>
                  </a:cubicBezTo>
                  <a:cubicBezTo>
                    <a:pt x="1290542" y="2131189"/>
                    <a:pt x="1304340" y="2132709"/>
                    <a:pt x="1338262" y="2138363"/>
                  </a:cubicBezTo>
                  <a:cubicBezTo>
                    <a:pt x="1371394" y="2151615"/>
                    <a:pt x="1353969" y="2145186"/>
                    <a:pt x="1390650" y="2157413"/>
                  </a:cubicBezTo>
                  <a:cubicBezTo>
                    <a:pt x="1395412" y="2159000"/>
                    <a:pt x="1400447" y="2159930"/>
                    <a:pt x="1404937" y="2162175"/>
                  </a:cubicBezTo>
                  <a:cubicBezTo>
                    <a:pt x="1411287" y="2165350"/>
                    <a:pt x="1417252" y="2169455"/>
                    <a:pt x="1423987" y="2171700"/>
                  </a:cubicBezTo>
                  <a:cubicBezTo>
                    <a:pt x="1431666" y="2174260"/>
                    <a:pt x="1439990" y="2174333"/>
                    <a:pt x="1447800" y="2176463"/>
                  </a:cubicBezTo>
                  <a:cubicBezTo>
                    <a:pt x="1457486" y="2179105"/>
                    <a:pt x="1466530" y="2184019"/>
                    <a:pt x="1476375" y="2185988"/>
                  </a:cubicBezTo>
                  <a:cubicBezTo>
                    <a:pt x="1484312" y="2187575"/>
                    <a:pt x="1492334" y="2188787"/>
                    <a:pt x="1500187" y="2190750"/>
                  </a:cubicBezTo>
                  <a:cubicBezTo>
                    <a:pt x="1505057" y="2191968"/>
                    <a:pt x="1509605" y="2194295"/>
                    <a:pt x="1514475" y="2195513"/>
                  </a:cubicBezTo>
                  <a:cubicBezTo>
                    <a:pt x="1522328" y="2197476"/>
                    <a:pt x="1530434" y="2198312"/>
                    <a:pt x="1538287" y="2200275"/>
                  </a:cubicBezTo>
                  <a:cubicBezTo>
                    <a:pt x="1543157" y="2201493"/>
                    <a:pt x="1547674" y="2203949"/>
                    <a:pt x="1552575" y="2205038"/>
                  </a:cubicBezTo>
                  <a:cubicBezTo>
                    <a:pt x="1562001" y="2207133"/>
                    <a:pt x="1571625" y="2208213"/>
                    <a:pt x="1581150" y="2209800"/>
                  </a:cubicBezTo>
                  <a:cubicBezTo>
                    <a:pt x="1585912" y="2212975"/>
                    <a:pt x="1590176" y="2217070"/>
                    <a:pt x="1595437" y="2219325"/>
                  </a:cubicBezTo>
                  <a:cubicBezTo>
                    <a:pt x="1607380" y="2224444"/>
                    <a:pt x="1638873" y="2227222"/>
                    <a:pt x="1647825" y="2228850"/>
                  </a:cubicBezTo>
                  <a:cubicBezTo>
                    <a:pt x="1654265" y="2230021"/>
                    <a:pt x="1660419" y="2232537"/>
                    <a:pt x="1666875" y="2233613"/>
                  </a:cubicBezTo>
                  <a:cubicBezTo>
                    <a:pt x="1679500" y="2235717"/>
                    <a:pt x="1692275" y="2236788"/>
                    <a:pt x="1704975" y="2238375"/>
                  </a:cubicBezTo>
                  <a:cubicBezTo>
                    <a:pt x="1748182" y="2249178"/>
                    <a:pt x="1694793" y="2236524"/>
                    <a:pt x="1757362" y="2247900"/>
                  </a:cubicBezTo>
                  <a:cubicBezTo>
                    <a:pt x="1763802" y="2249071"/>
                    <a:pt x="1769994" y="2251379"/>
                    <a:pt x="1776412" y="2252663"/>
                  </a:cubicBezTo>
                  <a:cubicBezTo>
                    <a:pt x="1785881" y="2254557"/>
                    <a:pt x="1795486" y="2255698"/>
                    <a:pt x="1804987" y="2257425"/>
                  </a:cubicBezTo>
                  <a:cubicBezTo>
                    <a:pt x="1852996" y="2266154"/>
                    <a:pt x="1802355" y="2258883"/>
                    <a:pt x="1866900" y="2266950"/>
                  </a:cubicBezTo>
                  <a:cubicBezTo>
                    <a:pt x="1938648" y="2284889"/>
                    <a:pt x="1903577" y="2277938"/>
                    <a:pt x="2057400" y="2266950"/>
                  </a:cubicBezTo>
                  <a:cubicBezTo>
                    <a:pt x="2067415" y="2266235"/>
                    <a:pt x="2076450" y="2260600"/>
                    <a:pt x="2085975" y="2257425"/>
                  </a:cubicBezTo>
                  <a:lnTo>
                    <a:pt x="2100262" y="2252663"/>
                  </a:lnTo>
                  <a:cubicBezTo>
                    <a:pt x="2105025" y="2251075"/>
                    <a:pt x="2109555" y="2248399"/>
                    <a:pt x="2114550" y="2247900"/>
                  </a:cubicBezTo>
                  <a:lnTo>
                    <a:pt x="2162175" y="2243138"/>
                  </a:lnTo>
                  <a:cubicBezTo>
                    <a:pt x="2187322" y="2234754"/>
                    <a:pt x="2172284" y="2241160"/>
                    <a:pt x="2205037" y="2219325"/>
                  </a:cubicBezTo>
                  <a:cubicBezTo>
                    <a:pt x="2209800" y="2216150"/>
                    <a:pt x="2213895" y="2211610"/>
                    <a:pt x="2219325" y="2209800"/>
                  </a:cubicBezTo>
                  <a:lnTo>
                    <a:pt x="2247900" y="2200275"/>
                  </a:lnTo>
                  <a:lnTo>
                    <a:pt x="2262187" y="2195513"/>
                  </a:lnTo>
                  <a:cubicBezTo>
                    <a:pt x="2266950" y="2192338"/>
                    <a:pt x="2271214" y="2188243"/>
                    <a:pt x="2276475" y="2185988"/>
                  </a:cubicBezTo>
                  <a:cubicBezTo>
                    <a:pt x="2282491" y="2183410"/>
                    <a:pt x="2289231" y="2183023"/>
                    <a:pt x="2295525" y="2181225"/>
                  </a:cubicBezTo>
                  <a:cubicBezTo>
                    <a:pt x="2300352" y="2179846"/>
                    <a:pt x="2305050" y="2178050"/>
                    <a:pt x="2309812" y="2176463"/>
                  </a:cubicBezTo>
                  <a:lnTo>
                    <a:pt x="2338387" y="2157413"/>
                  </a:lnTo>
                  <a:cubicBezTo>
                    <a:pt x="2343150" y="2154238"/>
                    <a:pt x="2347555" y="2150448"/>
                    <a:pt x="2352675" y="2147888"/>
                  </a:cubicBezTo>
                  <a:cubicBezTo>
                    <a:pt x="2359025" y="2144713"/>
                    <a:pt x="2365561" y="2141885"/>
                    <a:pt x="2371725" y="2138363"/>
                  </a:cubicBezTo>
                  <a:cubicBezTo>
                    <a:pt x="2397576" y="2123591"/>
                    <a:pt x="2374103" y="2132808"/>
                    <a:pt x="2400300" y="2124075"/>
                  </a:cubicBezTo>
                  <a:cubicBezTo>
                    <a:pt x="2405062" y="2119313"/>
                    <a:pt x="2410452" y="2115104"/>
                    <a:pt x="2414587" y="2109788"/>
                  </a:cubicBezTo>
                  <a:cubicBezTo>
                    <a:pt x="2421615" y="2100752"/>
                    <a:pt x="2422777" y="2084833"/>
                    <a:pt x="2433637" y="2081213"/>
                  </a:cubicBezTo>
                  <a:lnTo>
                    <a:pt x="2462212" y="2071688"/>
                  </a:lnTo>
                  <a:cubicBezTo>
                    <a:pt x="2471737" y="2065338"/>
                    <a:pt x="2479927" y="2056258"/>
                    <a:pt x="2490787" y="2052638"/>
                  </a:cubicBezTo>
                  <a:cubicBezTo>
                    <a:pt x="2495550" y="2051050"/>
                    <a:pt x="2500686" y="2050313"/>
                    <a:pt x="2505075" y="2047875"/>
                  </a:cubicBezTo>
                  <a:cubicBezTo>
                    <a:pt x="2551466" y="2022102"/>
                    <a:pt x="2515472" y="2033369"/>
                    <a:pt x="2552700" y="2024063"/>
                  </a:cubicBezTo>
                  <a:cubicBezTo>
                    <a:pt x="2586879" y="2001277"/>
                    <a:pt x="2573181" y="2013108"/>
                    <a:pt x="2595562" y="1990725"/>
                  </a:cubicBezTo>
                  <a:cubicBezTo>
                    <a:pt x="2607536" y="1954808"/>
                    <a:pt x="2591382" y="1999086"/>
                    <a:pt x="2609850" y="1962150"/>
                  </a:cubicBezTo>
                  <a:cubicBezTo>
                    <a:pt x="2612095" y="1957660"/>
                    <a:pt x="2612367" y="1952353"/>
                    <a:pt x="2614612" y="1947863"/>
                  </a:cubicBezTo>
                  <a:cubicBezTo>
                    <a:pt x="2617172" y="1942743"/>
                    <a:pt x="2621577" y="1938695"/>
                    <a:pt x="2624137" y="1933575"/>
                  </a:cubicBezTo>
                  <a:cubicBezTo>
                    <a:pt x="2643856" y="1894139"/>
                    <a:pt x="2611127" y="1945949"/>
                    <a:pt x="2638425" y="1905000"/>
                  </a:cubicBezTo>
                  <a:lnTo>
                    <a:pt x="2647950" y="1876425"/>
                  </a:lnTo>
                  <a:lnTo>
                    <a:pt x="2652712" y="1862138"/>
                  </a:lnTo>
                  <a:cubicBezTo>
                    <a:pt x="2657785" y="1846920"/>
                    <a:pt x="2655008" y="1845505"/>
                    <a:pt x="2671762" y="1838325"/>
                  </a:cubicBezTo>
                  <a:cubicBezTo>
                    <a:pt x="2677778" y="1835747"/>
                    <a:pt x="2684518" y="1835361"/>
                    <a:pt x="2690812" y="1833563"/>
                  </a:cubicBezTo>
                  <a:cubicBezTo>
                    <a:pt x="2695639" y="1832184"/>
                    <a:pt x="2700337" y="1830388"/>
                    <a:pt x="2705100" y="1828800"/>
                  </a:cubicBezTo>
                  <a:cubicBezTo>
                    <a:pt x="2708275" y="1824038"/>
                    <a:pt x="2712065" y="1819632"/>
                    <a:pt x="2714625" y="1814513"/>
                  </a:cubicBezTo>
                  <a:cubicBezTo>
                    <a:pt x="2719224" y="1805315"/>
                    <a:pt x="2722793" y="1784558"/>
                    <a:pt x="2724150" y="1776413"/>
                  </a:cubicBezTo>
                  <a:cubicBezTo>
                    <a:pt x="2725616" y="1767616"/>
                    <a:pt x="2727153" y="1740527"/>
                    <a:pt x="2733675" y="1728788"/>
                  </a:cubicBezTo>
                  <a:cubicBezTo>
                    <a:pt x="2739235" y="1718781"/>
                    <a:pt x="2746375" y="1709738"/>
                    <a:pt x="2752725" y="1700213"/>
                  </a:cubicBezTo>
                  <a:cubicBezTo>
                    <a:pt x="2755900" y="1695450"/>
                    <a:pt x="2757487" y="1689100"/>
                    <a:pt x="2762250" y="1685925"/>
                  </a:cubicBezTo>
                  <a:cubicBezTo>
                    <a:pt x="2767012" y="1682750"/>
                    <a:pt x="2780584" y="1672353"/>
                    <a:pt x="2776537" y="1676400"/>
                  </a:cubicBezTo>
                  <a:cubicBezTo>
                    <a:pt x="2764171" y="1688766"/>
                    <a:pt x="2753529" y="1692667"/>
                    <a:pt x="2738437" y="1700213"/>
                  </a:cubicBezTo>
                  <a:cubicBezTo>
                    <a:pt x="2735262" y="1704975"/>
                    <a:pt x="2733674" y="1711325"/>
                    <a:pt x="2728912" y="1714500"/>
                  </a:cubicBezTo>
                  <a:cubicBezTo>
                    <a:pt x="2723466" y="1718131"/>
                    <a:pt x="2716407" y="1719263"/>
                    <a:pt x="2709862" y="1719263"/>
                  </a:cubicBezTo>
                  <a:cubicBezTo>
                    <a:pt x="2704842" y="1719263"/>
                    <a:pt x="2719387" y="1716088"/>
                    <a:pt x="2724150" y="1714500"/>
                  </a:cubicBezTo>
                  <a:cubicBezTo>
                    <a:pt x="2734684" y="1703966"/>
                    <a:pt x="2741330" y="1699188"/>
                    <a:pt x="2747962" y="1685925"/>
                  </a:cubicBezTo>
                  <a:cubicBezTo>
                    <a:pt x="2767681" y="1646489"/>
                    <a:pt x="2734952" y="1698299"/>
                    <a:pt x="2762250" y="1657350"/>
                  </a:cubicBezTo>
                  <a:cubicBezTo>
                    <a:pt x="2775395" y="1617916"/>
                    <a:pt x="2766206" y="1637128"/>
                    <a:pt x="2790825" y="1600200"/>
                  </a:cubicBezTo>
                  <a:cubicBezTo>
                    <a:pt x="2794000" y="1595438"/>
                    <a:pt x="2795588" y="1589088"/>
                    <a:pt x="2800350" y="1585913"/>
                  </a:cubicBezTo>
                  <a:cubicBezTo>
                    <a:pt x="2833102" y="1564078"/>
                    <a:pt x="2818065" y="1570484"/>
                    <a:pt x="2843212" y="1562100"/>
                  </a:cubicBezTo>
                  <a:lnTo>
                    <a:pt x="2881312" y="1504950"/>
                  </a:lnTo>
                  <a:cubicBezTo>
                    <a:pt x="2884487" y="1500188"/>
                    <a:pt x="2889027" y="1496093"/>
                    <a:pt x="2890837" y="1490663"/>
                  </a:cubicBezTo>
                  <a:cubicBezTo>
                    <a:pt x="2902922" y="1454409"/>
                    <a:pt x="2898393" y="1471933"/>
                    <a:pt x="2905125" y="1438275"/>
                  </a:cubicBezTo>
                  <a:cubicBezTo>
                    <a:pt x="2906712" y="1390650"/>
                    <a:pt x="2907004" y="1342964"/>
                    <a:pt x="2909887" y="1295400"/>
                  </a:cubicBezTo>
                  <a:cubicBezTo>
                    <a:pt x="2910191" y="1290389"/>
                    <a:pt x="2913561" y="1286013"/>
                    <a:pt x="2914650" y="1281113"/>
                  </a:cubicBezTo>
                  <a:cubicBezTo>
                    <a:pt x="2916745" y="1271687"/>
                    <a:pt x="2918214" y="1262120"/>
                    <a:pt x="2919412" y="1252538"/>
                  </a:cubicBezTo>
                  <a:cubicBezTo>
                    <a:pt x="2921391" y="1236707"/>
                    <a:pt x="2922413" y="1220770"/>
                    <a:pt x="2924175" y="1204913"/>
                  </a:cubicBezTo>
                  <a:cubicBezTo>
                    <a:pt x="2925588" y="1192192"/>
                    <a:pt x="2927350" y="1179513"/>
                    <a:pt x="2928937" y="1166813"/>
                  </a:cubicBezTo>
                  <a:cubicBezTo>
                    <a:pt x="2927350" y="1139825"/>
                    <a:pt x="2925107" y="1112868"/>
                    <a:pt x="2924175" y="1085850"/>
                  </a:cubicBezTo>
                  <a:cubicBezTo>
                    <a:pt x="2921931" y="1020782"/>
                    <a:pt x="2922303" y="955630"/>
                    <a:pt x="2919412" y="890588"/>
                  </a:cubicBezTo>
                  <a:cubicBezTo>
                    <a:pt x="2919121" y="884049"/>
                    <a:pt x="2916070" y="877928"/>
                    <a:pt x="2914650" y="871538"/>
                  </a:cubicBezTo>
                  <a:cubicBezTo>
                    <a:pt x="2914050" y="868838"/>
                    <a:pt x="2907446" y="833317"/>
                    <a:pt x="2905125" y="828675"/>
                  </a:cubicBezTo>
                  <a:cubicBezTo>
                    <a:pt x="2883376" y="785177"/>
                    <a:pt x="2895362" y="811530"/>
                    <a:pt x="2871787" y="790575"/>
                  </a:cubicBezTo>
                  <a:cubicBezTo>
                    <a:pt x="2861719" y="781626"/>
                    <a:pt x="2852737" y="771525"/>
                    <a:pt x="2843212" y="762000"/>
                  </a:cubicBezTo>
                  <a:cubicBezTo>
                    <a:pt x="2838450" y="757238"/>
                    <a:pt x="2832661" y="753317"/>
                    <a:pt x="2828925" y="747713"/>
                  </a:cubicBezTo>
                  <a:cubicBezTo>
                    <a:pt x="2806700" y="714375"/>
                    <a:pt x="2819400" y="725488"/>
                    <a:pt x="2795587" y="709613"/>
                  </a:cubicBezTo>
                  <a:cubicBezTo>
                    <a:pt x="2792412" y="704850"/>
                    <a:pt x="2790109" y="699373"/>
                    <a:pt x="2786062" y="695325"/>
                  </a:cubicBezTo>
                  <a:cubicBezTo>
                    <a:pt x="2776829" y="686092"/>
                    <a:pt x="2769108" y="684911"/>
                    <a:pt x="2757487" y="681038"/>
                  </a:cubicBezTo>
                  <a:cubicBezTo>
                    <a:pt x="2743633" y="660257"/>
                    <a:pt x="2753878" y="671656"/>
                    <a:pt x="2733675" y="657225"/>
                  </a:cubicBezTo>
                  <a:cubicBezTo>
                    <a:pt x="2728640" y="653628"/>
                    <a:pt x="2707821" y="637155"/>
                    <a:pt x="2700337" y="633413"/>
                  </a:cubicBezTo>
                  <a:cubicBezTo>
                    <a:pt x="2695847" y="631168"/>
                    <a:pt x="2690812" y="630238"/>
                    <a:pt x="2686050" y="628650"/>
                  </a:cubicBezTo>
                  <a:cubicBezTo>
                    <a:pt x="2656959" y="599561"/>
                    <a:pt x="2688767" y="629499"/>
                    <a:pt x="2643187" y="595313"/>
                  </a:cubicBezTo>
                  <a:cubicBezTo>
                    <a:pt x="2620121" y="578013"/>
                    <a:pt x="2631667" y="583535"/>
                    <a:pt x="2609850" y="576263"/>
                  </a:cubicBezTo>
                  <a:cubicBezTo>
                    <a:pt x="2577228" y="543641"/>
                    <a:pt x="2592483" y="555160"/>
                    <a:pt x="2566987" y="538163"/>
                  </a:cubicBezTo>
                  <a:cubicBezTo>
                    <a:pt x="2541589" y="500065"/>
                    <a:pt x="2574922" y="546097"/>
                    <a:pt x="2543175" y="514350"/>
                  </a:cubicBezTo>
                  <a:cubicBezTo>
                    <a:pt x="2511428" y="482603"/>
                    <a:pt x="2557460" y="515936"/>
                    <a:pt x="2519362" y="490538"/>
                  </a:cubicBezTo>
                  <a:cubicBezTo>
                    <a:pt x="2495713" y="455063"/>
                    <a:pt x="2526108" y="498633"/>
                    <a:pt x="2495550" y="461963"/>
                  </a:cubicBezTo>
                  <a:cubicBezTo>
                    <a:pt x="2491886" y="457566"/>
                    <a:pt x="2490072" y="451722"/>
                    <a:pt x="2486025" y="447675"/>
                  </a:cubicBezTo>
                  <a:cubicBezTo>
                    <a:pt x="2481978" y="443628"/>
                    <a:pt x="2476134" y="441814"/>
                    <a:pt x="2471737" y="438150"/>
                  </a:cubicBezTo>
                  <a:cubicBezTo>
                    <a:pt x="2466563" y="433838"/>
                    <a:pt x="2462624" y="428175"/>
                    <a:pt x="2457450" y="423863"/>
                  </a:cubicBezTo>
                  <a:cubicBezTo>
                    <a:pt x="2453053" y="420199"/>
                    <a:pt x="2447741" y="417772"/>
                    <a:pt x="2443162" y="414338"/>
                  </a:cubicBezTo>
                  <a:cubicBezTo>
                    <a:pt x="2373967" y="362441"/>
                    <a:pt x="2426300" y="398333"/>
                    <a:pt x="2371725" y="361950"/>
                  </a:cubicBezTo>
                  <a:lnTo>
                    <a:pt x="2343150" y="342900"/>
                  </a:lnTo>
                  <a:cubicBezTo>
                    <a:pt x="2338387" y="339725"/>
                    <a:pt x="2334292" y="335185"/>
                    <a:pt x="2328862" y="333375"/>
                  </a:cubicBezTo>
                  <a:lnTo>
                    <a:pt x="2314575" y="328613"/>
                  </a:lnTo>
                  <a:cubicBezTo>
                    <a:pt x="2309812" y="325438"/>
                    <a:pt x="2304334" y="323135"/>
                    <a:pt x="2300287" y="319088"/>
                  </a:cubicBezTo>
                  <a:cubicBezTo>
                    <a:pt x="2296240" y="315041"/>
                    <a:pt x="2295159" y="308464"/>
                    <a:pt x="2290762" y="304800"/>
                  </a:cubicBezTo>
                  <a:cubicBezTo>
                    <a:pt x="2282915" y="298261"/>
                    <a:pt x="2267351" y="293822"/>
                    <a:pt x="2257425" y="290513"/>
                  </a:cubicBezTo>
                  <a:cubicBezTo>
                    <a:pt x="2247892" y="280980"/>
                    <a:pt x="2236307" y="268048"/>
                    <a:pt x="2224087" y="261938"/>
                  </a:cubicBezTo>
                  <a:cubicBezTo>
                    <a:pt x="2218233" y="259011"/>
                    <a:pt x="2211387" y="258763"/>
                    <a:pt x="2205037" y="257175"/>
                  </a:cubicBezTo>
                  <a:cubicBezTo>
                    <a:pt x="2200275" y="252413"/>
                    <a:pt x="2196066" y="247023"/>
                    <a:pt x="2190750" y="242888"/>
                  </a:cubicBezTo>
                  <a:cubicBezTo>
                    <a:pt x="2181714" y="235860"/>
                    <a:pt x="2162175" y="223838"/>
                    <a:pt x="2162175" y="223838"/>
                  </a:cubicBezTo>
                  <a:cubicBezTo>
                    <a:pt x="2159000" y="219075"/>
                    <a:pt x="2157120" y="213126"/>
                    <a:pt x="2152650" y="209550"/>
                  </a:cubicBezTo>
                  <a:cubicBezTo>
                    <a:pt x="2148730" y="206414"/>
                    <a:pt x="2142852" y="207033"/>
                    <a:pt x="2138362" y="204788"/>
                  </a:cubicBezTo>
                  <a:cubicBezTo>
                    <a:pt x="2133243" y="202228"/>
                    <a:pt x="2128472" y="198927"/>
                    <a:pt x="2124075" y="195263"/>
                  </a:cubicBezTo>
                  <a:cubicBezTo>
                    <a:pt x="2081643" y="159902"/>
                    <a:pt x="2145246" y="204406"/>
                    <a:pt x="2085975" y="166688"/>
                  </a:cubicBezTo>
                  <a:cubicBezTo>
                    <a:pt x="2076317" y="160542"/>
                    <a:pt x="2057400" y="147638"/>
                    <a:pt x="2057400" y="147638"/>
                  </a:cubicBezTo>
                  <a:cubicBezTo>
                    <a:pt x="2047008" y="116463"/>
                    <a:pt x="2061441" y="147061"/>
                    <a:pt x="2038350" y="128588"/>
                  </a:cubicBezTo>
                  <a:cubicBezTo>
                    <a:pt x="2033880" y="125012"/>
                    <a:pt x="2032872" y="118347"/>
                    <a:pt x="2028825" y="114300"/>
                  </a:cubicBezTo>
                  <a:cubicBezTo>
                    <a:pt x="2024778" y="110253"/>
                    <a:pt x="2018934" y="108439"/>
                    <a:pt x="2014537" y="104775"/>
                  </a:cubicBezTo>
                  <a:cubicBezTo>
                    <a:pt x="1969771" y="67471"/>
                    <a:pt x="2043901" y="119588"/>
                    <a:pt x="1971675" y="71438"/>
                  </a:cubicBezTo>
                  <a:cubicBezTo>
                    <a:pt x="1966912" y="68263"/>
                    <a:pt x="1962817" y="63723"/>
                    <a:pt x="1957387" y="61913"/>
                  </a:cubicBezTo>
                  <a:cubicBezTo>
                    <a:pt x="1909411" y="45919"/>
                    <a:pt x="1983800" y="70312"/>
                    <a:pt x="1924050" y="52388"/>
                  </a:cubicBezTo>
                  <a:cubicBezTo>
                    <a:pt x="1914433" y="49503"/>
                    <a:pt x="1905000" y="46038"/>
                    <a:pt x="1895475" y="42863"/>
                  </a:cubicBezTo>
                  <a:cubicBezTo>
                    <a:pt x="1895473" y="42862"/>
                    <a:pt x="1866904" y="33338"/>
                    <a:pt x="1866900" y="33338"/>
                  </a:cubicBezTo>
                  <a:cubicBezTo>
                    <a:pt x="1787545" y="26724"/>
                    <a:pt x="1828817" y="29937"/>
                    <a:pt x="1743075" y="23813"/>
                  </a:cubicBezTo>
                  <a:cubicBezTo>
                    <a:pt x="1639631" y="9034"/>
                    <a:pt x="1810347" y="32524"/>
                    <a:pt x="1557337" y="9525"/>
                  </a:cubicBezTo>
                  <a:cubicBezTo>
                    <a:pt x="1427466" y="-2280"/>
                    <a:pt x="1522481" y="5121"/>
                    <a:pt x="1271587" y="0"/>
                  </a:cubicBezTo>
                  <a:lnTo>
                    <a:pt x="909637" y="4763"/>
                  </a:lnTo>
                  <a:cubicBezTo>
                    <a:pt x="901472" y="4967"/>
                    <a:pt x="884713" y="11884"/>
                    <a:pt x="876300" y="14288"/>
                  </a:cubicBezTo>
                  <a:cubicBezTo>
                    <a:pt x="870006" y="16086"/>
                    <a:pt x="863519" y="17169"/>
                    <a:pt x="857250" y="19050"/>
                  </a:cubicBezTo>
                  <a:cubicBezTo>
                    <a:pt x="847633" y="21935"/>
                    <a:pt x="828675" y="28575"/>
                    <a:pt x="828675" y="28575"/>
                  </a:cubicBezTo>
                  <a:cubicBezTo>
                    <a:pt x="823912" y="31750"/>
                    <a:pt x="819766" y="36144"/>
                    <a:pt x="814387" y="38100"/>
                  </a:cubicBezTo>
                  <a:cubicBezTo>
                    <a:pt x="781963" y="49890"/>
                    <a:pt x="771587" y="46821"/>
                    <a:pt x="738187" y="52388"/>
                  </a:cubicBezTo>
                  <a:cubicBezTo>
                    <a:pt x="731731" y="53464"/>
                    <a:pt x="725527" y="55730"/>
                    <a:pt x="719137" y="57150"/>
                  </a:cubicBezTo>
                  <a:cubicBezTo>
                    <a:pt x="696471" y="62187"/>
                    <a:pt x="680564" y="63659"/>
                    <a:pt x="657225" y="71438"/>
                  </a:cubicBezTo>
                  <a:cubicBezTo>
                    <a:pt x="642443" y="76365"/>
                    <a:pt x="638601" y="76896"/>
                    <a:pt x="623887" y="85725"/>
                  </a:cubicBezTo>
                  <a:cubicBezTo>
                    <a:pt x="614071" y="91615"/>
                    <a:pt x="606172" y="101155"/>
                    <a:pt x="595312" y="104775"/>
                  </a:cubicBezTo>
                  <a:lnTo>
                    <a:pt x="566737" y="114300"/>
                  </a:lnTo>
                  <a:cubicBezTo>
                    <a:pt x="557212" y="120650"/>
                    <a:pt x="549022" y="129730"/>
                    <a:pt x="538162" y="133350"/>
                  </a:cubicBezTo>
                  <a:lnTo>
                    <a:pt x="509587" y="142875"/>
                  </a:lnTo>
                  <a:cubicBezTo>
                    <a:pt x="504825" y="144463"/>
                    <a:pt x="499477" y="144853"/>
                    <a:pt x="495300" y="147638"/>
                  </a:cubicBezTo>
                  <a:cubicBezTo>
                    <a:pt x="490537" y="150813"/>
                    <a:pt x="486565" y="155775"/>
                    <a:pt x="481012" y="157163"/>
                  </a:cubicBezTo>
                  <a:cubicBezTo>
                    <a:pt x="467066" y="160649"/>
                    <a:pt x="452437" y="160338"/>
                    <a:pt x="438150" y="161925"/>
                  </a:cubicBezTo>
                  <a:cubicBezTo>
                    <a:pt x="387755" y="174525"/>
                    <a:pt x="447101" y="157418"/>
                    <a:pt x="404812" y="176213"/>
                  </a:cubicBezTo>
                  <a:cubicBezTo>
                    <a:pt x="395637" y="180291"/>
                    <a:pt x="385762" y="182563"/>
                    <a:pt x="376237" y="185738"/>
                  </a:cubicBezTo>
                  <a:lnTo>
                    <a:pt x="361950" y="190500"/>
                  </a:lnTo>
                  <a:cubicBezTo>
                    <a:pt x="357187" y="193675"/>
                    <a:pt x="352782" y="197465"/>
                    <a:pt x="347662" y="200025"/>
                  </a:cubicBezTo>
                  <a:cubicBezTo>
                    <a:pt x="340044" y="203834"/>
                    <a:pt x="321454" y="207513"/>
                    <a:pt x="314325" y="209550"/>
                  </a:cubicBezTo>
                  <a:cubicBezTo>
                    <a:pt x="309498" y="210929"/>
                    <a:pt x="304864" y="212934"/>
                    <a:pt x="300037" y="214313"/>
                  </a:cubicBezTo>
                  <a:cubicBezTo>
                    <a:pt x="293743" y="216111"/>
                    <a:pt x="287281" y="217277"/>
                    <a:pt x="280987" y="219075"/>
                  </a:cubicBezTo>
                  <a:cubicBezTo>
                    <a:pt x="276160" y="220454"/>
                    <a:pt x="271088" y="221400"/>
                    <a:pt x="266700" y="223838"/>
                  </a:cubicBezTo>
                  <a:cubicBezTo>
                    <a:pt x="256693" y="229398"/>
                    <a:pt x="238125" y="242888"/>
                    <a:pt x="238125" y="242888"/>
                  </a:cubicBezTo>
                  <a:cubicBezTo>
                    <a:pt x="236537" y="247650"/>
                    <a:pt x="234741" y="252348"/>
                    <a:pt x="233362" y="257175"/>
                  </a:cubicBezTo>
                  <a:cubicBezTo>
                    <a:pt x="228842" y="272994"/>
                    <a:pt x="229550" y="276229"/>
                    <a:pt x="223837" y="290513"/>
                  </a:cubicBezTo>
                  <a:cubicBezTo>
                    <a:pt x="222519" y="293809"/>
                    <a:pt x="247650" y="266700"/>
                    <a:pt x="247650" y="266700"/>
                  </a:cubicBezTo>
                  <a:close/>
                </a:path>
              </a:pathLst>
            </a:custGeom>
            <a:solidFill>
              <a:schemeClr val="accent3">
                <a:lumMod val="40000"/>
                <a:lumOff val="60000"/>
                <a:alpha val="39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625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3581400"/>
            <a:ext cx="3067050" cy="32385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352800"/>
            <a:ext cx="3352800" cy="3306232"/>
          </a:xfrm>
          <a:prstGeom prst="rect">
            <a:avLst/>
          </a:prstGeom>
        </p:spPr>
      </p:pic>
      <p:sp>
        <p:nvSpPr>
          <p:cNvPr id="2" name="Title 1"/>
          <p:cNvSpPr>
            <a:spLocks noGrp="1"/>
          </p:cNvSpPr>
          <p:nvPr>
            <p:ph type="title"/>
          </p:nvPr>
        </p:nvSpPr>
        <p:spPr>
          <a:xfrm>
            <a:off x="457200" y="0"/>
            <a:ext cx="8229600" cy="880857"/>
          </a:xfrm>
        </p:spPr>
        <p:txBody>
          <a:bodyPr/>
          <a:lstStyle/>
          <a:p>
            <a:r>
              <a:rPr lang="en-US" dirty="0" smtClean="0"/>
              <a:t>Cells, A History</a:t>
            </a:r>
            <a:endParaRPr lang="en-US" dirty="0"/>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62601" y="1110760"/>
            <a:ext cx="1923399" cy="3033052"/>
          </a:xfrm>
        </p:spPr>
      </p:pic>
      <p:sp>
        <p:nvSpPr>
          <p:cNvPr id="7" name="TextBox 6"/>
          <p:cNvSpPr txBox="1"/>
          <p:nvPr/>
        </p:nvSpPr>
        <p:spPr>
          <a:xfrm>
            <a:off x="266700" y="762000"/>
            <a:ext cx="1524000" cy="369332"/>
          </a:xfrm>
          <a:prstGeom prst="rect">
            <a:avLst/>
          </a:prstGeom>
          <a:noFill/>
        </p:spPr>
        <p:txBody>
          <a:bodyPr wrap="square" rtlCol="0">
            <a:spAutoFit/>
          </a:bodyPr>
          <a:lstStyle/>
          <a:p>
            <a:r>
              <a:rPr lang="en-US" dirty="0" smtClean="0"/>
              <a:t>Robert Hooke </a:t>
            </a:r>
            <a:endParaRPr lang="en-US" dirty="0"/>
          </a:p>
        </p:txBody>
      </p:sp>
      <p:sp>
        <p:nvSpPr>
          <p:cNvPr id="9" name="Oval Callout 8"/>
          <p:cNvSpPr/>
          <p:nvPr/>
        </p:nvSpPr>
        <p:spPr>
          <a:xfrm>
            <a:off x="2411988" y="2139344"/>
            <a:ext cx="636012" cy="487941"/>
          </a:xfrm>
          <a:prstGeom prst="wedgeEllipseCallout">
            <a:avLst>
              <a:gd name="adj1" fmla="val -66801"/>
              <a:gd name="adj2" fmla="val 8438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411988" y="2139345"/>
            <a:ext cx="788412" cy="461665"/>
          </a:xfrm>
          <a:prstGeom prst="rect">
            <a:avLst/>
          </a:prstGeom>
          <a:noFill/>
        </p:spPr>
        <p:txBody>
          <a:bodyPr wrap="square" rtlCol="0">
            <a:spAutoFit/>
          </a:bodyPr>
          <a:lstStyle/>
          <a:p>
            <a:r>
              <a:rPr lang="en-US" sz="2400" dirty="0" smtClean="0"/>
              <a:t>’sup</a:t>
            </a:r>
            <a:endParaRPr lang="en-US" sz="2400" dirty="0"/>
          </a:p>
        </p:txBody>
      </p:sp>
      <p:sp>
        <p:nvSpPr>
          <p:cNvPr id="11" name="TextBox 10"/>
          <p:cNvSpPr txBox="1"/>
          <p:nvPr/>
        </p:nvSpPr>
        <p:spPr>
          <a:xfrm>
            <a:off x="3048000" y="1055132"/>
            <a:ext cx="4665915" cy="1200329"/>
          </a:xfrm>
          <a:prstGeom prst="rect">
            <a:avLst/>
          </a:prstGeom>
          <a:noFill/>
        </p:spPr>
        <p:txBody>
          <a:bodyPr wrap="square" rtlCol="0">
            <a:spAutoFit/>
          </a:bodyPr>
          <a:lstStyle/>
          <a:p>
            <a:r>
              <a:rPr lang="en-US" sz="2400" dirty="0" smtClean="0"/>
              <a:t>Robert Hooke, an English scientist  in 1665, was the </a:t>
            </a:r>
            <a:r>
              <a:rPr lang="en-US" sz="2400" u="sng" dirty="0" smtClean="0"/>
              <a:t>first</a:t>
            </a:r>
            <a:r>
              <a:rPr lang="en-US" sz="2400" dirty="0" smtClean="0"/>
              <a:t> person to describe cells using a microscope </a:t>
            </a:r>
            <a:endParaRPr lang="en-US" sz="2400" dirty="0"/>
          </a:p>
        </p:txBody>
      </p:sp>
      <p:sp>
        <p:nvSpPr>
          <p:cNvPr id="12" name="TextBox 11"/>
          <p:cNvSpPr txBox="1"/>
          <p:nvPr/>
        </p:nvSpPr>
        <p:spPr>
          <a:xfrm>
            <a:off x="2667000" y="2384133"/>
            <a:ext cx="5714999" cy="1569660"/>
          </a:xfrm>
          <a:prstGeom prst="rect">
            <a:avLst/>
          </a:prstGeom>
          <a:noFill/>
        </p:spPr>
        <p:txBody>
          <a:bodyPr wrap="square" rtlCol="0">
            <a:spAutoFit/>
          </a:bodyPr>
          <a:lstStyle/>
          <a:p>
            <a:r>
              <a:rPr lang="en-US" sz="2400" dirty="0" smtClean="0"/>
              <a:t>Looking at a thin slice of cork he was reminded of little rooms in a monastery so he named them </a:t>
            </a:r>
            <a:r>
              <a:rPr lang="en-US" sz="2400" i="1" dirty="0" err="1" smtClean="0"/>
              <a:t>cellula</a:t>
            </a:r>
            <a:r>
              <a:rPr lang="en-US" sz="2400" dirty="0" smtClean="0"/>
              <a:t> or </a:t>
            </a:r>
            <a:r>
              <a:rPr lang="en-US" sz="2400" i="1" dirty="0" smtClean="0"/>
              <a:t>small room</a:t>
            </a:r>
            <a:r>
              <a:rPr lang="en-US" sz="2400" dirty="0" smtClean="0"/>
              <a:t> in Latin </a:t>
            </a:r>
            <a:r>
              <a:rPr lang="en-US" sz="2400" dirty="0" smtClean="0">
                <a:sym typeface="Wingdings" pitchFamily="2" charset="2"/>
              </a:rPr>
              <a:t> now called </a:t>
            </a:r>
            <a:r>
              <a:rPr lang="en-US" sz="2400" u="sng" dirty="0" smtClean="0">
                <a:sym typeface="Wingdings" pitchFamily="2" charset="2"/>
              </a:rPr>
              <a:t>cells</a:t>
            </a:r>
            <a:endParaRPr lang="en-US" sz="2400" u="sng" dirty="0"/>
          </a:p>
        </p:txBody>
      </p:sp>
      <p:sp>
        <p:nvSpPr>
          <p:cNvPr id="3" name="Equal 2"/>
          <p:cNvSpPr/>
          <p:nvPr/>
        </p:nvSpPr>
        <p:spPr>
          <a:xfrm>
            <a:off x="5447434" y="5080864"/>
            <a:ext cx="476251" cy="557936"/>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12173" y="4284518"/>
            <a:ext cx="2362200" cy="369332"/>
          </a:xfrm>
          <a:prstGeom prst="rect">
            <a:avLst/>
          </a:prstGeom>
          <a:noFill/>
        </p:spPr>
        <p:txBody>
          <a:bodyPr wrap="square" rtlCol="0">
            <a:spAutoFit/>
          </a:bodyPr>
          <a:lstStyle/>
          <a:p>
            <a:r>
              <a:rPr lang="en-US" dirty="0" smtClean="0"/>
              <a:t>His microscope</a:t>
            </a:r>
            <a:endParaRPr lang="en-US" dirty="0"/>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rightnessContrast contrast="46000"/>
                    </a14:imgEffect>
                  </a14:imgLayer>
                </a14:imgProps>
              </a:ext>
              <a:ext uri="{28A0092B-C50C-407E-A947-70E740481C1C}">
                <a14:useLocalDpi xmlns:a14="http://schemas.microsoft.com/office/drawing/2010/main" val="0"/>
              </a:ext>
            </a:extLst>
          </a:blip>
          <a:stretch>
            <a:fillRect/>
          </a:stretch>
        </p:blipFill>
        <p:spPr>
          <a:xfrm>
            <a:off x="3429000" y="4333009"/>
            <a:ext cx="2048433" cy="2299085"/>
          </a:xfrm>
          <a:prstGeom prst="rect">
            <a:avLst/>
          </a:prstGeom>
        </p:spPr>
      </p:pic>
      <p:sp>
        <p:nvSpPr>
          <p:cNvPr id="14" name="TextBox 13"/>
          <p:cNvSpPr txBox="1"/>
          <p:nvPr/>
        </p:nvSpPr>
        <p:spPr>
          <a:xfrm>
            <a:off x="3429000" y="4095295"/>
            <a:ext cx="2362200" cy="369332"/>
          </a:xfrm>
          <a:prstGeom prst="rect">
            <a:avLst/>
          </a:prstGeom>
          <a:noFill/>
        </p:spPr>
        <p:txBody>
          <a:bodyPr wrap="square" rtlCol="0">
            <a:spAutoFit/>
          </a:bodyPr>
          <a:lstStyle/>
          <a:p>
            <a:r>
              <a:rPr lang="en-US" dirty="0" smtClean="0"/>
              <a:t>Monastery </a:t>
            </a:r>
            <a:r>
              <a:rPr lang="en-US" dirty="0" err="1" smtClean="0"/>
              <a:t>cellula</a:t>
            </a:r>
            <a:r>
              <a:rPr lang="en-US" dirty="0" smtClean="0"/>
              <a:t>:</a:t>
            </a:r>
            <a:endParaRPr lang="en-US" dirty="0"/>
          </a:p>
        </p:txBody>
      </p:sp>
    </p:spTree>
    <p:extLst>
      <p:ext uri="{BB962C8B-B14F-4D97-AF65-F5344CB8AC3E}">
        <p14:creationId xmlns:p14="http://schemas.microsoft.com/office/powerpoint/2010/main" val="5568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2" grpId="0"/>
      <p:bldP spid="3" grpId="0" animBg="1"/>
      <p:bldP spid="4"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743200" y="0"/>
            <a:ext cx="29718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rgbClr val="00FF00"/>
                </a:solidFill>
              </a:rPr>
              <a:t>Chloroplast</a:t>
            </a:r>
            <a:endParaRPr lang="en-US" u="sng" dirty="0">
              <a:solidFill>
                <a:srgbClr val="00FF00"/>
              </a:solidFill>
            </a:endParaRPr>
          </a:p>
        </p:txBody>
      </p:sp>
      <p:sp>
        <p:nvSpPr>
          <p:cNvPr id="5" name="Title 1"/>
          <p:cNvSpPr txBox="1">
            <a:spLocks/>
          </p:cNvSpPr>
          <p:nvPr/>
        </p:nvSpPr>
        <p:spPr>
          <a:xfrm>
            <a:off x="6263" y="0"/>
            <a:ext cx="3733800" cy="5905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00B050"/>
                </a:solidFill>
              </a:rPr>
              <a:t>Plant Cells</a:t>
            </a:r>
            <a:endParaRPr lang="en-US" sz="3600" dirty="0">
              <a:solidFill>
                <a:srgbClr val="00B05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92736" y="45529"/>
            <a:ext cx="2276475" cy="1266825"/>
          </a:xfrm>
        </p:spPr>
      </p:pic>
      <p:sp>
        <p:nvSpPr>
          <p:cNvPr id="10" name="Rectangle 9"/>
          <p:cNvSpPr/>
          <p:nvPr/>
        </p:nvSpPr>
        <p:spPr>
          <a:xfrm>
            <a:off x="2717799" y="801885"/>
            <a:ext cx="3568521" cy="400110"/>
          </a:xfrm>
          <a:prstGeom prst="rect">
            <a:avLst/>
          </a:prstGeom>
        </p:spPr>
        <p:txBody>
          <a:bodyPr wrap="square">
            <a:spAutoFit/>
          </a:bodyPr>
          <a:lstStyle/>
          <a:p>
            <a:r>
              <a:rPr lang="en-US" sz="2000" dirty="0" smtClean="0">
                <a:solidFill>
                  <a:schemeClr val="bg1"/>
                </a:solidFill>
              </a:rPr>
              <a:t>a membrane-bound organelle</a:t>
            </a:r>
            <a:endParaRPr lang="en-US" sz="2000" dirty="0">
              <a:solidFill>
                <a:schemeClr val="bg1"/>
              </a:solidFill>
            </a:endParaRPr>
          </a:p>
        </p:txBody>
      </p:sp>
      <p:sp>
        <p:nvSpPr>
          <p:cNvPr id="11" name="TextBox 10"/>
          <p:cNvSpPr txBox="1"/>
          <p:nvPr/>
        </p:nvSpPr>
        <p:spPr>
          <a:xfrm>
            <a:off x="241177" y="1520194"/>
            <a:ext cx="3435499" cy="1384995"/>
          </a:xfrm>
          <a:prstGeom prst="rect">
            <a:avLst/>
          </a:prstGeom>
          <a:noFill/>
        </p:spPr>
        <p:txBody>
          <a:bodyPr wrap="square" rtlCol="0">
            <a:spAutoFit/>
          </a:bodyPr>
          <a:lstStyle/>
          <a:p>
            <a:r>
              <a:rPr lang="en-US" sz="2800" dirty="0" smtClean="0"/>
              <a:t>Chloroplasts are found in </a:t>
            </a:r>
            <a:r>
              <a:rPr lang="en-US" sz="2800" u="sng" dirty="0" smtClean="0"/>
              <a:t>all</a:t>
            </a:r>
            <a:r>
              <a:rPr lang="en-US" sz="2800" dirty="0" smtClean="0"/>
              <a:t> plant cells and some bacteria</a:t>
            </a:r>
            <a:endParaRPr lang="en-US" sz="2800" dirty="0"/>
          </a:p>
        </p:txBody>
      </p:sp>
      <p:sp>
        <p:nvSpPr>
          <p:cNvPr id="12" name="TextBox 11"/>
          <p:cNvSpPr txBox="1"/>
          <p:nvPr/>
        </p:nvSpPr>
        <p:spPr>
          <a:xfrm>
            <a:off x="3940343" y="4754940"/>
            <a:ext cx="5327737" cy="1477328"/>
          </a:xfrm>
          <a:prstGeom prst="rect">
            <a:avLst/>
          </a:prstGeom>
          <a:noFill/>
        </p:spPr>
        <p:txBody>
          <a:bodyPr wrap="square" rtlCol="0">
            <a:spAutoFit/>
          </a:bodyPr>
          <a:lstStyle/>
          <a:p>
            <a:r>
              <a:rPr lang="en-US" sz="3000" dirty="0" smtClean="0"/>
              <a:t>Mitochondria work in the opposite direction</a:t>
            </a:r>
            <a:r>
              <a:rPr lang="en-US" sz="3000" dirty="0"/>
              <a:t> </a:t>
            </a:r>
            <a:r>
              <a:rPr lang="en-US" sz="3000" dirty="0" smtClean="0"/>
              <a:t>taking up </a:t>
            </a:r>
          </a:p>
          <a:p>
            <a:r>
              <a:rPr lang="en-US" sz="3000" dirty="0" smtClean="0"/>
              <a:t>O</a:t>
            </a:r>
            <a:r>
              <a:rPr lang="en-US" sz="3000" baseline="-25000" dirty="0" smtClean="0"/>
              <a:t>2</a:t>
            </a:r>
            <a:r>
              <a:rPr lang="en-US" sz="3000" dirty="0" smtClean="0"/>
              <a:t> </a:t>
            </a:r>
            <a:r>
              <a:rPr lang="en-US" sz="3000" dirty="0"/>
              <a:t>+ </a:t>
            </a:r>
            <a:r>
              <a:rPr lang="en-US" sz="3000" dirty="0" smtClean="0"/>
              <a:t>sugar to make </a:t>
            </a:r>
            <a:r>
              <a:rPr lang="en-US" sz="3000" dirty="0"/>
              <a:t>CO</a:t>
            </a:r>
            <a:r>
              <a:rPr lang="en-US" sz="3000" baseline="-25000" dirty="0"/>
              <a:t>2</a:t>
            </a:r>
            <a:r>
              <a:rPr lang="en-US" sz="3000" dirty="0"/>
              <a:t> + </a:t>
            </a:r>
            <a:r>
              <a:rPr lang="en-US" sz="3000" dirty="0" smtClean="0"/>
              <a:t>H</a:t>
            </a:r>
            <a:r>
              <a:rPr lang="en-US" sz="3000" baseline="-25000" dirty="0" smtClean="0"/>
              <a:t>2</a:t>
            </a:r>
            <a:r>
              <a:rPr lang="en-US" sz="3000" dirty="0" smtClean="0"/>
              <a:t>O</a:t>
            </a:r>
            <a:endParaRPr lang="en-US" sz="3000" dirty="0"/>
          </a:p>
        </p:txBody>
      </p:sp>
      <p:sp>
        <p:nvSpPr>
          <p:cNvPr id="18" name="Rectangle 17"/>
          <p:cNvSpPr/>
          <p:nvPr/>
        </p:nvSpPr>
        <p:spPr>
          <a:xfrm>
            <a:off x="0" y="6400800"/>
            <a:ext cx="9150263"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095077" y="3804979"/>
            <a:ext cx="2619923" cy="75573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867410" y="1520194"/>
            <a:ext cx="3352800" cy="3485030"/>
            <a:chOff x="76200" y="3220570"/>
            <a:chExt cx="3352800" cy="3485030"/>
          </a:xfrm>
        </p:grpSpPr>
        <p:grpSp>
          <p:nvGrpSpPr>
            <p:cNvPr id="6" name="Group 5"/>
            <p:cNvGrpSpPr/>
            <p:nvPr/>
          </p:nvGrpSpPr>
          <p:grpSpPr>
            <a:xfrm>
              <a:off x="76200" y="3220570"/>
              <a:ext cx="3352800" cy="2356109"/>
              <a:chOff x="140892" y="4349203"/>
              <a:chExt cx="3264835" cy="2356109"/>
            </a:xfrm>
          </p:grpSpPr>
          <p:sp>
            <p:nvSpPr>
              <p:cNvPr id="13" name="Rectangle 12"/>
              <p:cNvSpPr/>
              <p:nvPr/>
            </p:nvSpPr>
            <p:spPr>
              <a:xfrm>
                <a:off x="387263" y="4349203"/>
                <a:ext cx="2893666" cy="1015663"/>
              </a:xfrm>
              <a:prstGeom prst="rect">
                <a:avLst/>
              </a:prstGeom>
            </p:spPr>
            <p:txBody>
              <a:bodyPr wrap="square">
                <a:spAutoFit/>
              </a:bodyPr>
              <a:lstStyle/>
              <a:p>
                <a:r>
                  <a:rPr lang="en-US" sz="3000" dirty="0" smtClean="0"/>
                  <a:t>a process </a:t>
                </a:r>
                <a:r>
                  <a:rPr lang="en-US" sz="3000" dirty="0"/>
                  <a:t>called </a:t>
                </a:r>
                <a:r>
                  <a:rPr lang="en-US" sz="3000" b="1" dirty="0"/>
                  <a:t>photosynthesis</a:t>
                </a:r>
              </a:p>
            </p:txBody>
          </p:sp>
          <p:sp>
            <p:nvSpPr>
              <p:cNvPr id="2" name="TextBox 1"/>
              <p:cNvSpPr txBox="1"/>
              <p:nvPr/>
            </p:nvSpPr>
            <p:spPr>
              <a:xfrm>
                <a:off x="140892" y="6243647"/>
                <a:ext cx="1446751" cy="461665"/>
              </a:xfrm>
              <a:prstGeom prst="rect">
                <a:avLst/>
              </a:prstGeom>
              <a:noFill/>
            </p:spPr>
            <p:txBody>
              <a:bodyPr wrap="square" rtlCol="0">
                <a:spAutoFit/>
              </a:bodyPr>
              <a:lstStyle/>
              <a:p>
                <a:r>
                  <a:rPr lang="en-US" sz="2400" dirty="0" smtClean="0"/>
                  <a:t>CO</a:t>
                </a:r>
                <a:r>
                  <a:rPr lang="en-US" sz="2400" baseline="-25000" dirty="0" smtClean="0"/>
                  <a:t>2</a:t>
                </a:r>
                <a:r>
                  <a:rPr lang="en-US" sz="2400" dirty="0" smtClean="0"/>
                  <a:t> + H</a:t>
                </a:r>
                <a:r>
                  <a:rPr lang="en-US" sz="2400" baseline="-25000" dirty="0" smtClean="0"/>
                  <a:t>2</a:t>
                </a:r>
                <a:r>
                  <a:rPr lang="en-US" sz="2400" dirty="0" smtClean="0"/>
                  <a:t>O</a:t>
                </a:r>
                <a:endParaRPr lang="en-US" sz="2400" dirty="0"/>
              </a:p>
            </p:txBody>
          </p:sp>
          <p:sp>
            <p:nvSpPr>
              <p:cNvPr id="3" name="Curved Down Arrow 2"/>
              <p:cNvSpPr/>
              <p:nvPr/>
            </p:nvSpPr>
            <p:spPr>
              <a:xfrm>
                <a:off x="838200" y="5426421"/>
                <a:ext cx="1717631" cy="879783"/>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974223" y="6243646"/>
                <a:ext cx="1431504" cy="461665"/>
              </a:xfrm>
              <a:prstGeom prst="rect">
                <a:avLst/>
              </a:prstGeom>
              <a:noFill/>
            </p:spPr>
            <p:txBody>
              <a:bodyPr wrap="square" rtlCol="0">
                <a:spAutoFit/>
              </a:bodyPr>
              <a:lstStyle/>
              <a:p>
                <a:r>
                  <a:rPr lang="en-US" sz="2400" dirty="0" smtClean="0"/>
                  <a:t>O</a:t>
                </a:r>
                <a:r>
                  <a:rPr lang="en-US" sz="2400" baseline="-25000" dirty="0" smtClean="0"/>
                  <a:t>2</a:t>
                </a:r>
                <a:r>
                  <a:rPr lang="en-US" sz="2400" dirty="0" smtClean="0"/>
                  <a:t> + sugar</a:t>
                </a:r>
                <a:endParaRPr lang="en-US" sz="2400" dirty="0"/>
              </a:p>
            </p:txBody>
          </p:sp>
        </p:grpSp>
        <p:sp>
          <p:nvSpPr>
            <p:cNvPr id="19" name="TextBox 18"/>
            <p:cNvSpPr txBox="1"/>
            <p:nvPr/>
          </p:nvSpPr>
          <p:spPr>
            <a:xfrm>
              <a:off x="663876" y="5997714"/>
              <a:ext cx="2135870" cy="707886"/>
            </a:xfrm>
            <a:prstGeom prst="rect">
              <a:avLst/>
            </a:prstGeom>
            <a:noFill/>
          </p:spPr>
          <p:txBody>
            <a:bodyPr wrap="square" rtlCol="0">
              <a:spAutoFit/>
            </a:bodyPr>
            <a:lstStyle/>
            <a:p>
              <a:r>
                <a:rPr lang="en-US" sz="2000" dirty="0"/>
                <a:t>t</a:t>
              </a:r>
              <a:r>
                <a:rPr lang="en-US" sz="2000" dirty="0" smtClean="0"/>
                <a:t>aken up </a:t>
              </a:r>
              <a:r>
                <a:rPr lang="en-US" sz="2000" dirty="0"/>
                <a:t>to make</a:t>
              </a:r>
            </a:p>
            <a:p>
              <a:endParaRPr lang="en-US" sz="2000" dirty="0"/>
            </a:p>
          </p:txBody>
        </p:sp>
        <p:cxnSp>
          <p:nvCxnSpPr>
            <p:cNvPr id="21" name="Straight Arrow Connector 20"/>
            <p:cNvCxnSpPr/>
            <p:nvPr/>
          </p:nvCxnSpPr>
          <p:spPr>
            <a:xfrm flipV="1">
              <a:off x="792296" y="5522509"/>
              <a:ext cx="0" cy="55623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90295" y="5522510"/>
              <a:ext cx="0" cy="55623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1477652"/>
            <a:ext cx="2209800" cy="2027548"/>
          </a:xfrm>
          <a:prstGeom prst="rect">
            <a:avLst/>
          </a:prstGeom>
        </p:spPr>
      </p:pic>
      <p:sp>
        <p:nvSpPr>
          <p:cNvPr id="33" name="Freeform 32"/>
          <p:cNvSpPr/>
          <p:nvPr/>
        </p:nvSpPr>
        <p:spPr>
          <a:xfrm>
            <a:off x="3771900" y="2568775"/>
            <a:ext cx="909639" cy="852488"/>
          </a:xfrm>
          <a:custGeom>
            <a:avLst/>
            <a:gdLst>
              <a:gd name="connsiteX0" fmla="*/ 909638 w 909639"/>
              <a:gd name="connsiteY0" fmla="*/ 247650 h 852488"/>
              <a:gd name="connsiteX1" fmla="*/ 900113 w 909639"/>
              <a:gd name="connsiteY1" fmla="*/ 223838 h 852488"/>
              <a:gd name="connsiteX2" fmla="*/ 866775 w 909639"/>
              <a:gd name="connsiteY2" fmla="*/ 180975 h 852488"/>
              <a:gd name="connsiteX3" fmla="*/ 852488 w 909639"/>
              <a:gd name="connsiteY3" fmla="*/ 171450 h 852488"/>
              <a:gd name="connsiteX4" fmla="*/ 814388 w 909639"/>
              <a:gd name="connsiteY4" fmla="*/ 138113 h 852488"/>
              <a:gd name="connsiteX5" fmla="*/ 800100 w 909639"/>
              <a:gd name="connsiteY5" fmla="*/ 128588 h 852488"/>
              <a:gd name="connsiteX6" fmla="*/ 785813 w 909639"/>
              <a:gd name="connsiteY6" fmla="*/ 123825 h 852488"/>
              <a:gd name="connsiteX7" fmla="*/ 757238 w 909639"/>
              <a:gd name="connsiteY7" fmla="*/ 104775 h 852488"/>
              <a:gd name="connsiteX8" fmla="*/ 742950 w 909639"/>
              <a:gd name="connsiteY8" fmla="*/ 95250 h 852488"/>
              <a:gd name="connsiteX9" fmla="*/ 728663 w 909639"/>
              <a:gd name="connsiteY9" fmla="*/ 90488 h 852488"/>
              <a:gd name="connsiteX10" fmla="*/ 695325 w 909639"/>
              <a:gd name="connsiteY10" fmla="*/ 71438 h 852488"/>
              <a:gd name="connsiteX11" fmla="*/ 666750 w 909639"/>
              <a:gd name="connsiteY11" fmla="*/ 61913 h 852488"/>
              <a:gd name="connsiteX12" fmla="*/ 638175 w 909639"/>
              <a:gd name="connsiteY12" fmla="*/ 47625 h 852488"/>
              <a:gd name="connsiteX13" fmla="*/ 623888 w 909639"/>
              <a:gd name="connsiteY13" fmla="*/ 38100 h 852488"/>
              <a:gd name="connsiteX14" fmla="*/ 604838 w 909639"/>
              <a:gd name="connsiteY14" fmla="*/ 33338 h 852488"/>
              <a:gd name="connsiteX15" fmla="*/ 538163 w 909639"/>
              <a:gd name="connsiteY15" fmla="*/ 19050 h 852488"/>
              <a:gd name="connsiteX16" fmla="*/ 490538 w 909639"/>
              <a:gd name="connsiteY16" fmla="*/ 9525 h 852488"/>
              <a:gd name="connsiteX17" fmla="*/ 438150 w 909639"/>
              <a:gd name="connsiteY17" fmla="*/ 0 h 852488"/>
              <a:gd name="connsiteX18" fmla="*/ 304800 w 909639"/>
              <a:gd name="connsiteY18" fmla="*/ 4763 h 852488"/>
              <a:gd name="connsiteX19" fmla="*/ 276225 w 909639"/>
              <a:gd name="connsiteY19" fmla="*/ 14288 h 852488"/>
              <a:gd name="connsiteX20" fmla="*/ 261938 w 909639"/>
              <a:gd name="connsiteY20" fmla="*/ 19050 h 852488"/>
              <a:gd name="connsiteX21" fmla="*/ 233363 w 909639"/>
              <a:gd name="connsiteY21" fmla="*/ 38100 h 852488"/>
              <a:gd name="connsiteX22" fmla="*/ 209550 w 909639"/>
              <a:gd name="connsiteY22" fmla="*/ 61913 h 852488"/>
              <a:gd name="connsiteX23" fmla="*/ 180975 w 909639"/>
              <a:gd name="connsiteY23" fmla="*/ 85725 h 852488"/>
              <a:gd name="connsiteX24" fmla="*/ 171450 w 909639"/>
              <a:gd name="connsiteY24" fmla="*/ 100013 h 852488"/>
              <a:gd name="connsiteX25" fmla="*/ 142875 w 909639"/>
              <a:gd name="connsiteY25" fmla="*/ 133350 h 852488"/>
              <a:gd name="connsiteX26" fmla="*/ 123825 w 909639"/>
              <a:gd name="connsiteY26" fmla="*/ 161925 h 852488"/>
              <a:gd name="connsiteX27" fmla="*/ 100013 w 909639"/>
              <a:gd name="connsiteY27" fmla="*/ 190500 h 852488"/>
              <a:gd name="connsiteX28" fmla="*/ 85725 w 909639"/>
              <a:gd name="connsiteY28" fmla="*/ 200025 h 852488"/>
              <a:gd name="connsiteX29" fmla="*/ 52388 w 909639"/>
              <a:gd name="connsiteY29" fmla="*/ 238125 h 852488"/>
              <a:gd name="connsiteX30" fmla="*/ 38100 w 909639"/>
              <a:gd name="connsiteY30" fmla="*/ 266700 h 852488"/>
              <a:gd name="connsiteX31" fmla="*/ 28575 w 909639"/>
              <a:gd name="connsiteY31" fmla="*/ 295275 h 852488"/>
              <a:gd name="connsiteX32" fmla="*/ 14288 w 909639"/>
              <a:gd name="connsiteY32" fmla="*/ 338138 h 852488"/>
              <a:gd name="connsiteX33" fmla="*/ 9525 w 909639"/>
              <a:gd name="connsiteY33" fmla="*/ 352425 h 852488"/>
              <a:gd name="connsiteX34" fmla="*/ 0 w 909639"/>
              <a:gd name="connsiteY34" fmla="*/ 390525 h 852488"/>
              <a:gd name="connsiteX35" fmla="*/ 4763 w 909639"/>
              <a:gd name="connsiteY35" fmla="*/ 604838 h 852488"/>
              <a:gd name="connsiteX36" fmla="*/ 9525 w 909639"/>
              <a:gd name="connsiteY36" fmla="*/ 623888 h 852488"/>
              <a:gd name="connsiteX37" fmla="*/ 19050 w 909639"/>
              <a:gd name="connsiteY37" fmla="*/ 661988 h 852488"/>
              <a:gd name="connsiteX38" fmla="*/ 38100 w 909639"/>
              <a:gd name="connsiteY38" fmla="*/ 690563 h 852488"/>
              <a:gd name="connsiteX39" fmla="*/ 52388 w 909639"/>
              <a:gd name="connsiteY39" fmla="*/ 700088 h 852488"/>
              <a:gd name="connsiteX40" fmla="*/ 71438 w 909639"/>
              <a:gd name="connsiteY40" fmla="*/ 723900 h 852488"/>
              <a:gd name="connsiteX41" fmla="*/ 80963 w 909639"/>
              <a:gd name="connsiteY41" fmla="*/ 738188 h 852488"/>
              <a:gd name="connsiteX42" fmla="*/ 95250 w 909639"/>
              <a:gd name="connsiteY42" fmla="*/ 762000 h 852488"/>
              <a:gd name="connsiteX43" fmla="*/ 109538 w 909639"/>
              <a:gd name="connsiteY43" fmla="*/ 771525 h 852488"/>
              <a:gd name="connsiteX44" fmla="*/ 157163 w 909639"/>
              <a:gd name="connsiteY44" fmla="*/ 814388 h 852488"/>
              <a:gd name="connsiteX45" fmla="*/ 171450 w 909639"/>
              <a:gd name="connsiteY45" fmla="*/ 819150 h 852488"/>
              <a:gd name="connsiteX46" fmla="*/ 190500 w 909639"/>
              <a:gd name="connsiteY46" fmla="*/ 828675 h 852488"/>
              <a:gd name="connsiteX47" fmla="*/ 204788 w 909639"/>
              <a:gd name="connsiteY47" fmla="*/ 838200 h 852488"/>
              <a:gd name="connsiteX48" fmla="*/ 233363 w 909639"/>
              <a:gd name="connsiteY48" fmla="*/ 847725 h 852488"/>
              <a:gd name="connsiteX49" fmla="*/ 247650 w 909639"/>
              <a:gd name="connsiteY49" fmla="*/ 852488 h 852488"/>
              <a:gd name="connsiteX50" fmla="*/ 366713 w 909639"/>
              <a:gd name="connsiteY50" fmla="*/ 847725 h 852488"/>
              <a:gd name="connsiteX51" fmla="*/ 385763 w 909639"/>
              <a:gd name="connsiteY51" fmla="*/ 842963 h 852488"/>
              <a:gd name="connsiteX52" fmla="*/ 423863 w 909639"/>
              <a:gd name="connsiteY52" fmla="*/ 833438 h 852488"/>
              <a:gd name="connsiteX53" fmla="*/ 452438 w 909639"/>
              <a:gd name="connsiteY53" fmla="*/ 819150 h 852488"/>
              <a:gd name="connsiteX54" fmla="*/ 481013 w 909639"/>
              <a:gd name="connsiteY54" fmla="*/ 804863 h 852488"/>
              <a:gd name="connsiteX55" fmla="*/ 509588 w 909639"/>
              <a:gd name="connsiteY55" fmla="*/ 800100 h 852488"/>
              <a:gd name="connsiteX56" fmla="*/ 523875 w 909639"/>
              <a:gd name="connsiteY56" fmla="*/ 795338 h 852488"/>
              <a:gd name="connsiteX57" fmla="*/ 542925 w 909639"/>
              <a:gd name="connsiteY57" fmla="*/ 790575 h 852488"/>
              <a:gd name="connsiteX58" fmla="*/ 571500 w 909639"/>
              <a:gd name="connsiteY58" fmla="*/ 781050 h 852488"/>
              <a:gd name="connsiteX59" fmla="*/ 600075 w 909639"/>
              <a:gd name="connsiteY59" fmla="*/ 757238 h 852488"/>
              <a:gd name="connsiteX60" fmla="*/ 628650 w 909639"/>
              <a:gd name="connsiteY60" fmla="*/ 742950 h 852488"/>
              <a:gd name="connsiteX61" fmla="*/ 657225 w 909639"/>
              <a:gd name="connsiteY61" fmla="*/ 728663 h 852488"/>
              <a:gd name="connsiteX62" fmla="*/ 666750 w 909639"/>
              <a:gd name="connsiteY62" fmla="*/ 714375 h 852488"/>
              <a:gd name="connsiteX63" fmla="*/ 681038 w 909639"/>
              <a:gd name="connsiteY63" fmla="*/ 709613 h 852488"/>
              <a:gd name="connsiteX64" fmla="*/ 700088 w 909639"/>
              <a:gd name="connsiteY64" fmla="*/ 681038 h 852488"/>
              <a:gd name="connsiteX65" fmla="*/ 728663 w 909639"/>
              <a:gd name="connsiteY65" fmla="*/ 661988 h 852488"/>
              <a:gd name="connsiteX66" fmla="*/ 752475 w 909639"/>
              <a:gd name="connsiteY66" fmla="*/ 633413 h 852488"/>
              <a:gd name="connsiteX67" fmla="*/ 785813 w 909639"/>
              <a:gd name="connsiteY67" fmla="*/ 595313 h 852488"/>
              <a:gd name="connsiteX68" fmla="*/ 795338 w 909639"/>
              <a:gd name="connsiteY68" fmla="*/ 581025 h 852488"/>
              <a:gd name="connsiteX69" fmla="*/ 823913 w 909639"/>
              <a:gd name="connsiteY69" fmla="*/ 552450 h 852488"/>
              <a:gd name="connsiteX70" fmla="*/ 842963 w 909639"/>
              <a:gd name="connsiteY70" fmla="*/ 523875 h 852488"/>
              <a:gd name="connsiteX71" fmla="*/ 857250 w 909639"/>
              <a:gd name="connsiteY71" fmla="*/ 495300 h 852488"/>
              <a:gd name="connsiteX72" fmla="*/ 866775 w 909639"/>
              <a:gd name="connsiteY72" fmla="*/ 466725 h 852488"/>
              <a:gd name="connsiteX73" fmla="*/ 876300 w 909639"/>
              <a:gd name="connsiteY73" fmla="*/ 452438 h 852488"/>
              <a:gd name="connsiteX74" fmla="*/ 885825 w 909639"/>
              <a:gd name="connsiteY74" fmla="*/ 419100 h 852488"/>
              <a:gd name="connsiteX75" fmla="*/ 890588 w 909639"/>
              <a:gd name="connsiteY75" fmla="*/ 404813 h 852488"/>
              <a:gd name="connsiteX76" fmla="*/ 900113 w 909639"/>
              <a:gd name="connsiteY76" fmla="*/ 366713 h 852488"/>
              <a:gd name="connsiteX77" fmla="*/ 909638 w 909639"/>
              <a:gd name="connsiteY77" fmla="*/ 247650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909639" h="852488">
                <a:moveTo>
                  <a:pt x="909638" y="247650"/>
                </a:moveTo>
                <a:cubicBezTo>
                  <a:pt x="909638" y="223838"/>
                  <a:pt x="904207" y="231343"/>
                  <a:pt x="900113" y="223838"/>
                </a:cubicBezTo>
                <a:cubicBezTo>
                  <a:pt x="891262" y="207611"/>
                  <a:pt x="880959" y="192795"/>
                  <a:pt x="866775" y="180975"/>
                </a:cubicBezTo>
                <a:cubicBezTo>
                  <a:pt x="862378" y="177311"/>
                  <a:pt x="857250" y="174625"/>
                  <a:pt x="852488" y="171450"/>
                </a:cubicBezTo>
                <a:cubicBezTo>
                  <a:pt x="836613" y="147638"/>
                  <a:pt x="847725" y="160337"/>
                  <a:pt x="814388" y="138113"/>
                </a:cubicBezTo>
                <a:cubicBezTo>
                  <a:pt x="809625" y="134938"/>
                  <a:pt x="805530" y="130398"/>
                  <a:pt x="800100" y="128588"/>
                </a:cubicBezTo>
                <a:cubicBezTo>
                  <a:pt x="795338" y="127000"/>
                  <a:pt x="790201" y="126263"/>
                  <a:pt x="785813" y="123825"/>
                </a:cubicBezTo>
                <a:cubicBezTo>
                  <a:pt x="775806" y="118265"/>
                  <a:pt x="766763" y="111125"/>
                  <a:pt x="757238" y="104775"/>
                </a:cubicBezTo>
                <a:cubicBezTo>
                  <a:pt x="752475" y="101600"/>
                  <a:pt x="748380" y="97060"/>
                  <a:pt x="742950" y="95250"/>
                </a:cubicBezTo>
                <a:lnTo>
                  <a:pt x="728663" y="90488"/>
                </a:lnTo>
                <a:cubicBezTo>
                  <a:pt x="715776" y="81897"/>
                  <a:pt x="710430" y="77480"/>
                  <a:pt x="695325" y="71438"/>
                </a:cubicBezTo>
                <a:cubicBezTo>
                  <a:pt x="686003" y="67709"/>
                  <a:pt x="666750" y="61913"/>
                  <a:pt x="666750" y="61913"/>
                </a:cubicBezTo>
                <a:cubicBezTo>
                  <a:pt x="625807" y="34617"/>
                  <a:pt x="677609" y="67343"/>
                  <a:pt x="638175" y="47625"/>
                </a:cubicBezTo>
                <a:cubicBezTo>
                  <a:pt x="633056" y="45065"/>
                  <a:pt x="629149" y="40355"/>
                  <a:pt x="623888" y="38100"/>
                </a:cubicBezTo>
                <a:cubicBezTo>
                  <a:pt x="617872" y="35522"/>
                  <a:pt x="611107" y="35219"/>
                  <a:pt x="604838" y="33338"/>
                </a:cubicBezTo>
                <a:cubicBezTo>
                  <a:pt x="556362" y="18796"/>
                  <a:pt x="596117" y="26295"/>
                  <a:pt x="538163" y="19050"/>
                </a:cubicBezTo>
                <a:cubicBezTo>
                  <a:pt x="512178" y="10390"/>
                  <a:pt x="531187" y="15779"/>
                  <a:pt x="490538" y="9525"/>
                </a:cubicBezTo>
                <a:cubicBezTo>
                  <a:pt x="464115" y="5460"/>
                  <a:pt x="462934" y="4957"/>
                  <a:pt x="438150" y="0"/>
                </a:cubicBezTo>
                <a:cubicBezTo>
                  <a:pt x="393700" y="1588"/>
                  <a:pt x="349106" y="853"/>
                  <a:pt x="304800" y="4763"/>
                </a:cubicBezTo>
                <a:cubicBezTo>
                  <a:pt x="294799" y="5646"/>
                  <a:pt x="285750" y="11113"/>
                  <a:pt x="276225" y="14288"/>
                </a:cubicBezTo>
                <a:lnTo>
                  <a:pt x="261938" y="19050"/>
                </a:lnTo>
                <a:cubicBezTo>
                  <a:pt x="252413" y="25400"/>
                  <a:pt x="239713" y="28575"/>
                  <a:pt x="233363" y="38100"/>
                </a:cubicBezTo>
                <a:cubicBezTo>
                  <a:pt x="215901" y="64294"/>
                  <a:pt x="233363" y="42069"/>
                  <a:pt x="209550" y="61913"/>
                </a:cubicBezTo>
                <a:cubicBezTo>
                  <a:pt x="172880" y="92471"/>
                  <a:pt x="216450" y="62076"/>
                  <a:pt x="180975" y="85725"/>
                </a:cubicBezTo>
                <a:cubicBezTo>
                  <a:pt x="177800" y="90488"/>
                  <a:pt x="175114" y="95616"/>
                  <a:pt x="171450" y="100013"/>
                </a:cubicBezTo>
                <a:cubicBezTo>
                  <a:pt x="140615" y="137015"/>
                  <a:pt x="174092" y="88755"/>
                  <a:pt x="142875" y="133350"/>
                </a:cubicBezTo>
                <a:cubicBezTo>
                  <a:pt x="136310" y="142728"/>
                  <a:pt x="130175" y="152400"/>
                  <a:pt x="123825" y="161925"/>
                </a:cubicBezTo>
                <a:cubicBezTo>
                  <a:pt x="114459" y="175974"/>
                  <a:pt x="113764" y="179041"/>
                  <a:pt x="100013" y="190500"/>
                </a:cubicBezTo>
                <a:cubicBezTo>
                  <a:pt x="95616" y="194164"/>
                  <a:pt x="90488" y="196850"/>
                  <a:pt x="85725" y="200025"/>
                </a:cubicBezTo>
                <a:cubicBezTo>
                  <a:pt x="63500" y="233362"/>
                  <a:pt x="76200" y="222250"/>
                  <a:pt x="52388" y="238125"/>
                </a:cubicBezTo>
                <a:cubicBezTo>
                  <a:pt x="35015" y="290241"/>
                  <a:pt x="62723" y="211299"/>
                  <a:pt x="38100" y="266700"/>
                </a:cubicBezTo>
                <a:cubicBezTo>
                  <a:pt x="34022" y="275875"/>
                  <a:pt x="31750" y="285750"/>
                  <a:pt x="28575" y="295275"/>
                </a:cubicBezTo>
                <a:lnTo>
                  <a:pt x="14288" y="338138"/>
                </a:lnTo>
                <a:cubicBezTo>
                  <a:pt x="12701" y="342900"/>
                  <a:pt x="10743" y="347555"/>
                  <a:pt x="9525" y="352425"/>
                </a:cubicBezTo>
                <a:lnTo>
                  <a:pt x="0" y="390525"/>
                </a:lnTo>
                <a:cubicBezTo>
                  <a:pt x="1588" y="461963"/>
                  <a:pt x="1849" y="533442"/>
                  <a:pt x="4763" y="604838"/>
                </a:cubicBezTo>
                <a:cubicBezTo>
                  <a:pt x="5030" y="611378"/>
                  <a:pt x="8105" y="617498"/>
                  <a:pt x="9525" y="623888"/>
                </a:cubicBezTo>
                <a:cubicBezTo>
                  <a:pt x="11087" y="630919"/>
                  <a:pt x="14324" y="653481"/>
                  <a:pt x="19050" y="661988"/>
                </a:cubicBezTo>
                <a:cubicBezTo>
                  <a:pt x="24609" y="671995"/>
                  <a:pt x="28575" y="684213"/>
                  <a:pt x="38100" y="690563"/>
                </a:cubicBezTo>
                <a:lnTo>
                  <a:pt x="52388" y="700088"/>
                </a:lnTo>
                <a:cubicBezTo>
                  <a:pt x="61659" y="727902"/>
                  <a:pt x="49896" y="702358"/>
                  <a:pt x="71438" y="723900"/>
                </a:cubicBezTo>
                <a:cubicBezTo>
                  <a:pt x="75485" y="727947"/>
                  <a:pt x="77929" y="733334"/>
                  <a:pt x="80963" y="738188"/>
                </a:cubicBezTo>
                <a:cubicBezTo>
                  <a:pt x="85869" y="746037"/>
                  <a:pt x="89226" y="754972"/>
                  <a:pt x="95250" y="762000"/>
                </a:cubicBezTo>
                <a:cubicBezTo>
                  <a:pt x="98975" y="766346"/>
                  <a:pt x="105283" y="767696"/>
                  <a:pt x="109538" y="771525"/>
                </a:cubicBezTo>
                <a:cubicBezTo>
                  <a:pt x="124969" y="785413"/>
                  <a:pt x="137795" y="804704"/>
                  <a:pt x="157163" y="814388"/>
                </a:cubicBezTo>
                <a:cubicBezTo>
                  <a:pt x="161653" y="816633"/>
                  <a:pt x="166836" y="817173"/>
                  <a:pt x="171450" y="819150"/>
                </a:cubicBezTo>
                <a:cubicBezTo>
                  <a:pt x="177976" y="821947"/>
                  <a:pt x="184336" y="825153"/>
                  <a:pt x="190500" y="828675"/>
                </a:cubicBezTo>
                <a:cubicBezTo>
                  <a:pt x="195470" y="831515"/>
                  <a:pt x="199557" y="835875"/>
                  <a:pt x="204788" y="838200"/>
                </a:cubicBezTo>
                <a:cubicBezTo>
                  <a:pt x="213963" y="842278"/>
                  <a:pt x="223838" y="844550"/>
                  <a:pt x="233363" y="847725"/>
                </a:cubicBezTo>
                <a:lnTo>
                  <a:pt x="247650" y="852488"/>
                </a:lnTo>
                <a:cubicBezTo>
                  <a:pt x="287338" y="850900"/>
                  <a:pt x="327088" y="850458"/>
                  <a:pt x="366713" y="847725"/>
                </a:cubicBezTo>
                <a:cubicBezTo>
                  <a:pt x="373243" y="847275"/>
                  <a:pt x="379373" y="844383"/>
                  <a:pt x="385763" y="842963"/>
                </a:cubicBezTo>
                <a:cubicBezTo>
                  <a:pt x="420241" y="835301"/>
                  <a:pt x="398334" y="841947"/>
                  <a:pt x="423863" y="833438"/>
                </a:cubicBezTo>
                <a:cubicBezTo>
                  <a:pt x="464806" y="806142"/>
                  <a:pt x="413004" y="838868"/>
                  <a:pt x="452438" y="819150"/>
                </a:cubicBezTo>
                <a:cubicBezTo>
                  <a:pt x="472992" y="808873"/>
                  <a:pt x="459462" y="809652"/>
                  <a:pt x="481013" y="804863"/>
                </a:cubicBezTo>
                <a:cubicBezTo>
                  <a:pt x="490439" y="802768"/>
                  <a:pt x="500162" y="802195"/>
                  <a:pt x="509588" y="800100"/>
                </a:cubicBezTo>
                <a:cubicBezTo>
                  <a:pt x="514488" y="799011"/>
                  <a:pt x="519048" y="796717"/>
                  <a:pt x="523875" y="795338"/>
                </a:cubicBezTo>
                <a:cubicBezTo>
                  <a:pt x="530169" y="793540"/>
                  <a:pt x="536656" y="792456"/>
                  <a:pt x="542925" y="790575"/>
                </a:cubicBezTo>
                <a:cubicBezTo>
                  <a:pt x="552542" y="787690"/>
                  <a:pt x="563146" y="786619"/>
                  <a:pt x="571500" y="781050"/>
                </a:cubicBezTo>
                <a:cubicBezTo>
                  <a:pt x="606975" y="757401"/>
                  <a:pt x="563405" y="787796"/>
                  <a:pt x="600075" y="757238"/>
                </a:cubicBezTo>
                <a:cubicBezTo>
                  <a:pt x="620546" y="740179"/>
                  <a:pt x="607173" y="753689"/>
                  <a:pt x="628650" y="742950"/>
                </a:cubicBezTo>
                <a:cubicBezTo>
                  <a:pt x="665571" y="724489"/>
                  <a:pt x="621322" y="740630"/>
                  <a:pt x="657225" y="728663"/>
                </a:cubicBezTo>
                <a:cubicBezTo>
                  <a:pt x="660400" y="723900"/>
                  <a:pt x="662280" y="717951"/>
                  <a:pt x="666750" y="714375"/>
                </a:cubicBezTo>
                <a:cubicBezTo>
                  <a:pt x="670670" y="711239"/>
                  <a:pt x="677488" y="713163"/>
                  <a:pt x="681038" y="709613"/>
                </a:cubicBezTo>
                <a:cubicBezTo>
                  <a:pt x="689133" y="701518"/>
                  <a:pt x="690563" y="687388"/>
                  <a:pt x="700088" y="681038"/>
                </a:cubicBezTo>
                <a:lnTo>
                  <a:pt x="728663" y="661988"/>
                </a:lnTo>
                <a:cubicBezTo>
                  <a:pt x="762696" y="610937"/>
                  <a:pt x="709700" y="688410"/>
                  <a:pt x="752475" y="633413"/>
                </a:cubicBezTo>
                <a:cubicBezTo>
                  <a:pt x="782393" y="594947"/>
                  <a:pt x="758153" y="613752"/>
                  <a:pt x="785813" y="595313"/>
                </a:cubicBezTo>
                <a:cubicBezTo>
                  <a:pt x="788988" y="590550"/>
                  <a:pt x="791535" y="585303"/>
                  <a:pt x="795338" y="581025"/>
                </a:cubicBezTo>
                <a:cubicBezTo>
                  <a:pt x="804287" y="570957"/>
                  <a:pt x="816441" y="563658"/>
                  <a:pt x="823913" y="552450"/>
                </a:cubicBezTo>
                <a:lnTo>
                  <a:pt x="842963" y="523875"/>
                </a:lnTo>
                <a:cubicBezTo>
                  <a:pt x="860327" y="471778"/>
                  <a:pt x="832634" y="550686"/>
                  <a:pt x="857250" y="495300"/>
                </a:cubicBezTo>
                <a:cubicBezTo>
                  <a:pt x="861328" y="486125"/>
                  <a:pt x="861206" y="475079"/>
                  <a:pt x="866775" y="466725"/>
                </a:cubicBezTo>
                <a:cubicBezTo>
                  <a:pt x="869950" y="461963"/>
                  <a:pt x="873740" y="457557"/>
                  <a:pt x="876300" y="452438"/>
                </a:cubicBezTo>
                <a:cubicBezTo>
                  <a:pt x="880109" y="444821"/>
                  <a:pt x="883789" y="426227"/>
                  <a:pt x="885825" y="419100"/>
                </a:cubicBezTo>
                <a:cubicBezTo>
                  <a:pt x="887204" y="414273"/>
                  <a:pt x="889267" y="409656"/>
                  <a:pt x="890588" y="404813"/>
                </a:cubicBezTo>
                <a:cubicBezTo>
                  <a:pt x="894033" y="392183"/>
                  <a:pt x="900113" y="366713"/>
                  <a:pt x="900113" y="366713"/>
                </a:cubicBezTo>
                <a:cubicBezTo>
                  <a:pt x="909994" y="287657"/>
                  <a:pt x="909638" y="271462"/>
                  <a:pt x="909638" y="247650"/>
                </a:cubicBezTo>
                <a:close/>
              </a:path>
            </a:pathLst>
          </a:custGeom>
          <a:solidFill>
            <a:srgbClr val="92D050">
              <a:alpha val="25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700588" y="1706763"/>
            <a:ext cx="1009650" cy="1223962"/>
          </a:xfrm>
          <a:custGeom>
            <a:avLst/>
            <a:gdLst>
              <a:gd name="connsiteX0" fmla="*/ 952500 w 1009650"/>
              <a:gd name="connsiteY0" fmla="*/ 71437 h 1223962"/>
              <a:gd name="connsiteX1" fmla="*/ 923925 w 1009650"/>
              <a:gd name="connsiteY1" fmla="*/ 57150 h 1223962"/>
              <a:gd name="connsiteX2" fmla="*/ 909637 w 1009650"/>
              <a:gd name="connsiteY2" fmla="*/ 47625 h 1223962"/>
              <a:gd name="connsiteX3" fmla="*/ 895350 w 1009650"/>
              <a:gd name="connsiteY3" fmla="*/ 42862 h 1223962"/>
              <a:gd name="connsiteX4" fmla="*/ 876300 w 1009650"/>
              <a:gd name="connsiteY4" fmla="*/ 33337 h 1223962"/>
              <a:gd name="connsiteX5" fmla="*/ 823912 w 1009650"/>
              <a:gd name="connsiteY5" fmla="*/ 19050 h 1223962"/>
              <a:gd name="connsiteX6" fmla="*/ 795337 w 1009650"/>
              <a:gd name="connsiteY6" fmla="*/ 14287 h 1223962"/>
              <a:gd name="connsiteX7" fmla="*/ 781050 w 1009650"/>
              <a:gd name="connsiteY7" fmla="*/ 9525 h 1223962"/>
              <a:gd name="connsiteX8" fmla="*/ 685800 w 1009650"/>
              <a:gd name="connsiteY8" fmla="*/ 0 h 1223962"/>
              <a:gd name="connsiteX9" fmla="*/ 581025 w 1009650"/>
              <a:gd name="connsiteY9" fmla="*/ 4762 h 1223962"/>
              <a:gd name="connsiteX10" fmla="*/ 552450 w 1009650"/>
              <a:gd name="connsiteY10" fmla="*/ 14287 h 1223962"/>
              <a:gd name="connsiteX11" fmla="*/ 519112 w 1009650"/>
              <a:gd name="connsiteY11" fmla="*/ 28575 h 1223962"/>
              <a:gd name="connsiteX12" fmla="*/ 504825 w 1009650"/>
              <a:gd name="connsiteY12" fmla="*/ 33337 h 1223962"/>
              <a:gd name="connsiteX13" fmla="*/ 471487 w 1009650"/>
              <a:gd name="connsiteY13" fmla="*/ 52387 h 1223962"/>
              <a:gd name="connsiteX14" fmla="*/ 438150 w 1009650"/>
              <a:gd name="connsiteY14" fmla="*/ 71437 h 1223962"/>
              <a:gd name="connsiteX15" fmla="*/ 428625 w 1009650"/>
              <a:gd name="connsiteY15" fmla="*/ 85725 h 1223962"/>
              <a:gd name="connsiteX16" fmla="*/ 414337 w 1009650"/>
              <a:gd name="connsiteY16" fmla="*/ 90487 h 1223962"/>
              <a:gd name="connsiteX17" fmla="*/ 400050 w 1009650"/>
              <a:gd name="connsiteY17" fmla="*/ 100012 h 1223962"/>
              <a:gd name="connsiteX18" fmla="*/ 371475 w 1009650"/>
              <a:gd name="connsiteY18" fmla="*/ 128587 h 1223962"/>
              <a:gd name="connsiteX19" fmla="*/ 328612 w 1009650"/>
              <a:gd name="connsiteY19" fmla="*/ 161925 h 1223962"/>
              <a:gd name="connsiteX20" fmla="*/ 314325 w 1009650"/>
              <a:gd name="connsiteY20" fmla="*/ 166687 h 1223962"/>
              <a:gd name="connsiteX21" fmla="*/ 290512 w 1009650"/>
              <a:gd name="connsiteY21" fmla="*/ 195262 h 1223962"/>
              <a:gd name="connsiteX22" fmla="*/ 271462 w 1009650"/>
              <a:gd name="connsiteY22" fmla="*/ 223837 h 1223962"/>
              <a:gd name="connsiteX23" fmla="*/ 257175 w 1009650"/>
              <a:gd name="connsiteY23" fmla="*/ 238125 h 1223962"/>
              <a:gd name="connsiteX24" fmla="*/ 228600 w 1009650"/>
              <a:gd name="connsiteY24" fmla="*/ 261937 h 1223962"/>
              <a:gd name="connsiteX25" fmla="*/ 223837 w 1009650"/>
              <a:gd name="connsiteY25" fmla="*/ 276225 h 1223962"/>
              <a:gd name="connsiteX26" fmla="*/ 200025 w 1009650"/>
              <a:gd name="connsiteY26" fmla="*/ 304800 h 1223962"/>
              <a:gd name="connsiteX27" fmla="*/ 190500 w 1009650"/>
              <a:gd name="connsiteY27" fmla="*/ 333375 h 1223962"/>
              <a:gd name="connsiteX28" fmla="*/ 147637 w 1009650"/>
              <a:gd name="connsiteY28" fmla="*/ 357187 h 1223962"/>
              <a:gd name="connsiteX29" fmla="*/ 138112 w 1009650"/>
              <a:gd name="connsiteY29" fmla="*/ 371475 h 1223962"/>
              <a:gd name="connsiteX30" fmla="*/ 128587 w 1009650"/>
              <a:gd name="connsiteY30" fmla="*/ 400050 h 1223962"/>
              <a:gd name="connsiteX31" fmla="*/ 109537 w 1009650"/>
              <a:gd name="connsiteY31" fmla="*/ 457200 h 1223962"/>
              <a:gd name="connsiteX32" fmla="*/ 100012 w 1009650"/>
              <a:gd name="connsiteY32" fmla="*/ 485775 h 1223962"/>
              <a:gd name="connsiteX33" fmla="*/ 90487 w 1009650"/>
              <a:gd name="connsiteY33" fmla="*/ 500062 h 1223962"/>
              <a:gd name="connsiteX34" fmla="*/ 71437 w 1009650"/>
              <a:gd name="connsiteY34" fmla="*/ 542925 h 1223962"/>
              <a:gd name="connsiteX35" fmla="*/ 42862 w 1009650"/>
              <a:gd name="connsiteY35" fmla="*/ 600075 h 1223962"/>
              <a:gd name="connsiteX36" fmla="*/ 33337 w 1009650"/>
              <a:gd name="connsiteY36" fmla="*/ 614362 h 1223962"/>
              <a:gd name="connsiteX37" fmla="*/ 23812 w 1009650"/>
              <a:gd name="connsiteY37" fmla="*/ 647700 h 1223962"/>
              <a:gd name="connsiteX38" fmla="*/ 14287 w 1009650"/>
              <a:gd name="connsiteY38" fmla="*/ 704850 h 1223962"/>
              <a:gd name="connsiteX39" fmla="*/ 9525 w 1009650"/>
              <a:gd name="connsiteY39" fmla="*/ 728662 h 1223962"/>
              <a:gd name="connsiteX40" fmla="*/ 4762 w 1009650"/>
              <a:gd name="connsiteY40" fmla="*/ 747712 h 1223962"/>
              <a:gd name="connsiteX41" fmla="*/ 0 w 1009650"/>
              <a:gd name="connsiteY41" fmla="*/ 781050 h 1223962"/>
              <a:gd name="connsiteX42" fmla="*/ 4762 w 1009650"/>
              <a:gd name="connsiteY42" fmla="*/ 966787 h 1223962"/>
              <a:gd name="connsiteX43" fmla="*/ 23812 w 1009650"/>
              <a:gd name="connsiteY43" fmla="*/ 1042987 h 1223962"/>
              <a:gd name="connsiteX44" fmla="*/ 28575 w 1009650"/>
              <a:gd name="connsiteY44" fmla="*/ 1062037 h 1223962"/>
              <a:gd name="connsiteX45" fmla="*/ 47625 w 1009650"/>
              <a:gd name="connsiteY45" fmla="*/ 1090612 h 1223962"/>
              <a:gd name="connsiteX46" fmla="*/ 85725 w 1009650"/>
              <a:gd name="connsiteY46" fmla="*/ 1138237 h 1223962"/>
              <a:gd name="connsiteX47" fmla="*/ 100012 w 1009650"/>
              <a:gd name="connsiteY47" fmla="*/ 1147762 h 1223962"/>
              <a:gd name="connsiteX48" fmla="*/ 109537 w 1009650"/>
              <a:gd name="connsiteY48" fmla="*/ 1162050 h 1223962"/>
              <a:gd name="connsiteX49" fmla="*/ 138112 w 1009650"/>
              <a:gd name="connsiteY49" fmla="*/ 1176337 h 1223962"/>
              <a:gd name="connsiteX50" fmla="*/ 166687 w 1009650"/>
              <a:gd name="connsiteY50" fmla="*/ 1190625 h 1223962"/>
              <a:gd name="connsiteX51" fmla="*/ 185737 w 1009650"/>
              <a:gd name="connsiteY51" fmla="*/ 1200150 h 1223962"/>
              <a:gd name="connsiteX52" fmla="*/ 200025 w 1009650"/>
              <a:gd name="connsiteY52" fmla="*/ 1204912 h 1223962"/>
              <a:gd name="connsiteX53" fmla="*/ 242887 w 1009650"/>
              <a:gd name="connsiteY53" fmla="*/ 1223962 h 1223962"/>
              <a:gd name="connsiteX54" fmla="*/ 371475 w 1009650"/>
              <a:gd name="connsiteY54" fmla="*/ 1219200 h 1223962"/>
              <a:gd name="connsiteX55" fmla="*/ 395287 w 1009650"/>
              <a:gd name="connsiteY55" fmla="*/ 1195387 h 1223962"/>
              <a:gd name="connsiteX56" fmla="*/ 409575 w 1009650"/>
              <a:gd name="connsiteY56" fmla="*/ 1185862 h 1223962"/>
              <a:gd name="connsiteX57" fmla="*/ 442912 w 1009650"/>
              <a:gd name="connsiteY57" fmla="*/ 1171575 h 1223962"/>
              <a:gd name="connsiteX58" fmla="*/ 485775 w 1009650"/>
              <a:gd name="connsiteY58" fmla="*/ 1138237 h 1223962"/>
              <a:gd name="connsiteX59" fmla="*/ 500062 w 1009650"/>
              <a:gd name="connsiteY59" fmla="*/ 1133475 h 1223962"/>
              <a:gd name="connsiteX60" fmla="*/ 528637 w 1009650"/>
              <a:gd name="connsiteY60" fmla="*/ 1119187 h 1223962"/>
              <a:gd name="connsiteX61" fmla="*/ 561975 w 1009650"/>
              <a:gd name="connsiteY61" fmla="*/ 1104900 h 1223962"/>
              <a:gd name="connsiteX62" fmla="*/ 595312 w 1009650"/>
              <a:gd name="connsiteY62" fmla="*/ 1066800 h 1223962"/>
              <a:gd name="connsiteX63" fmla="*/ 628650 w 1009650"/>
              <a:gd name="connsiteY63" fmla="*/ 1028700 h 1223962"/>
              <a:gd name="connsiteX64" fmla="*/ 652462 w 1009650"/>
              <a:gd name="connsiteY64" fmla="*/ 1000125 h 1223962"/>
              <a:gd name="connsiteX65" fmla="*/ 676275 w 1009650"/>
              <a:gd name="connsiteY65" fmla="*/ 976312 h 1223962"/>
              <a:gd name="connsiteX66" fmla="*/ 695325 w 1009650"/>
              <a:gd name="connsiteY66" fmla="*/ 947737 h 1223962"/>
              <a:gd name="connsiteX67" fmla="*/ 723900 w 1009650"/>
              <a:gd name="connsiteY67" fmla="*/ 923925 h 1223962"/>
              <a:gd name="connsiteX68" fmla="*/ 738187 w 1009650"/>
              <a:gd name="connsiteY68" fmla="*/ 914400 h 1223962"/>
              <a:gd name="connsiteX69" fmla="*/ 781050 w 1009650"/>
              <a:gd name="connsiteY69" fmla="*/ 876300 h 1223962"/>
              <a:gd name="connsiteX70" fmla="*/ 790575 w 1009650"/>
              <a:gd name="connsiteY70" fmla="*/ 862012 h 1223962"/>
              <a:gd name="connsiteX71" fmla="*/ 814387 w 1009650"/>
              <a:gd name="connsiteY71" fmla="*/ 838200 h 1223962"/>
              <a:gd name="connsiteX72" fmla="*/ 828675 w 1009650"/>
              <a:gd name="connsiteY72" fmla="*/ 804862 h 1223962"/>
              <a:gd name="connsiteX73" fmla="*/ 842962 w 1009650"/>
              <a:gd name="connsiteY73" fmla="*/ 790575 h 1223962"/>
              <a:gd name="connsiteX74" fmla="*/ 852487 w 1009650"/>
              <a:gd name="connsiteY74" fmla="*/ 757237 h 1223962"/>
              <a:gd name="connsiteX75" fmla="*/ 862012 w 1009650"/>
              <a:gd name="connsiteY75" fmla="*/ 728662 h 1223962"/>
              <a:gd name="connsiteX76" fmla="*/ 866775 w 1009650"/>
              <a:gd name="connsiteY76" fmla="*/ 714375 h 1223962"/>
              <a:gd name="connsiteX77" fmla="*/ 876300 w 1009650"/>
              <a:gd name="connsiteY77" fmla="*/ 700087 h 1223962"/>
              <a:gd name="connsiteX78" fmla="*/ 885825 w 1009650"/>
              <a:gd name="connsiteY78" fmla="*/ 671512 h 1223962"/>
              <a:gd name="connsiteX79" fmla="*/ 890587 w 1009650"/>
              <a:gd name="connsiteY79" fmla="*/ 657225 h 1223962"/>
              <a:gd name="connsiteX80" fmla="*/ 895350 w 1009650"/>
              <a:gd name="connsiteY80" fmla="*/ 638175 h 1223962"/>
              <a:gd name="connsiteX81" fmla="*/ 904875 w 1009650"/>
              <a:gd name="connsiteY81" fmla="*/ 609600 h 1223962"/>
              <a:gd name="connsiteX82" fmla="*/ 914400 w 1009650"/>
              <a:gd name="connsiteY82" fmla="*/ 576262 h 1223962"/>
              <a:gd name="connsiteX83" fmla="*/ 923925 w 1009650"/>
              <a:gd name="connsiteY83" fmla="*/ 561975 h 1223962"/>
              <a:gd name="connsiteX84" fmla="*/ 928687 w 1009650"/>
              <a:gd name="connsiteY84" fmla="*/ 542925 h 1223962"/>
              <a:gd name="connsiteX85" fmla="*/ 933450 w 1009650"/>
              <a:gd name="connsiteY85" fmla="*/ 504825 h 1223962"/>
              <a:gd name="connsiteX86" fmla="*/ 942975 w 1009650"/>
              <a:gd name="connsiteY86" fmla="*/ 476250 h 1223962"/>
              <a:gd name="connsiteX87" fmla="*/ 962025 w 1009650"/>
              <a:gd name="connsiteY87" fmla="*/ 419100 h 1223962"/>
              <a:gd name="connsiteX88" fmla="*/ 976312 w 1009650"/>
              <a:gd name="connsiteY88" fmla="*/ 376237 h 1223962"/>
              <a:gd name="connsiteX89" fmla="*/ 981075 w 1009650"/>
              <a:gd name="connsiteY89" fmla="*/ 361950 h 1223962"/>
              <a:gd name="connsiteX90" fmla="*/ 990600 w 1009650"/>
              <a:gd name="connsiteY90" fmla="*/ 347662 h 1223962"/>
              <a:gd name="connsiteX91" fmla="*/ 995362 w 1009650"/>
              <a:gd name="connsiteY91" fmla="*/ 333375 h 1223962"/>
              <a:gd name="connsiteX92" fmla="*/ 1004887 w 1009650"/>
              <a:gd name="connsiteY92" fmla="*/ 319087 h 1223962"/>
              <a:gd name="connsiteX93" fmla="*/ 1009650 w 1009650"/>
              <a:gd name="connsiteY93" fmla="*/ 300037 h 1223962"/>
              <a:gd name="connsiteX94" fmla="*/ 1000125 w 1009650"/>
              <a:gd name="connsiteY94" fmla="*/ 209550 h 1223962"/>
              <a:gd name="connsiteX95" fmla="*/ 990600 w 1009650"/>
              <a:gd name="connsiteY95" fmla="*/ 180975 h 1223962"/>
              <a:gd name="connsiteX96" fmla="*/ 981075 w 1009650"/>
              <a:gd name="connsiteY96" fmla="*/ 166687 h 1223962"/>
              <a:gd name="connsiteX97" fmla="*/ 971550 w 1009650"/>
              <a:gd name="connsiteY97" fmla="*/ 138112 h 1223962"/>
              <a:gd name="connsiteX98" fmla="*/ 957262 w 1009650"/>
              <a:gd name="connsiteY98" fmla="*/ 109537 h 1223962"/>
              <a:gd name="connsiteX99" fmla="*/ 938212 w 1009650"/>
              <a:gd name="connsiteY99" fmla="*/ 80962 h 1223962"/>
              <a:gd name="connsiteX100" fmla="*/ 952500 w 1009650"/>
              <a:gd name="connsiteY100" fmla="*/ 71437 h 122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009650" h="1223962">
                <a:moveTo>
                  <a:pt x="952500" y="71437"/>
                </a:moveTo>
                <a:cubicBezTo>
                  <a:pt x="942975" y="66675"/>
                  <a:pt x="933234" y="62322"/>
                  <a:pt x="923925" y="57150"/>
                </a:cubicBezTo>
                <a:cubicBezTo>
                  <a:pt x="918921" y="54370"/>
                  <a:pt x="914757" y="50185"/>
                  <a:pt x="909637" y="47625"/>
                </a:cubicBezTo>
                <a:cubicBezTo>
                  <a:pt x="905147" y="45380"/>
                  <a:pt x="899964" y="44840"/>
                  <a:pt x="895350" y="42862"/>
                </a:cubicBezTo>
                <a:cubicBezTo>
                  <a:pt x="888825" y="40065"/>
                  <a:pt x="882826" y="36134"/>
                  <a:pt x="876300" y="33337"/>
                </a:cubicBezTo>
                <a:cubicBezTo>
                  <a:pt x="864551" y="28302"/>
                  <a:pt x="827876" y="19711"/>
                  <a:pt x="823912" y="19050"/>
                </a:cubicBezTo>
                <a:cubicBezTo>
                  <a:pt x="814387" y="17462"/>
                  <a:pt x="804763" y="16382"/>
                  <a:pt x="795337" y="14287"/>
                </a:cubicBezTo>
                <a:cubicBezTo>
                  <a:pt x="790437" y="13198"/>
                  <a:pt x="786002" y="10350"/>
                  <a:pt x="781050" y="9525"/>
                </a:cubicBezTo>
                <a:cubicBezTo>
                  <a:pt x="764959" y="6843"/>
                  <a:pt x="698592" y="1163"/>
                  <a:pt x="685800" y="0"/>
                </a:cubicBezTo>
                <a:cubicBezTo>
                  <a:pt x="650875" y="1587"/>
                  <a:pt x="615787" y="1038"/>
                  <a:pt x="581025" y="4762"/>
                </a:cubicBezTo>
                <a:cubicBezTo>
                  <a:pt x="571042" y="5832"/>
                  <a:pt x="561975" y="11112"/>
                  <a:pt x="552450" y="14287"/>
                </a:cubicBezTo>
                <a:cubicBezTo>
                  <a:pt x="518942" y="25457"/>
                  <a:pt x="560308" y="10920"/>
                  <a:pt x="519112" y="28575"/>
                </a:cubicBezTo>
                <a:cubicBezTo>
                  <a:pt x="514498" y="30552"/>
                  <a:pt x="509587" y="31750"/>
                  <a:pt x="504825" y="33337"/>
                </a:cubicBezTo>
                <a:cubicBezTo>
                  <a:pt x="470008" y="56547"/>
                  <a:pt x="513792" y="28212"/>
                  <a:pt x="471487" y="52387"/>
                </a:cubicBezTo>
                <a:cubicBezTo>
                  <a:pt x="424367" y="79313"/>
                  <a:pt x="495718" y="42653"/>
                  <a:pt x="438150" y="71437"/>
                </a:cubicBezTo>
                <a:cubicBezTo>
                  <a:pt x="434975" y="76200"/>
                  <a:pt x="433095" y="82149"/>
                  <a:pt x="428625" y="85725"/>
                </a:cubicBezTo>
                <a:cubicBezTo>
                  <a:pt x="424705" y="88861"/>
                  <a:pt x="418827" y="88242"/>
                  <a:pt x="414337" y="90487"/>
                </a:cubicBezTo>
                <a:cubicBezTo>
                  <a:pt x="409218" y="93047"/>
                  <a:pt x="404328" y="96209"/>
                  <a:pt x="400050" y="100012"/>
                </a:cubicBezTo>
                <a:cubicBezTo>
                  <a:pt x="389982" y="108961"/>
                  <a:pt x="381000" y="119062"/>
                  <a:pt x="371475" y="128587"/>
                </a:cubicBezTo>
                <a:cubicBezTo>
                  <a:pt x="359148" y="140914"/>
                  <a:pt x="345701" y="156229"/>
                  <a:pt x="328612" y="161925"/>
                </a:cubicBezTo>
                <a:lnTo>
                  <a:pt x="314325" y="166687"/>
                </a:lnTo>
                <a:cubicBezTo>
                  <a:pt x="280293" y="217737"/>
                  <a:pt x="333288" y="140266"/>
                  <a:pt x="290512" y="195262"/>
                </a:cubicBezTo>
                <a:cubicBezTo>
                  <a:pt x="283484" y="204298"/>
                  <a:pt x="279556" y="215742"/>
                  <a:pt x="271462" y="223837"/>
                </a:cubicBezTo>
                <a:cubicBezTo>
                  <a:pt x="266700" y="228600"/>
                  <a:pt x="262349" y="233813"/>
                  <a:pt x="257175" y="238125"/>
                </a:cubicBezTo>
                <a:cubicBezTo>
                  <a:pt x="217384" y="271285"/>
                  <a:pt x="270348" y="220189"/>
                  <a:pt x="228600" y="261937"/>
                </a:cubicBezTo>
                <a:cubicBezTo>
                  <a:pt x="227012" y="266700"/>
                  <a:pt x="226082" y="271735"/>
                  <a:pt x="223837" y="276225"/>
                </a:cubicBezTo>
                <a:cubicBezTo>
                  <a:pt x="217207" y="289484"/>
                  <a:pt x="210556" y="294268"/>
                  <a:pt x="200025" y="304800"/>
                </a:cubicBezTo>
                <a:cubicBezTo>
                  <a:pt x="196850" y="314325"/>
                  <a:pt x="199822" y="329646"/>
                  <a:pt x="190500" y="333375"/>
                </a:cubicBezTo>
                <a:cubicBezTo>
                  <a:pt x="159317" y="345848"/>
                  <a:pt x="173526" y="337771"/>
                  <a:pt x="147637" y="357187"/>
                </a:cubicBezTo>
                <a:cubicBezTo>
                  <a:pt x="144462" y="361950"/>
                  <a:pt x="140437" y="366244"/>
                  <a:pt x="138112" y="371475"/>
                </a:cubicBezTo>
                <a:cubicBezTo>
                  <a:pt x="134034" y="380650"/>
                  <a:pt x="131762" y="390525"/>
                  <a:pt x="128587" y="400050"/>
                </a:cubicBezTo>
                <a:lnTo>
                  <a:pt x="109537" y="457200"/>
                </a:lnTo>
                <a:cubicBezTo>
                  <a:pt x="109536" y="457204"/>
                  <a:pt x="100014" y="485772"/>
                  <a:pt x="100012" y="485775"/>
                </a:cubicBezTo>
                <a:lnTo>
                  <a:pt x="90487" y="500062"/>
                </a:lnTo>
                <a:cubicBezTo>
                  <a:pt x="79152" y="534067"/>
                  <a:pt x="86531" y="520283"/>
                  <a:pt x="71437" y="542925"/>
                </a:cubicBezTo>
                <a:cubicBezTo>
                  <a:pt x="58292" y="582359"/>
                  <a:pt x="67481" y="563147"/>
                  <a:pt x="42862" y="600075"/>
                </a:cubicBezTo>
                <a:lnTo>
                  <a:pt x="33337" y="614362"/>
                </a:lnTo>
                <a:cubicBezTo>
                  <a:pt x="29128" y="626992"/>
                  <a:pt x="26374" y="634038"/>
                  <a:pt x="23812" y="647700"/>
                </a:cubicBezTo>
                <a:cubicBezTo>
                  <a:pt x="20253" y="666682"/>
                  <a:pt x="18074" y="685912"/>
                  <a:pt x="14287" y="704850"/>
                </a:cubicBezTo>
                <a:cubicBezTo>
                  <a:pt x="12700" y="712787"/>
                  <a:pt x="11281" y="720760"/>
                  <a:pt x="9525" y="728662"/>
                </a:cubicBezTo>
                <a:cubicBezTo>
                  <a:pt x="8105" y="735052"/>
                  <a:pt x="5933" y="741272"/>
                  <a:pt x="4762" y="747712"/>
                </a:cubicBezTo>
                <a:cubicBezTo>
                  <a:pt x="2754" y="758756"/>
                  <a:pt x="1587" y="769937"/>
                  <a:pt x="0" y="781050"/>
                </a:cubicBezTo>
                <a:cubicBezTo>
                  <a:pt x="1587" y="842962"/>
                  <a:pt x="977" y="904970"/>
                  <a:pt x="4762" y="966787"/>
                </a:cubicBezTo>
                <a:cubicBezTo>
                  <a:pt x="7608" y="1013272"/>
                  <a:pt x="14531" y="1005866"/>
                  <a:pt x="23812" y="1042987"/>
                </a:cubicBezTo>
                <a:cubicBezTo>
                  <a:pt x="25400" y="1049337"/>
                  <a:pt x="25648" y="1056183"/>
                  <a:pt x="28575" y="1062037"/>
                </a:cubicBezTo>
                <a:cubicBezTo>
                  <a:pt x="33695" y="1072276"/>
                  <a:pt x="41275" y="1081087"/>
                  <a:pt x="47625" y="1090612"/>
                </a:cubicBezTo>
                <a:cubicBezTo>
                  <a:pt x="61059" y="1110764"/>
                  <a:pt x="64187" y="1116699"/>
                  <a:pt x="85725" y="1138237"/>
                </a:cubicBezTo>
                <a:cubicBezTo>
                  <a:pt x="89772" y="1142284"/>
                  <a:pt x="95250" y="1144587"/>
                  <a:pt x="100012" y="1147762"/>
                </a:cubicBezTo>
                <a:cubicBezTo>
                  <a:pt x="103187" y="1152525"/>
                  <a:pt x="105490" y="1158003"/>
                  <a:pt x="109537" y="1162050"/>
                </a:cubicBezTo>
                <a:cubicBezTo>
                  <a:pt x="118769" y="1171282"/>
                  <a:pt x="126492" y="1172464"/>
                  <a:pt x="138112" y="1176337"/>
                </a:cubicBezTo>
                <a:cubicBezTo>
                  <a:pt x="165569" y="1194641"/>
                  <a:pt x="139084" y="1178794"/>
                  <a:pt x="166687" y="1190625"/>
                </a:cubicBezTo>
                <a:cubicBezTo>
                  <a:pt x="173212" y="1193422"/>
                  <a:pt x="179211" y="1197353"/>
                  <a:pt x="185737" y="1200150"/>
                </a:cubicBezTo>
                <a:cubicBezTo>
                  <a:pt x="190351" y="1202127"/>
                  <a:pt x="195324" y="1203149"/>
                  <a:pt x="200025" y="1204912"/>
                </a:cubicBezTo>
                <a:cubicBezTo>
                  <a:pt x="224343" y="1214031"/>
                  <a:pt x="221244" y="1213141"/>
                  <a:pt x="242887" y="1223962"/>
                </a:cubicBezTo>
                <a:cubicBezTo>
                  <a:pt x="285750" y="1222375"/>
                  <a:pt x="328796" y="1223468"/>
                  <a:pt x="371475" y="1219200"/>
                </a:cubicBezTo>
                <a:cubicBezTo>
                  <a:pt x="385586" y="1217789"/>
                  <a:pt x="387526" y="1203148"/>
                  <a:pt x="395287" y="1195387"/>
                </a:cubicBezTo>
                <a:cubicBezTo>
                  <a:pt x="399334" y="1191340"/>
                  <a:pt x="404605" y="1188702"/>
                  <a:pt x="409575" y="1185862"/>
                </a:cubicBezTo>
                <a:cubicBezTo>
                  <a:pt x="426054" y="1176445"/>
                  <a:pt x="426882" y="1176918"/>
                  <a:pt x="442912" y="1171575"/>
                </a:cubicBezTo>
                <a:cubicBezTo>
                  <a:pt x="455239" y="1159248"/>
                  <a:pt x="468686" y="1143933"/>
                  <a:pt x="485775" y="1138237"/>
                </a:cubicBezTo>
                <a:lnTo>
                  <a:pt x="500062" y="1133475"/>
                </a:lnTo>
                <a:cubicBezTo>
                  <a:pt x="527519" y="1115171"/>
                  <a:pt x="501034" y="1131018"/>
                  <a:pt x="528637" y="1119187"/>
                </a:cubicBezTo>
                <a:cubicBezTo>
                  <a:pt x="569814" y="1101539"/>
                  <a:pt x="528480" y="1116063"/>
                  <a:pt x="561975" y="1104900"/>
                </a:cubicBezTo>
                <a:cubicBezTo>
                  <a:pt x="584200" y="1071563"/>
                  <a:pt x="571500" y="1082675"/>
                  <a:pt x="595312" y="1066800"/>
                </a:cubicBezTo>
                <a:cubicBezTo>
                  <a:pt x="617537" y="1033462"/>
                  <a:pt x="604837" y="1044575"/>
                  <a:pt x="628650" y="1028700"/>
                </a:cubicBezTo>
                <a:cubicBezTo>
                  <a:pt x="652299" y="993225"/>
                  <a:pt x="621904" y="1036795"/>
                  <a:pt x="652462" y="1000125"/>
                </a:cubicBezTo>
                <a:cubicBezTo>
                  <a:pt x="672306" y="976312"/>
                  <a:pt x="650081" y="993774"/>
                  <a:pt x="676275" y="976312"/>
                </a:cubicBezTo>
                <a:cubicBezTo>
                  <a:pt x="682625" y="966787"/>
                  <a:pt x="685800" y="954087"/>
                  <a:pt x="695325" y="947737"/>
                </a:cubicBezTo>
                <a:cubicBezTo>
                  <a:pt x="730797" y="924088"/>
                  <a:pt x="687231" y="954482"/>
                  <a:pt x="723900" y="923925"/>
                </a:cubicBezTo>
                <a:cubicBezTo>
                  <a:pt x="728297" y="920261"/>
                  <a:pt x="733909" y="918203"/>
                  <a:pt x="738187" y="914400"/>
                </a:cubicBezTo>
                <a:cubicBezTo>
                  <a:pt x="787117" y="870906"/>
                  <a:pt x="748624" y="897916"/>
                  <a:pt x="781050" y="876300"/>
                </a:cubicBezTo>
                <a:cubicBezTo>
                  <a:pt x="784225" y="871537"/>
                  <a:pt x="786528" y="866060"/>
                  <a:pt x="790575" y="862012"/>
                </a:cubicBezTo>
                <a:cubicBezTo>
                  <a:pt x="809625" y="842962"/>
                  <a:pt x="801687" y="863600"/>
                  <a:pt x="814387" y="838200"/>
                </a:cubicBezTo>
                <a:cubicBezTo>
                  <a:pt x="824751" y="817472"/>
                  <a:pt x="812159" y="827985"/>
                  <a:pt x="828675" y="804862"/>
                </a:cubicBezTo>
                <a:cubicBezTo>
                  <a:pt x="832590" y="799382"/>
                  <a:pt x="838200" y="795337"/>
                  <a:pt x="842962" y="790575"/>
                </a:cubicBezTo>
                <a:cubicBezTo>
                  <a:pt x="858963" y="742576"/>
                  <a:pt x="834555" y="817013"/>
                  <a:pt x="852487" y="757237"/>
                </a:cubicBezTo>
                <a:cubicBezTo>
                  <a:pt x="855372" y="747620"/>
                  <a:pt x="858837" y="738187"/>
                  <a:pt x="862012" y="728662"/>
                </a:cubicBezTo>
                <a:cubicBezTo>
                  <a:pt x="863600" y="723900"/>
                  <a:pt x="863990" y="718552"/>
                  <a:pt x="866775" y="714375"/>
                </a:cubicBezTo>
                <a:lnTo>
                  <a:pt x="876300" y="700087"/>
                </a:lnTo>
                <a:lnTo>
                  <a:pt x="885825" y="671512"/>
                </a:lnTo>
                <a:cubicBezTo>
                  <a:pt x="887412" y="666750"/>
                  <a:pt x="889369" y="662095"/>
                  <a:pt x="890587" y="657225"/>
                </a:cubicBezTo>
                <a:cubicBezTo>
                  <a:pt x="892175" y="650875"/>
                  <a:pt x="893469" y="644444"/>
                  <a:pt x="895350" y="638175"/>
                </a:cubicBezTo>
                <a:cubicBezTo>
                  <a:pt x="898235" y="628558"/>
                  <a:pt x="902440" y="619341"/>
                  <a:pt x="904875" y="609600"/>
                </a:cubicBezTo>
                <a:cubicBezTo>
                  <a:pt x="906402" y="603492"/>
                  <a:pt x="910982" y="583097"/>
                  <a:pt x="914400" y="576262"/>
                </a:cubicBezTo>
                <a:cubicBezTo>
                  <a:pt x="916960" y="571143"/>
                  <a:pt x="920750" y="566737"/>
                  <a:pt x="923925" y="561975"/>
                </a:cubicBezTo>
                <a:cubicBezTo>
                  <a:pt x="925512" y="555625"/>
                  <a:pt x="927611" y="549381"/>
                  <a:pt x="928687" y="542925"/>
                </a:cubicBezTo>
                <a:cubicBezTo>
                  <a:pt x="930791" y="530300"/>
                  <a:pt x="930768" y="517340"/>
                  <a:pt x="933450" y="504825"/>
                </a:cubicBezTo>
                <a:cubicBezTo>
                  <a:pt x="935554" y="495008"/>
                  <a:pt x="939800" y="485775"/>
                  <a:pt x="942975" y="476250"/>
                </a:cubicBezTo>
                <a:lnTo>
                  <a:pt x="962025" y="419100"/>
                </a:lnTo>
                <a:lnTo>
                  <a:pt x="976312" y="376237"/>
                </a:lnTo>
                <a:cubicBezTo>
                  <a:pt x="977899" y="371475"/>
                  <a:pt x="978290" y="366127"/>
                  <a:pt x="981075" y="361950"/>
                </a:cubicBezTo>
                <a:lnTo>
                  <a:pt x="990600" y="347662"/>
                </a:lnTo>
                <a:cubicBezTo>
                  <a:pt x="992187" y="342900"/>
                  <a:pt x="993117" y="337865"/>
                  <a:pt x="995362" y="333375"/>
                </a:cubicBezTo>
                <a:cubicBezTo>
                  <a:pt x="997922" y="328255"/>
                  <a:pt x="1002632" y="324348"/>
                  <a:pt x="1004887" y="319087"/>
                </a:cubicBezTo>
                <a:cubicBezTo>
                  <a:pt x="1007465" y="313071"/>
                  <a:pt x="1008062" y="306387"/>
                  <a:pt x="1009650" y="300037"/>
                </a:cubicBezTo>
                <a:cubicBezTo>
                  <a:pt x="1006651" y="255055"/>
                  <a:pt x="1010071" y="242706"/>
                  <a:pt x="1000125" y="209550"/>
                </a:cubicBezTo>
                <a:cubicBezTo>
                  <a:pt x="997240" y="199933"/>
                  <a:pt x="996169" y="189329"/>
                  <a:pt x="990600" y="180975"/>
                </a:cubicBezTo>
                <a:cubicBezTo>
                  <a:pt x="987425" y="176212"/>
                  <a:pt x="983400" y="171918"/>
                  <a:pt x="981075" y="166687"/>
                </a:cubicBezTo>
                <a:cubicBezTo>
                  <a:pt x="976997" y="157512"/>
                  <a:pt x="977119" y="146466"/>
                  <a:pt x="971550" y="138112"/>
                </a:cubicBezTo>
                <a:cubicBezTo>
                  <a:pt x="929273" y="74698"/>
                  <a:pt x="990120" y="168681"/>
                  <a:pt x="957262" y="109537"/>
                </a:cubicBezTo>
                <a:cubicBezTo>
                  <a:pt x="951703" y="99530"/>
                  <a:pt x="944562" y="90487"/>
                  <a:pt x="938212" y="80962"/>
                </a:cubicBezTo>
                <a:lnTo>
                  <a:pt x="952500" y="71437"/>
                </a:lnTo>
                <a:close/>
              </a:path>
            </a:pathLst>
          </a:custGeom>
          <a:solidFill>
            <a:srgbClr val="92D050">
              <a:alpha val="25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4341" y="3512424"/>
            <a:ext cx="3089170" cy="1938992"/>
          </a:xfrm>
          <a:prstGeom prst="rect">
            <a:avLst/>
          </a:prstGeom>
          <a:noFill/>
        </p:spPr>
        <p:txBody>
          <a:bodyPr wrap="square" rtlCol="0">
            <a:spAutoFit/>
          </a:bodyPr>
          <a:lstStyle/>
          <a:p>
            <a:r>
              <a:rPr lang="en-US" sz="3000" dirty="0" smtClean="0"/>
              <a:t>Chloroplasts are how plants </a:t>
            </a:r>
          </a:p>
          <a:p>
            <a:r>
              <a:rPr lang="en-US" sz="3000" dirty="0" smtClean="0"/>
              <a:t>convert solar energy into sugar</a:t>
            </a:r>
          </a:p>
        </p:txBody>
      </p:sp>
      <p:sp>
        <p:nvSpPr>
          <p:cNvPr id="39" name="Rectangle 38"/>
          <p:cNvSpPr/>
          <p:nvPr/>
        </p:nvSpPr>
        <p:spPr>
          <a:xfrm>
            <a:off x="3940343" y="4754940"/>
            <a:ext cx="4822657" cy="156966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P spid="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31464" y="1423987"/>
            <a:ext cx="5887156" cy="4953000"/>
          </a:xfrm>
        </p:spPr>
        <p:txBody>
          <a:bodyPr>
            <a:normAutofit fontScale="92500" lnSpcReduction="10000"/>
          </a:bodyPr>
          <a:lstStyle/>
          <a:p>
            <a:pPr>
              <a:spcBef>
                <a:spcPts val="1200"/>
              </a:spcBef>
              <a:spcAft>
                <a:spcPts val="800"/>
              </a:spcAft>
            </a:pPr>
            <a:r>
              <a:rPr lang="en-US" dirty="0" smtClean="0"/>
              <a:t>The vacuole has a membrane called the vacuole membrane</a:t>
            </a:r>
          </a:p>
          <a:p>
            <a:pPr>
              <a:spcBef>
                <a:spcPts val="1200"/>
              </a:spcBef>
              <a:spcAft>
                <a:spcPts val="800"/>
              </a:spcAft>
            </a:pPr>
            <a:r>
              <a:rPr lang="en-US" dirty="0" smtClean="0"/>
              <a:t>Stores fluids which gives the plant its’ height &amp; when plants are dehydrated the vacuole is less full causing plants to wilt</a:t>
            </a:r>
          </a:p>
          <a:p>
            <a:pPr>
              <a:spcBef>
                <a:spcPts val="1200"/>
              </a:spcBef>
              <a:spcAft>
                <a:spcPts val="800"/>
              </a:spcAft>
            </a:pPr>
            <a:r>
              <a:rPr lang="en-US" dirty="0" smtClean="0"/>
              <a:t>The vacuole fluid is composed of  water, salts, proteins, carbohydrates, and some </a:t>
            </a:r>
            <a:r>
              <a:rPr lang="en-US" dirty="0" err="1" smtClean="0"/>
              <a:t>raphide</a:t>
            </a:r>
            <a:r>
              <a:rPr lang="en-US" dirty="0" smtClean="0"/>
              <a:t> crystals &amp; druse crystals</a:t>
            </a:r>
            <a:endParaRPr lang="en-US" dirty="0"/>
          </a:p>
        </p:txBody>
      </p:sp>
      <p:sp>
        <p:nvSpPr>
          <p:cNvPr id="4" name="Title 1"/>
          <p:cNvSpPr txBox="1">
            <a:spLocks/>
          </p:cNvSpPr>
          <p:nvPr/>
        </p:nvSpPr>
        <p:spPr>
          <a:xfrm>
            <a:off x="2514600" y="-76200"/>
            <a:ext cx="3048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u="sng" dirty="0" smtClean="0">
                <a:solidFill>
                  <a:srgbClr val="CCFF99"/>
                </a:solidFill>
              </a:rPr>
              <a:t>Vacuole</a:t>
            </a:r>
            <a:endParaRPr lang="en-US" u="sng" dirty="0">
              <a:solidFill>
                <a:srgbClr val="CCFF99"/>
              </a:solidFill>
            </a:endParaRPr>
          </a:p>
        </p:txBody>
      </p:sp>
      <p:sp>
        <p:nvSpPr>
          <p:cNvPr id="5" name="Title 1"/>
          <p:cNvSpPr txBox="1">
            <a:spLocks/>
          </p:cNvSpPr>
          <p:nvPr/>
        </p:nvSpPr>
        <p:spPr>
          <a:xfrm>
            <a:off x="6263" y="0"/>
            <a:ext cx="3733800" cy="5905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00B050"/>
                </a:solidFill>
              </a:rPr>
              <a:t>Plant Cells</a:t>
            </a:r>
            <a:endParaRPr lang="en-US" sz="3600" dirty="0">
              <a:solidFill>
                <a:srgbClr val="00B050"/>
              </a:solidFill>
            </a:endParaRPr>
          </a:p>
        </p:txBody>
      </p:sp>
      <p:pic>
        <p:nvPicPr>
          <p:cNvPr id="1026" name="Picture 2" descr="V:\PEER2\NSF FELLOWS\Undergraduates\Graham, Jennifer\MISC\Cells DLC\plant cell.gif"/>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6344356" y="43462"/>
            <a:ext cx="2743200" cy="12801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54110" y="825381"/>
            <a:ext cx="3568521" cy="400110"/>
          </a:xfrm>
          <a:prstGeom prst="rect">
            <a:avLst/>
          </a:prstGeom>
        </p:spPr>
        <p:txBody>
          <a:bodyPr wrap="square">
            <a:spAutoFit/>
          </a:bodyPr>
          <a:lstStyle/>
          <a:p>
            <a:r>
              <a:rPr lang="en-US" sz="2000" dirty="0" smtClean="0">
                <a:solidFill>
                  <a:schemeClr val="bg1"/>
                </a:solidFill>
              </a:rPr>
              <a:t>a membrane-bound organelle</a:t>
            </a:r>
            <a:endParaRPr lang="en-US" sz="2000" dirty="0">
              <a:solidFill>
                <a:schemeClr val="bg1"/>
              </a:solidFill>
            </a:endParaRPr>
          </a:p>
        </p:txBody>
      </p:sp>
      <p:sp>
        <p:nvSpPr>
          <p:cNvPr id="9" name="Rectangle 8"/>
          <p:cNvSpPr/>
          <p:nvPr/>
        </p:nvSpPr>
        <p:spPr>
          <a:xfrm>
            <a:off x="0" y="6400800"/>
            <a:ext cx="9150263"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105" y="1447800"/>
            <a:ext cx="2216085" cy="990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081" y="2498057"/>
            <a:ext cx="2571750" cy="1771650"/>
          </a:xfrm>
          <a:prstGeom prst="rect">
            <a:avLst/>
          </a:prstGeom>
        </p:spPr>
      </p:pic>
      <p:cxnSp>
        <p:nvCxnSpPr>
          <p:cNvPr id="11" name="Straight Arrow Connector 10"/>
          <p:cNvCxnSpPr/>
          <p:nvPr/>
        </p:nvCxnSpPr>
        <p:spPr>
          <a:xfrm flipV="1">
            <a:off x="8534400" y="1143000"/>
            <a:ext cx="0" cy="60960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2631" y="4352995"/>
            <a:ext cx="2879200" cy="2023992"/>
          </a:xfrm>
          <a:prstGeom prst="rect">
            <a:avLst/>
          </a:prstGeom>
        </p:spPr>
      </p:pic>
      <p:sp>
        <p:nvSpPr>
          <p:cNvPr id="27" name="Freeform 26"/>
          <p:cNvSpPr/>
          <p:nvPr/>
        </p:nvSpPr>
        <p:spPr>
          <a:xfrm>
            <a:off x="6215006" y="4581525"/>
            <a:ext cx="2371782" cy="1785938"/>
          </a:xfrm>
          <a:custGeom>
            <a:avLst/>
            <a:gdLst>
              <a:gd name="connsiteX0" fmla="*/ 1152582 w 2371782"/>
              <a:gd name="connsiteY0" fmla="*/ 180975 h 1785938"/>
              <a:gd name="connsiteX1" fmla="*/ 1128769 w 2371782"/>
              <a:gd name="connsiteY1" fmla="*/ 200025 h 1785938"/>
              <a:gd name="connsiteX2" fmla="*/ 1124007 w 2371782"/>
              <a:gd name="connsiteY2" fmla="*/ 214313 h 1785938"/>
              <a:gd name="connsiteX3" fmla="*/ 1104957 w 2371782"/>
              <a:gd name="connsiteY3" fmla="*/ 242888 h 1785938"/>
              <a:gd name="connsiteX4" fmla="*/ 1095432 w 2371782"/>
              <a:gd name="connsiteY4" fmla="*/ 257175 h 1785938"/>
              <a:gd name="connsiteX5" fmla="*/ 1090669 w 2371782"/>
              <a:gd name="connsiteY5" fmla="*/ 271463 h 1785938"/>
              <a:gd name="connsiteX6" fmla="*/ 1071619 w 2371782"/>
              <a:gd name="connsiteY6" fmla="*/ 300038 h 1785938"/>
              <a:gd name="connsiteX7" fmla="*/ 1043044 w 2371782"/>
              <a:gd name="connsiteY7" fmla="*/ 319088 h 1785938"/>
              <a:gd name="connsiteX8" fmla="*/ 1009707 w 2371782"/>
              <a:gd name="connsiteY8" fmla="*/ 357188 h 1785938"/>
              <a:gd name="connsiteX9" fmla="*/ 990657 w 2371782"/>
              <a:gd name="connsiteY9" fmla="*/ 385763 h 1785938"/>
              <a:gd name="connsiteX10" fmla="*/ 966844 w 2371782"/>
              <a:gd name="connsiteY10" fmla="*/ 423863 h 1785938"/>
              <a:gd name="connsiteX11" fmla="*/ 928744 w 2371782"/>
              <a:gd name="connsiteY11" fmla="*/ 457200 h 1785938"/>
              <a:gd name="connsiteX12" fmla="*/ 900169 w 2371782"/>
              <a:gd name="connsiteY12" fmla="*/ 481013 h 1785938"/>
              <a:gd name="connsiteX13" fmla="*/ 885882 w 2371782"/>
              <a:gd name="connsiteY13" fmla="*/ 485775 h 1785938"/>
              <a:gd name="connsiteX14" fmla="*/ 871594 w 2371782"/>
              <a:gd name="connsiteY14" fmla="*/ 495300 h 1785938"/>
              <a:gd name="connsiteX15" fmla="*/ 852544 w 2371782"/>
              <a:gd name="connsiteY15" fmla="*/ 500063 h 1785938"/>
              <a:gd name="connsiteX16" fmla="*/ 790632 w 2371782"/>
              <a:gd name="connsiteY16" fmla="*/ 509588 h 1785938"/>
              <a:gd name="connsiteX17" fmla="*/ 719194 w 2371782"/>
              <a:gd name="connsiteY17" fmla="*/ 519113 h 1785938"/>
              <a:gd name="connsiteX18" fmla="*/ 690619 w 2371782"/>
              <a:gd name="connsiteY18" fmla="*/ 523875 h 1785938"/>
              <a:gd name="connsiteX19" fmla="*/ 495357 w 2371782"/>
              <a:gd name="connsiteY19" fmla="*/ 519113 h 1785938"/>
              <a:gd name="connsiteX20" fmla="*/ 466782 w 2371782"/>
              <a:gd name="connsiteY20" fmla="*/ 509588 h 1785938"/>
              <a:gd name="connsiteX21" fmla="*/ 447732 w 2371782"/>
              <a:gd name="connsiteY21" fmla="*/ 504825 h 1785938"/>
              <a:gd name="connsiteX22" fmla="*/ 366769 w 2371782"/>
              <a:gd name="connsiteY22" fmla="*/ 509588 h 1785938"/>
              <a:gd name="connsiteX23" fmla="*/ 333432 w 2371782"/>
              <a:gd name="connsiteY23" fmla="*/ 519113 h 1785938"/>
              <a:gd name="connsiteX24" fmla="*/ 304857 w 2371782"/>
              <a:gd name="connsiteY24" fmla="*/ 533400 h 1785938"/>
              <a:gd name="connsiteX25" fmla="*/ 276282 w 2371782"/>
              <a:gd name="connsiteY25" fmla="*/ 547688 h 1785938"/>
              <a:gd name="connsiteX26" fmla="*/ 261994 w 2371782"/>
              <a:gd name="connsiteY26" fmla="*/ 557213 h 1785938"/>
              <a:gd name="connsiteX27" fmla="*/ 238182 w 2371782"/>
              <a:gd name="connsiteY27" fmla="*/ 590550 h 1785938"/>
              <a:gd name="connsiteX28" fmla="*/ 214369 w 2371782"/>
              <a:gd name="connsiteY28" fmla="*/ 619125 h 1785938"/>
              <a:gd name="connsiteX29" fmla="*/ 195319 w 2371782"/>
              <a:gd name="connsiteY29" fmla="*/ 642938 h 1785938"/>
              <a:gd name="connsiteX30" fmla="*/ 190557 w 2371782"/>
              <a:gd name="connsiteY30" fmla="*/ 657225 h 1785938"/>
              <a:gd name="connsiteX31" fmla="*/ 166744 w 2371782"/>
              <a:gd name="connsiteY31" fmla="*/ 681038 h 1785938"/>
              <a:gd name="connsiteX32" fmla="*/ 147694 w 2371782"/>
              <a:gd name="connsiteY32" fmla="*/ 714375 h 1785938"/>
              <a:gd name="connsiteX33" fmla="*/ 138169 w 2371782"/>
              <a:gd name="connsiteY33" fmla="*/ 742950 h 1785938"/>
              <a:gd name="connsiteX34" fmla="*/ 133407 w 2371782"/>
              <a:gd name="connsiteY34" fmla="*/ 757238 h 1785938"/>
              <a:gd name="connsiteX35" fmla="*/ 114357 w 2371782"/>
              <a:gd name="connsiteY35" fmla="*/ 800100 h 1785938"/>
              <a:gd name="connsiteX36" fmla="*/ 104832 w 2371782"/>
              <a:gd name="connsiteY36" fmla="*/ 819150 h 1785938"/>
              <a:gd name="connsiteX37" fmla="*/ 95307 w 2371782"/>
              <a:gd name="connsiteY37" fmla="*/ 833438 h 1785938"/>
              <a:gd name="connsiteX38" fmla="*/ 85782 w 2371782"/>
              <a:gd name="connsiteY38" fmla="*/ 862013 h 1785938"/>
              <a:gd name="connsiteX39" fmla="*/ 81019 w 2371782"/>
              <a:gd name="connsiteY39" fmla="*/ 876300 h 1785938"/>
              <a:gd name="connsiteX40" fmla="*/ 52444 w 2371782"/>
              <a:gd name="connsiteY40" fmla="*/ 900113 h 1785938"/>
              <a:gd name="connsiteX41" fmla="*/ 23869 w 2371782"/>
              <a:gd name="connsiteY41" fmla="*/ 923925 h 1785938"/>
              <a:gd name="connsiteX42" fmla="*/ 4819 w 2371782"/>
              <a:gd name="connsiteY42" fmla="*/ 966788 h 1785938"/>
              <a:gd name="connsiteX43" fmla="*/ 4819 w 2371782"/>
              <a:gd name="connsiteY43" fmla="*/ 1143000 h 1785938"/>
              <a:gd name="connsiteX44" fmla="*/ 19107 w 2371782"/>
              <a:gd name="connsiteY44" fmla="*/ 1171575 h 1785938"/>
              <a:gd name="connsiteX45" fmla="*/ 33394 w 2371782"/>
              <a:gd name="connsiteY45" fmla="*/ 1176338 h 1785938"/>
              <a:gd name="connsiteX46" fmla="*/ 42919 w 2371782"/>
              <a:gd name="connsiteY46" fmla="*/ 1190625 h 1785938"/>
              <a:gd name="connsiteX47" fmla="*/ 57207 w 2371782"/>
              <a:gd name="connsiteY47" fmla="*/ 1204913 h 1785938"/>
              <a:gd name="connsiteX48" fmla="*/ 81019 w 2371782"/>
              <a:gd name="connsiteY48" fmla="*/ 1238250 h 1785938"/>
              <a:gd name="connsiteX49" fmla="*/ 119119 w 2371782"/>
              <a:gd name="connsiteY49" fmla="*/ 1252538 h 1785938"/>
              <a:gd name="connsiteX50" fmla="*/ 133407 w 2371782"/>
              <a:gd name="connsiteY50" fmla="*/ 1257300 h 1785938"/>
              <a:gd name="connsiteX51" fmla="*/ 171507 w 2371782"/>
              <a:gd name="connsiteY51" fmla="*/ 1262063 h 1785938"/>
              <a:gd name="connsiteX52" fmla="*/ 219132 w 2371782"/>
              <a:gd name="connsiteY52" fmla="*/ 1271588 h 1785938"/>
              <a:gd name="connsiteX53" fmla="*/ 228657 w 2371782"/>
              <a:gd name="connsiteY53" fmla="*/ 1285875 h 1785938"/>
              <a:gd name="connsiteX54" fmla="*/ 238182 w 2371782"/>
              <a:gd name="connsiteY54" fmla="*/ 1343025 h 1785938"/>
              <a:gd name="connsiteX55" fmla="*/ 257232 w 2371782"/>
              <a:gd name="connsiteY55" fmla="*/ 1371600 h 1785938"/>
              <a:gd name="connsiteX56" fmla="*/ 266757 w 2371782"/>
              <a:gd name="connsiteY56" fmla="*/ 1385888 h 1785938"/>
              <a:gd name="connsiteX57" fmla="*/ 285807 w 2371782"/>
              <a:gd name="connsiteY57" fmla="*/ 1419225 h 1785938"/>
              <a:gd name="connsiteX58" fmla="*/ 300094 w 2371782"/>
              <a:gd name="connsiteY58" fmla="*/ 1433513 h 1785938"/>
              <a:gd name="connsiteX59" fmla="*/ 304857 w 2371782"/>
              <a:gd name="connsiteY59" fmla="*/ 1447800 h 1785938"/>
              <a:gd name="connsiteX60" fmla="*/ 314382 w 2371782"/>
              <a:gd name="connsiteY60" fmla="*/ 1462088 h 1785938"/>
              <a:gd name="connsiteX61" fmla="*/ 352482 w 2371782"/>
              <a:gd name="connsiteY61" fmla="*/ 1514475 h 1785938"/>
              <a:gd name="connsiteX62" fmla="*/ 357244 w 2371782"/>
              <a:gd name="connsiteY62" fmla="*/ 1528763 h 1785938"/>
              <a:gd name="connsiteX63" fmla="*/ 385819 w 2371782"/>
              <a:gd name="connsiteY63" fmla="*/ 1552575 h 1785938"/>
              <a:gd name="connsiteX64" fmla="*/ 404869 w 2371782"/>
              <a:gd name="connsiteY64" fmla="*/ 1571625 h 1785938"/>
              <a:gd name="connsiteX65" fmla="*/ 414394 w 2371782"/>
              <a:gd name="connsiteY65" fmla="*/ 1585913 h 1785938"/>
              <a:gd name="connsiteX66" fmla="*/ 442969 w 2371782"/>
              <a:gd name="connsiteY66" fmla="*/ 1600200 h 1785938"/>
              <a:gd name="connsiteX67" fmla="*/ 481069 w 2371782"/>
              <a:gd name="connsiteY67" fmla="*/ 1614488 h 1785938"/>
              <a:gd name="connsiteX68" fmla="*/ 495357 w 2371782"/>
              <a:gd name="connsiteY68" fmla="*/ 1624013 h 1785938"/>
              <a:gd name="connsiteX69" fmla="*/ 514407 w 2371782"/>
              <a:gd name="connsiteY69" fmla="*/ 1633538 h 1785938"/>
              <a:gd name="connsiteX70" fmla="*/ 542982 w 2371782"/>
              <a:gd name="connsiteY70" fmla="*/ 1662113 h 1785938"/>
              <a:gd name="connsiteX71" fmla="*/ 576319 w 2371782"/>
              <a:gd name="connsiteY71" fmla="*/ 1681163 h 1785938"/>
              <a:gd name="connsiteX72" fmla="*/ 609657 w 2371782"/>
              <a:gd name="connsiteY72" fmla="*/ 1700213 h 1785938"/>
              <a:gd name="connsiteX73" fmla="*/ 633469 w 2371782"/>
              <a:gd name="connsiteY73" fmla="*/ 1704975 h 1785938"/>
              <a:gd name="connsiteX74" fmla="*/ 647757 w 2371782"/>
              <a:gd name="connsiteY74" fmla="*/ 1714500 h 1785938"/>
              <a:gd name="connsiteX75" fmla="*/ 657282 w 2371782"/>
              <a:gd name="connsiteY75" fmla="*/ 1728788 h 1785938"/>
              <a:gd name="connsiteX76" fmla="*/ 671569 w 2371782"/>
              <a:gd name="connsiteY76" fmla="*/ 1733550 h 1785938"/>
              <a:gd name="connsiteX77" fmla="*/ 700144 w 2371782"/>
              <a:gd name="connsiteY77" fmla="*/ 1752600 h 1785938"/>
              <a:gd name="connsiteX78" fmla="*/ 733482 w 2371782"/>
              <a:gd name="connsiteY78" fmla="*/ 1762125 h 1785938"/>
              <a:gd name="connsiteX79" fmla="*/ 752532 w 2371782"/>
              <a:gd name="connsiteY79" fmla="*/ 1771650 h 1785938"/>
              <a:gd name="connsiteX80" fmla="*/ 771582 w 2371782"/>
              <a:gd name="connsiteY80" fmla="*/ 1776413 h 1785938"/>
              <a:gd name="connsiteX81" fmla="*/ 809682 w 2371782"/>
              <a:gd name="connsiteY81" fmla="*/ 1785938 h 1785938"/>
              <a:gd name="connsiteX82" fmla="*/ 895407 w 2371782"/>
              <a:gd name="connsiteY82" fmla="*/ 1781175 h 1785938"/>
              <a:gd name="connsiteX83" fmla="*/ 909694 w 2371782"/>
              <a:gd name="connsiteY83" fmla="*/ 1771650 h 1785938"/>
              <a:gd name="connsiteX84" fmla="*/ 928744 w 2371782"/>
              <a:gd name="connsiteY84" fmla="*/ 1743075 h 1785938"/>
              <a:gd name="connsiteX85" fmla="*/ 938269 w 2371782"/>
              <a:gd name="connsiteY85" fmla="*/ 1728788 h 1785938"/>
              <a:gd name="connsiteX86" fmla="*/ 943032 w 2371782"/>
              <a:gd name="connsiteY86" fmla="*/ 1714500 h 1785938"/>
              <a:gd name="connsiteX87" fmla="*/ 947794 w 2371782"/>
              <a:gd name="connsiteY87" fmla="*/ 1695450 h 1785938"/>
              <a:gd name="connsiteX88" fmla="*/ 995419 w 2371782"/>
              <a:gd name="connsiteY88" fmla="*/ 1638300 h 1785938"/>
              <a:gd name="connsiteX89" fmla="*/ 1004944 w 2371782"/>
              <a:gd name="connsiteY89" fmla="*/ 1624013 h 1785938"/>
              <a:gd name="connsiteX90" fmla="*/ 1019232 w 2371782"/>
              <a:gd name="connsiteY90" fmla="*/ 1595438 h 1785938"/>
              <a:gd name="connsiteX91" fmla="*/ 1043044 w 2371782"/>
              <a:gd name="connsiteY91" fmla="*/ 1552575 h 1785938"/>
              <a:gd name="connsiteX92" fmla="*/ 1052569 w 2371782"/>
              <a:gd name="connsiteY92" fmla="*/ 1538288 h 1785938"/>
              <a:gd name="connsiteX93" fmla="*/ 1062094 w 2371782"/>
              <a:gd name="connsiteY93" fmla="*/ 1509713 h 1785938"/>
              <a:gd name="connsiteX94" fmla="*/ 1095432 w 2371782"/>
              <a:gd name="connsiteY94" fmla="*/ 1466850 h 1785938"/>
              <a:gd name="connsiteX95" fmla="*/ 1143057 w 2371782"/>
              <a:gd name="connsiteY95" fmla="*/ 1447800 h 1785938"/>
              <a:gd name="connsiteX96" fmla="*/ 1157344 w 2371782"/>
              <a:gd name="connsiteY96" fmla="*/ 1443038 h 1785938"/>
              <a:gd name="connsiteX97" fmla="*/ 1176394 w 2371782"/>
              <a:gd name="connsiteY97" fmla="*/ 1423988 h 1785938"/>
              <a:gd name="connsiteX98" fmla="*/ 1181157 w 2371782"/>
              <a:gd name="connsiteY98" fmla="*/ 1409700 h 1785938"/>
              <a:gd name="connsiteX99" fmla="*/ 1209732 w 2371782"/>
              <a:gd name="connsiteY99" fmla="*/ 1395413 h 1785938"/>
              <a:gd name="connsiteX100" fmla="*/ 1281169 w 2371782"/>
              <a:gd name="connsiteY100" fmla="*/ 1385888 h 1785938"/>
              <a:gd name="connsiteX101" fmla="*/ 1338319 w 2371782"/>
              <a:gd name="connsiteY101" fmla="*/ 1376363 h 1785938"/>
              <a:gd name="connsiteX102" fmla="*/ 1357369 w 2371782"/>
              <a:gd name="connsiteY102" fmla="*/ 1371600 h 1785938"/>
              <a:gd name="connsiteX103" fmla="*/ 1538344 w 2371782"/>
              <a:gd name="connsiteY103" fmla="*/ 1366838 h 1785938"/>
              <a:gd name="connsiteX104" fmla="*/ 1624069 w 2371782"/>
              <a:gd name="connsiteY104" fmla="*/ 1362075 h 1785938"/>
              <a:gd name="connsiteX105" fmla="*/ 1643119 w 2371782"/>
              <a:gd name="connsiteY105" fmla="*/ 1357313 h 1785938"/>
              <a:gd name="connsiteX106" fmla="*/ 1671694 w 2371782"/>
              <a:gd name="connsiteY106" fmla="*/ 1347788 h 1785938"/>
              <a:gd name="connsiteX107" fmla="*/ 1681219 w 2371782"/>
              <a:gd name="connsiteY107" fmla="*/ 1333500 h 1785938"/>
              <a:gd name="connsiteX108" fmla="*/ 1690744 w 2371782"/>
              <a:gd name="connsiteY108" fmla="*/ 1247775 h 1785938"/>
              <a:gd name="connsiteX109" fmla="*/ 1700269 w 2371782"/>
              <a:gd name="connsiteY109" fmla="*/ 1219200 h 1785938"/>
              <a:gd name="connsiteX110" fmla="*/ 1714557 w 2371782"/>
              <a:gd name="connsiteY110" fmla="*/ 1190625 h 1785938"/>
              <a:gd name="connsiteX111" fmla="*/ 1719319 w 2371782"/>
              <a:gd name="connsiteY111" fmla="*/ 1157288 h 1785938"/>
              <a:gd name="connsiteX112" fmla="*/ 1724082 w 2371782"/>
              <a:gd name="connsiteY112" fmla="*/ 1138238 h 1785938"/>
              <a:gd name="connsiteX113" fmla="*/ 1728844 w 2371782"/>
              <a:gd name="connsiteY113" fmla="*/ 1104900 h 1785938"/>
              <a:gd name="connsiteX114" fmla="*/ 1738369 w 2371782"/>
              <a:gd name="connsiteY114" fmla="*/ 1090613 h 1785938"/>
              <a:gd name="connsiteX115" fmla="*/ 1757419 w 2371782"/>
              <a:gd name="connsiteY115" fmla="*/ 1062038 h 1785938"/>
              <a:gd name="connsiteX116" fmla="*/ 1776469 w 2371782"/>
              <a:gd name="connsiteY116" fmla="*/ 1023938 h 1785938"/>
              <a:gd name="connsiteX117" fmla="*/ 1800282 w 2371782"/>
              <a:gd name="connsiteY117" fmla="*/ 995363 h 1785938"/>
              <a:gd name="connsiteX118" fmla="*/ 1809807 w 2371782"/>
              <a:gd name="connsiteY118" fmla="*/ 976313 h 1785938"/>
              <a:gd name="connsiteX119" fmla="*/ 1828857 w 2371782"/>
              <a:gd name="connsiteY119" fmla="*/ 947738 h 1785938"/>
              <a:gd name="connsiteX120" fmla="*/ 1847907 w 2371782"/>
              <a:gd name="connsiteY120" fmla="*/ 928688 h 1785938"/>
              <a:gd name="connsiteX121" fmla="*/ 1862194 w 2371782"/>
              <a:gd name="connsiteY121" fmla="*/ 909638 h 1785938"/>
              <a:gd name="connsiteX122" fmla="*/ 1919344 w 2371782"/>
              <a:gd name="connsiteY122" fmla="*/ 862013 h 1785938"/>
              <a:gd name="connsiteX123" fmla="*/ 1947919 w 2371782"/>
              <a:gd name="connsiteY123" fmla="*/ 842963 h 1785938"/>
              <a:gd name="connsiteX124" fmla="*/ 1962207 w 2371782"/>
              <a:gd name="connsiteY124" fmla="*/ 833438 h 1785938"/>
              <a:gd name="connsiteX125" fmla="*/ 1986019 w 2371782"/>
              <a:gd name="connsiteY125" fmla="*/ 790575 h 1785938"/>
              <a:gd name="connsiteX126" fmla="*/ 2014594 w 2371782"/>
              <a:gd name="connsiteY126" fmla="*/ 771525 h 1785938"/>
              <a:gd name="connsiteX127" fmla="*/ 2028882 w 2371782"/>
              <a:gd name="connsiteY127" fmla="*/ 762000 h 1785938"/>
              <a:gd name="connsiteX128" fmla="*/ 2057457 w 2371782"/>
              <a:gd name="connsiteY128" fmla="*/ 742950 h 1785938"/>
              <a:gd name="connsiteX129" fmla="*/ 2071744 w 2371782"/>
              <a:gd name="connsiteY129" fmla="*/ 733425 h 1785938"/>
              <a:gd name="connsiteX130" fmla="*/ 2105082 w 2371782"/>
              <a:gd name="connsiteY130" fmla="*/ 723900 h 1785938"/>
              <a:gd name="connsiteX131" fmla="*/ 2138419 w 2371782"/>
              <a:gd name="connsiteY131" fmla="*/ 709613 h 1785938"/>
              <a:gd name="connsiteX132" fmla="*/ 2157469 w 2371782"/>
              <a:gd name="connsiteY132" fmla="*/ 676275 h 1785938"/>
              <a:gd name="connsiteX133" fmla="*/ 2171757 w 2371782"/>
              <a:gd name="connsiteY133" fmla="*/ 666750 h 1785938"/>
              <a:gd name="connsiteX134" fmla="*/ 2190807 w 2371782"/>
              <a:gd name="connsiteY134" fmla="*/ 652463 h 1785938"/>
              <a:gd name="connsiteX135" fmla="*/ 2205094 w 2371782"/>
              <a:gd name="connsiteY135" fmla="*/ 647700 h 1785938"/>
              <a:gd name="connsiteX136" fmla="*/ 2247957 w 2371782"/>
              <a:gd name="connsiteY136" fmla="*/ 623888 h 1785938"/>
              <a:gd name="connsiteX137" fmla="*/ 2262244 w 2371782"/>
              <a:gd name="connsiteY137" fmla="*/ 614363 h 1785938"/>
              <a:gd name="connsiteX138" fmla="*/ 2276532 w 2371782"/>
              <a:gd name="connsiteY138" fmla="*/ 600075 h 1785938"/>
              <a:gd name="connsiteX139" fmla="*/ 2290819 w 2371782"/>
              <a:gd name="connsiteY139" fmla="*/ 595313 h 1785938"/>
              <a:gd name="connsiteX140" fmla="*/ 2305107 w 2371782"/>
              <a:gd name="connsiteY140" fmla="*/ 585788 h 1785938"/>
              <a:gd name="connsiteX141" fmla="*/ 2324157 w 2371782"/>
              <a:gd name="connsiteY141" fmla="*/ 552450 h 1785938"/>
              <a:gd name="connsiteX142" fmla="*/ 2333682 w 2371782"/>
              <a:gd name="connsiteY142" fmla="*/ 538163 h 1785938"/>
              <a:gd name="connsiteX143" fmla="*/ 2343207 w 2371782"/>
              <a:gd name="connsiteY143" fmla="*/ 504825 h 1785938"/>
              <a:gd name="connsiteX144" fmla="*/ 2347969 w 2371782"/>
              <a:gd name="connsiteY144" fmla="*/ 490538 h 1785938"/>
              <a:gd name="connsiteX145" fmla="*/ 2352732 w 2371782"/>
              <a:gd name="connsiteY145" fmla="*/ 457200 h 1785938"/>
              <a:gd name="connsiteX146" fmla="*/ 2357494 w 2371782"/>
              <a:gd name="connsiteY146" fmla="*/ 442913 h 1785938"/>
              <a:gd name="connsiteX147" fmla="*/ 2362257 w 2371782"/>
              <a:gd name="connsiteY147" fmla="*/ 423863 h 1785938"/>
              <a:gd name="connsiteX148" fmla="*/ 2371782 w 2371782"/>
              <a:gd name="connsiteY148" fmla="*/ 376238 h 1785938"/>
              <a:gd name="connsiteX149" fmla="*/ 2367019 w 2371782"/>
              <a:gd name="connsiteY149" fmla="*/ 252413 h 1785938"/>
              <a:gd name="connsiteX150" fmla="*/ 2333682 w 2371782"/>
              <a:gd name="connsiteY150" fmla="*/ 195263 h 1785938"/>
              <a:gd name="connsiteX151" fmla="*/ 2319394 w 2371782"/>
              <a:gd name="connsiteY151" fmla="*/ 185738 h 1785938"/>
              <a:gd name="connsiteX152" fmla="*/ 2290819 w 2371782"/>
              <a:gd name="connsiteY152" fmla="*/ 161925 h 1785938"/>
              <a:gd name="connsiteX153" fmla="*/ 2262244 w 2371782"/>
              <a:gd name="connsiteY153" fmla="*/ 133350 h 1785938"/>
              <a:gd name="connsiteX154" fmla="*/ 2247957 w 2371782"/>
              <a:gd name="connsiteY154" fmla="*/ 119063 h 1785938"/>
              <a:gd name="connsiteX155" fmla="*/ 2228907 w 2371782"/>
              <a:gd name="connsiteY155" fmla="*/ 109538 h 1785938"/>
              <a:gd name="connsiteX156" fmla="*/ 2190807 w 2371782"/>
              <a:gd name="connsiteY156" fmla="*/ 90488 h 1785938"/>
              <a:gd name="connsiteX157" fmla="*/ 2171757 w 2371782"/>
              <a:gd name="connsiteY157" fmla="*/ 80963 h 1785938"/>
              <a:gd name="connsiteX158" fmla="*/ 2157469 w 2371782"/>
              <a:gd name="connsiteY158" fmla="*/ 71438 h 1785938"/>
              <a:gd name="connsiteX159" fmla="*/ 2109844 w 2371782"/>
              <a:gd name="connsiteY159" fmla="*/ 57150 h 1785938"/>
              <a:gd name="connsiteX160" fmla="*/ 2076507 w 2371782"/>
              <a:gd name="connsiteY160" fmla="*/ 42863 h 1785938"/>
              <a:gd name="connsiteX161" fmla="*/ 2014594 w 2371782"/>
              <a:gd name="connsiteY161" fmla="*/ 23813 h 1785938"/>
              <a:gd name="connsiteX162" fmla="*/ 1995544 w 2371782"/>
              <a:gd name="connsiteY162" fmla="*/ 19050 h 1785938"/>
              <a:gd name="connsiteX163" fmla="*/ 1981257 w 2371782"/>
              <a:gd name="connsiteY163" fmla="*/ 14288 h 1785938"/>
              <a:gd name="connsiteX164" fmla="*/ 1957444 w 2371782"/>
              <a:gd name="connsiteY164" fmla="*/ 9525 h 1785938"/>
              <a:gd name="connsiteX165" fmla="*/ 1924107 w 2371782"/>
              <a:gd name="connsiteY165" fmla="*/ 0 h 1785938"/>
              <a:gd name="connsiteX166" fmla="*/ 1862194 w 2371782"/>
              <a:gd name="connsiteY166" fmla="*/ 4763 h 1785938"/>
              <a:gd name="connsiteX167" fmla="*/ 1847907 w 2371782"/>
              <a:gd name="connsiteY167" fmla="*/ 14288 h 1785938"/>
              <a:gd name="connsiteX168" fmla="*/ 1824094 w 2371782"/>
              <a:gd name="connsiteY168" fmla="*/ 42863 h 1785938"/>
              <a:gd name="connsiteX169" fmla="*/ 1809807 w 2371782"/>
              <a:gd name="connsiteY169" fmla="*/ 85725 h 1785938"/>
              <a:gd name="connsiteX170" fmla="*/ 1805044 w 2371782"/>
              <a:gd name="connsiteY170" fmla="*/ 100013 h 1785938"/>
              <a:gd name="connsiteX171" fmla="*/ 1790757 w 2371782"/>
              <a:gd name="connsiteY171" fmla="*/ 114300 h 1785938"/>
              <a:gd name="connsiteX172" fmla="*/ 1776469 w 2371782"/>
              <a:gd name="connsiteY172" fmla="*/ 123825 h 1785938"/>
              <a:gd name="connsiteX173" fmla="*/ 1728844 w 2371782"/>
              <a:gd name="connsiteY173" fmla="*/ 161925 h 1785938"/>
              <a:gd name="connsiteX174" fmla="*/ 1700269 w 2371782"/>
              <a:gd name="connsiteY174" fmla="*/ 185738 h 1785938"/>
              <a:gd name="connsiteX175" fmla="*/ 1657407 w 2371782"/>
              <a:gd name="connsiteY175" fmla="*/ 219075 h 1785938"/>
              <a:gd name="connsiteX176" fmla="*/ 1643119 w 2371782"/>
              <a:gd name="connsiteY176" fmla="*/ 223838 h 1785938"/>
              <a:gd name="connsiteX177" fmla="*/ 1628832 w 2371782"/>
              <a:gd name="connsiteY177" fmla="*/ 233363 h 1785938"/>
              <a:gd name="connsiteX178" fmla="*/ 1585969 w 2371782"/>
              <a:gd name="connsiteY178" fmla="*/ 242888 h 1785938"/>
              <a:gd name="connsiteX179" fmla="*/ 1428807 w 2371782"/>
              <a:gd name="connsiteY179" fmla="*/ 247650 h 1785938"/>
              <a:gd name="connsiteX180" fmla="*/ 1262119 w 2371782"/>
              <a:gd name="connsiteY180" fmla="*/ 242888 h 1785938"/>
              <a:gd name="connsiteX181" fmla="*/ 1209732 w 2371782"/>
              <a:gd name="connsiteY181" fmla="*/ 238125 h 1785938"/>
              <a:gd name="connsiteX182" fmla="*/ 1171632 w 2371782"/>
              <a:gd name="connsiteY182" fmla="*/ 228600 h 1785938"/>
              <a:gd name="connsiteX183" fmla="*/ 1152582 w 2371782"/>
              <a:gd name="connsiteY183" fmla="*/ 180975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2371782" h="1785938">
                <a:moveTo>
                  <a:pt x="1152582" y="180975"/>
                </a:moveTo>
                <a:cubicBezTo>
                  <a:pt x="1145438" y="176213"/>
                  <a:pt x="1135384" y="192307"/>
                  <a:pt x="1128769" y="200025"/>
                </a:cubicBezTo>
                <a:cubicBezTo>
                  <a:pt x="1125502" y="203837"/>
                  <a:pt x="1126445" y="209925"/>
                  <a:pt x="1124007" y="214313"/>
                </a:cubicBezTo>
                <a:cubicBezTo>
                  <a:pt x="1118448" y="224320"/>
                  <a:pt x="1111307" y="233363"/>
                  <a:pt x="1104957" y="242888"/>
                </a:cubicBezTo>
                <a:cubicBezTo>
                  <a:pt x="1101782" y="247650"/>
                  <a:pt x="1097242" y="251745"/>
                  <a:pt x="1095432" y="257175"/>
                </a:cubicBezTo>
                <a:cubicBezTo>
                  <a:pt x="1093844" y="261938"/>
                  <a:pt x="1093107" y="267074"/>
                  <a:pt x="1090669" y="271463"/>
                </a:cubicBezTo>
                <a:cubicBezTo>
                  <a:pt x="1085110" y="281470"/>
                  <a:pt x="1081144" y="293688"/>
                  <a:pt x="1071619" y="300038"/>
                </a:cubicBezTo>
                <a:lnTo>
                  <a:pt x="1043044" y="319088"/>
                </a:lnTo>
                <a:cubicBezTo>
                  <a:pt x="1020819" y="352425"/>
                  <a:pt x="1033519" y="341313"/>
                  <a:pt x="1009707" y="357188"/>
                </a:cubicBezTo>
                <a:cubicBezTo>
                  <a:pt x="1003357" y="366713"/>
                  <a:pt x="994277" y="374903"/>
                  <a:pt x="990657" y="385763"/>
                </a:cubicBezTo>
                <a:cubicBezTo>
                  <a:pt x="979322" y="419768"/>
                  <a:pt x="989486" y="408769"/>
                  <a:pt x="966844" y="423863"/>
                </a:cubicBezTo>
                <a:cubicBezTo>
                  <a:pt x="939852" y="464350"/>
                  <a:pt x="984316" y="401624"/>
                  <a:pt x="928744" y="457200"/>
                </a:cubicBezTo>
                <a:cubicBezTo>
                  <a:pt x="918210" y="467735"/>
                  <a:pt x="913432" y="474382"/>
                  <a:pt x="900169" y="481013"/>
                </a:cubicBezTo>
                <a:cubicBezTo>
                  <a:pt x="895679" y="483258"/>
                  <a:pt x="890644" y="484188"/>
                  <a:pt x="885882" y="485775"/>
                </a:cubicBezTo>
                <a:cubicBezTo>
                  <a:pt x="881119" y="488950"/>
                  <a:pt x="876855" y="493045"/>
                  <a:pt x="871594" y="495300"/>
                </a:cubicBezTo>
                <a:cubicBezTo>
                  <a:pt x="865578" y="497878"/>
                  <a:pt x="858962" y="498779"/>
                  <a:pt x="852544" y="500063"/>
                </a:cubicBezTo>
                <a:cubicBezTo>
                  <a:pt x="836043" y="503363"/>
                  <a:pt x="806621" y="507304"/>
                  <a:pt x="790632" y="509588"/>
                </a:cubicBezTo>
                <a:cubicBezTo>
                  <a:pt x="756169" y="521074"/>
                  <a:pt x="789115" y="511344"/>
                  <a:pt x="719194" y="519113"/>
                </a:cubicBezTo>
                <a:cubicBezTo>
                  <a:pt x="709597" y="520179"/>
                  <a:pt x="700144" y="522288"/>
                  <a:pt x="690619" y="523875"/>
                </a:cubicBezTo>
                <a:cubicBezTo>
                  <a:pt x="625532" y="522288"/>
                  <a:pt x="560331" y="523260"/>
                  <a:pt x="495357" y="519113"/>
                </a:cubicBezTo>
                <a:cubicBezTo>
                  <a:pt x="485337" y="518473"/>
                  <a:pt x="476522" y="512023"/>
                  <a:pt x="466782" y="509588"/>
                </a:cubicBezTo>
                <a:lnTo>
                  <a:pt x="447732" y="504825"/>
                </a:lnTo>
                <a:cubicBezTo>
                  <a:pt x="420744" y="506413"/>
                  <a:pt x="393682" y="507025"/>
                  <a:pt x="366769" y="509588"/>
                </a:cubicBezTo>
                <a:cubicBezTo>
                  <a:pt x="362995" y="509947"/>
                  <a:pt x="338478" y="516590"/>
                  <a:pt x="333432" y="519113"/>
                </a:cubicBezTo>
                <a:cubicBezTo>
                  <a:pt x="296511" y="537574"/>
                  <a:pt x="340760" y="521433"/>
                  <a:pt x="304857" y="533400"/>
                </a:cubicBezTo>
                <a:cubicBezTo>
                  <a:pt x="263908" y="560698"/>
                  <a:pt x="315718" y="527969"/>
                  <a:pt x="276282" y="547688"/>
                </a:cubicBezTo>
                <a:cubicBezTo>
                  <a:pt x="271162" y="550248"/>
                  <a:pt x="266757" y="554038"/>
                  <a:pt x="261994" y="557213"/>
                </a:cubicBezTo>
                <a:cubicBezTo>
                  <a:pt x="254458" y="568517"/>
                  <a:pt x="247039" y="580217"/>
                  <a:pt x="238182" y="590550"/>
                </a:cubicBezTo>
                <a:cubicBezTo>
                  <a:pt x="210676" y="622641"/>
                  <a:pt x="235423" y="587545"/>
                  <a:pt x="214369" y="619125"/>
                </a:cubicBezTo>
                <a:cubicBezTo>
                  <a:pt x="202400" y="655036"/>
                  <a:pt x="219938" y="612165"/>
                  <a:pt x="195319" y="642938"/>
                </a:cubicBezTo>
                <a:cubicBezTo>
                  <a:pt x="192183" y="646858"/>
                  <a:pt x="192802" y="652735"/>
                  <a:pt x="190557" y="657225"/>
                </a:cubicBezTo>
                <a:cubicBezTo>
                  <a:pt x="182619" y="673101"/>
                  <a:pt x="181032" y="671513"/>
                  <a:pt x="166744" y="681038"/>
                </a:cubicBezTo>
                <a:cubicBezTo>
                  <a:pt x="152180" y="724733"/>
                  <a:pt x="176525" y="656715"/>
                  <a:pt x="147694" y="714375"/>
                </a:cubicBezTo>
                <a:cubicBezTo>
                  <a:pt x="143204" y="723355"/>
                  <a:pt x="141344" y="733425"/>
                  <a:pt x="138169" y="742950"/>
                </a:cubicBezTo>
                <a:cubicBezTo>
                  <a:pt x="136582" y="747713"/>
                  <a:pt x="136192" y="753061"/>
                  <a:pt x="133407" y="757238"/>
                </a:cubicBezTo>
                <a:cubicBezTo>
                  <a:pt x="105390" y="799262"/>
                  <a:pt x="148360" y="732095"/>
                  <a:pt x="114357" y="800100"/>
                </a:cubicBezTo>
                <a:cubicBezTo>
                  <a:pt x="111182" y="806450"/>
                  <a:pt x="108354" y="812986"/>
                  <a:pt x="104832" y="819150"/>
                </a:cubicBezTo>
                <a:cubicBezTo>
                  <a:pt x="101992" y="824120"/>
                  <a:pt x="97632" y="828207"/>
                  <a:pt x="95307" y="833438"/>
                </a:cubicBezTo>
                <a:cubicBezTo>
                  <a:pt x="91229" y="842613"/>
                  <a:pt x="88957" y="852488"/>
                  <a:pt x="85782" y="862013"/>
                </a:cubicBezTo>
                <a:cubicBezTo>
                  <a:pt x="84194" y="866775"/>
                  <a:pt x="85196" y="873515"/>
                  <a:pt x="81019" y="876300"/>
                </a:cubicBezTo>
                <a:cubicBezTo>
                  <a:pt x="45548" y="899948"/>
                  <a:pt x="89113" y="869555"/>
                  <a:pt x="52444" y="900113"/>
                </a:cubicBezTo>
                <a:cubicBezTo>
                  <a:pt x="12652" y="933273"/>
                  <a:pt x="65622" y="882175"/>
                  <a:pt x="23869" y="923925"/>
                </a:cubicBezTo>
                <a:cubicBezTo>
                  <a:pt x="12534" y="957930"/>
                  <a:pt x="19913" y="944146"/>
                  <a:pt x="4819" y="966788"/>
                </a:cubicBezTo>
                <a:cubicBezTo>
                  <a:pt x="281" y="1053028"/>
                  <a:pt x="-3255" y="1058221"/>
                  <a:pt x="4819" y="1143000"/>
                </a:cubicBezTo>
                <a:cubicBezTo>
                  <a:pt x="5531" y="1150471"/>
                  <a:pt x="13480" y="1167073"/>
                  <a:pt x="19107" y="1171575"/>
                </a:cubicBezTo>
                <a:cubicBezTo>
                  <a:pt x="23027" y="1174711"/>
                  <a:pt x="28632" y="1174750"/>
                  <a:pt x="33394" y="1176338"/>
                </a:cubicBezTo>
                <a:cubicBezTo>
                  <a:pt x="36569" y="1181100"/>
                  <a:pt x="39255" y="1186228"/>
                  <a:pt x="42919" y="1190625"/>
                </a:cubicBezTo>
                <a:cubicBezTo>
                  <a:pt x="47231" y="1195799"/>
                  <a:pt x="53292" y="1199432"/>
                  <a:pt x="57207" y="1204913"/>
                </a:cubicBezTo>
                <a:cubicBezTo>
                  <a:pt x="72234" y="1225950"/>
                  <a:pt x="59350" y="1222772"/>
                  <a:pt x="81019" y="1238250"/>
                </a:cubicBezTo>
                <a:cubicBezTo>
                  <a:pt x="95814" y="1248818"/>
                  <a:pt x="102502" y="1247790"/>
                  <a:pt x="119119" y="1252538"/>
                </a:cubicBezTo>
                <a:cubicBezTo>
                  <a:pt x="123946" y="1253917"/>
                  <a:pt x="128468" y="1256402"/>
                  <a:pt x="133407" y="1257300"/>
                </a:cubicBezTo>
                <a:cubicBezTo>
                  <a:pt x="145999" y="1259590"/>
                  <a:pt x="158837" y="1260253"/>
                  <a:pt x="171507" y="1262063"/>
                </a:cubicBezTo>
                <a:cubicBezTo>
                  <a:pt x="198761" y="1265956"/>
                  <a:pt x="195986" y="1265801"/>
                  <a:pt x="219132" y="1271588"/>
                </a:cubicBezTo>
                <a:cubicBezTo>
                  <a:pt x="222307" y="1276350"/>
                  <a:pt x="226402" y="1280614"/>
                  <a:pt x="228657" y="1285875"/>
                </a:cubicBezTo>
                <a:cubicBezTo>
                  <a:pt x="240189" y="1312784"/>
                  <a:pt x="225438" y="1307343"/>
                  <a:pt x="238182" y="1343025"/>
                </a:cubicBezTo>
                <a:cubicBezTo>
                  <a:pt x="242032" y="1353806"/>
                  <a:pt x="250882" y="1362075"/>
                  <a:pt x="257232" y="1371600"/>
                </a:cubicBezTo>
                <a:cubicBezTo>
                  <a:pt x="260407" y="1376363"/>
                  <a:pt x="264197" y="1380768"/>
                  <a:pt x="266757" y="1385888"/>
                </a:cubicBezTo>
                <a:cubicBezTo>
                  <a:pt x="272581" y="1397536"/>
                  <a:pt x="277391" y="1409126"/>
                  <a:pt x="285807" y="1419225"/>
                </a:cubicBezTo>
                <a:cubicBezTo>
                  <a:pt x="290119" y="1424399"/>
                  <a:pt x="295332" y="1428750"/>
                  <a:pt x="300094" y="1433513"/>
                </a:cubicBezTo>
                <a:cubicBezTo>
                  <a:pt x="301682" y="1438275"/>
                  <a:pt x="302612" y="1443310"/>
                  <a:pt x="304857" y="1447800"/>
                </a:cubicBezTo>
                <a:cubicBezTo>
                  <a:pt x="307417" y="1452920"/>
                  <a:pt x="311015" y="1457459"/>
                  <a:pt x="314382" y="1462088"/>
                </a:cubicBezTo>
                <a:cubicBezTo>
                  <a:pt x="357070" y="1520784"/>
                  <a:pt x="330301" y="1481204"/>
                  <a:pt x="352482" y="1514475"/>
                </a:cubicBezTo>
                <a:cubicBezTo>
                  <a:pt x="354069" y="1519238"/>
                  <a:pt x="354459" y="1524586"/>
                  <a:pt x="357244" y="1528763"/>
                </a:cubicBezTo>
                <a:cubicBezTo>
                  <a:pt x="368251" y="1545274"/>
                  <a:pt x="372156" y="1540863"/>
                  <a:pt x="385819" y="1552575"/>
                </a:cubicBezTo>
                <a:cubicBezTo>
                  <a:pt x="392637" y="1558419"/>
                  <a:pt x="399025" y="1564807"/>
                  <a:pt x="404869" y="1571625"/>
                </a:cubicBezTo>
                <a:cubicBezTo>
                  <a:pt x="408594" y="1575971"/>
                  <a:pt x="409815" y="1582479"/>
                  <a:pt x="414394" y="1585913"/>
                </a:cubicBezTo>
                <a:cubicBezTo>
                  <a:pt x="422913" y="1592303"/>
                  <a:pt x="433660" y="1595028"/>
                  <a:pt x="442969" y="1600200"/>
                </a:cubicBezTo>
                <a:cubicBezTo>
                  <a:pt x="470562" y="1615529"/>
                  <a:pt x="442353" y="1606744"/>
                  <a:pt x="481069" y="1614488"/>
                </a:cubicBezTo>
                <a:cubicBezTo>
                  <a:pt x="485832" y="1617663"/>
                  <a:pt x="490387" y="1621173"/>
                  <a:pt x="495357" y="1624013"/>
                </a:cubicBezTo>
                <a:cubicBezTo>
                  <a:pt x="501521" y="1627535"/>
                  <a:pt x="508863" y="1629103"/>
                  <a:pt x="514407" y="1633538"/>
                </a:cubicBezTo>
                <a:cubicBezTo>
                  <a:pt x="524926" y="1641953"/>
                  <a:pt x="531774" y="1654641"/>
                  <a:pt x="542982" y="1662113"/>
                </a:cubicBezTo>
                <a:cubicBezTo>
                  <a:pt x="577784" y="1685315"/>
                  <a:pt x="534031" y="1656999"/>
                  <a:pt x="576319" y="1681163"/>
                </a:cubicBezTo>
                <a:cubicBezTo>
                  <a:pt x="590950" y="1689523"/>
                  <a:pt x="592389" y="1694457"/>
                  <a:pt x="609657" y="1700213"/>
                </a:cubicBezTo>
                <a:cubicBezTo>
                  <a:pt x="617336" y="1702773"/>
                  <a:pt x="625532" y="1703388"/>
                  <a:pt x="633469" y="1704975"/>
                </a:cubicBezTo>
                <a:cubicBezTo>
                  <a:pt x="638232" y="1708150"/>
                  <a:pt x="643710" y="1710453"/>
                  <a:pt x="647757" y="1714500"/>
                </a:cubicBezTo>
                <a:cubicBezTo>
                  <a:pt x="651804" y="1718547"/>
                  <a:pt x="652812" y="1725212"/>
                  <a:pt x="657282" y="1728788"/>
                </a:cubicBezTo>
                <a:cubicBezTo>
                  <a:pt x="661202" y="1731924"/>
                  <a:pt x="666807" y="1731963"/>
                  <a:pt x="671569" y="1733550"/>
                </a:cubicBezTo>
                <a:cubicBezTo>
                  <a:pt x="681094" y="1739900"/>
                  <a:pt x="689038" y="1749823"/>
                  <a:pt x="700144" y="1752600"/>
                </a:cubicBezTo>
                <a:cubicBezTo>
                  <a:pt x="709803" y="1755015"/>
                  <a:pt x="723922" y="1758028"/>
                  <a:pt x="733482" y="1762125"/>
                </a:cubicBezTo>
                <a:cubicBezTo>
                  <a:pt x="740008" y="1764922"/>
                  <a:pt x="745885" y="1769157"/>
                  <a:pt x="752532" y="1771650"/>
                </a:cubicBezTo>
                <a:cubicBezTo>
                  <a:pt x="758661" y="1773948"/>
                  <a:pt x="765288" y="1774615"/>
                  <a:pt x="771582" y="1776413"/>
                </a:cubicBezTo>
                <a:cubicBezTo>
                  <a:pt x="805747" y="1786175"/>
                  <a:pt x="761276" y="1776256"/>
                  <a:pt x="809682" y="1785938"/>
                </a:cubicBezTo>
                <a:cubicBezTo>
                  <a:pt x="838257" y="1784350"/>
                  <a:pt x="867076" y="1785223"/>
                  <a:pt x="895407" y="1781175"/>
                </a:cubicBezTo>
                <a:cubicBezTo>
                  <a:pt x="901073" y="1780366"/>
                  <a:pt x="905925" y="1775958"/>
                  <a:pt x="909694" y="1771650"/>
                </a:cubicBezTo>
                <a:cubicBezTo>
                  <a:pt x="917232" y="1763035"/>
                  <a:pt x="922394" y="1752600"/>
                  <a:pt x="928744" y="1743075"/>
                </a:cubicBezTo>
                <a:cubicBezTo>
                  <a:pt x="931919" y="1738313"/>
                  <a:pt x="936459" y="1734218"/>
                  <a:pt x="938269" y="1728788"/>
                </a:cubicBezTo>
                <a:cubicBezTo>
                  <a:pt x="939857" y="1724025"/>
                  <a:pt x="941653" y="1719327"/>
                  <a:pt x="943032" y="1714500"/>
                </a:cubicBezTo>
                <a:cubicBezTo>
                  <a:pt x="944830" y="1708206"/>
                  <a:pt x="944867" y="1701304"/>
                  <a:pt x="947794" y="1695450"/>
                </a:cubicBezTo>
                <a:cubicBezTo>
                  <a:pt x="978951" y="1633135"/>
                  <a:pt x="953295" y="1701483"/>
                  <a:pt x="995419" y="1638300"/>
                </a:cubicBezTo>
                <a:cubicBezTo>
                  <a:pt x="998594" y="1633538"/>
                  <a:pt x="1002384" y="1629132"/>
                  <a:pt x="1004944" y="1624013"/>
                </a:cubicBezTo>
                <a:cubicBezTo>
                  <a:pt x="1024662" y="1584579"/>
                  <a:pt x="991936" y="1636381"/>
                  <a:pt x="1019232" y="1595438"/>
                </a:cubicBezTo>
                <a:cubicBezTo>
                  <a:pt x="1027613" y="1570290"/>
                  <a:pt x="1021210" y="1585326"/>
                  <a:pt x="1043044" y="1552575"/>
                </a:cubicBezTo>
                <a:cubicBezTo>
                  <a:pt x="1046219" y="1547813"/>
                  <a:pt x="1050759" y="1543718"/>
                  <a:pt x="1052569" y="1538288"/>
                </a:cubicBezTo>
                <a:cubicBezTo>
                  <a:pt x="1055744" y="1528763"/>
                  <a:pt x="1056525" y="1518067"/>
                  <a:pt x="1062094" y="1509713"/>
                </a:cubicBezTo>
                <a:cubicBezTo>
                  <a:pt x="1071047" y="1496284"/>
                  <a:pt x="1081188" y="1477024"/>
                  <a:pt x="1095432" y="1466850"/>
                </a:cubicBezTo>
                <a:cubicBezTo>
                  <a:pt x="1107695" y="1458091"/>
                  <a:pt x="1130045" y="1452137"/>
                  <a:pt x="1143057" y="1447800"/>
                </a:cubicBezTo>
                <a:lnTo>
                  <a:pt x="1157344" y="1443038"/>
                </a:lnTo>
                <a:cubicBezTo>
                  <a:pt x="1170046" y="1404935"/>
                  <a:pt x="1150993" y="1449389"/>
                  <a:pt x="1176394" y="1423988"/>
                </a:cubicBezTo>
                <a:cubicBezTo>
                  <a:pt x="1179944" y="1420438"/>
                  <a:pt x="1178021" y="1413620"/>
                  <a:pt x="1181157" y="1409700"/>
                </a:cubicBezTo>
                <a:cubicBezTo>
                  <a:pt x="1186712" y="1402756"/>
                  <a:pt x="1201336" y="1397279"/>
                  <a:pt x="1209732" y="1395413"/>
                </a:cubicBezTo>
                <a:cubicBezTo>
                  <a:pt x="1231119" y="1390660"/>
                  <a:pt x="1260520" y="1388182"/>
                  <a:pt x="1281169" y="1385888"/>
                </a:cubicBezTo>
                <a:cubicBezTo>
                  <a:pt x="1324039" y="1375169"/>
                  <a:pt x="1271427" y="1387512"/>
                  <a:pt x="1338319" y="1376363"/>
                </a:cubicBezTo>
                <a:cubicBezTo>
                  <a:pt x="1344775" y="1375287"/>
                  <a:pt x="1350831" y="1371911"/>
                  <a:pt x="1357369" y="1371600"/>
                </a:cubicBezTo>
                <a:cubicBezTo>
                  <a:pt x="1417647" y="1368730"/>
                  <a:pt x="1478019" y="1368425"/>
                  <a:pt x="1538344" y="1366838"/>
                </a:cubicBezTo>
                <a:cubicBezTo>
                  <a:pt x="1566919" y="1365250"/>
                  <a:pt x="1595567" y="1364666"/>
                  <a:pt x="1624069" y="1362075"/>
                </a:cubicBezTo>
                <a:cubicBezTo>
                  <a:pt x="1630588" y="1361482"/>
                  <a:pt x="1636850" y="1359194"/>
                  <a:pt x="1643119" y="1357313"/>
                </a:cubicBezTo>
                <a:cubicBezTo>
                  <a:pt x="1652736" y="1354428"/>
                  <a:pt x="1671694" y="1347788"/>
                  <a:pt x="1671694" y="1347788"/>
                </a:cubicBezTo>
                <a:cubicBezTo>
                  <a:pt x="1674869" y="1343025"/>
                  <a:pt x="1680096" y="1339113"/>
                  <a:pt x="1681219" y="1333500"/>
                </a:cubicBezTo>
                <a:cubicBezTo>
                  <a:pt x="1694432" y="1267437"/>
                  <a:pt x="1678976" y="1294847"/>
                  <a:pt x="1690744" y="1247775"/>
                </a:cubicBezTo>
                <a:cubicBezTo>
                  <a:pt x="1693179" y="1238035"/>
                  <a:pt x="1694700" y="1227554"/>
                  <a:pt x="1700269" y="1219200"/>
                </a:cubicBezTo>
                <a:cubicBezTo>
                  <a:pt x="1712579" y="1200736"/>
                  <a:pt x="1707984" y="1210343"/>
                  <a:pt x="1714557" y="1190625"/>
                </a:cubicBezTo>
                <a:cubicBezTo>
                  <a:pt x="1716144" y="1179513"/>
                  <a:pt x="1717311" y="1168332"/>
                  <a:pt x="1719319" y="1157288"/>
                </a:cubicBezTo>
                <a:cubicBezTo>
                  <a:pt x="1720490" y="1150848"/>
                  <a:pt x="1722911" y="1144678"/>
                  <a:pt x="1724082" y="1138238"/>
                </a:cubicBezTo>
                <a:cubicBezTo>
                  <a:pt x="1726090" y="1127194"/>
                  <a:pt x="1725618" y="1115652"/>
                  <a:pt x="1728844" y="1104900"/>
                </a:cubicBezTo>
                <a:cubicBezTo>
                  <a:pt x="1730489" y="1099418"/>
                  <a:pt x="1735809" y="1095732"/>
                  <a:pt x="1738369" y="1090613"/>
                </a:cubicBezTo>
                <a:cubicBezTo>
                  <a:pt x="1752154" y="1063043"/>
                  <a:pt x="1730336" y="1089121"/>
                  <a:pt x="1757419" y="1062038"/>
                </a:cubicBezTo>
                <a:cubicBezTo>
                  <a:pt x="1763279" y="1044459"/>
                  <a:pt x="1762974" y="1041932"/>
                  <a:pt x="1776469" y="1023938"/>
                </a:cubicBezTo>
                <a:cubicBezTo>
                  <a:pt x="1800109" y="992419"/>
                  <a:pt x="1782513" y="1026458"/>
                  <a:pt x="1800282" y="995363"/>
                </a:cubicBezTo>
                <a:cubicBezTo>
                  <a:pt x="1803804" y="989199"/>
                  <a:pt x="1806154" y="982401"/>
                  <a:pt x="1809807" y="976313"/>
                </a:cubicBezTo>
                <a:cubicBezTo>
                  <a:pt x="1815697" y="966497"/>
                  <a:pt x="1828857" y="947738"/>
                  <a:pt x="1828857" y="947738"/>
                </a:cubicBezTo>
                <a:cubicBezTo>
                  <a:pt x="1839602" y="915498"/>
                  <a:pt x="1824461" y="948226"/>
                  <a:pt x="1847907" y="928688"/>
                </a:cubicBezTo>
                <a:cubicBezTo>
                  <a:pt x="1854005" y="923607"/>
                  <a:pt x="1856884" y="915538"/>
                  <a:pt x="1862194" y="909638"/>
                </a:cubicBezTo>
                <a:cubicBezTo>
                  <a:pt x="1889695" y="879081"/>
                  <a:pt x="1887353" y="883340"/>
                  <a:pt x="1919344" y="862013"/>
                </a:cubicBezTo>
                <a:lnTo>
                  <a:pt x="1947919" y="842963"/>
                </a:lnTo>
                <a:lnTo>
                  <a:pt x="1962207" y="833438"/>
                </a:lnTo>
                <a:cubicBezTo>
                  <a:pt x="1967169" y="818549"/>
                  <a:pt x="1971981" y="799934"/>
                  <a:pt x="1986019" y="790575"/>
                </a:cubicBezTo>
                <a:lnTo>
                  <a:pt x="2014594" y="771525"/>
                </a:lnTo>
                <a:cubicBezTo>
                  <a:pt x="2019357" y="768350"/>
                  <a:pt x="2024835" y="766047"/>
                  <a:pt x="2028882" y="762000"/>
                </a:cubicBezTo>
                <a:cubicBezTo>
                  <a:pt x="2055965" y="734917"/>
                  <a:pt x="2029887" y="756735"/>
                  <a:pt x="2057457" y="742950"/>
                </a:cubicBezTo>
                <a:cubicBezTo>
                  <a:pt x="2062576" y="740390"/>
                  <a:pt x="2066483" y="735680"/>
                  <a:pt x="2071744" y="733425"/>
                </a:cubicBezTo>
                <a:cubicBezTo>
                  <a:pt x="2093118" y="724265"/>
                  <a:pt x="2086537" y="733173"/>
                  <a:pt x="2105082" y="723900"/>
                </a:cubicBezTo>
                <a:cubicBezTo>
                  <a:pt x="2137969" y="707456"/>
                  <a:pt x="2098774" y="719523"/>
                  <a:pt x="2138419" y="709613"/>
                </a:cubicBezTo>
                <a:cubicBezTo>
                  <a:pt x="2142154" y="702143"/>
                  <a:pt x="2150738" y="683006"/>
                  <a:pt x="2157469" y="676275"/>
                </a:cubicBezTo>
                <a:cubicBezTo>
                  <a:pt x="2161516" y="672228"/>
                  <a:pt x="2167099" y="670077"/>
                  <a:pt x="2171757" y="666750"/>
                </a:cubicBezTo>
                <a:cubicBezTo>
                  <a:pt x="2178216" y="662137"/>
                  <a:pt x="2183915" y="656401"/>
                  <a:pt x="2190807" y="652463"/>
                </a:cubicBezTo>
                <a:cubicBezTo>
                  <a:pt x="2195166" y="649972"/>
                  <a:pt x="2200706" y="650138"/>
                  <a:pt x="2205094" y="647700"/>
                </a:cubicBezTo>
                <a:cubicBezTo>
                  <a:pt x="2254215" y="620410"/>
                  <a:pt x="2215630" y="634662"/>
                  <a:pt x="2247957" y="623888"/>
                </a:cubicBezTo>
                <a:cubicBezTo>
                  <a:pt x="2252719" y="620713"/>
                  <a:pt x="2257847" y="618027"/>
                  <a:pt x="2262244" y="614363"/>
                </a:cubicBezTo>
                <a:cubicBezTo>
                  <a:pt x="2267418" y="610051"/>
                  <a:pt x="2270928" y="603811"/>
                  <a:pt x="2276532" y="600075"/>
                </a:cubicBezTo>
                <a:cubicBezTo>
                  <a:pt x="2280709" y="597290"/>
                  <a:pt x="2286057" y="596900"/>
                  <a:pt x="2290819" y="595313"/>
                </a:cubicBezTo>
                <a:cubicBezTo>
                  <a:pt x="2295582" y="592138"/>
                  <a:pt x="2301060" y="589835"/>
                  <a:pt x="2305107" y="585788"/>
                </a:cubicBezTo>
                <a:cubicBezTo>
                  <a:pt x="2312842" y="578053"/>
                  <a:pt x="2319177" y="561165"/>
                  <a:pt x="2324157" y="552450"/>
                </a:cubicBezTo>
                <a:cubicBezTo>
                  <a:pt x="2326997" y="547480"/>
                  <a:pt x="2330507" y="542925"/>
                  <a:pt x="2333682" y="538163"/>
                </a:cubicBezTo>
                <a:cubicBezTo>
                  <a:pt x="2345102" y="503899"/>
                  <a:pt x="2331244" y="546694"/>
                  <a:pt x="2343207" y="504825"/>
                </a:cubicBezTo>
                <a:cubicBezTo>
                  <a:pt x="2344586" y="499998"/>
                  <a:pt x="2346382" y="495300"/>
                  <a:pt x="2347969" y="490538"/>
                </a:cubicBezTo>
                <a:cubicBezTo>
                  <a:pt x="2349557" y="479425"/>
                  <a:pt x="2350530" y="468208"/>
                  <a:pt x="2352732" y="457200"/>
                </a:cubicBezTo>
                <a:cubicBezTo>
                  <a:pt x="2353716" y="452278"/>
                  <a:pt x="2356115" y="447740"/>
                  <a:pt x="2357494" y="442913"/>
                </a:cubicBezTo>
                <a:cubicBezTo>
                  <a:pt x="2359292" y="436619"/>
                  <a:pt x="2361086" y="430303"/>
                  <a:pt x="2362257" y="423863"/>
                </a:cubicBezTo>
                <a:cubicBezTo>
                  <a:pt x="2371013" y="375704"/>
                  <a:pt x="2362000" y="405580"/>
                  <a:pt x="2371782" y="376238"/>
                </a:cubicBezTo>
                <a:cubicBezTo>
                  <a:pt x="2370194" y="334963"/>
                  <a:pt x="2370875" y="293538"/>
                  <a:pt x="2367019" y="252413"/>
                </a:cubicBezTo>
                <a:cubicBezTo>
                  <a:pt x="2364951" y="230351"/>
                  <a:pt x="2350121" y="208962"/>
                  <a:pt x="2333682" y="195263"/>
                </a:cubicBezTo>
                <a:cubicBezTo>
                  <a:pt x="2329285" y="191599"/>
                  <a:pt x="2323791" y="189402"/>
                  <a:pt x="2319394" y="185738"/>
                </a:cubicBezTo>
                <a:cubicBezTo>
                  <a:pt x="2282724" y="155179"/>
                  <a:pt x="2326294" y="185574"/>
                  <a:pt x="2290819" y="161925"/>
                </a:cubicBezTo>
                <a:cubicBezTo>
                  <a:pt x="2274051" y="136774"/>
                  <a:pt x="2289811" y="156979"/>
                  <a:pt x="2262244" y="133350"/>
                </a:cubicBezTo>
                <a:cubicBezTo>
                  <a:pt x="2257130" y="128967"/>
                  <a:pt x="2253437" y="122978"/>
                  <a:pt x="2247957" y="119063"/>
                </a:cubicBezTo>
                <a:cubicBezTo>
                  <a:pt x="2242180" y="114937"/>
                  <a:pt x="2234927" y="113301"/>
                  <a:pt x="2228907" y="109538"/>
                </a:cubicBezTo>
                <a:cubicBezTo>
                  <a:pt x="2196525" y="89299"/>
                  <a:pt x="2224233" y="98844"/>
                  <a:pt x="2190807" y="90488"/>
                </a:cubicBezTo>
                <a:cubicBezTo>
                  <a:pt x="2184457" y="87313"/>
                  <a:pt x="2177921" y="84485"/>
                  <a:pt x="2171757" y="80963"/>
                </a:cubicBezTo>
                <a:cubicBezTo>
                  <a:pt x="2166787" y="78123"/>
                  <a:pt x="2162730" y="73693"/>
                  <a:pt x="2157469" y="71438"/>
                </a:cubicBezTo>
                <a:cubicBezTo>
                  <a:pt x="2138837" y="63453"/>
                  <a:pt x="2129046" y="69952"/>
                  <a:pt x="2109844" y="57150"/>
                </a:cubicBezTo>
                <a:cubicBezTo>
                  <a:pt x="2090111" y="43994"/>
                  <a:pt x="2101110" y="49013"/>
                  <a:pt x="2076507" y="42863"/>
                </a:cubicBezTo>
                <a:cubicBezTo>
                  <a:pt x="2046488" y="22851"/>
                  <a:pt x="2074224" y="38722"/>
                  <a:pt x="2014594" y="23813"/>
                </a:cubicBezTo>
                <a:cubicBezTo>
                  <a:pt x="2008244" y="22225"/>
                  <a:pt x="2001838" y="20848"/>
                  <a:pt x="1995544" y="19050"/>
                </a:cubicBezTo>
                <a:cubicBezTo>
                  <a:pt x="1990717" y="17671"/>
                  <a:pt x="1986127" y="15506"/>
                  <a:pt x="1981257" y="14288"/>
                </a:cubicBezTo>
                <a:cubicBezTo>
                  <a:pt x="1973404" y="12325"/>
                  <a:pt x="1965346" y="11281"/>
                  <a:pt x="1957444" y="9525"/>
                </a:cubicBezTo>
                <a:cubicBezTo>
                  <a:pt x="1939496" y="5537"/>
                  <a:pt x="1940023" y="5306"/>
                  <a:pt x="1924107" y="0"/>
                </a:cubicBezTo>
                <a:cubicBezTo>
                  <a:pt x="1903469" y="1588"/>
                  <a:pt x="1882538" y="948"/>
                  <a:pt x="1862194" y="4763"/>
                </a:cubicBezTo>
                <a:cubicBezTo>
                  <a:pt x="1856568" y="5818"/>
                  <a:pt x="1852304" y="10624"/>
                  <a:pt x="1847907" y="14288"/>
                </a:cubicBezTo>
                <a:cubicBezTo>
                  <a:pt x="1834153" y="25749"/>
                  <a:pt x="1833461" y="28812"/>
                  <a:pt x="1824094" y="42863"/>
                </a:cubicBezTo>
                <a:lnTo>
                  <a:pt x="1809807" y="85725"/>
                </a:lnTo>
                <a:cubicBezTo>
                  <a:pt x="1808219" y="90488"/>
                  <a:pt x="1808594" y="96463"/>
                  <a:pt x="1805044" y="100013"/>
                </a:cubicBezTo>
                <a:cubicBezTo>
                  <a:pt x="1800282" y="104775"/>
                  <a:pt x="1795931" y="109988"/>
                  <a:pt x="1790757" y="114300"/>
                </a:cubicBezTo>
                <a:cubicBezTo>
                  <a:pt x="1786360" y="117964"/>
                  <a:pt x="1780747" y="120022"/>
                  <a:pt x="1776469" y="123825"/>
                </a:cubicBezTo>
                <a:cubicBezTo>
                  <a:pt x="1733274" y="162220"/>
                  <a:pt x="1765002" y="143846"/>
                  <a:pt x="1728844" y="161925"/>
                </a:cubicBezTo>
                <a:cubicBezTo>
                  <a:pt x="1702709" y="188062"/>
                  <a:pt x="1726791" y="165847"/>
                  <a:pt x="1700269" y="185738"/>
                </a:cubicBezTo>
                <a:cubicBezTo>
                  <a:pt x="1685789" y="196598"/>
                  <a:pt x="1674578" y="213351"/>
                  <a:pt x="1657407" y="219075"/>
                </a:cubicBezTo>
                <a:cubicBezTo>
                  <a:pt x="1652644" y="220663"/>
                  <a:pt x="1647609" y="221593"/>
                  <a:pt x="1643119" y="223838"/>
                </a:cubicBezTo>
                <a:cubicBezTo>
                  <a:pt x="1638000" y="226398"/>
                  <a:pt x="1634093" y="231108"/>
                  <a:pt x="1628832" y="233363"/>
                </a:cubicBezTo>
                <a:cubicBezTo>
                  <a:pt x="1624293" y="235308"/>
                  <a:pt x="1588542" y="242753"/>
                  <a:pt x="1585969" y="242888"/>
                </a:cubicBezTo>
                <a:cubicBezTo>
                  <a:pt x="1533630" y="245643"/>
                  <a:pt x="1481194" y="246063"/>
                  <a:pt x="1428807" y="247650"/>
                </a:cubicBezTo>
                <a:lnTo>
                  <a:pt x="1262119" y="242888"/>
                </a:lnTo>
                <a:cubicBezTo>
                  <a:pt x="1244601" y="242126"/>
                  <a:pt x="1227052" y="240860"/>
                  <a:pt x="1209732" y="238125"/>
                </a:cubicBezTo>
                <a:cubicBezTo>
                  <a:pt x="1196801" y="236083"/>
                  <a:pt x="1171632" y="228600"/>
                  <a:pt x="1171632" y="228600"/>
                </a:cubicBezTo>
                <a:cubicBezTo>
                  <a:pt x="1160984" y="196657"/>
                  <a:pt x="1159726" y="185737"/>
                  <a:pt x="1152582" y="180975"/>
                </a:cubicBezTo>
                <a:close/>
              </a:path>
            </a:pathLst>
          </a:custGeom>
          <a:solidFill>
            <a:schemeClr val="accent1">
              <a:alpha val="43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673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Eukaryotic Plant Cell Review</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927" y="1600200"/>
            <a:ext cx="5800725" cy="4238625"/>
          </a:xfrm>
          <a:prstGeom prst="rect">
            <a:avLst/>
          </a:prstGeom>
        </p:spPr>
      </p:pic>
      <p:sp>
        <p:nvSpPr>
          <p:cNvPr id="9" name="TextBox 8"/>
          <p:cNvSpPr txBox="1"/>
          <p:nvPr/>
        </p:nvSpPr>
        <p:spPr>
          <a:xfrm>
            <a:off x="1095377" y="2236470"/>
            <a:ext cx="738663" cy="369332"/>
          </a:xfrm>
          <a:prstGeom prst="rect">
            <a:avLst/>
          </a:prstGeom>
          <a:noFill/>
        </p:spPr>
        <p:txBody>
          <a:bodyPr wrap="square" rtlCol="0">
            <a:spAutoFit/>
          </a:bodyPr>
          <a:lstStyle/>
          <a:p>
            <a:r>
              <a:rPr lang="en-US" dirty="0" smtClean="0"/>
              <a:t>Golgi</a:t>
            </a:r>
            <a:endParaRPr lang="en-US" dirty="0"/>
          </a:p>
        </p:txBody>
      </p:sp>
      <p:sp>
        <p:nvSpPr>
          <p:cNvPr id="10" name="TextBox 9"/>
          <p:cNvSpPr txBox="1"/>
          <p:nvPr/>
        </p:nvSpPr>
        <p:spPr>
          <a:xfrm>
            <a:off x="194310" y="2951857"/>
            <a:ext cx="1828800" cy="369332"/>
          </a:xfrm>
          <a:prstGeom prst="rect">
            <a:avLst/>
          </a:prstGeom>
          <a:noFill/>
        </p:spPr>
        <p:txBody>
          <a:bodyPr wrap="square" rtlCol="0">
            <a:spAutoFit/>
          </a:bodyPr>
          <a:lstStyle/>
          <a:p>
            <a:r>
              <a:rPr lang="en-US" dirty="0" smtClean="0"/>
              <a:t>Cell membrane</a:t>
            </a:r>
            <a:endParaRPr lang="en-US" dirty="0"/>
          </a:p>
        </p:txBody>
      </p:sp>
      <p:sp>
        <p:nvSpPr>
          <p:cNvPr id="11" name="TextBox 10"/>
          <p:cNvSpPr txBox="1"/>
          <p:nvPr/>
        </p:nvSpPr>
        <p:spPr>
          <a:xfrm>
            <a:off x="474823" y="3534846"/>
            <a:ext cx="1401127" cy="369332"/>
          </a:xfrm>
          <a:prstGeom prst="rect">
            <a:avLst/>
          </a:prstGeom>
          <a:noFill/>
        </p:spPr>
        <p:txBody>
          <a:bodyPr wrap="square" rtlCol="0">
            <a:spAutoFit/>
          </a:bodyPr>
          <a:lstStyle/>
          <a:p>
            <a:r>
              <a:rPr lang="en-US" dirty="0" smtClean="0"/>
              <a:t>Chloroplast</a:t>
            </a:r>
            <a:endParaRPr lang="en-US" dirty="0"/>
          </a:p>
        </p:txBody>
      </p:sp>
      <p:sp>
        <p:nvSpPr>
          <p:cNvPr id="12" name="TextBox 11"/>
          <p:cNvSpPr txBox="1"/>
          <p:nvPr/>
        </p:nvSpPr>
        <p:spPr>
          <a:xfrm>
            <a:off x="7365204" y="4800600"/>
            <a:ext cx="1610679" cy="369332"/>
          </a:xfrm>
          <a:prstGeom prst="rect">
            <a:avLst/>
          </a:prstGeom>
          <a:noFill/>
        </p:spPr>
        <p:txBody>
          <a:bodyPr wrap="square" rtlCol="0">
            <a:spAutoFit/>
          </a:bodyPr>
          <a:lstStyle/>
          <a:p>
            <a:r>
              <a:rPr lang="en-US" dirty="0" smtClean="0"/>
              <a:t>Mitochondria</a:t>
            </a:r>
            <a:endParaRPr lang="en-US" dirty="0"/>
          </a:p>
        </p:txBody>
      </p:sp>
      <p:sp>
        <p:nvSpPr>
          <p:cNvPr id="13" name="TextBox 12"/>
          <p:cNvSpPr txBox="1"/>
          <p:nvPr/>
        </p:nvSpPr>
        <p:spPr>
          <a:xfrm>
            <a:off x="7319963" y="2362200"/>
            <a:ext cx="1401127" cy="369332"/>
          </a:xfrm>
          <a:prstGeom prst="rect">
            <a:avLst/>
          </a:prstGeom>
          <a:noFill/>
        </p:spPr>
        <p:txBody>
          <a:bodyPr wrap="square" rtlCol="0">
            <a:spAutoFit/>
          </a:bodyPr>
          <a:lstStyle/>
          <a:p>
            <a:r>
              <a:rPr lang="en-US" dirty="0" smtClean="0"/>
              <a:t>RER</a:t>
            </a:r>
            <a:endParaRPr lang="en-US" dirty="0"/>
          </a:p>
        </p:txBody>
      </p:sp>
      <p:sp>
        <p:nvSpPr>
          <p:cNvPr id="14" name="TextBox 13"/>
          <p:cNvSpPr txBox="1"/>
          <p:nvPr/>
        </p:nvSpPr>
        <p:spPr>
          <a:xfrm>
            <a:off x="7365202" y="3978116"/>
            <a:ext cx="1401127" cy="369332"/>
          </a:xfrm>
          <a:prstGeom prst="rect">
            <a:avLst/>
          </a:prstGeom>
          <a:noFill/>
        </p:spPr>
        <p:txBody>
          <a:bodyPr wrap="square" rtlCol="0">
            <a:spAutoFit/>
          </a:bodyPr>
          <a:lstStyle/>
          <a:p>
            <a:r>
              <a:rPr lang="en-US" dirty="0" smtClean="0"/>
              <a:t>SER</a:t>
            </a:r>
            <a:endParaRPr lang="en-US" dirty="0"/>
          </a:p>
        </p:txBody>
      </p:sp>
      <p:sp>
        <p:nvSpPr>
          <p:cNvPr id="15" name="TextBox 14"/>
          <p:cNvSpPr txBox="1"/>
          <p:nvPr/>
        </p:nvSpPr>
        <p:spPr>
          <a:xfrm>
            <a:off x="7357582" y="3324999"/>
            <a:ext cx="1401127" cy="369332"/>
          </a:xfrm>
          <a:prstGeom prst="rect">
            <a:avLst/>
          </a:prstGeom>
          <a:noFill/>
        </p:spPr>
        <p:txBody>
          <a:bodyPr wrap="square" rtlCol="0">
            <a:spAutoFit/>
          </a:bodyPr>
          <a:lstStyle/>
          <a:p>
            <a:r>
              <a:rPr lang="en-US" dirty="0" smtClean="0"/>
              <a:t>Nucleolus</a:t>
            </a:r>
            <a:endParaRPr lang="en-US" dirty="0"/>
          </a:p>
        </p:txBody>
      </p:sp>
      <p:sp>
        <p:nvSpPr>
          <p:cNvPr id="16" name="TextBox 15"/>
          <p:cNvSpPr txBox="1"/>
          <p:nvPr/>
        </p:nvSpPr>
        <p:spPr>
          <a:xfrm>
            <a:off x="7365204" y="2980848"/>
            <a:ext cx="1401127" cy="369332"/>
          </a:xfrm>
          <a:prstGeom prst="rect">
            <a:avLst/>
          </a:prstGeom>
          <a:noFill/>
        </p:spPr>
        <p:txBody>
          <a:bodyPr wrap="square" rtlCol="0">
            <a:spAutoFit/>
          </a:bodyPr>
          <a:lstStyle/>
          <a:p>
            <a:r>
              <a:rPr lang="en-US" dirty="0" smtClean="0"/>
              <a:t>Nucleus</a:t>
            </a:r>
            <a:endParaRPr lang="en-US" dirty="0"/>
          </a:p>
        </p:txBody>
      </p:sp>
      <p:sp>
        <p:nvSpPr>
          <p:cNvPr id="17" name="TextBox 16"/>
          <p:cNvSpPr txBox="1"/>
          <p:nvPr/>
        </p:nvSpPr>
        <p:spPr>
          <a:xfrm>
            <a:off x="7365203" y="4347448"/>
            <a:ext cx="1401127" cy="369332"/>
          </a:xfrm>
          <a:prstGeom prst="rect">
            <a:avLst/>
          </a:prstGeom>
          <a:noFill/>
        </p:spPr>
        <p:txBody>
          <a:bodyPr wrap="square" rtlCol="0">
            <a:spAutoFit/>
          </a:bodyPr>
          <a:lstStyle/>
          <a:p>
            <a:r>
              <a:rPr lang="en-US" dirty="0" smtClean="0"/>
              <a:t>Cytosol</a:t>
            </a:r>
            <a:endParaRPr lang="en-US" dirty="0"/>
          </a:p>
        </p:txBody>
      </p:sp>
      <p:sp>
        <p:nvSpPr>
          <p:cNvPr id="18" name="TextBox 17"/>
          <p:cNvSpPr txBox="1"/>
          <p:nvPr/>
        </p:nvSpPr>
        <p:spPr>
          <a:xfrm>
            <a:off x="849630" y="4901446"/>
            <a:ext cx="1003460" cy="369332"/>
          </a:xfrm>
          <a:prstGeom prst="rect">
            <a:avLst/>
          </a:prstGeom>
          <a:noFill/>
        </p:spPr>
        <p:txBody>
          <a:bodyPr wrap="square" rtlCol="0">
            <a:spAutoFit/>
          </a:bodyPr>
          <a:lstStyle/>
          <a:p>
            <a:r>
              <a:rPr lang="en-US" dirty="0" smtClean="0"/>
              <a:t>Cell wall</a:t>
            </a:r>
            <a:endParaRPr lang="en-US" dirty="0"/>
          </a:p>
        </p:txBody>
      </p:sp>
      <p:sp>
        <p:nvSpPr>
          <p:cNvPr id="19" name="TextBox 18"/>
          <p:cNvSpPr txBox="1"/>
          <p:nvPr/>
        </p:nvSpPr>
        <p:spPr>
          <a:xfrm>
            <a:off x="892257" y="3994428"/>
            <a:ext cx="941783" cy="369332"/>
          </a:xfrm>
          <a:prstGeom prst="rect">
            <a:avLst/>
          </a:prstGeom>
          <a:noFill/>
        </p:spPr>
        <p:txBody>
          <a:bodyPr wrap="square" rtlCol="0">
            <a:spAutoFit/>
          </a:bodyPr>
          <a:lstStyle/>
          <a:p>
            <a:r>
              <a:rPr lang="en-US" dirty="0" smtClean="0"/>
              <a:t>Vacuole</a:t>
            </a:r>
            <a:endParaRPr lang="en-US" dirty="0"/>
          </a:p>
        </p:txBody>
      </p:sp>
      <p:sp>
        <p:nvSpPr>
          <p:cNvPr id="20" name="TextBox 19"/>
          <p:cNvSpPr txBox="1"/>
          <p:nvPr/>
        </p:nvSpPr>
        <p:spPr>
          <a:xfrm>
            <a:off x="-26670" y="4532114"/>
            <a:ext cx="1981200" cy="369332"/>
          </a:xfrm>
          <a:prstGeom prst="rect">
            <a:avLst/>
          </a:prstGeom>
          <a:noFill/>
        </p:spPr>
        <p:txBody>
          <a:bodyPr wrap="square" rtlCol="0">
            <a:spAutoFit/>
          </a:bodyPr>
          <a:lstStyle/>
          <a:p>
            <a:r>
              <a:rPr lang="en-US" dirty="0" smtClean="0"/>
              <a:t>next cell’s cell wall</a:t>
            </a:r>
            <a:endParaRPr lang="en-US" dirty="0"/>
          </a:p>
        </p:txBody>
      </p:sp>
      <p:sp>
        <p:nvSpPr>
          <p:cNvPr id="21" name="Rectangle 20"/>
          <p:cNvSpPr/>
          <p:nvPr/>
        </p:nvSpPr>
        <p:spPr>
          <a:xfrm>
            <a:off x="850704" y="2282638"/>
            <a:ext cx="91130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 y="2994288"/>
            <a:ext cx="145613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4824" y="3581014"/>
            <a:ext cx="1231104"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49630" y="4061432"/>
            <a:ext cx="91130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6199" y="4578282"/>
            <a:ext cx="1721285"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29748" y="4985266"/>
            <a:ext cx="91130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365204" y="2362200"/>
            <a:ext cx="91130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29377" y="2988006"/>
            <a:ext cx="91130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428181" y="3373264"/>
            <a:ext cx="1030019"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39135" y="3988264"/>
            <a:ext cx="91130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458661" y="4370532"/>
            <a:ext cx="911303"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439135" y="4823684"/>
            <a:ext cx="1319574" cy="323164"/>
          </a:xfrm>
          <a:prstGeom prst="rect">
            <a:avLst/>
          </a:prstGeom>
          <a:solidFill>
            <a:srgbClr val="51CF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6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Cell Specialization</a:t>
            </a:r>
            <a:endParaRPr lang="en-US" dirty="0"/>
          </a:p>
        </p:txBody>
      </p:sp>
      <p:sp>
        <p:nvSpPr>
          <p:cNvPr id="5" name="TextBox 4"/>
          <p:cNvSpPr txBox="1"/>
          <p:nvPr/>
        </p:nvSpPr>
        <p:spPr>
          <a:xfrm>
            <a:off x="225143" y="1056144"/>
            <a:ext cx="8534400" cy="1569660"/>
          </a:xfrm>
          <a:prstGeom prst="rect">
            <a:avLst/>
          </a:prstGeom>
          <a:noFill/>
        </p:spPr>
        <p:txBody>
          <a:bodyPr wrap="square" rtlCol="0">
            <a:spAutoFit/>
          </a:bodyPr>
          <a:lstStyle/>
          <a:p>
            <a:r>
              <a:rPr lang="en-US" sz="2400" dirty="0" smtClean="0"/>
              <a:t>Not all the cells in your body are the same</a:t>
            </a:r>
          </a:p>
          <a:p>
            <a:endParaRPr lang="en-US" sz="2400" dirty="0" smtClean="0"/>
          </a:p>
          <a:p>
            <a:r>
              <a:rPr lang="en-US" sz="2400" dirty="0" smtClean="0"/>
              <a:t>When cells have different organelles and make different proteins they can do different things or have specific functions</a:t>
            </a:r>
          </a:p>
        </p:txBody>
      </p:sp>
      <p:grpSp>
        <p:nvGrpSpPr>
          <p:cNvPr id="12" name="Group 11"/>
          <p:cNvGrpSpPr/>
          <p:nvPr/>
        </p:nvGrpSpPr>
        <p:grpSpPr>
          <a:xfrm rot="16200000">
            <a:off x="5278350" y="3179852"/>
            <a:ext cx="2060420" cy="4997118"/>
            <a:chOff x="6436497" y="1296477"/>
            <a:chExt cx="2060420" cy="4997118"/>
          </a:xfrm>
        </p:grpSpPr>
        <p:grpSp>
          <p:nvGrpSpPr>
            <p:cNvPr id="8" name="Group 7"/>
            <p:cNvGrpSpPr/>
            <p:nvPr/>
          </p:nvGrpSpPr>
          <p:grpSpPr>
            <a:xfrm>
              <a:off x="6875342" y="1331829"/>
              <a:ext cx="1621575" cy="4961766"/>
              <a:chOff x="6867721" y="1179429"/>
              <a:chExt cx="1621575" cy="4961766"/>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12000"/>
                        </a14:imgEffect>
                      </a14:imgLayer>
                    </a14:imgProps>
                  </a:ext>
                  <a:ext uri="{28A0092B-C50C-407E-A947-70E740481C1C}">
                    <a14:useLocalDpi xmlns:a14="http://schemas.microsoft.com/office/drawing/2010/main" val="0"/>
                  </a:ext>
                </a:extLst>
              </a:blip>
              <a:stretch>
                <a:fillRect/>
              </a:stretch>
            </p:blipFill>
            <p:spPr>
              <a:xfrm rot="5400000">
                <a:off x="6470338" y="1576812"/>
                <a:ext cx="2400300" cy="160553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88069" y="4139968"/>
                <a:ext cx="2400300" cy="1602154"/>
              </a:xfrm>
              <a:prstGeom prst="rect">
                <a:avLst/>
              </a:prstGeom>
            </p:spPr>
          </p:pic>
        </p:grpSp>
        <p:sp>
          <p:nvSpPr>
            <p:cNvPr id="9" name="TextBox 8"/>
            <p:cNvSpPr txBox="1"/>
            <p:nvPr/>
          </p:nvSpPr>
          <p:spPr>
            <a:xfrm rot="5400000">
              <a:off x="5455302" y="2277672"/>
              <a:ext cx="2331721" cy="369332"/>
            </a:xfrm>
            <a:prstGeom prst="rect">
              <a:avLst/>
            </a:prstGeom>
            <a:noFill/>
          </p:spPr>
          <p:txBody>
            <a:bodyPr wrap="square" rtlCol="0">
              <a:spAutoFit/>
            </a:bodyPr>
            <a:lstStyle/>
            <a:p>
              <a:r>
                <a:rPr lang="en-US" dirty="0" smtClean="0"/>
                <a:t>Neuron  (brain) cell</a:t>
              </a:r>
              <a:endParaRPr lang="en-US" dirty="0"/>
            </a:p>
          </p:txBody>
        </p:sp>
        <p:sp>
          <p:nvSpPr>
            <p:cNvPr id="10" name="TextBox 9"/>
            <p:cNvSpPr txBox="1"/>
            <p:nvPr/>
          </p:nvSpPr>
          <p:spPr>
            <a:xfrm rot="5400000">
              <a:off x="5497709" y="4943068"/>
              <a:ext cx="2331721" cy="369332"/>
            </a:xfrm>
            <a:prstGeom prst="rect">
              <a:avLst/>
            </a:prstGeom>
            <a:noFill/>
          </p:spPr>
          <p:txBody>
            <a:bodyPr wrap="square" rtlCol="0">
              <a:spAutoFit/>
            </a:bodyPr>
            <a:lstStyle/>
            <a:p>
              <a:r>
                <a:rPr lang="en-US" dirty="0" smtClean="0"/>
                <a:t>Muscle cells</a:t>
              </a:r>
              <a:endParaRPr lang="en-US" dirty="0"/>
            </a:p>
          </p:txBody>
        </p:sp>
      </p:grpSp>
      <p:sp>
        <p:nvSpPr>
          <p:cNvPr id="3" name="Rectangle 2"/>
          <p:cNvSpPr/>
          <p:nvPr/>
        </p:nvSpPr>
        <p:spPr>
          <a:xfrm>
            <a:off x="914400" y="3048000"/>
            <a:ext cx="7543800" cy="1569660"/>
          </a:xfrm>
          <a:prstGeom prst="rect">
            <a:avLst/>
          </a:prstGeom>
        </p:spPr>
        <p:txBody>
          <a:bodyPr wrap="square">
            <a:spAutoFit/>
          </a:bodyPr>
          <a:lstStyle/>
          <a:p>
            <a:r>
              <a:rPr lang="en-US" sz="2400" dirty="0" smtClean="0"/>
              <a:t>In </a:t>
            </a:r>
            <a:r>
              <a:rPr lang="en-US" sz="2400" dirty="0"/>
              <a:t>this </a:t>
            </a:r>
            <a:r>
              <a:rPr lang="en-US" sz="2400" dirty="0" smtClean="0"/>
              <a:t>case</a:t>
            </a:r>
            <a:r>
              <a:rPr lang="en-US" sz="2400" dirty="0"/>
              <a:t> </a:t>
            </a:r>
            <a:r>
              <a:rPr lang="en-US" sz="2400" dirty="0" smtClean="0"/>
              <a:t>- </a:t>
            </a:r>
            <a:endParaRPr lang="en-US" sz="2400" dirty="0"/>
          </a:p>
          <a:p>
            <a:r>
              <a:rPr lang="en-US" sz="2400" dirty="0" smtClean="0"/>
              <a:t>the </a:t>
            </a:r>
            <a:r>
              <a:rPr lang="en-US" sz="2400" dirty="0"/>
              <a:t>neuron is specialized to send messages very quickly </a:t>
            </a:r>
            <a:r>
              <a:rPr lang="en-US" sz="2400" dirty="0" smtClean="0"/>
              <a:t>&amp; </a:t>
            </a:r>
            <a:r>
              <a:rPr lang="en-US" sz="2400" dirty="0"/>
              <a:t>the muscle cells are specialized for contraction to move your </a:t>
            </a:r>
            <a:r>
              <a:rPr lang="en-US" sz="2400" dirty="0" smtClean="0"/>
              <a:t>muscles</a:t>
            </a:r>
            <a:endParaRPr lang="en-US" sz="2400" dirty="0"/>
          </a:p>
        </p:txBody>
      </p:sp>
      <p:sp>
        <p:nvSpPr>
          <p:cNvPr id="4" name="Rectangle 3"/>
          <p:cNvSpPr/>
          <p:nvPr/>
        </p:nvSpPr>
        <p:spPr>
          <a:xfrm>
            <a:off x="241185" y="4831558"/>
            <a:ext cx="3581400" cy="1569660"/>
          </a:xfrm>
          <a:prstGeom prst="rect">
            <a:avLst/>
          </a:prstGeom>
        </p:spPr>
        <p:txBody>
          <a:bodyPr wrap="square">
            <a:spAutoFit/>
          </a:bodyPr>
          <a:lstStyle/>
          <a:p>
            <a:r>
              <a:rPr lang="en-US" sz="2400" dirty="0"/>
              <a:t>Both cells have the same DNA but their specialization makes them look different </a:t>
            </a:r>
          </a:p>
        </p:txBody>
      </p:sp>
    </p:spTree>
    <p:extLst>
      <p:ext uri="{BB962C8B-B14F-4D97-AF65-F5344CB8AC3E}">
        <p14:creationId xmlns:p14="http://schemas.microsoft.com/office/powerpoint/2010/main" val="3957355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196" y="3200400"/>
            <a:ext cx="2007616" cy="24384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156310712"/>
              </p:ext>
            </p:extLst>
          </p:nvPr>
        </p:nvGraphicFramePr>
        <p:xfrm>
          <a:off x="457200" y="1447800"/>
          <a:ext cx="8229600" cy="2290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0396" y="3429000"/>
            <a:ext cx="2863208" cy="1690977"/>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5796" y="3851910"/>
            <a:ext cx="1691811" cy="990600"/>
          </a:xfrm>
          <a:prstGeom prst="rect">
            <a:avLst/>
          </a:prstGeom>
        </p:spPr>
      </p:pic>
      <p:sp>
        <p:nvSpPr>
          <p:cNvPr id="10" name="TextBox 9"/>
          <p:cNvSpPr txBox="1"/>
          <p:nvPr/>
        </p:nvSpPr>
        <p:spPr>
          <a:xfrm>
            <a:off x="381000" y="762000"/>
            <a:ext cx="5029200" cy="830997"/>
          </a:xfrm>
          <a:prstGeom prst="rect">
            <a:avLst/>
          </a:prstGeom>
          <a:noFill/>
        </p:spPr>
        <p:txBody>
          <a:bodyPr wrap="square" rtlCol="0">
            <a:spAutoFit/>
          </a:bodyPr>
          <a:lstStyle/>
          <a:p>
            <a:r>
              <a:rPr lang="en-US" sz="2400" dirty="0" smtClean="0"/>
              <a:t>When specialized cells are grouped together they form tissues</a:t>
            </a:r>
            <a:endParaRPr lang="en-US" sz="2400" dirty="0"/>
          </a:p>
        </p:txBody>
      </p:sp>
      <p:sp>
        <p:nvSpPr>
          <p:cNvPr id="11" name="TextBox 10"/>
          <p:cNvSpPr txBox="1"/>
          <p:nvPr/>
        </p:nvSpPr>
        <p:spPr>
          <a:xfrm>
            <a:off x="4974229" y="5610726"/>
            <a:ext cx="4153729" cy="830997"/>
          </a:xfrm>
          <a:prstGeom prst="rect">
            <a:avLst/>
          </a:prstGeom>
          <a:noFill/>
        </p:spPr>
        <p:txBody>
          <a:bodyPr wrap="square" rtlCol="0">
            <a:spAutoFit/>
          </a:bodyPr>
          <a:lstStyle/>
          <a:p>
            <a:pPr algn="r"/>
            <a:r>
              <a:rPr lang="en-US" sz="2400" dirty="0" smtClean="0"/>
              <a:t>Different tissues can work together and form an organ</a:t>
            </a:r>
            <a:endParaRPr lang="en-US" sz="2400" dirty="0"/>
          </a:p>
        </p:txBody>
      </p:sp>
    </p:spTree>
    <p:extLst>
      <p:ext uri="{BB962C8B-B14F-4D97-AF65-F5344CB8AC3E}">
        <p14:creationId xmlns:p14="http://schemas.microsoft.com/office/powerpoint/2010/main" val="3663937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 r="21097" b="48202"/>
          <a:stretch/>
        </p:blipFill>
        <p:spPr>
          <a:xfrm>
            <a:off x="6400800" y="0"/>
            <a:ext cx="2743200" cy="134672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
            <a:ext cx="1828800" cy="1346723"/>
          </a:xfrm>
          <a:prstGeom prst="rect">
            <a:avLst/>
          </a:prstGeom>
        </p:spPr>
      </p:pic>
      <p:sp>
        <p:nvSpPr>
          <p:cNvPr id="3" name="Content Placeholder 2"/>
          <p:cNvSpPr>
            <a:spLocks noGrp="1"/>
          </p:cNvSpPr>
          <p:nvPr>
            <p:ph idx="1"/>
          </p:nvPr>
        </p:nvSpPr>
        <p:spPr>
          <a:xfrm>
            <a:off x="457200" y="1371600"/>
            <a:ext cx="8229600" cy="5257800"/>
          </a:xfrm>
        </p:spPr>
        <p:txBody>
          <a:bodyPr>
            <a:normAutofit fontScale="92500"/>
          </a:bodyPr>
          <a:lstStyle/>
          <a:p>
            <a:pPr marL="0" indent="0">
              <a:spcAft>
                <a:spcPts val="1200"/>
              </a:spcAft>
              <a:buNone/>
            </a:pPr>
            <a:r>
              <a:rPr lang="en-US" dirty="0" smtClean="0"/>
              <a:t>Cells are crucial to understanding organisms as a whole. If the cells are not working properly the whole body will be affected.</a:t>
            </a:r>
          </a:p>
          <a:p>
            <a:pPr marL="0" indent="0">
              <a:spcAft>
                <a:spcPts val="1200"/>
              </a:spcAft>
              <a:buNone/>
            </a:pPr>
            <a:r>
              <a:rPr lang="en-US" dirty="0" smtClean="0"/>
              <a:t>You will learn about cells again &amp; again in college - </a:t>
            </a:r>
            <a:r>
              <a:rPr lang="en-US" sz="3000" i="1" dirty="0" smtClean="0"/>
              <a:t>microbiology, organic chemistry, biochemistry,  physiology, histology, immunology, etc.</a:t>
            </a:r>
          </a:p>
          <a:p>
            <a:pPr marL="0" indent="0">
              <a:buNone/>
            </a:pPr>
            <a:r>
              <a:rPr lang="en-US" dirty="0" smtClean="0"/>
              <a:t>Want to go into the health care profession? </a:t>
            </a:r>
          </a:p>
          <a:p>
            <a:pPr marL="0" indent="0" algn="r">
              <a:spcBef>
                <a:spcPts val="0"/>
              </a:spcBef>
              <a:buNone/>
            </a:pPr>
            <a:r>
              <a:rPr lang="en-US" dirty="0" smtClean="0"/>
              <a:t>You must understand how the cells </a:t>
            </a:r>
          </a:p>
          <a:p>
            <a:pPr marL="0" indent="0" algn="r">
              <a:spcBef>
                <a:spcPts val="0"/>
              </a:spcBef>
              <a:buNone/>
            </a:pPr>
            <a:r>
              <a:rPr lang="en-US" dirty="0" smtClean="0"/>
              <a:t>work in order to understand how </a:t>
            </a:r>
          </a:p>
          <a:p>
            <a:pPr marL="0" indent="0" algn="r">
              <a:spcBef>
                <a:spcPts val="0"/>
              </a:spcBef>
              <a:buNone/>
            </a:pPr>
            <a:r>
              <a:rPr lang="en-US" dirty="0" smtClean="0"/>
              <a:t>disease and treatments work!</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2903" y="1"/>
            <a:ext cx="1929999" cy="134672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2902" y="0"/>
            <a:ext cx="1857459" cy="134672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5647" y="1"/>
            <a:ext cx="2028005" cy="1346722"/>
          </a:xfrm>
          <a:prstGeom prst="rect">
            <a:avLst/>
          </a:prstGeom>
        </p:spPr>
      </p:pic>
      <p:sp>
        <p:nvSpPr>
          <p:cNvPr id="2" name="Title 1"/>
          <p:cNvSpPr>
            <a:spLocks noGrp="1"/>
          </p:cNvSpPr>
          <p:nvPr>
            <p:ph type="title"/>
          </p:nvPr>
        </p:nvSpPr>
        <p:spPr>
          <a:xfrm>
            <a:off x="536831" y="178062"/>
            <a:ext cx="8229600" cy="990600"/>
          </a:xfrm>
        </p:spPr>
        <p:txBody>
          <a:bodyPr/>
          <a:lstStyle/>
          <a:p>
            <a:r>
              <a:rPr lang="en-US" b="1" dirty="0" smtClean="0"/>
              <a:t>Wh</a:t>
            </a:r>
            <a:r>
              <a:rPr lang="en-US" b="1" dirty="0" smtClean="0">
                <a:solidFill>
                  <a:schemeClr val="bg1"/>
                </a:solidFill>
              </a:rPr>
              <a:t>y should I learn about cells?</a:t>
            </a:r>
            <a:endParaRPr lang="en-US" b="1" dirty="0">
              <a:solidFill>
                <a:schemeClr val="bg1"/>
              </a:solidFill>
            </a:endParaRPr>
          </a:p>
        </p:txBody>
      </p:sp>
    </p:spTree>
    <p:extLst>
      <p:ext uri="{BB962C8B-B14F-4D97-AF65-F5344CB8AC3E}">
        <p14:creationId xmlns:p14="http://schemas.microsoft.com/office/powerpoint/2010/main" val="3086852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b="1" dirty="0" smtClean="0"/>
              <a:t>Cells</a:t>
            </a:r>
            <a:r>
              <a:rPr lang="en-US" dirty="0" smtClean="0"/>
              <a:t> – what are they?</a:t>
            </a:r>
            <a:endParaRPr lang="en-US" dirty="0"/>
          </a:p>
        </p:txBody>
      </p:sp>
      <p:sp>
        <p:nvSpPr>
          <p:cNvPr id="3" name="Content Placeholder 2"/>
          <p:cNvSpPr>
            <a:spLocks noGrp="1"/>
          </p:cNvSpPr>
          <p:nvPr>
            <p:ph idx="1"/>
          </p:nvPr>
        </p:nvSpPr>
        <p:spPr>
          <a:xfrm>
            <a:off x="509337" y="1828800"/>
            <a:ext cx="8153400" cy="914400"/>
          </a:xfrm>
        </p:spPr>
        <p:txBody>
          <a:bodyPr>
            <a:normAutofit/>
          </a:bodyPr>
          <a:lstStyle/>
          <a:p>
            <a:pPr marL="0" indent="0" algn="ctr">
              <a:buNone/>
            </a:pPr>
            <a:r>
              <a:rPr lang="en-US" sz="4000" dirty="0"/>
              <a:t>t</a:t>
            </a:r>
            <a:r>
              <a:rPr lang="en-US" sz="4000" dirty="0" smtClean="0"/>
              <a:t>he smallest living biological structure</a:t>
            </a:r>
          </a:p>
        </p:txBody>
      </p:sp>
      <p:pic>
        <p:nvPicPr>
          <p:cNvPr id="3074" name="Picture 2" descr="V:\PEER2\NSF FELLOWS\Undergraduates\Graham, Jennifer\MISC\Cells DLC\Cell_par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323975" cy="12680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V:\PEER2\NSF FELLOWS\Undergraduates\Graham, Jennifer\MISC\Cells DLC\cell_typ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19716"/>
            <a:ext cx="2352675" cy="838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9337" y="3180711"/>
            <a:ext cx="8077200" cy="2677656"/>
          </a:xfrm>
          <a:prstGeom prst="rect">
            <a:avLst/>
          </a:prstGeom>
          <a:noFill/>
        </p:spPr>
        <p:txBody>
          <a:bodyPr wrap="square" rtlCol="0">
            <a:spAutoFit/>
          </a:bodyPr>
          <a:lstStyle/>
          <a:p>
            <a:r>
              <a:rPr lang="en-US" sz="3600" b="1" dirty="0" smtClean="0"/>
              <a:t>Cell Theory</a:t>
            </a:r>
          </a:p>
          <a:p>
            <a:pPr marL="742950" indent="-742950">
              <a:buAutoNum type="arabicPeriod"/>
            </a:pPr>
            <a:r>
              <a:rPr lang="en-US" sz="3200" dirty="0" smtClean="0">
                <a:solidFill>
                  <a:schemeClr val="accent3">
                    <a:lumMod val="50000"/>
                  </a:schemeClr>
                </a:solidFill>
              </a:rPr>
              <a:t>All living things are made of cells</a:t>
            </a:r>
          </a:p>
          <a:p>
            <a:pPr marL="742950" indent="-742950">
              <a:buAutoNum type="arabicPeriod"/>
            </a:pPr>
            <a:r>
              <a:rPr lang="en-US" sz="3200" dirty="0" smtClean="0">
                <a:solidFill>
                  <a:schemeClr val="accent4">
                    <a:lumMod val="50000"/>
                  </a:schemeClr>
                </a:solidFill>
              </a:rPr>
              <a:t>All cells must come from preexisting cells</a:t>
            </a:r>
          </a:p>
          <a:p>
            <a:pPr marL="742950" indent="-742950">
              <a:buAutoNum type="arabicPeriod"/>
            </a:pPr>
            <a:r>
              <a:rPr lang="en-US" sz="3200" dirty="0" smtClean="0">
                <a:solidFill>
                  <a:schemeClr val="accent5">
                    <a:lumMod val="50000"/>
                  </a:schemeClr>
                </a:solidFill>
              </a:rPr>
              <a:t>The cell is the smallest living thing that can   perform all the functions of life</a:t>
            </a:r>
            <a:endParaRPr lang="en-US" sz="2400" dirty="0">
              <a:solidFill>
                <a:schemeClr val="accent5">
                  <a:lumMod val="50000"/>
                </a:schemeClr>
              </a:solidFill>
            </a:endParaRPr>
          </a:p>
        </p:txBody>
      </p:sp>
      <p:sp>
        <p:nvSpPr>
          <p:cNvPr id="9" name="Down Arrow 8"/>
          <p:cNvSpPr/>
          <p:nvPr/>
        </p:nvSpPr>
        <p:spPr>
          <a:xfrm>
            <a:off x="4547937" y="5791200"/>
            <a:ext cx="457200" cy="609600"/>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353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58489" y="2570351"/>
            <a:ext cx="7223511" cy="4059049"/>
          </a:xfrm>
          <a:prstGeom prst="round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05909" y="2074307"/>
            <a:ext cx="6999891" cy="4985980"/>
          </a:xfrm>
          <a:prstGeom prst="rect">
            <a:avLst/>
          </a:prstGeom>
          <a:noFill/>
        </p:spPr>
        <p:txBody>
          <a:bodyPr wrap="square" rtlCol="0">
            <a:spAutoFit/>
          </a:bodyPr>
          <a:lstStyle/>
          <a:p>
            <a:endParaRPr lang="en-US" sz="2800" dirty="0" smtClean="0"/>
          </a:p>
          <a:p>
            <a:endParaRPr lang="en-US" sz="1000" dirty="0"/>
          </a:p>
          <a:p>
            <a:pPr marL="514350" indent="-514350">
              <a:buAutoNum type="arabicPeriod"/>
            </a:pPr>
            <a:r>
              <a:rPr lang="en-US" sz="2800" dirty="0" smtClean="0"/>
              <a:t>All living things are composed of cells</a:t>
            </a:r>
          </a:p>
          <a:p>
            <a:pPr marL="514350" indent="-514350">
              <a:buAutoNum type="arabicPeriod"/>
            </a:pPr>
            <a:r>
              <a:rPr lang="en-US" sz="2800" dirty="0"/>
              <a:t>All </a:t>
            </a:r>
            <a:r>
              <a:rPr lang="en-US" sz="2800" dirty="0" smtClean="0"/>
              <a:t>living things use energy</a:t>
            </a:r>
          </a:p>
          <a:p>
            <a:pPr marL="514350" indent="-514350">
              <a:buAutoNum type="arabicPeriod"/>
            </a:pPr>
            <a:r>
              <a:rPr lang="en-US" sz="2800" dirty="0"/>
              <a:t>All </a:t>
            </a:r>
            <a:r>
              <a:rPr lang="en-US" sz="2800" dirty="0" smtClean="0"/>
              <a:t>living things respond to their environment</a:t>
            </a:r>
          </a:p>
          <a:p>
            <a:pPr marL="514350" indent="-514350">
              <a:buAutoNum type="arabicPeriod"/>
            </a:pPr>
            <a:r>
              <a:rPr lang="en-US" sz="2800" dirty="0"/>
              <a:t>All </a:t>
            </a:r>
            <a:r>
              <a:rPr lang="en-US" sz="2800" dirty="0" smtClean="0"/>
              <a:t>living things grow</a:t>
            </a:r>
          </a:p>
          <a:p>
            <a:pPr marL="514350" indent="-514350">
              <a:buAutoNum type="arabicPeriod"/>
            </a:pPr>
            <a:r>
              <a:rPr lang="en-US" sz="2800" dirty="0"/>
              <a:t>All </a:t>
            </a:r>
            <a:r>
              <a:rPr lang="en-US" sz="2800" dirty="0" smtClean="0"/>
              <a:t>living things reproduce</a:t>
            </a:r>
          </a:p>
          <a:p>
            <a:pPr marL="514350" indent="-514350">
              <a:buAutoNum type="arabicPeriod"/>
            </a:pPr>
            <a:r>
              <a:rPr lang="en-US" sz="2800" dirty="0"/>
              <a:t>All </a:t>
            </a:r>
            <a:r>
              <a:rPr lang="en-US" sz="2800" dirty="0" smtClean="0"/>
              <a:t>living things adapt to their environment</a:t>
            </a:r>
          </a:p>
          <a:p>
            <a:pPr marL="514350" indent="-514350">
              <a:buAutoNum type="arabicPeriod"/>
            </a:pPr>
            <a:r>
              <a:rPr lang="en-US" sz="2800" dirty="0"/>
              <a:t>All </a:t>
            </a:r>
            <a:r>
              <a:rPr lang="en-US" sz="2800" dirty="0" smtClean="0"/>
              <a:t>living things have different levels of </a:t>
            </a:r>
          </a:p>
          <a:p>
            <a:r>
              <a:rPr lang="en-US" sz="2800" dirty="0"/>
              <a:t> </a:t>
            </a:r>
            <a:r>
              <a:rPr lang="en-US" sz="2800" dirty="0" smtClean="0"/>
              <a:t>      organization</a:t>
            </a:r>
          </a:p>
          <a:p>
            <a:pPr marL="514350" indent="-514350">
              <a:buAutoNum type="arabicPeriod"/>
            </a:pPr>
            <a:endParaRPr lang="en-US" sz="2800" dirty="0"/>
          </a:p>
        </p:txBody>
      </p:sp>
      <p:sp>
        <p:nvSpPr>
          <p:cNvPr id="6" name="Rectangle 5"/>
          <p:cNvSpPr/>
          <p:nvPr/>
        </p:nvSpPr>
        <p:spPr>
          <a:xfrm>
            <a:off x="373116" y="625393"/>
            <a:ext cx="7856483" cy="1200329"/>
          </a:xfrm>
          <a:prstGeom prst="rect">
            <a:avLst/>
          </a:prstGeom>
        </p:spPr>
        <p:txBody>
          <a:bodyPr wrap="square">
            <a:spAutoFit/>
          </a:bodyPr>
          <a:lstStyle/>
          <a:p>
            <a:r>
              <a:rPr lang="en-US" sz="3600" dirty="0">
                <a:solidFill>
                  <a:schemeClr val="accent5">
                    <a:lumMod val="50000"/>
                  </a:schemeClr>
                </a:solidFill>
              </a:rPr>
              <a:t>3. The cell is the smallest living thing that can perform all </a:t>
            </a:r>
            <a:r>
              <a:rPr lang="en-US" sz="3600" u="sng" dirty="0">
                <a:solidFill>
                  <a:schemeClr val="accent6">
                    <a:lumMod val="75000"/>
                  </a:schemeClr>
                </a:solidFill>
              </a:rPr>
              <a:t>the </a:t>
            </a:r>
            <a:r>
              <a:rPr lang="en-US" sz="3600" u="sng" dirty="0" smtClean="0">
                <a:solidFill>
                  <a:schemeClr val="accent6">
                    <a:lumMod val="75000"/>
                  </a:schemeClr>
                </a:solidFill>
              </a:rPr>
              <a:t>Functions </a:t>
            </a:r>
            <a:r>
              <a:rPr lang="en-US" sz="3600" u="sng" dirty="0">
                <a:solidFill>
                  <a:schemeClr val="accent6">
                    <a:lumMod val="75000"/>
                  </a:schemeClr>
                </a:solidFill>
              </a:rPr>
              <a:t>of </a:t>
            </a:r>
            <a:r>
              <a:rPr lang="en-US" sz="3600" u="sng" dirty="0" smtClean="0">
                <a:solidFill>
                  <a:schemeClr val="accent6">
                    <a:lumMod val="75000"/>
                  </a:schemeClr>
                </a:solidFill>
              </a:rPr>
              <a:t>Life</a:t>
            </a:r>
            <a:endParaRPr lang="en-US" sz="3600" u="sng" dirty="0">
              <a:solidFill>
                <a:schemeClr val="accent6">
                  <a:lumMod val="75000"/>
                </a:schemeClr>
              </a:solidFill>
            </a:endParaRPr>
          </a:p>
        </p:txBody>
      </p:sp>
      <p:sp>
        <p:nvSpPr>
          <p:cNvPr id="7" name="Down Arrow 6"/>
          <p:cNvSpPr/>
          <p:nvPr/>
        </p:nvSpPr>
        <p:spPr>
          <a:xfrm>
            <a:off x="4577254" y="1848676"/>
            <a:ext cx="457200" cy="609600"/>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22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2109084"/>
            <a:ext cx="6553200" cy="2819400"/>
          </a:xfrm>
        </p:spPr>
        <p:txBody>
          <a:bodyPr/>
          <a:lstStyle/>
          <a:p>
            <a:pPr marL="0" indent="0">
              <a:buNone/>
            </a:pPr>
            <a:r>
              <a:rPr lang="en-US" dirty="0" smtClean="0"/>
              <a:t>Since cells are the most basic unit of life that all organisms share, understanding them is the key to learning about life. </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contrast="36000"/>
                    </a14:imgEffect>
                  </a14:imgLayer>
                </a14:imgProps>
              </a:ext>
              <a:ext uri="{28A0092B-C50C-407E-A947-70E740481C1C}">
                <a14:useLocalDpi xmlns:a14="http://schemas.microsoft.com/office/drawing/2010/main" val="0"/>
              </a:ext>
            </a:extLst>
          </a:blip>
          <a:stretch>
            <a:fillRect/>
          </a:stretch>
        </p:blipFill>
        <p:spPr>
          <a:xfrm>
            <a:off x="0" y="0"/>
            <a:ext cx="9144001" cy="7053610"/>
          </a:xfrm>
          <a:prstGeom prst="rect">
            <a:avLst/>
          </a:prstGeom>
        </p:spPr>
      </p:pic>
    </p:spTree>
    <p:extLst>
      <p:ext uri="{BB962C8B-B14F-4D97-AF65-F5344CB8AC3E}">
        <p14:creationId xmlns:p14="http://schemas.microsoft.com/office/powerpoint/2010/main" val="266339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48000"/>
            <a:ext cx="2613660" cy="3703320"/>
          </a:xfrm>
          <a:prstGeom prst="rect">
            <a:avLst/>
          </a:prstGeom>
        </p:spPr>
      </p:pic>
      <p:sp>
        <p:nvSpPr>
          <p:cNvPr id="2" name="Title 1"/>
          <p:cNvSpPr>
            <a:spLocks noGrp="1"/>
          </p:cNvSpPr>
          <p:nvPr>
            <p:ph type="title"/>
          </p:nvPr>
        </p:nvSpPr>
        <p:spPr>
          <a:xfrm>
            <a:off x="2362200" y="186848"/>
            <a:ext cx="5029200" cy="1143000"/>
          </a:xfrm>
        </p:spPr>
        <p:txBody>
          <a:bodyPr/>
          <a:lstStyle/>
          <a:p>
            <a:r>
              <a:rPr lang="en-US" dirty="0" smtClean="0"/>
              <a:t>Cells are like a City</a:t>
            </a:r>
            <a:endParaRPr lang="en-US" dirty="0"/>
          </a:p>
        </p:txBody>
      </p:sp>
      <p:sp>
        <p:nvSpPr>
          <p:cNvPr id="3" name="Content Placeholder 2"/>
          <p:cNvSpPr>
            <a:spLocks noGrp="1"/>
          </p:cNvSpPr>
          <p:nvPr>
            <p:ph idx="1"/>
          </p:nvPr>
        </p:nvSpPr>
        <p:spPr>
          <a:xfrm>
            <a:off x="304800" y="2133600"/>
            <a:ext cx="8229600" cy="4525963"/>
          </a:xfrm>
        </p:spPr>
        <p:txBody>
          <a:bodyPr/>
          <a:lstStyle/>
          <a:p>
            <a:pPr marL="0" indent="0">
              <a:spcAft>
                <a:spcPts val="1800"/>
              </a:spcAft>
              <a:buNone/>
            </a:pPr>
            <a:r>
              <a:rPr lang="en-US" dirty="0" smtClean="0"/>
              <a:t>Cells have lots of different parts inside them that each do different jobs to keep the body functioning as a whole </a:t>
            </a:r>
          </a:p>
          <a:p>
            <a:pPr marL="0" indent="0">
              <a:spcBef>
                <a:spcPts val="1200"/>
              </a:spcBef>
              <a:buNone/>
            </a:pPr>
            <a:r>
              <a:rPr lang="en-US" dirty="0" smtClean="0"/>
              <a:t>To help you learn about each </a:t>
            </a:r>
          </a:p>
          <a:p>
            <a:pPr marL="0" indent="0">
              <a:spcBef>
                <a:spcPts val="0"/>
              </a:spcBef>
              <a:buNone/>
            </a:pPr>
            <a:r>
              <a:rPr lang="en-US" dirty="0" smtClean="0"/>
              <a:t>part we are going to imagine </a:t>
            </a:r>
          </a:p>
          <a:p>
            <a:pPr marL="0" indent="0">
              <a:spcBef>
                <a:spcPts val="0"/>
              </a:spcBef>
              <a:buNone/>
            </a:pPr>
            <a:r>
              <a:rPr lang="en-US" dirty="0" smtClean="0"/>
              <a:t>the cell as a city </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3632"/>
            <a:ext cx="2847975" cy="1752600"/>
          </a:xfrm>
          <a:prstGeom prst="rect">
            <a:avLst/>
          </a:prstGeom>
        </p:spPr>
      </p:pic>
    </p:spTree>
    <p:extLst>
      <p:ext uri="{BB962C8B-B14F-4D97-AF65-F5344CB8AC3E}">
        <p14:creationId xmlns:p14="http://schemas.microsoft.com/office/powerpoint/2010/main" val="133463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
            <a:ext cx="8229600" cy="1143000"/>
          </a:xfrm>
        </p:spPr>
        <p:txBody>
          <a:bodyPr/>
          <a:lstStyle/>
          <a:p>
            <a:r>
              <a:rPr lang="en-US" dirty="0" smtClean="0"/>
              <a:t>First, there are </a:t>
            </a:r>
            <a:r>
              <a:rPr lang="en-US" u="sng" dirty="0" smtClean="0"/>
              <a:t>2 Types of Cells</a:t>
            </a:r>
            <a:endParaRPr lang="en-US" u="sng" dirty="0"/>
          </a:p>
        </p:txBody>
      </p:sp>
      <p:sp>
        <p:nvSpPr>
          <p:cNvPr id="3" name="Content Placeholder 2"/>
          <p:cNvSpPr>
            <a:spLocks noGrp="1"/>
          </p:cNvSpPr>
          <p:nvPr>
            <p:ph idx="1"/>
          </p:nvPr>
        </p:nvSpPr>
        <p:spPr>
          <a:xfrm>
            <a:off x="5203585" y="2795687"/>
            <a:ext cx="3657600" cy="3578265"/>
          </a:xfrm>
        </p:spPr>
        <p:txBody>
          <a:bodyPr>
            <a:normAutofit/>
          </a:bodyPr>
          <a:lstStyle/>
          <a:p>
            <a:pPr marL="0" indent="0">
              <a:spcAft>
                <a:spcPts val="1200"/>
              </a:spcAft>
              <a:buNone/>
            </a:pPr>
            <a:r>
              <a:rPr lang="en-US" b="1" dirty="0" smtClean="0"/>
              <a:t>Eukaryotic</a:t>
            </a:r>
          </a:p>
          <a:p>
            <a:pPr marL="0" indent="0">
              <a:spcBef>
                <a:spcPts val="600"/>
              </a:spcBef>
              <a:buNone/>
            </a:pPr>
            <a:r>
              <a:rPr lang="en-US" i="1" dirty="0" smtClean="0"/>
              <a:t>  </a:t>
            </a:r>
            <a:r>
              <a:rPr lang="en-US" i="1" dirty="0" err="1" smtClean="0"/>
              <a:t>eu</a:t>
            </a:r>
            <a:r>
              <a:rPr lang="en-US" i="1" dirty="0" smtClean="0"/>
              <a:t>    </a:t>
            </a:r>
            <a:r>
              <a:rPr lang="en-US" i="1" dirty="0" err="1" smtClean="0"/>
              <a:t>karyote</a:t>
            </a:r>
            <a:endParaRPr lang="en-US" i="1" dirty="0" smtClean="0"/>
          </a:p>
          <a:p>
            <a:pPr marL="0" indent="0">
              <a:spcBef>
                <a:spcPts val="0"/>
              </a:spcBef>
              <a:spcAft>
                <a:spcPts val="600"/>
              </a:spcAft>
              <a:buNone/>
            </a:pPr>
            <a:r>
              <a:rPr lang="en-US" dirty="0" smtClean="0"/>
              <a:t> </a:t>
            </a:r>
            <a:r>
              <a:rPr lang="en-US" i="1" dirty="0" smtClean="0"/>
              <a:t>true kernel</a:t>
            </a:r>
            <a:r>
              <a:rPr lang="en-US" dirty="0" smtClean="0"/>
              <a:t/>
            </a:r>
            <a:br>
              <a:rPr lang="en-US" dirty="0" smtClean="0"/>
            </a:br>
            <a:r>
              <a:rPr lang="en-US" dirty="0" smtClean="0"/>
              <a:t>“true nucleus”</a:t>
            </a:r>
          </a:p>
          <a:p>
            <a:pPr marL="0" indent="0">
              <a:spcBef>
                <a:spcPts val="1200"/>
              </a:spcBef>
              <a:buNone/>
            </a:pPr>
            <a:r>
              <a:rPr lang="en-US" dirty="0" smtClean="0"/>
              <a:t>Has membrane- bound organelles</a:t>
            </a:r>
          </a:p>
          <a:p>
            <a:pPr marL="0" indent="0">
              <a:buNone/>
            </a:pPr>
            <a:endParaRPr lang="en-US" dirty="0"/>
          </a:p>
        </p:txBody>
      </p:sp>
      <p:sp>
        <p:nvSpPr>
          <p:cNvPr id="4" name="TextBox 3"/>
          <p:cNvSpPr txBox="1"/>
          <p:nvPr/>
        </p:nvSpPr>
        <p:spPr>
          <a:xfrm>
            <a:off x="914400" y="2795688"/>
            <a:ext cx="3200400" cy="3585597"/>
          </a:xfrm>
          <a:prstGeom prst="rect">
            <a:avLst/>
          </a:prstGeom>
          <a:noFill/>
        </p:spPr>
        <p:txBody>
          <a:bodyPr wrap="square" rtlCol="0">
            <a:spAutoFit/>
          </a:bodyPr>
          <a:lstStyle/>
          <a:p>
            <a:pPr>
              <a:spcBef>
                <a:spcPts val="758"/>
              </a:spcBef>
              <a:spcAft>
                <a:spcPts val="1200"/>
              </a:spcAft>
            </a:pPr>
            <a:r>
              <a:rPr lang="en-US" sz="3200" b="1" dirty="0" smtClean="0"/>
              <a:t>Prokaryotic</a:t>
            </a:r>
          </a:p>
          <a:p>
            <a:pPr>
              <a:spcBef>
                <a:spcPts val="600"/>
              </a:spcBef>
            </a:pPr>
            <a:r>
              <a:rPr lang="en-US" sz="3200" i="1" dirty="0" smtClean="0"/>
              <a:t>  pro       </a:t>
            </a:r>
            <a:r>
              <a:rPr lang="en-US" sz="3200" i="1" dirty="0" err="1" smtClean="0"/>
              <a:t>karyote</a:t>
            </a:r>
            <a:endParaRPr lang="en-US" sz="3200" i="1" dirty="0" smtClean="0"/>
          </a:p>
          <a:p>
            <a:r>
              <a:rPr lang="en-US" sz="3200" dirty="0" smtClean="0"/>
              <a:t> </a:t>
            </a:r>
            <a:r>
              <a:rPr lang="en-US" sz="3200" i="1" dirty="0" smtClean="0"/>
              <a:t>before  kernel</a:t>
            </a:r>
            <a:endParaRPr lang="en-US" sz="3200" dirty="0" smtClean="0"/>
          </a:p>
          <a:p>
            <a:pPr>
              <a:spcAft>
                <a:spcPts val="600"/>
              </a:spcAft>
            </a:pPr>
            <a:r>
              <a:rPr lang="en-US" sz="3200" dirty="0" smtClean="0"/>
              <a:t>“before nucleus”</a:t>
            </a:r>
          </a:p>
          <a:p>
            <a:pPr>
              <a:spcBef>
                <a:spcPts val="1200"/>
              </a:spcBef>
            </a:pPr>
            <a:r>
              <a:rPr lang="en-US" sz="3200" dirty="0" smtClean="0"/>
              <a:t>No membrane- bound organelles</a:t>
            </a:r>
            <a:endParaRPr lang="en-US" sz="3200" dirty="0"/>
          </a:p>
        </p:txBody>
      </p:sp>
      <p:pic>
        <p:nvPicPr>
          <p:cNvPr id="7" name="Picture 2" descr="V:\PEER2\NSF FELLOWS\Undergraduates\Graham, Jennifer\MISC\Cells DLC\Cell_par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293" y="1143000"/>
            <a:ext cx="1447800" cy="13866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V:\PEER2\NSF FELLOWS\Undergraduates\Graham, Jennifer\MISC\Cells DLC\cell_typ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42273"/>
            <a:ext cx="2773353" cy="98807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495800" y="1342273"/>
            <a:ext cx="0" cy="5039012"/>
          </a:xfrm>
          <a:prstGeom prst="line">
            <a:avLst/>
          </a:prstGeom>
          <a:ln w="34925">
            <a:solidFill>
              <a:srgbClr val="D84D16">
                <a:alpha val="71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62000" y="5181600"/>
            <a:ext cx="7620000" cy="0"/>
          </a:xfrm>
          <a:prstGeom prst="line">
            <a:avLst/>
          </a:prstGeom>
          <a:ln w="34925">
            <a:solidFill>
              <a:srgbClr val="D84D16">
                <a:alpha val="71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2000" y="3505200"/>
            <a:ext cx="7620000" cy="0"/>
          </a:xfrm>
          <a:prstGeom prst="line">
            <a:avLst/>
          </a:prstGeom>
          <a:ln w="34925">
            <a:solidFill>
              <a:srgbClr val="D84D16">
                <a:alpha val="71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581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2185</TotalTime>
  <Words>3280</Words>
  <Application>Microsoft Office PowerPoint</Application>
  <PresentationFormat>On-screen Show (4:3)</PresentationFormat>
  <Paragraphs>510</Paragraphs>
  <Slides>45</Slides>
  <Notes>41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What do these have in common?</vt:lpstr>
      <vt:lpstr>Most cells are Microscopic</vt:lpstr>
      <vt:lpstr>Cells, A History</vt:lpstr>
      <vt:lpstr>Cells – what are they?</vt:lpstr>
      <vt:lpstr>PowerPoint Presentation</vt:lpstr>
      <vt:lpstr>PowerPoint Presentation</vt:lpstr>
      <vt:lpstr>Cells are like a City</vt:lpstr>
      <vt:lpstr>First, there are 2 Types of Cells</vt:lpstr>
      <vt:lpstr>Let’s Compare the Two</vt:lpstr>
      <vt:lpstr>How did Eukaryotes come to be?</vt:lpstr>
      <vt:lpstr>PowerPoint Presentation</vt:lpstr>
      <vt:lpstr>Plasma Membrane</vt:lpstr>
      <vt:lpstr>Plasma Membrane</vt:lpstr>
      <vt:lpstr>How do Plasma Membranes work?</vt:lpstr>
      <vt:lpstr>Cytoplasm</vt:lpstr>
      <vt:lpstr>Cytosol</vt:lpstr>
      <vt:lpstr>Cytoplasm</vt:lpstr>
      <vt:lpstr>PowerPoint Presentation</vt:lpstr>
      <vt:lpstr>PowerPoint Presentation</vt:lpstr>
      <vt:lpstr>Cell Nucleus </vt:lpstr>
      <vt:lpstr>PowerPoint Presentation</vt:lpstr>
      <vt:lpstr>Nucleolus</vt:lpstr>
      <vt:lpstr>PowerPoint Presentation</vt:lpstr>
      <vt:lpstr>Ribosomes</vt:lpstr>
      <vt:lpstr>Endoplasmic Reticulum</vt:lpstr>
      <vt:lpstr>Golgi Apparatus</vt:lpstr>
      <vt:lpstr>Mitochondria</vt:lpstr>
      <vt:lpstr>Lysosomes</vt:lpstr>
      <vt:lpstr>Vesicles</vt:lpstr>
      <vt:lpstr>Cytoplasm</vt:lpstr>
      <vt:lpstr>Cytoskeleton</vt:lpstr>
      <vt:lpstr>Centrioles</vt:lpstr>
      <vt:lpstr>Eukaryotic Animal Cell Review</vt:lpstr>
      <vt:lpstr>Prokaryotic Cell</vt:lpstr>
      <vt:lpstr>Prokaryote</vt:lpstr>
      <vt:lpstr>PowerPoint Presentation</vt:lpstr>
      <vt:lpstr>The Difference between  Animal &amp; Plant  Cells</vt:lpstr>
      <vt:lpstr>Cell Wall</vt:lpstr>
      <vt:lpstr>PowerPoint Presentation</vt:lpstr>
      <vt:lpstr>PowerPoint Presentation</vt:lpstr>
      <vt:lpstr>PowerPoint Presentation</vt:lpstr>
      <vt:lpstr>Cell Specialization</vt:lpstr>
      <vt:lpstr>PowerPoint Presentation</vt:lpstr>
      <vt:lpstr>Why should I learn about cells?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dc:title>
  <dc:creator>Ljlab</dc:creator>
  <cp:lastModifiedBy>Tech</cp:lastModifiedBy>
  <cp:revision>325</cp:revision>
  <dcterms:created xsi:type="dcterms:W3CDTF">2012-04-24T14:17:58Z</dcterms:created>
  <dcterms:modified xsi:type="dcterms:W3CDTF">2012-07-30T16:25:26Z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3857210</vt:lpwstr>
  </property>
  <property fmtid="{D5CDD505-2E9C-101B-9397-08002B2CF9AE}" pid="3" name="NXPowerLiteSettings">
    <vt:lpwstr>F6000400038000</vt:lpwstr>
  </property>
  <property fmtid="{D5CDD505-2E9C-101B-9397-08002B2CF9AE}" pid="4" name="NXPowerLiteVersion">
    <vt:lpwstr>D4.3.1</vt:lpwstr>
  </property>
</Properties>
</file>