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70" r:id="rId10"/>
    <p:sldId id="264" r:id="rId11"/>
    <p:sldId id="265" r:id="rId12"/>
    <p:sldId id="266" r:id="rId13"/>
    <p:sldId id="267" r:id="rId14"/>
    <p:sldId id="269" r:id="rId15"/>
    <p:sldId id="268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83743" autoAdjust="0"/>
  </p:normalViewPr>
  <p:slideViewPr>
    <p:cSldViewPr>
      <p:cViewPr varScale="1">
        <p:scale>
          <a:sx n="81" d="100"/>
          <a:sy n="81" d="100"/>
        </p:scale>
        <p:origin x="-1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462F3-D512-4E26-90A9-2CA00B0AC9B8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89DB9-93D2-4E78-A8FC-B8AEE236D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0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YouTube clip hyperlink “staying alive” is the song </a:t>
            </a:r>
            <a:r>
              <a:rPr lang="en-US" baseline="0" dirty="0" err="1" smtClean="0"/>
              <a:t>Stayin</a:t>
            </a:r>
            <a:r>
              <a:rPr lang="en-US" baseline="0" dirty="0" smtClean="0"/>
              <a:t>’ Alive by the Bee Gees performed on the </a:t>
            </a:r>
            <a:r>
              <a:rPr lang="en-US" baseline="0" dirty="0" err="1" smtClean="0"/>
              <a:t>tv</a:t>
            </a:r>
            <a:r>
              <a:rPr lang="en-US" baseline="0" dirty="0" smtClean="0"/>
              <a:t> </a:t>
            </a:r>
            <a:r>
              <a:rPr lang="en-US" baseline="0" smtClean="0"/>
              <a:t>show Glee stop after 1:00 </a:t>
            </a:r>
            <a:r>
              <a:rPr lang="en-US" baseline="0" dirty="0" smtClean="0"/>
              <a:t>min.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89DB9-93D2-4E78-A8FC-B8AEE236DA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2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YouTube clip hyperlink</a:t>
            </a:r>
            <a:r>
              <a:rPr lang="en-US" baseline="0" dirty="0" smtClean="0"/>
              <a:t> at “mitochondrial” discusses mitochondria’s role in Krebs Cycle 2:21 min.</a:t>
            </a:r>
          </a:p>
          <a:p>
            <a:r>
              <a:rPr lang="en-US" baseline="0" dirty="0" smtClean="0"/>
              <a:t>YouTube clip hyperlink at “concentration gradient” discusses how hydrogen ions travel down their concentration gradient to make ATP 2:46 min long.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89DB9-93D2-4E78-A8FC-B8AEE236DA2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641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Hyperlink</a:t>
            </a:r>
            <a:r>
              <a:rPr lang="en-US" baseline="0" dirty="0" smtClean="0"/>
              <a:t> electron transport chain leads to a website with flash animation of the Electron Transport Chain to help students visualize the process. Click on Electron Transport Chain to the right. Questions will pop-up throughout the video you can answer as a class.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89DB9-93D2-4E78-A8FC-B8AEE236DA2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154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~38 ATP</a:t>
            </a:r>
            <a:r>
              <a:rPr lang="en-US" baseline="0" dirty="0" smtClean="0"/>
              <a:t> molecules are made per every glucose at ideal conditions, in real life around 38 ATP molecules are made maybe a few less.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89DB9-93D2-4E78-A8FC-B8AEE236DA2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192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89DB9-93D2-4E78-A8FC-B8AEE236DA2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499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89DB9-93D2-4E78-A8FC-B8AEE236DA2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89DB9-93D2-4E78-A8FC-B8AEE236DA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83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Note: YouTube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clip at “ATP” is a hyperlink to short video explaining ATP 2:45 min.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89DB9-93D2-4E78-A8FC-B8AEE236DA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22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YouTube clip hyperlink at “broken down” to short video on the break down of food it’s smaller units about 1:57 min.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89DB9-93D2-4E78-A8FC-B8AEE236DA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3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89DB9-93D2-4E78-A8FC-B8AEE236DA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80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89DB9-93D2-4E78-A8FC-B8AEE236DA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33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YouTube clip hyperlinked at “</a:t>
            </a:r>
            <a:r>
              <a:rPr lang="en-US" baseline="0" dirty="0" err="1" smtClean="0"/>
              <a:t>endosymbiotic</a:t>
            </a:r>
            <a:r>
              <a:rPr lang="en-US" baseline="0" dirty="0" smtClean="0"/>
              <a:t> theory” 1:35 minutes briefly reviews mitochondria.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89DB9-93D2-4E78-A8FC-B8AEE236DA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62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89DB9-93D2-4E78-A8FC-B8AEE236DA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67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On</a:t>
            </a:r>
            <a:r>
              <a:rPr lang="en-US" baseline="0" dirty="0" smtClean="0"/>
              <a:t> the Krebs cycle diagram FADH</a:t>
            </a:r>
            <a:r>
              <a:rPr lang="en-US" baseline="-25000" dirty="0" smtClean="0"/>
              <a:t>2</a:t>
            </a:r>
            <a:r>
              <a:rPr lang="en-US" baseline="0" dirty="0" smtClean="0"/>
              <a:t> is not seen.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89DB9-93D2-4E78-A8FC-B8AEE236DA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45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2BE5-2235-4070-A595-E524715EA6D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8ED8-1C17-4D53-8459-FDADF30D1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48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2BE5-2235-4070-A595-E524715EA6D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8ED8-1C17-4D53-8459-FDADF30D1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0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2BE5-2235-4070-A595-E524715EA6D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8ED8-1C17-4D53-8459-FDADF30D1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905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2BE5-2235-4070-A595-E524715EA6D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8ED8-1C17-4D53-8459-FDADF30D1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28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2BE5-2235-4070-A595-E524715EA6D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8ED8-1C17-4D53-8459-FDADF30D1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0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2BE5-2235-4070-A595-E524715EA6D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8ED8-1C17-4D53-8459-FDADF30D1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0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2BE5-2235-4070-A595-E524715EA6D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8ED8-1C17-4D53-8459-FDADF30D1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2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2BE5-2235-4070-A595-E524715EA6D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8ED8-1C17-4D53-8459-FDADF30D1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3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2BE5-2235-4070-A595-E524715EA6D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8ED8-1C17-4D53-8459-FDADF30D1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2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2BE5-2235-4070-A595-E524715EA6D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8ED8-1C17-4D53-8459-FDADF30D1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74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2BE5-2235-4070-A595-E524715EA6D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8ED8-1C17-4D53-8459-FDADF30D1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4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22BE5-2235-4070-A595-E524715EA6D4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F8ED8-1C17-4D53-8459-FDADF30D1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7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gnyFR0nuc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sumanasinc.com/webcontent/animations/content/cellularrespiration.html" TargetMode="External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7" Type="http://schemas.openxmlformats.org/officeDocument/2006/relationships/hyperlink" Target="http://www.youtube.com/watch?v=3y1dO4nNaKY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youtube.com/watch?v=vjpAEeaFzO0" TargetMode="External"/><Relationship Id="rId5" Type="http://schemas.microsoft.com/office/2007/relationships/hdphoto" Target="../media/hdphoto4.wdp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jpg"/><Relationship Id="rId4" Type="http://schemas.openxmlformats.org/officeDocument/2006/relationships/hyperlink" Target="http://www.sumanasinc.com/webcontent/animations/content/cellularrespiration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5.jpe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4" Type="http://schemas.openxmlformats.org/officeDocument/2006/relationships/hyperlink" Target="http://www.youtube.com/watch?v=bbtqF9q_pFw" TargetMode="External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g"/><Relationship Id="rId5" Type="http://schemas.openxmlformats.org/officeDocument/2006/relationships/image" Target="../media/image12.gif"/><Relationship Id="rId4" Type="http://schemas.openxmlformats.org/officeDocument/2006/relationships/hyperlink" Target="http://www.youtube.com/watch?v=CtKAAcxZzy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hyperlink" Target="http://www.sumanasinc.com/webcontent/animations/content/cellularrespiration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8.jpeg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10" Type="http://schemas.microsoft.com/office/2007/relationships/hdphoto" Target="../media/hdphoto3.wdp"/><Relationship Id="rId4" Type="http://schemas.openxmlformats.org/officeDocument/2006/relationships/image" Target="../media/image16.png"/><Relationship Id="rId9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26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youtube.com/watch?v=tdGjorwuEDw" TargetMode="External"/><Relationship Id="rId5" Type="http://schemas.openxmlformats.org/officeDocument/2006/relationships/image" Target="../media/image25.png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 rot="817789">
            <a:off x="-528886" y="310547"/>
            <a:ext cx="838200" cy="6605752"/>
          </a:xfrm>
          <a:prstGeom prst="triangle">
            <a:avLst/>
          </a:prstGeom>
          <a:solidFill>
            <a:srgbClr val="7030A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 rot="232028">
            <a:off x="300458" y="284917"/>
            <a:ext cx="838200" cy="6605752"/>
          </a:xfrm>
          <a:prstGeom prst="triangl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 rot="19589444">
            <a:off x="2613197" y="-235651"/>
            <a:ext cx="896252" cy="8211474"/>
          </a:xfrm>
          <a:prstGeom prst="triangle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 rot="17712630">
            <a:off x="4629986" y="-2134951"/>
            <a:ext cx="1052837" cy="9393745"/>
          </a:xfrm>
          <a:prstGeom prst="triangle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 rot="20712681">
            <a:off x="1373589" y="334191"/>
            <a:ext cx="838200" cy="6791097"/>
          </a:xfrm>
          <a:prstGeom prst="triangl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 rot="18674373">
            <a:off x="4064371" y="-1198534"/>
            <a:ext cx="1191833" cy="10207524"/>
          </a:xfrm>
          <a:prstGeom prst="triangle">
            <a:avLst/>
          </a:prstGeom>
          <a:solidFill>
            <a:schemeClr val="accent6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6621" y="0"/>
            <a:ext cx="5820579" cy="166928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Cellular Respiration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259080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Metabolism</a:t>
            </a:r>
            <a:r>
              <a:rPr lang="en-US" sz="2000" dirty="0" smtClean="0"/>
              <a:t> is the set of chemical reactions that happen in all cells of living organisms to sustain life.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733800" y="38862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Metabolism is all about </a:t>
            </a:r>
            <a:r>
              <a:rPr lang="en-US" sz="2400" dirty="0" smtClean="0">
                <a:hlinkClick r:id="rId3"/>
              </a:rPr>
              <a:t>staying alive</a:t>
            </a:r>
            <a:r>
              <a:rPr lang="en-US" sz="2000" dirty="0" smtClean="0"/>
              <a:t>.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487680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reactions of metabolism that take place in our bodies are to maintain growth and normal functioning. </a:t>
            </a:r>
            <a:endParaRPr lang="en-US" sz="2000" dirty="0"/>
          </a:p>
        </p:txBody>
      </p:sp>
      <p:pic>
        <p:nvPicPr>
          <p:cNvPr id="1027" name="Picture 3" descr="V:\PEER2\NSF FELLOWS\Undergraduates\Graham, Jennifer\DLC\Photosynthesis &amp; Respiration DLC 1394\Photosyn&amp;Resp Photos\disco ball copy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900" y="0"/>
            <a:ext cx="1912154" cy="1918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85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2" animBg="1"/>
      <p:bldP spid="15" grpId="3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28699" y="1973019"/>
            <a:ext cx="3086101" cy="26198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1000" y="1619071"/>
            <a:ext cx="5163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Stage 3 the </a:t>
            </a:r>
            <a:r>
              <a:rPr lang="en-US" b="1" dirty="0" smtClean="0"/>
              <a:t>Electron Transport Chain </a:t>
            </a:r>
            <a:r>
              <a:rPr lang="en-US" dirty="0" smtClean="0"/>
              <a:t>will take place in the </a:t>
            </a:r>
            <a:r>
              <a:rPr lang="en-US" dirty="0" smtClean="0">
                <a:solidFill>
                  <a:srgbClr val="FFFF00"/>
                </a:solidFill>
              </a:rPr>
              <a:t>inner mitochondrial membrane.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Stage 2. The Krebs Cycle </a:t>
            </a:r>
            <a:endParaRPr lang="en-US" sz="28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4953000" y="914400"/>
            <a:ext cx="4121666" cy="2789456"/>
            <a:chOff x="4953000" y="4030443"/>
            <a:chExt cx="4121666" cy="2789456"/>
          </a:xfrm>
        </p:grpSpPr>
        <p:pic>
          <p:nvPicPr>
            <p:cNvPr id="18" name="Picture 2" descr="V:\PEER2\NSF FELLOWS\Undergraduates\Graham, Jennifer\DLC\Photosynthesis &amp; Respiration DLC 1394\Photosyn&amp;Resp Photos\mitochondria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6456" y="4419599"/>
              <a:ext cx="2460271" cy="22050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Content Placeholder 2"/>
            <p:cNvSpPr txBox="1">
              <a:spLocks/>
            </p:cNvSpPr>
            <p:nvPr/>
          </p:nvSpPr>
          <p:spPr>
            <a:xfrm>
              <a:off x="8128258" y="4456330"/>
              <a:ext cx="946408" cy="397165"/>
            </a:xfrm>
            <a:prstGeom prst="rect">
              <a:avLst/>
            </a:prstGeom>
            <a:solidFill>
              <a:srgbClr val="92D050"/>
            </a:solidFill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en-US" sz="1200" dirty="0" smtClean="0"/>
                <a:t>Outer Membrane</a:t>
              </a:r>
              <a:endParaRPr lang="en-US" sz="1200" dirty="0"/>
            </a:p>
          </p:txBody>
        </p:sp>
        <p:sp>
          <p:nvSpPr>
            <p:cNvPr id="20" name="Content Placeholder 2"/>
            <p:cNvSpPr txBox="1">
              <a:spLocks/>
            </p:cNvSpPr>
            <p:nvPr/>
          </p:nvSpPr>
          <p:spPr>
            <a:xfrm>
              <a:off x="7382327" y="4030443"/>
              <a:ext cx="914400" cy="417731"/>
            </a:xfrm>
            <a:prstGeom prst="rect">
              <a:avLst/>
            </a:prstGeom>
            <a:solidFill>
              <a:srgbClr val="FFFF00"/>
            </a:solidFill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en-US" sz="1200" dirty="0" smtClean="0"/>
                <a:t>Inner Membrane</a:t>
              </a:r>
              <a:endParaRPr lang="en-US" sz="1200" dirty="0"/>
            </a:p>
          </p:txBody>
        </p:sp>
        <p:sp>
          <p:nvSpPr>
            <p:cNvPr id="21" name="Content Placeholder 2"/>
            <p:cNvSpPr txBox="1">
              <a:spLocks/>
            </p:cNvSpPr>
            <p:nvPr/>
          </p:nvSpPr>
          <p:spPr>
            <a:xfrm>
              <a:off x="5105400" y="6400800"/>
              <a:ext cx="1534126" cy="419099"/>
            </a:xfrm>
            <a:prstGeom prst="rect">
              <a:avLst/>
            </a:prstGeom>
            <a:solidFill>
              <a:schemeClr val="accent6">
                <a:lumMod val="75000"/>
                <a:alpha val="77000"/>
              </a:schemeClr>
            </a:solidFill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buFont typeface="Arial" pitchFamily="34" charset="0"/>
                <a:buNone/>
              </a:pPr>
              <a:r>
                <a:rPr lang="en-US" sz="1200" dirty="0" smtClean="0"/>
                <a:t>Mitochondrial Matrix (innermost space)</a:t>
              </a:r>
              <a:endParaRPr lang="en-US" sz="1200" dirty="0"/>
            </a:p>
          </p:txBody>
        </p:sp>
        <p:sp>
          <p:nvSpPr>
            <p:cNvPr id="22" name="Content Placeholder 2"/>
            <p:cNvSpPr txBox="1">
              <a:spLocks/>
            </p:cNvSpPr>
            <p:nvPr/>
          </p:nvSpPr>
          <p:spPr>
            <a:xfrm>
              <a:off x="4953000" y="5950746"/>
              <a:ext cx="1183028" cy="438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buFont typeface="Arial" pitchFamily="34" charset="0"/>
                <a:buNone/>
              </a:pPr>
              <a:r>
                <a:rPr lang="en-US" sz="1200" dirty="0" err="1" smtClean="0"/>
                <a:t>Intermembrane</a:t>
              </a:r>
              <a:r>
                <a:rPr lang="en-US" sz="1200" dirty="0" smtClean="0"/>
                <a:t> Space</a:t>
              </a:r>
              <a:endParaRPr lang="en-US" sz="1200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304799" y="827080"/>
            <a:ext cx="67617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Krebs Cycle </a:t>
            </a:r>
            <a:r>
              <a:rPr lang="en-US" dirty="0" smtClean="0"/>
              <a:t>involves the breakdown of pyruvate and occurs in the </a:t>
            </a:r>
            <a:r>
              <a:rPr lang="en-US" dirty="0" smtClean="0">
                <a:solidFill>
                  <a:schemeClr val="accent6"/>
                </a:solidFill>
              </a:rPr>
              <a:t>mitochondrial matrix</a:t>
            </a:r>
            <a:r>
              <a:rPr lang="en-US" dirty="0" smtClean="0"/>
              <a:t>. 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0" y="3372745"/>
            <a:ext cx="9144000" cy="3496663"/>
            <a:chOff x="394087" y="243668"/>
            <a:chExt cx="9144000" cy="3496663"/>
          </a:xfrm>
        </p:grpSpPr>
        <p:sp>
          <p:nvSpPr>
            <p:cNvPr id="4" name="TextBox 3"/>
            <p:cNvSpPr txBox="1"/>
            <p:nvPr/>
          </p:nvSpPr>
          <p:spPr>
            <a:xfrm>
              <a:off x="4727483" y="833323"/>
              <a:ext cx="4810604" cy="2739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dirty="0" smtClean="0"/>
                <a:t>The breakdown of pyruvate involves many enzymes breaking off carbons. These carbons bond with oxygen making the byproduct carbon dioxide that we breathe out. </a:t>
              </a:r>
            </a:p>
            <a:p>
              <a:pPr>
                <a:spcAft>
                  <a:spcPts val="600"/>
                </a:spcAft>
              </a:pPr>
              <a:r>
                <a:rPr lang="en-US" dirty="0" smtClean="0"/>
                <a:t>As pyruvate is broken down </a:t>
              </a:r>
              <a:r>
                <a:rPr lang="en-US" dirty="0" smtClean="0"/>
                <a:t>into small </a:t>
              </a:r>
              <a:r>
                <a:rPr lang="en-US" dirty="0" smtClean="0"/>
                <a:t>packets of energy </a:t>
              </a:r>
              <a:r>
                <a:rPr lang="en-US" smtClean="0"/>
                <a:t>, that are </a:t>
              </a:r>
              <a:r>
                <a:rPr lang="en-US" dirty="0" smtClean="0"/>
                <a:t>released </a:t>
              </a:r>
              <a:r>
                <a:rPr lang="en-US" dirty="0" smtClean="0"/>
                <a:t>in the form of excited electrons (   ).</a:t>
              </a:r>
            </a:p>
            <a:p>
              <a:pPr>
                <a:spcAft>
                  <a:spcPts val="600"/>
                </a:spcAft>
              </a:pPr>
              <a:r>
                <a:rPr lang="en-US" dirty="0" smtClean="0"/>
                <a:t>This energy is used to make ATP and charge up NADH and FADH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 molecules. </a:t>
              </a:r>
            </a:p>
          </p:txBody>
        </p:sp>
        <p:pic>
          <p:nvPicPr>
            <p:cNvPr id="1032" name="Picture 8" descr="V:\PEER2\NSF FELLOWS\Undergraduates\Graham, Jennifer\DLC\Photosynthesis &amp; Respiration DLC 1394\Photosyn&amp;Resp Photos\citric acid cycle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087" y="243668"/>
              <a:ext cx="4333396" cy="34966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Group 26"/>
          <p:cNvGrpSpPr/>
          <p:nvPr/>
        </p:nvGrpSpPr>
        <p:grpSpPr>
          <a:xfrm>
            <a:off x="5334000" y="5719464"/>
            <a:ext cx="381000" cy="307777"/>
            <a:chOff x="2057400" y="3349823"/>
            <a:chExt cx="381000" cy="307777"/>
          </a:xfrm>
        </p:grpSpPr>
        <p:sp>
          <p:nvSpPr>
            <p:cNvPr id="28" name="Oval 27"/>
            <p:cNvSpPr/>
            <p:nvPr/>
          </p:nvSpPr>
          <p:spPr>
            <a:xfrm>
              <a:off x="2133600" y="3429000"/>
              <a:ext cx="152400" cy="1651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57400" y="3349823"/>
              <a:ext cx="381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e</a:t>
              </a:r>
              <a:r>
                <a:rPr lang="en-US" sz="1400" dirty="0" smtClean="0"/>
                <a:t>-</a:t>
              </a:r>
              <a:endParaRPr lang="en-US" sz="1400" dirty="0"/>
            </a:p>
          </p:txBody>
        </p:sp>
      </p:grpSp>
      <p:sp>
        <p:nvSpPr>
          <p:cNvPr id="2" name="Right Arrow 1"/>
          <p:cNvSpPr/>
          <p:nvPr/>
        </p:nvSpPr>
        <p:spPr>
          <a:xfrm rot="2143331">
            <a:off x="1877832" y="2339495"/>
            <a:ext cx="3455245" cy="315515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 rot="20376631">
            <a:off x="4111795" y="1815261"/>
            <a:ext cx="2969201" cy="315515"/>
          </a:xfrm>
          <a:prstGeom prst="righ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hlinkClick r:id="rId5"/>
          </p:cNvPr>
          <p:cNvSpPr txBox="1"/>
          <p:nvPr/>
        </p:nvSpPr>
        <p:spPr>
          <a:xfrm>
            <a:off x="7239000" y="6477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Krebs Cycle Video</a:t>
            </a:r>
            <a:endParaRPr lang="en-US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01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6" grpId="0"/>
      <p:bldP spid="2" grpId="0" animBg="1"/>
      <p:bldP spid="30" grpId="0" animBg="1"/>
      <p:bldP spid="30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" y="3048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Stage 3. The </a:t>
            </a:r>
            <a:r>
              <a:rPr lang="en-US" sz="2800" dirty="0"/>
              <a:t>E</a:t>
            </a:r>
            <a:r>
              <a:rPr lang="en-US" sz="2800" dirty="0" smtClean="0"/>
              <a:t>lectron Transport Chain 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26842" y="838200"/>
            <a:ext cx="7040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During the stages of the Krebs Cycle the high energy molecule ATP is generated but so are</a:t>
            </a:r>
            <a:r>
              <a:rPr lang="en-US" dirty="0"/>
              <a:t> energy carrier </a:t>
            </a:r>
            <a:r>
              <a:rPr lang="en-US" dirty="0" smtClean="0"/>
              <a:t>molecules NADH and FADH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578997" y="1594872"/>
            <a:ext cx="4435305" cy="2440126"/>
            <a:chOff x="3931277" y="3837769"/>
            <a:chExt cx="4435305" cy="2440126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6212402" y="5553215"/>
              <a:ext cx="405078" cy="2561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381480" y="3837769"/>
              <a:ext cx="38026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u="sng" dirty="0" err="1" smtClean="0"/>
                <a:t>n</a:t>
              </a:r>
              <a:r>
                <a:rPr lang="en-US" sz="2000" dirty="0" err="1" smtClean="0"/>
                <a:t>icotinamide</a:t>
              </a:r>
              <a:r>
                <a:rPr lang="en-US" sz="2000" dirty="0" smtClean="0"/>
                <a:t> </a:t>
              </a:r>
              <a:r>
                <a:rPr lang="en-US" sz="2000" u="sng" dirty="0" smtClean="0"/>
                <a:t>a</a:t>
              </a:r>
              <a:r>
                <a:rPr lang="en-US" sz="2000" dirty="0" smtClean="0"/>
                <a:t>denine </a:t>
              </a:r>
              <a:r>
                <a:rPr lang="en-US" sz="2000" u="sng" dirty="0" smtClean="0"/>
                <a:t>d</a:t>
              </a:r>
              <a:r>
                <a:rPr lang="en-US" sz="2000" dirty="0" smtClean="0"/>
                <a:t>inucleotide</a:t>
              </a:r>
              <a:endParaRPr lang="en-US" sz="2000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 flipV="1">
              <a:off x="4972380" y="5512594"/>
              <a:ext cx="276761" cy="2561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648549" y="5511124"/>
              <a:ext cx="28341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5205737" y="5350915"/>
              <a:ext cx="442812" cy="320418"/>
            </a:xfrm>
            <a:prstGeom prst="ellipse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795630" y="5335156"/>
              <a:ext cx="442812" cy="320418"/>
            </a:xfrm>
            <a:prstGeom prst="ellipse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51344" y="5263749"/>
              <a:ext cx="387460" cy="293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P</a:t>
              </a:r>
              <a:endParaRPr lang="en-US" sz="28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63686" y="5251719"/>
              <a:ext cx="408859" cy="293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P</a:t>
              </a:r>
              <a:endParaRPr lang="en-US" sz="2800" b="1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 flipH="1" flipV="1">
              <a:off x="4692142" y="5124590"/>
              <a:ext cx="1" cy="4526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Hexagon 21"/>
            <p:cNvSpPr/>
            <p:nvPr/>
          </p:nvSpPr>
          <p:spPr>
            <a:xfrm>
              <a:off x="4312280" y="4612153"/>
              <a:ext cx="804372" cy="686234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gular Pentagon 22"/>
            <p:cNvSpPr/>
            <p:nvPr/>
          </p:nvSpPr>
          <p:spPr>
            <a:xfrm>
              <a:off x="4312280" y="5452893"/>
              <a:ext cx="759727" cy="628032"/>
            </a:xfrm>
            <a:prstGeom prst="pentagon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7531636" y="5150204"/>
              <a:ext cx="774164" cy="592193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 flipV="1">
              <a:off x="7143248" y="5555066"/>
              <a:ext cx="276761" cy="2561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gular Pentagon 25"/>
            <p:cNvSpPr/>
            <p:nvPr/>
          </p:nvSpPr>
          <p:spPr>
            <a:xfrm>
              <a:off x="6483148" y="5495365"/>
              <a:ext cx="759727" cy="628032"/>
            </a:xfrm>
            <a:prstGeom prst="pentagon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66305" y="5587702"/>
              <a:ext cx="387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R</a:t>
              </a:r>
              <a:endParaRPr lang="en-US" sz="2800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99109" y="5533692"/>
              <a:ext cx="387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R</a:t>
              </a:r>
              <a:endParaRPr lang="en-US" sz="28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718419" y="5150204"/>
              <a:ext cx="387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A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7291144" y="5286091"/>
              <a:ext cx="442812" cy="32041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Arrow Connector 30"/>
            <p:cNvCxnSpPr>
              <a:endCxn id="32" idx="1"/>
            </p:cNvCxnSpPr>
            <p:nvPr/>
          </p:nvCxnSpPr>
          <p:spPr>
            <a:xfrm>
              <a:off x="4533880" y="4147897"/>
              <a:ext cx="1339430" cy="48809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5873310" y="4435932"/>
              <a:ext cx="14113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“NAD+”</a:t>
              </a:r>
              <a:endParaRPr lang="en-US" sz="2000" b="1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5919821" y="4147897"/>
              <a:ext cx="382394" cy="3748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>
              <a:off x="6578999" y="4147897"/>
              <a:ext cx="254138" cy="3748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3931277" y="3837769"/>
              <a:ext cx="4435305" cy="24401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499109" y="4693660"/>
              <a:ext cx="387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N</a:t>
              </a:r>
              <a:endParaRPr lang="en-US" sz="2800" b="1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029751" y="6443246"/>
            <a:ext cx="80286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Both energy carrier molecules are very complex, these diagrams are simplifications. 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228600" y="1522274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NAD+ can hold excited electrons      made during the Krebs Cycle, becoming NADH.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28600" y="2445604"/>
            <a:ext cx="4537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FAD+ is another high energy molecule made during the Krebs Cycle that carries 2 excited electrons becoming FADH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230630" y="3352800"/>
            <a:ext cx="3874008" cy="2362200"/>
            <a:chOff x="533400" y="4267200"/>
            <a:chExt cx="3874008" cy="2362200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2634716" y="5949290"/>
              <a:ext cx="202539" cy="1280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1394694" y="5908669"/>
              <a:ext cx="276761" cy="2561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070863" y="5907199"/>
              <a:ext cx="28341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/>
            <p:nvPr/>
          </p:nvSpPr>
          <p:spPr>
            <a:xfrm>
              <a:off x="1628051" y="5746990"/>
              <a:ext cx="442812" cy="320418"/>
            </a:xfrm>
            <a:prstGeom prst="ellipse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2217944" y="5731231"/>
              <a:ext cx="442812" cy="320418"/>
            </a:xfrm>
            <a:prstGeom prst="ellipse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673658" y="5659824"/>
              <a:ext cx="387460" cy="293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P</a:t>
              </a:r>
              <a:endParaRPr lang="en-US" sz="2800" b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286000" y="5647794"/>
              <a:ext cx="408859" cy="293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P</a:t>
              </a:r>
              <a:endParaRPr lang="en-US" sz="2800" b="1" dirty="0"/>
            </a:p>
          </p:txBody>
        </p:sp>
        <p:cxnSp>
          <p:nvCxnSpPr>
            <p:cNvPr id="59" name="Straight Connector 58"/>
            <p:cNvCxnSpPr/>
            <p:nvPr/>
          </p:nvCxnSpPr>
          <p:spPr>
            <a:xfrm flipH="1" flipV="1">
              <a:off x="1114456" y="5520665"/>
              <a:ext cx="1" cy="4526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Hexagon 59"/>
            <p:cNvSpPr/>
            <p:nvPr/>
          </p:nvSpPr>
          <p:spPr>
            <a:xfrm>
              <a:off x="729612" y="4962780"/>
              <a:ext cx="809354" cy="73168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gular Pentagon 60"/>
            <p:cNvSpPr/>
            <p:nvPr/>
          </p:nvSpPr>
          <p:spPr>
            <a:xfrm>
              <a:off x="734594" y="5848968"/>
              <a:ext cx="759727" cy="628032"/>
            </a:xfrm>
            <a:prstGeom prst="pentagon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921423" y="5929767"/>
              <a:ext cx="387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R</a:t>
              </a:r>
              <a:endParaRPr lang="en-US" sz="2800" b="1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909563" y="5022035"/>
              <a:ext cx="387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N</a:t>
              </a:r>
              <a:endParaRPr lang="en-US" sz="28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064770" y="4267200"/>
              <a:ext cx="3124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u="sng" dirty="0" err="1" smtClean="0"/>
                <a:t>f</a:t>
              </a:r>
              <a:r>
                <a:rPr lang="en-US" sz="2000" dirty="0" err="1" smtClean="0"/>
                <a:t>lavin</a:t>
              </a:r>
              <a:r>
                <a:rPr lang="en-US" sz="2000" dirty="0" smtClean="0"/>
                <a:t> </a:t>
              </a:r>
              <a:r>
                <a:rPr lang="en-US" sz="2000" u="sng" dirty="0" smtClean="0"/>
                <a:t>a</a:t>
              </a:r>
              <a:r>
                <a:rPr lang="en-US" sz="2000" dirty="0" smtClean="0"/>
                <a:t>denine </a:t>
              </a:r>
              <a:r>
                <a:rPr lang="en-US" sz="2000" u="sng" dirty="0" smtClean="0"/>
                <a:t>d</a:t>
              </a:r>
              <a:r>
                <a:rPr lang="en-US" sz="2000" dirty="0" smtClean="0"/>
                <a:t>inucleotide </a:t>
              </a:r>
              <a:endParaRPr lang="en-US" sz="2000" dirty="0"/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>
              <a:off x="1217170" y="4587912"/>
              <a:ext cx="632287" cy="420316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1733661" y="4875947"/>
              <a:ext cx="14113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“</a:t>
              </a:r>
              <a:r>
                <a:rPr lang="en-US" sz="2000" b="1" dirty="0"/>
                <a:t>F</a:t>
              </a:r>
              <a:r>
                <a:rPr lang="en-US" sz="2000" b="1" dirty="0" smtClean="0"/>
                <a:t>AD+”</a:t>
              </a:r>
              <a:endParaRPr lang="en-US" sz="2000" b="1" dirty="0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1849457" y="4587912"/>
              <a:ext cx="313109" cy="3748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flipH="1">
              <a:off x="2354274" y="4587912"/>
              <a:ext cx="339214" cy="3748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2837254" y="5941144"/>
              <a:ext cx="202539" cy="1283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3036819" y="5938438"/>
              <a:ext cx="202539" cy="1280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3235427" y="5938145"/>
              <a:ext cx="202539" cy="1283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3436144" y="5937813"/>
              <a:ext cx="202539" cy="1280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V="1">
              <a:off x="3631539" y="5932462"/>
              <a:ext cx="202539" cy="1349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" name="Group 81"/>
            <p:cNvGrpSpPr/>
            <p:nvPr/>
          </p:nvGrpSpPr>
          <p:grpSpPr>
            <a:xfrm>
              <a:off x="3829225" y="5408651"/>
              <a:ext cx="514175" cy="1084575"/>
              <a:chOff x="4057825" y="5334850"/>
              <a:chExt cx="514175" cy="1084575"/>
            </a:xfrm>
          </p:grpSpPr>
          <p:sp>
            <p:nvSpPr>
              <p:cNvPr id="79" name="Hexagon 78"/>
              <p:cNvSpPr/>
              <p:nvPr/>
            </p:nvSpPr>
            <p:spPr>
              <a:xfrm>
                <a:off x="4057825" y="5334850"/>
                <a:ext cx="514175" cy="399625"/>
              </a:xfrm>
              <a:prstGeom prst="hexagon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Hexagon 79"/>
              <p:cNvSpPr/>
              <p:nvPr/>
            </p:nvSpPr>
            <p:spPr>
              <a:xfrm>
                <a:off x="4057825" y="5661213"/>
                <a:ext cx="514175" cy="399625"/>
              </a:xfrm>
              <a:prstGeom prst="hexagon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Hexagon 80"/>
              <p:cNvSpPr/>
              <p:nvPr/>
            </p:nvSpPr>
            <p:spPr>
              <a:xfrm>
                <a:off x="4057825" y="6019800"/>
                <a:ext cx="514175" cy="399625"/>
              </a:xfrm>
              <a:prstGeom prst="hexagon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4" name="TextBox 83"/>
            <p:cNvSpPr txBox="1"/>
            <p:nvPr/>
          </p:nvSpPr>
          <p:spPr>
            <a:xfrm>
              <a:off x="3884170" y="5666056"/>
              <a:ext cx="387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F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33400" y="4272677"/>
              <a:ext cx="3874008" cy="235672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" name="Rectangle 87"/>
          <p:cNvSpPr/>
          <p:nvPr/>
        </p:nvSpPr>
        <p:spPr>
          <a:xfrm>
            <a:off x="4293680" y="430909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Eventually, </a:t>
            </a:r>
            <a:r>
              <a:rPr lang="en-US" dirty="0" smtClean="0"/>
              <a:t>both pass the excited electrons they’re carrying to power up protein </a:t>
            </a:r>
            <a:r>
              <a:rPr lang="en-US" dirty="0"/>
              <a:t>complexes in the mitochondria </a:t>
            </a:r>
            <a:r>
              <a:rPr lang="en-US" dirty="0" smtClean="0"/>
              <a:t>membrane. </a:t>
            </a:r>
            <a:r>
              <a:rPr lang="en-US" dirty="0"/>
              <a:t>Once empty handed, </a:t>
            </a:r>
            <a:r>
              <a:rPr lang="en-US" dirty="0" smtClean="0"/>
              <a:t>they revert </a:t>
            </a:r>
            <a:r>
              <a:rPr lang="en-US" dirty="0"/>
              <a:t>back to NAD</a:t>
            </a:r>
            <a:r>
              <a:rPr lang="en-US" dirty="0" smtClean="0"/>
              <a:t>+ and FAD+ and undergo the Krebs Cycle again.</a:t>
            </a:r>
            <a:endParaRPr lang="en-US" dirty="0"/>
          </a:p>
        </p:txBody>
      </p:sp>
      <p:grpSp>
        <p:nvGrpSpPr>
          <p:cNvPr id="91" name="Group 90"/>
          <p:cNvGrpSpPr/>
          <p:nvPr/>
        </p:nvGrpSpPr>
        <p:grpSpPr>
          <a:xfrm>
            <a:off x="8305800" y="4340423"/>
            <a:ext cx="381000" cy="307777"/>
            <a:chOff x="2057400" y="3349823"/>
            <a:chExt cx="381000" cy="307777"/>
          </a:xfrm>
        </p:grpSpPr>
        <p:sp>
          <p:nvSpPr>
            <p:cNvPr id="92" name="Oval 91"/>
            <p:cNvSpPr/>
            <p:nvPr/>
          </p:nvSpPr>
          <p:spPr>
            <a:xfrm>
              <a:off x="2133600" y="3429000"/>
              <a:ext cx="152400" cy="1651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057400" y="3349823"/>
              <a:ext cx="381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e</a:t>
              </a:r>
              <a:r>
                <a:rPr lang="en-US" sz="1400" dirty="0" smtClean="0"/>
                <a:t>-</a:t>
              </a:r>
              <a:endParaRPr lang="en-US" sz="1400" dirty="0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3328769" y="1551672"/>
            <a:ext cx="381000" cy="307777"/>
            <a:chOff x="2057400" y="3349823"/>
            <a:chExt cx="381000" cy="307777"/>
          </a:xfrm>
        </p:grpSpPr>
        <p:sp>
          <p:nvSpPr>
            <p:cNvPr id="95" name="Oval 94"/>
            <p:cNvSpPr/>
            <p:nvPr/>
          </p:nvSpPr>
          <p:spPr>
            <a:xfrm>
              <a:off x="2133600" y="3429000"/>
              <a:ext cx="152400" cy="1651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057400" y="3349823"/>
              <a:ext cx="381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e</a:t>
              </a:r>
              <a:r>
                <a:rPr lang="en-US" sz="1400" dirty="0" smtClean="0"/>
                <a:t>-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4328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8" grpId="0"/>
      <p:bldP spid="51" grpId="0"/>
      <p:bldP spid="8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" r="76"/>
          <a:stretch/>
        </p:blipFill>
        <p:spPr>
          <a:xfrm>
            <a:off x="381000" y="1752600"/>
            <a:ext cx="2560320" cy="640080"/>
          </a:xfrm>
          <a:prstGeom prst="rect">
            <a:avLst/>
          </a:prstGeom>
        </p:spPr>
      </p:pic>
      <p:pic>
        <p:nvPicPr>
          <p:cNvPr id="4098" name="Picture 2" descr="V:\PEER2\NSF FELLOWS\Undergraduates\Graham, Jennifer\DLC\Photosynthesis &amp; Respiration DLC 1394\Photosyn&amp;Resp Photos\electron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950142"/>
            <a:ext cx="3886200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" y="3048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Stage 3. The </a:t>
            </a:r>
            <a:r>
              <a:rPr lang="en-US" sz="2800" dirty="0"/>
              <a:t>E</a:t>
            </a:r>
            <a:r>
              <a:rPr lang="en-US" sz="2800" dirty="0" smtClean="0"/>
              <a:t>lectron Transport Chain </a:t>
            </a:r>
            <a:endParaRPr lang="en-US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4751832" y="4143667"/>
            <a:ext cx="381000" cy="307777"/>
            <a:chOff x="2057400" y="3349823"/>
            <a:chExt cx="381000" cy="307777"/>
          </a:xfrm>
        </p:grpSpPr>
        <p:sp>
          <p:nvSpPr>
            <p:cNvPr id="6" name="Oval 5"/>
            <p:cNvSpPr/>
            <p:nvPr/>
          </p:nvSpPr>
          <p:spPr>
            <a:xfrm>
              <a:off x="2133600" y="3429000"/>
              <a:ext cx="152400" cy="1651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057400" y="3349823"/>
              <a:ext cx="381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e</a:t>
              </a:r>
              <a:r>
                <a:rPr lang="en-US" sz="1400" dirty="0" smtClean="0"/>
                <a:t>-</a:t>
              </a:r>
              <a:endParaRPr lang="en-US" sz="1400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28600" y="2590800"/>
            <a:ext cx="3886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an excited electron is passed to the protein complexes from either a NADH or FADH</a:t>
            </a:r>
            <a:r>
              <a:rPr lang="en-US" baseline="-25000" dirty="0" smtClean="0"/>
              <a:t>2</a:t>
            </a:r>
            <a:r>
              <a:rPr lang="en-US" dirty="0" smtClean="0"/>
              <a:t> energy carrier, the electron is passed from one protein complex to another down the chain powering up each one as it goes.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990600"/>
            <a:ext cx="365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protein complexes in the </a:t>
            </a:r>
            <a:r>
              <a:rPr lang="en-US" sz="2000" dirty="0" smtClean="0">
                <a:hlinkClick r:id="rId6"/>
              </a:rPr>
              <a:t>mitochondrial</a:t>
            </a:r>
            <a:r>
              <a:rPr lang="en-US" sz="2000" dirty="0" smtClean="0"/>
              <a:t> </a:t>
            </a:r>
            <a:r>
              <a:rPr lang="en-US" dirty="0" smtClean="0"/>
              <a:t>membrane sit next to each other like links in a chain. 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977384" y="4491075"/>
            <a:ext cx="408432" cy="307777"/>
            <a:chOff x="2089912" y="3398808"/>
            <a:chExt cx="272288" cy="205849"/>
          </a:xfrm>
        </p:grpSpPr>
        <p:sp>
          <p:nvSpPr>
            <p:cNvPr id="11" name="Oval 10"/>
            <p:cNvSpPr/>
            <p:nvPr/>
          </p:nvSpPr>
          <p:spPr>
            <a:xfrm>
              <a:off x="2133600" y="3429000"/>
              <a:ext cx="152400" cy="1651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89912" y="3398808"/>
              <a:ext cx="272288" cy="205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H+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086600" y="1905000"/>
            <a:ext cx="408432" cy="307777"/>
            <a:chOff x="2089912" y="3398808"/>
            <a:chExt cx="272288" cy="205849"/>
          </a:xfrm>
        </p:grpSpPr>
        <p:sp>
          <p:nvSpPr>
            <p:cNvPr id="14" name="Oval 13"/>
            <p:cNvSpPr/>
            <p:nvPr/>
          </p:nvSpPr>
          <p:spPr>
            <a:xfrm>
              <a:off x="2133600" y="3429000"/>
              <a:ext cx="152400" cy="1651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089912" y="3398808"/>
              <a:ext cx="272288" cy="205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H+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391400" y="4052861"/>
            <a:ext cx="408432" cy="307777"/>
            <a:chOff x="2089912" y="3398808"/>
            <a:chExt cx="272288" cy="205849"/>
          </a:xfrm>
        </p:grpSpPr>
        <p:sp>
          <p:nvSpPr>
            <p:cNvPr id="17" name="Oval 16"/>
            <p:cNvSpPr/>
            <p:nvPr/>
          </p:nvSpPr>
          <p:spPr>
            <a:xfrm>
              <a:off x="2133600" y="3429000"/>
              <a:ext cx="152400" cy="1651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089912" y="3398808"/>
              <a:ext cx="272288" cy="205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H+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224016" y="4282877"/>
            <a:ext cx="408432" cy="307777"/>
            <a:chOff x="2089912" y="3398808"/>
            <a:chExt cx="272288" cy="205849"/>
          </a:xfrm>
        </p:grpSpPr>
        <p:sp>
          <p:nvSpPr>
            <p:cNvPr id="20" name="Oval 19"/>
            <p:cNvSpPr/>
            <p:nvPr/>
          </p:nvSpPr>
          <p:spPr>
            <a:xfrm>
              <a:off x="2133600" y="3429000"/>
              <a:ext cx="152400" cy="1651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089912" y="3398808"/>
              <a:ext cx="272288" cy="205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H+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3" name="Oval 22"/>
          <p:cNvSpPr/>
          <p:nvPr/>
        </p:nvSpPr>
        <p:spPr>
          <a:xfrm>
            <a:off x="3914958" y="1156308"/>
            <a:ext cx="1014984" cy="978578"/>
          </a:xfrm>
          <a:prstGeom prst="ellipse">
            <a:avLst/>
          </a:prstGeom>
          <a:gradFill flip="none" rotWithShape="1"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18900000" scaled="1"/>
            <a:tileRect/>
          </a:gradFill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779066" y="1600200"/>
            <a:ext cx="722376" cy="701402"/>
          </a:xfrm>
          <a:prstGeom prst="ellipse">
            <a:avLst/>
          </a:prstGeom>
          <a:gradFill flip="none" rotWithShape="1"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18900000" scaled="1"/>
            <a:tileRect/>
          </a:gradFill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420670" y="1143000"/>
            <a:ext cx="722376" cy="930567"/>
          </a:xfrm>
          <a:prstGeom prst="ellipse">
            <a:avLst/>
          </a:prstGeom>
          <a:gradFill flip="none" rotWithShape="1"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18900000" scaled="1"/>
            <a:tileRect/>
          </a:gradFill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rot="4758472">
            <a:off x="6191813" y="1167042"/>
            <a:ext cx="722376" cy="930567"/>
          </a:xfrm>
          <a:prstGeom prst="ellipse">
            <a:avLst/>
          </a:prstGeom>
          <a:gradFill flip="none" rotWithShape="1"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18900000" scaled="1"/>
            <a:tileRect/>
          </a:gradFill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rot="4758472">
            <a:off x="6948401" y="1077485"/>
            <a:ext cx="754535" cy="822616"/>
          </a:xfrm>
          <a:prstGeom prst="ellipse">
            <a:avLst/>
          </a:prstGeom>
          <a:gradFill flip="none" rotWithShape="1"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18900000" scaled="1"/>
            <a:tileRect/>
          </a:gradFill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4249476" y="1479926"/>
            <a:ext cx="345948" cy="304800"/>
            <a:chOff x="4249476" y="1479926"/>
            <a:chExt cx="345948" cy="304800"/>
          </a:xfrm>
        </p:grpSpPr>
        <p:sp>
          <p:nvSpPr>
            <p:cNvPr id="29" name="Oval 28"/>
            <p:cNvSpPr/>
            <p:nvPr/>
          </p:nvSpPr>
          <p:spPr>
            <a:xfrm>
              <a:off x="4334659" y="1479926"/>
              <a:ext cx="45719" cy="76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487059" y="1479926"/>
              <a:ext cx="45719" cy="76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Block Arc 30"/>
            <p:cNvSpPr/>
            <p:nvPr/>
          </p:nvSpPr>
          <p:spPr>
            <a:xfrm flipV="1">
              <a:off x="4249476" y="1479926"/>
              <a:ext cx="345948" cy="304800"/>
            </a:xfrm>
            <a:prstGeom prst="blockArc">
              <a:avLst>
                <a:gd name="adj1" fmla="val 10800000"/>
                <a:gd name="adj2" fmla="val 21362609"/>
                <a:gd name="adj3" fmla="val 1169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596384" y="1751111"/>
            <a:ext cx="381000" cy="307777"/>
            <a:chOff x="2057400" y="3349823"/>
            <a:chExt cx="381000" cy="307777"/>
          </a:xfrm>
        </p:grpSpPr>
        <p:sp>
          <p:nvSpPr>
            <p:cNvPr id="33" name="Oval 32"/>
            <p:cNvSpPr/>
            <p:nvPr/>
          </p:nvSpPr>
          <p:spPr>
            <a:xfrm>
              <a:off x="2133600" y="3429000"/>
              <a:ext cx="152400" cy="1651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057400" y="3349823"/>
              <a:ext cx="381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e</a:t>
              </a:r>
              <a:r>
                <a:rPr lang="en-US" sz="1400" dirty="0" smtClean="0"/>
                <a:t>-</a:t>
              </a:r>
              <a:endParaRPr lang="en-US" sz="14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977384" y="1784726"/>
            <a:ext cx="345948" cy="304800"/>
            <a:chOff x="4249476" y="1479926"/>
            <a:chExt cx="345948" cy="304800"/>
          </a:xfrm>
        </p:grpSpPr>
        <p:sp>
          <p:nvSpPr>
            <p:cNvPr id="40" name="Oval 39"/>
            <p:cNvSpPr/>
            <p:nvPr/>
          </p:nvSpPr>
          <p:spPr>
            <a:xfrm>
              <a:off x="4334659" y="1479926"/>
              <a:ext cx="45719" cy="76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4487059" y="1479926"/>
              <a:ext cx="45719" cy="76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Block Arc 41"/>
            <p:cNvSpPr/>
            <p:nvPr/>
          </p:nvSpPr>
          <p:spPr>
            <a:xfrm flipV="1">
              <a:off x="4249476" y="1479926"/>
              <a:ext cx="345948" cy="304800"/>
            </a:xfrm>
            <a:prstGeom prst="blockArc">
              <a:avLst>
                <a:gd name="adj1" fmla="val 10800000"/>
                <a:gd name="adj2" fmla="val 21362609"/>
                <a:gd name="adj3" fmla="val 1169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3" name="Rectangle 42"/>
          <p:cNvSpPr/>
          <p:nvPr/>
        </p:nvSpPr>
        <p:spPr>
          <a:xfrm>
            <a:off x="5551870" y="1575939"/>
            <a:ext cx="14305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870324" y="1575938"/>
            <a:ext cx="14305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728691" y="1760342"/>
            <a:ext cx="14305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461525" y="1575938"/>
            <a:ext cx="14305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779979" y="1575937"/>
            <a:ext cx="14305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638346" y="1760341"/>
            <a:ext cx="14305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5719771" y="1238951"/>
            <a:ext cx="708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143047" y="1329513"/>
            <a:ext cx="708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548587" y="1112057"/>
            <a:ext cx="708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89548" y="1165982"/>
            <a:ext cx="708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554370" y="1447800"/>
            <a:ext cx="14305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162800" y="1447800"/>
            <a:ext cx="14305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6917438" y="1230331"/>
            <a:ext cx="708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63939" y="1066800"/>
            <a:ext cx="708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380732" y="1608283"/>
            <a:ext cx="173638" cy="905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ardrop 58"/>
          <p:cNvSpPr/>
          <p:nvPr/>
        </p:nvSpPr>
        <p:spPr>
          <a:xfrm rot="19033874">
            <a:off x="7302440" y="1701673"/>
            <a:ext cx="157080" cy="166106"/>
          </a:xfrm>
          <a:prstGeom prst="teardrop">
            <a:avLst>
              <a:gd name="adj" fmla="val 146906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28600" y="4648200"/>
            <a:ext cx="43041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powered up, the protein complexes pull a proton (H+) across the inner mitochondrial membrane into the </a:t>
            </a:r>
            <a:r>
              <a:rPr lang="en-US" dirty="0" err="1" smtClean="0"/>
              <a:t>intermembrane</a:t>
            </a:r>
            <a:r>
              <a:rPr lang="en-US" dirty="0" smtClean="0"/>
              <a:t> space of the mitochondria.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779066" y="4648200"/>
            <a:ext cx="43041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Once the concentration of protons is high enough in the </a:t>
            </a:r>
            <a:r>
              <a:rPr lang="en-US" dirty="0" err="1" smtClean="0"/>
              <a:t>intermembrane</a:t>
            </a:r>
            <a:r>
              <a:rPr lang="en-US" dirty="0" smtClean="0"/>
              <a:t> space,  a proton will travel down its </a:t>
            </a:r>
            <a:r>
              <a:rPr lang="en-US" sz="2000" dirty="0" smtClean="0">
                <a:hlinkClick r:id="rId7"/>
              </a:rPr>
              <a:t>concentration gradient</a:t>
            </a:r>
            <a:r>
              <a:rPr lang="en-US" dirty="0" smtClean="0"/>
              <a:t> crossing the </a:t>
            </a:r>
            <a:r>
              <a:rPr lang="en-US" smtClean="0"/>
              <a:t>inner mitochondrial membrane</a:t>
            </a:r>
            <a:r>
              <a:rPr lang="en-US" dirty="0" smtClean="0"/>
              <a:t>. This crossing powers an ATPase protein complex that generates ATP.</a:t>
            </a:r>
          </a:p>
        </p:txBody>
      </p:sp>
    </p:spTree>
    <p:extLst>
      <p:ext uri="{BB962C8B-B14F-4D97-AF65-F5344CB8AC3E}">
        <p14:creationId xmlns:p14="http://schemas.microsoft.com/office/powerpoint/2010/main" val="300491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2 0.0081 C -0.00521 0.00671 -0.00347 0.00486 -0.00173 0.00324 C -0.00052 0.00069 -0.00035 -0.00208 0.00104 -0.0044 C 0.00122 -0.00602 0.00174 -0.00671 0.00208 -0.0081 C 0.00226 -0.00995 0.00261 -0.01227 0.00313 -0.01412 C 0.00382 -0.01806 0.00521 -0.02268 0.00643 -0.02616 C 0.0066 -0.02801 0.00695 -0.03032 0.00764 -0.03194 C 0.00781 -0.03403 0.00799 -0.03611 0.0092 -0.0375 C 0.0099 -0.04005 0.01129 -0.04143 0.01198 -0.04398 C 0.01233 -0.04606 0.0132 -0.04861 0.01406 -0.05046 C 0.01424 -0.05208 0.01493 -0.05278 0.01528 -0.05417 C 0.01563 -0.05671 0.01632 -0.05856 0.01684 -0.06065 C 0.01702 -0.0625 0.01771 -0.06412 0.01858 -0.06574 C 0.01875 -0.06759 0.01927 -0.06921 0.01962 -0.07106 C 0.01979 -0.07546 0.02031 -0.07893 0.02188 -0.08241 C 0.02257 -0.08935 0.0257 -0.09491 0.0283 -0.10046 C 0.02899 -0.10463 0.02934 -0.10903 0.03108 -0.11273 C 0.03143 -0.11481 0.03212 -0.1162 0.03333 -0.11736 C 0.0342 -0.11991 0.0349 -0.12268 0.03611 -0.12477 C 0.03629 -0.12731 0.03681 -0.12963 0.03768 -0.13171 C 0.03802 -0.13426 0.03889 -0.13634 0.04045 -0.13773 C 0.04115 -0.13958 0.04167 -0.14051 0.04323 -0.14143 C 0.04549 -0.14491 0.04913 -0.14676 0.05261 -0.14745 C 0.05452 -0.14838 0.05695 -0.14861 0.05903 -0.14884 C 0.06406 -0.14838 0.06771 -0.14444 0.07292 -0.14375 C 0.07535 -0.14306 0.07743 -0.14143 0.07986 -0.14051 C 0.08247 -0.13889 0.08351 -0.13889 0.08663 -0.13843 C 0.08785 -0.13727 0.08924 -0.13681 0.0908 -0.13657 C 0.09167 -0.13542 0.09288 -0.13449 0.0941 -0.13426 C 0.09722 -0.13102 0.10243 -0.12963 0.10608 -0.1287 C 0.10747 -0.12847 0.11059 -0.12778 0.11059 -0.12731 C 0.11337 -0.12639 0.1158 -0.12546 0.11875 -0.12523 C 0.12153 -0.12384 0.12535 -0.12384 0.12847 -0.12361 C 0.13524 -0.12384 0.14115 -0.12431 0.14774 -0.12477 C 0.15 -0.125 0.15208 -0.12569 0.15417 -0.12639 C 0.15573 -0.12731 0.15764 -0.12778 0.15938 -0.12801 C 0.16042 -0.1287 0.16181 -0.1294 0.16302 -0.12963 C 0.16406 -0.13032 0.16545 -0.13102 0.16649 -0.13125 C 0.16754 -0.13171 0.1684 -0.13264 0.16962 -0.13287 C 0.17066 -0.13426 0.17188 -0.13472 0.17344 -0.13518 C 0.17483 -0.13634 0.17639 -0.13727 0.17778 -0.13773 C 0.18594 -0.14375 0.1974 -0.14167 0.20625 -0.14306 C 0.21268 -0.14282 0.21771 -0.14259 0.22379 -0.14143 C 0.22552 -0.14005 0.23021 -0.14005 0.23212 -0.13981 C 0.23403 -0.13935 0.23577 -0.13843 0.23768 -0.13819 C 0.23906 -0.13727 0.24045 -0.13657 0.24202 -0.13611 C 0.24566 -0.13287 0.24844 -0.1294 0.25243 -0.12685 C 0.25382 -0.12616 0.25486 -0.12431 0.2566 -0.12361 C 0.25764 -0.1213 0.25955 -0.12037 0.26111 -0.11898 C 0.26215 -0.11551 0.26545 -0.11227 0.26719 -0.10903 C 0.26893 -0.10579 0.26788 -0.10648 0.26979 -0.10579 C 0.27066 -0.10417 0.27153 -0.10301 0.27257 -0.10185 C 0.27431 -0.09792 0.27778 -0.09491 0.28004 -0.09143 C 0.28004 -0.09074 0.28038 -0.09005 0.28038 -0.08981 " pathEditMode="relative" rAng="0" ptsTypes="fffffffffffffffffffffffffffffffffffffffffffffffffffffA">
                                      <p:cBhvr>
                                        <p:cTn id="24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75" y="-7847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3.33333E-6 0.00047 L 0.025 -0.3106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" y="-1555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1.38889E-6 -7.40741E-7 L -0.05295 -0.2914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6" y="-1458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4.44444E-6 4.07407E-6 L -0.11389 -0.280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94" y="-1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.10278 0.24421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9" y="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8799"/>
            <a:ext cx="2752725" cy="240982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" y="3048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Stage 3. The </a:t>
            </a:r>
            <a:r>
              <a:rPr lang="en-US" sz="2800" dirty="0"/>
              <a:t>E</a:t>
            </a:r>
            <a:r>
              <a:rPr lang="en-US" sz="2800" dirty="0" smtClean="0"/>
              <a:t>lectron Transport Chain </a:t>
            </a:r>
            <a:endParaRPr lang="en-US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420624" y="4122331"/>
            <a:ext cx="381000" cy="307777"/>
            <a:chOff x="2057400" y="3349823"/>
            <a:chExt cx="381000" cy="307777"/>
          </a:xfrm>
        </p:grpSpPr>
        <p:sp>
          <p:nvSpPr>
            <p:cNvPr id="11" name="Oval 10"/>
            <p:cNvSpPr/>
            <p:nvPr/>
          </p:nvSpPr>
          <p:spPr>
            <a:xfrm>
              <a:off x="2133600" y="3429000"/>
              <a:ext cx="152400" cy="1651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57400" y="3349823"/>
              <a:ext cx="381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e</a:t>
              </a:r>
              <a:r>
                <a:rPr lang="en-US" sz="1400" dirty="0" smtClean="0"/>
                <a:t>-</a:t>
              </a:r>
              <a:endParaRPr lang="en-US" sz="14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114800" y="1579817"/>
            <a:ext cx="4239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 the end of the chain, the excited electron is not so excited as it lost a lot of energy being passed along.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electron joins up with oxygen and protons inside the mitochondrial matrix to form a molecule of water.  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3246120" y="3673166"/>
            <a:ext cx="408432" cy="307777"/>
            <a:chOff x="2089912" y="3398808"/>
            <a:chExt cx="272288" cy="205849"/>
          </a:xfrm>
        </p:grpSpPr>
        <p:sp>
          <p:nvSpPr>
            <p:cNvPr id="21" name="Oval 20"/>
            <p:cNvSpPr/>
            <p:nvPr/>
          </p:nvSpPr>
          <p:spPr>
            <a:xfrm>
              <a:off x="2133600" y="3429000"/>
              <a:ext cx="152400" cy="1651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089912" y="3398808"/>
              <a:ext cx="272288" cy="205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H+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903220" y="3602751"/>
            <a:ext cx="408432" cy="307777"/>
            <a:chOff x="2089912" y="3398808"/>
            <a:chExt cx="272288" cy="205849"/>
          </a:xfrm>
        </p:grpSpPr>
        <p:sp>
          <p:nvSpPr>
            <p:cNvPr id="24" name="Oval 23"/>
            <p:cNvSpPr/>
            <p:nvPr/>
          </p:nvSpPr>
          <p:spPr>
            <a:xfrm>
              <a:off x="2133600" y="3429000"/>
              <a:ext cx="152400" cy="1651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89912" y="3398808"/>
              <a:ext cx="272288" cy="205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H+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145536" y="3200400"/>
            <a:ext cx="304800" cy="369332"/>
            <a:chOff x="3429000" y="4238625"/>
            <a:chExt cx="304800" cy="369332"/>
          </a:xfrm>
        </p:grpSpPr>
        <p:sp>
          <p:nvSpPr>
            <p:cNvPr id="29" name="Oval 28"/>
            <p:cNvSpPr/>
            <p:nvPr/>
          </p:nvSpPr>
          <p:spPr>
            <a:xfrm>
              <a:off x="3429000" y="4267200"/>
              <a:ext cx="304800" cy="306134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29000" y="4238625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O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3" name="Explosion 2 32"/>
          <p:cNvSpPr/>
          <p:nvPr/>
        </p:nvSpPr>
        <p:spPr>
          <a:xfrm>
            <a:off x="2802636" y="3371642"/>
            <a:ext cx="990600" cy="693331"/>
          </a:xfrm>
          <a:prstGeom prst="irregularSeal2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378964" y="4114800"/>
            <a:ext cx="4402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why we breath in oxygen. </a:t>
            </a:r>
          </a:p>
          <a:p>
            <a:r>
              <a:rPr lang="en-US" dirty="0" smtClean="0"/>
              <a:t>We need oxygen to accept the electrons at the end of the </a:t>
            </a:r>
            <a:r>
              <a:rPr lang="en-US" dirty="0" smtClean="0">
                <a:hlinkClick r:id="rId4"/>
              </a:rPr>
              <a:t>electron transport chain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260" y="3886200"/>
            <a:ext cx="1905000" cy="1714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" y="5849898"/>
            <a:ext cx="7275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Remember the Electron Transport Chain needs oxygen so it is </a:t>
            </a:r>
            <a:r>
              <a:rPr lang="en-US" b="1" dirty="0" smtClean="0"/>
              <a:t>aerobic</a:t>
            </a:r>
            <a:r>
              <a:rPr lang="en-US" dirty="0" smtClean="0"/>
              <a:t> (with oxygen) respiration.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85800" y="51054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Without oxygen to accept these electrons, the Krebs cycle would stop and no more ATP would be made.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3124200" y="3440668"/>
            <a:ext cx="304800" cy="369332"/>
            <a:chOff x="3429000" y="4238625"/>
            <a:chExt cx="304800" cy="369332"/>
          </a:xfrm>
        </p:grpSpPr>
        <p:sp>
          <p:nvSpPr>
            <p:cNvPr id="36" name="Oval 35"/>
            <p:cNvSpPr/>
            <p:nvPr/>
          </p:nvSpPr>
          <p:spPr>
            <a:xfrm>
              <a:off x="3429000" y="4267200"/>
              <a:ext cx="304800" cy="306134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429000" y="4238625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O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875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0.01111 C 0.00191 -0.0125 0.00365 -0.01435 0.00538 -0.01597 C 0.0066 -0.01852 0.00677 -0.0213 0.00816 -0.02361 C 0.00833 -0.02523 0.00885 -0.02592 0.0092 -0.02731 C 0.00938 -0.02917 0.00972 -0.03148 0.01024 -0.03333 C 0.01094 -0.03727 0.01233 -0.0419 0.01354 -0.04537 C 0.01372 -0.04722 0.01406 -0.04954 0.01476 -0.05116 C 0.01493 -0.05324 0.0151 -0.05532 0.01632 -0.05671 C 0.01701 -0.05926 0.0184 -0.06065 0.0191 -0.06319 C 0.01944 -0.06528 0.02031 -0.06782 0.02118 -0.06967 C 0.02135 -0.0713 0.02205 -0.07199 0.0224 -0.07338 C 0.02274 -0.07592 0.02344 -0.07778 0.02396 -0.07986 C 0.02413 -0.08171 0.02483 -0.08333 0.02569 -0.08495 C 0.02587 -0.0868 0.02639 -0.08842 0.02674 -0.09028 C 0.02691 -0.09467 0.02743 -0.09815 0.02899 -0.10162 C 0.02969 -0.10856 0.03281 -0.11412 0.03542 -0.11967 C 0.03611 -0.12384 0.03646 -0.12824 0.03819 -0.13194 C 0.03854 -0.13403 0.03924 -0.13542 0.04045 -0.13657 C 0.04132 -0.13912 0.04201 -0.1419 0.04323 -0.14398 C 0.0434 -0.14653 0.04392 -0.14884 0.04479 -0.15092 C 0.04514 -0.15347 0.04601 -0.15555 0.04757 -0.15694 C 0.04826 -0.1588 0.04879 -0.15972 0.05035 -0.16065 C 0.0526 -0.16412 0.05625 -0.16597 0.05972 -0.16667 C 0.06163 -0.16759 0.06406 -0.16782 0.06615 -0.16805 C 0.07118 -0.16759 0.07483 -0.16366 0.08004 -0.16296 C 0.08247 -0.16227 0.08455 -0.16065 0.08698 -0.15972 C 0.08958 -0.1581 0.09063 -0.1581 0.09375 -0.15764 C 0.09497 -0.15648 0.09635 -0.15602 0.09774 -0.15579 C 0.09879 -0.15463 0.1 -0.1537 0.10122 -0.15347 C 0.10434 -0.15023 0.10955 -0.14884 0.11319 -0.14792 C 0.11458 -0.14768 0.11771 -0.14699 0.11771 -0.14653 C 0.12049 -0.1456 0.12292 -0.14467 0.12587 -0.14444 C 0.12865 -0.14305 0.13247 -0.14305 0.13559 -0.14282 C 0.14236 -0.14305 0.14826 -0.14352 0.15486 -0.14398 C 0.15712 -0.14421 0.1592 -0.14491 0.16129 -0.1456 C 0.16285 -0.14653 0.16476 -0.14699 0.16649 -0.14722 C 0.16754 -0.14792 0.16892 -0.14861 0.17014 -0.14884 C 0.17118 -0.14954 0.17257 -0.15023 0.17361 -0.15046 C 0.17465 -0.15092 0.17552 -0.15185 0.17674 -0.15208 C 0.17778 -0.15347 0.17899 -0.15393 0.18056 -0.1544 C 0.18142 -0.15555 0.18351 -0.15648 0.1849 -0.15694 C 0.19306 -0.16296 0.20451 -0.16088 0.21337 -0.16227 C 0.21979 -0.16204 0.22431 -0.1618 0.2309 -0.16065 C 0.23212 -0.15926 0.23733 -0.15926 0.23872 -0.15903 C 0.24115 -0.15856 0.24288 -0.15764 0.24479 -0.15741 C 0.24566 -0.15648 0.24757 -0.15579 0.24913 -0.15532 C 0.25243 -0.15208 0.25556 -0.14861 0.25955 -0.14606 C 0.26042 -0.14537 0.26198 -0.14352 0.26372 -0.14282 C 0.26476 -0.14051 0.26649 -0.13958 0.26771 -0.13819 C 0.26927 -0.13472 0.27257 -0.13148 0.27379 -0.12824 C 0.27604 -0.125 0.27448 -0.12569 0.27691 -0.125 C 0.27778 -0.12338 0.27865 -0.12222 0.27969 -0.12106 C 0.2809 -0.11713 0.2849 -0.11412 0.28715 -0.11065 C 0.28715 -0.10995 0.2875 -0.10926 0.2875 -0.10903 " pathEditMode="relative" rAng="0" ptsTypes="fffffffffffffffffffffffffffffffffffffffffffffffffffffA">
                                      <p:cBhvr>
                                        <p:cTn id="6" dur="4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75" y="-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3" grpId="2" animBg="1"/>
      <p:bldP spid="4" grpId="0"/>
      <p:bldP spid="7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3193" y="4234913"/>
            <a:ext cx="1630680" cy="2286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" y="3048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855913" algn="l"/>
              </a:tabLst>
            </a:pPr>
            <a:r>
              <a:rPr lang="en-US" sz="2800" dirty="0" smtClean="0"/>
              <a:t>Fermentation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79424" y="4343400"/>
            <a:ext cx="71643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example, when you exercise the oxygen available for your cells is used up in the Krebs Cycle making ATP. </a:t>
            </a:r>
          </a:p>
          <a:p>
            <a:endParaRPr lang="en-US" dirty="0" smtClean="0"/>
          </a:p>
          <a:p>
            <a:r>
              <a:rPr lang="en-US" dirty="0" smtClean="0"/>
              <a:t>That’s why we run out of breathe during exercise and we take deep breaths to try and replenish oxygen to our cells. </a:t>
            </a:r>
          </a:p>
          <a:p>
            <a:endParaRPr lang="en-US" dirty="0" smtClean="0"/>
          </a:p>
          <a:p>
            <a:r>
              <a:rPr lang="en-US" dirty="0" smtClean="0"/>
              <a:t>When not enough oxygen is reaching our cells they will undergo fermentation to make some quick ATP to keep us moving.</a:t>
            </a:r>
          </a:p>
        </p:txBody>
      </p:sp>
      <p:sp>
        <p:nvSpPr>
          <p:cNvPr id="6" name="Rectangle 5"/>
          <p:cNvSpPr/>
          <p:nvPr/>
        </p:nvSpPr>
        <p:spPr>
          <a:xfrm>
            <a:off x="322895" y="1524000"/>
            <a:ext cx="77989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After glycolysis if oxygen </a:t>
            </a:r>
            <a:r>
              <a:rPr lang="en-US" dirty="0"/>
              <a:t>is not </a:t>
            </a:r>
            <a:r>
              <a:rPr lang="en-US" dirty="0" smtClean="0"/>
              <a:t>present, pyruvate will undergo fermentation.</a:t>
            </a:r>
          </a:p>
          <a:p>
            <a:endParaRPr lang="en-US" dirty="0"/>
          </a:p>
          <a:p>
            <a:r>
              <a:rPr lang="en-US" dirty="0" smtClean="0"/>
              <a:t>Fermentation is also known as </a:t>
            </a:r>
            <a:r>
              <a:rPr lang="en-US" u="sng" dirty="0" smtClean="0"/>
              <a:t>anaerobic</a:t>
            </a:r>
            <a:r>
              <a:rPr lang="en-US" dirty="0" smtClean="0"/>
              <a:t> </a:t>
            </a:r>
            <a:r>
              <a:rPr lang="en-US" dirty="0"/>
              <a:t>(without </a:t>
            </a:r>
            <a:r>
              <a:rPr lang="en-US" dirty="0" smtClean="0"/>
              <a:t>oxygen) </a:t>
            </a:r>
            <a:r>
              <a:rPr lang="en-US" u="sng" dirty="0" smtClean="0"/>
              <a:t>respiration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1066800"/>
            <a:ext cx="1838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Fermentation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429000" y="304800"/>
            <a:ext cx="1235541" cy="691862"/>
            <a:chOff x="3429000" y="304800"/>
            <a:chExt cx="1235541" cy="691862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619453">
              <a:off x="4045166" y="508785"/>
              <a:ext cx="619375" cy="48787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3429000" y="304800"/>
              <a:ext cx="1143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P</a:t>
              </a:r>
              <a:r>
                <a:rPr lang="en-US" sz="1400" dirty="0" smtClean="0"/>
                <a:t>yruvate</a:t>
              </a:r>
              <a:endParaRPr lang="en-US" sz="14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886092" y="473607"/>
            <a:ext cx="762000" cy="519951"/>
            <a:chOff x="6258526" y="566582"/>
            <a:chExt cx="762000" cy="519951"/>
          </a:xfrm>
        </p:grpSpPr>
        <p:sp>
          <p:nvSpPr>
            <p:cNvPr id="13" name="TextBox 12"/>
            <p:cNvSpPr txBox="1"/>
            <p:nvPr/>
          </p:nvSpPr>
          <p:spPr>
            <a:xfrm>
              <a:off x="6258526" y="56805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O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14" name="&quot;No&quot; Symbol 13"/>
            <p:cNvSpPr/>
            <p:nvPr/>
          </p:nvSpPr>
          <p:spPr>
            <a:xfrm>
              <a:off x="6267092" y="566582"/>
              <a:ext cx="523274" cy="519951"/>
            </a:xfrm>
            <a:prstGeom prst="noSmoking">
              <a:avLst>
                <a:gd name="adj" fmla="val 5853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5" name="Bent-Up Arrow 14"/>
          <p:cNvSpPr/>
          <p:nvPr/>
        </p:nvSpPr>
        <p:spPr>
          <a:xfrm rot="10800000" flipH="1">
            <a:off x="4866674" y="649655"/>
            <a:ext cx="848326" cy="417145"/>
          </a:xfrm>
          <a:prstGeom prst="bentUpArrow">
            <a:avLst>
              <a:gd name="adj1" fmla="val 15672"/>
              <a:gd name="adj2" fmla="val 33162"/>
              <a:gd name="adj3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70143" y="2600630"/>
            <a:ext cx="68681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Fermentation is a very quick processes with a net gain of 2 ATP.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50271" y="3124200"/>
            <a:ext cx="76507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So why undergo fermentation? The Krebs Cycle makes </a:t>
            </a:r>
            <a:r>
              <a:rPr lang="en-US" dirty="0" smtClean="0">
                <a:latin typeface="Adobe Fan Heiti Std B" pitchFamily="34" charset="-128"/>
                <a:ea typeface="Adobe Fan Heiti Std B" pitchFamily="34" charset="-128"/>
              </a:rPr>
              <a:t>~</a:t>
            </a:r>
            <a:r>
              <a:rPr lang="en-US" dirty="0" smtClean="0"/>
              <a:t>38 ATP per glucose molecule and Fermentation only makes 2 ATP per glucose molecule!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51922" y="3886200"/>
            <a:ext cx="7000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Fermentation is a quick way to make ATP when you really need it.</a:t>
            </a:r>
          </a:p>
        </p:txBody>
      </p:sp>
    </p:spTree>
    <p:extLst>
      <p:ext uri="{BB962C8B-B14F-4D97-AF65-F5344CB8AC3E}">
        <p14:creationId xmlns:p14="http://schemas.microsoft.com/office/powerpoint/2010/main" val="261643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/>
      <p:bldP spid="20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-1066799" y="828020"/>
            <a:ext cx="3288702" cy="23622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" y="3048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855913" algn="l"/>
              </a:tabLst>
            </a:pPr>
            <a:r>
              <a:rPr lang="en-US" sz="2800" dirty="0" smtClean="0"/>
              <a:t>Cellular Respiration Summary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00087" y="1138081"/>
            <a:ext cx="1190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Glycolysis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448056" y="5173563"/>
            <a:ext cx="8285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US" sz="2400" b="1" dirty="0" smtClean="0"/>
              <a:t>C</a:t>
            </a:r>
            <a:r>
              <a:rPr lang="en-US" sz="2400" b="1" baseline="-48000" dirty="0" smtClean="0"/>
              <a:t>6</a:t>
            </a:r>
            <a:r>
              <a:rPr lang="en-US" sz="2400" b="1" dirty="0" smtClean="0"/>
              <a:t>H</a:t>
            </a:r>
            <a:r>
              <a:rPr lang="en-US" sz="2400" b="1" baseline="-48000" dirty="0" smtClean="0"/>
              <a:t>12</a:t>
            </a:r>
            <a:r>
              <a:rPr lang="en-US" sz="2400" b="1" dirty="0" smtClean="0"/>
              <a:t>O</a:t>
            </a:r>
            <a:r>
              <a:rPr lang="en-US" sz="2400" b="1" baseline="-48000" dirty="0" smtClean="0"/>
              <a:t>6</a:t>
            </a:r>
            <a:r>
              <a:rPr lang="en-US" sz="2400" b="1" dirty="0" smtClean="0"/>
              <a:t>   +      </a:t>
            </a:r>
            <a:r>
              <a:rPr lang="en-US" sz="2400" b="1" dirty="0"/>
              <a:t>6 </a:t>
            </a:r>
            <a:r>
              <a:rPr lang="en-US" sz="2400" b="1" dirty="0" smtClean="0"/>
              <a:t>O</a:t>
            </a:r>
            <a:r>
              <a:rPr lang="en-US" sz="2400" b="1" baseline="-48000" dirty="0" smtClean="0"/>
              <a:t>2       </a:t>
            </a:r>
            <a:r>
              <a:rPr lang="en-US" sz="2400" b="1" dirty="0" smtClean="0">
                <a:sym typeface="Wingdings" pitchFamily="2" charset="2"/>
              </a:rPr>
              <a:t>     </a:t>
            </a:r>
            <a:r>
              <a:rPr lang="en-US" sz="2400" b="1" dirty="0" smtClean="0"/>
              <a:t>6 </a:t>
            </a:r>
            <a:r>
              <a:rPr lang="en-US" sz="2400" b="1" dirty="0"/>
              <a:t>CO</a:t>
            </a:r>
            <a:r>
              <a:rPr lang="en-US" sz="2400" b="1" baseline="-48000" dirty="0"/>
              <a:t>2</a:t>
            </a:r>
            <a:r>
              <a:rPr lang="en-US" sz="2400" b="1" dirty="0"/>
              <a:t>   </a:t>
            </a:r>
            <a:r>
              <a:rPr lang="en-US" sz="2400" b="1" dirty="0" smtClean="0"/>
              <a:t> +    6 </a:t>
            </a:r>
            <a:r>
              <a:rPr lang="en-US" sz="2400" b="1" dirty="0"/>
              <a:t>H</a:t>
            </a:r>
            <a:r>
              <a:rPr lang="en-US" sz="2400" b="1" baseline="-48000" dirty="0"/>
              <a:t>2</a:t>
            </a:r>
            <a:r>
              <a:rPr lang="en-US" sz="2400" b="1" dirty="0"/>
              <a:t>O  </a:t>
            </a:r>
            <a:r>
              <a:rPr lang="en-US" sz="2400" b="1" dirty="0" smtClean="0"/>
              <a:t> +   38 ATP </a:t>
            </a:r>
            <a:endParaRPr lang="en-US" sz="2400" b="1" baseline="-48000" dirty="0"/>
          </a:p>
        </p:txBody>
      </p:sp>
      <p:sp>
        <p:nvSpPr>
          <p:cNvPr id="6" name="TextBox 5"/>
          <p:cNvSpPr txBox="1"/>
          <p:nvPr/>
        </p:nvSpPr>
        <p:spPr>
          <a:xfrm>
            <a:off x="3086100" y="3997958"/>
            <a:ext cx="2400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Carbon dioxide is a byproduct produced during the Krebs Cycle.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00700" y="4029670"/>
            <a:ext cx="2705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Water is a byproduct made during the electron transport chain.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4020740"/>
            <a:ext cx="17785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Food molecules are broken down into glucose.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38400" y="593467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Oxygen is needed to accept the electrons at the end of the electron transport chain.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971800" y="5635228"/>
            <a:ext cx="228600" cy="375642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1028700" y="4939828"/>
            <a:ext cx="228600" cy="313283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4626610" y="4939828"/>
            <a:ext cx="228600" cy="313283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6324600" y="4921288"/>
            <a:ext cx="76200" cy="302286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010400" y="5173563"/>
            <a:ext cx="1066800" cy="461665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337098" y="1143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ATP</a:t>
            </a:r>
            <a:endParaRPr lang="en-US" dirty="0"/>
          </a:p>
        </p:txBody>
      </p:sp>
      <p:grpSp>
        <p:nvGrpSpPr>
          <p:cNvPr id="74" name="Group 73"/>
          <p:cNvGrpSpPr/>
          <p:nvPr/>
        </p:nvGrpSpPr>
        <p:grpSpPr>
          <a:xfrm>
            <a:off x="304800" y="1447800"/>
            <a:ext cx="1295400" cy="625216"/>
            <a:chOff x="304800" y="1447800"/>
            <a:chExt cx="1295400" cy="625216"/>
          </a:xfrm>
        </p:grpSpPr>
        <p:sp>
          <p:nvSpPr>
            <p:cNvPr id="24" name="TextBox 23"/>
            <p:cNvSpPr txBox="1"/>
            <p:nvPr/>
          </p:nvSpPr>
          <p:spPr>
            <a:xfrm>
              <a:off x="304800" y="1652230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oxygen</a:t>
              </a:r>
              <a:endParaRPr lang="en-US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1167205" y="1512332"/>
              <a:ext cx="0" cy="56068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304800" y="1736467"/>
              <a:ext cx="76200" cy="92333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33400" y="1676400"/>
              <a:ext cx="76200" cy="92333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457200" y="1447800"/>
              <a:ext cx="76200" cy="92333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685800" y="1965067"/>
              <a:ext cx="76200" cy="92333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81000" y="2168132"/>
            <a:ext cx="1343025" cy="468475"/>
            <a:chOff x="365760" y="2590800"/>
            <a:chExt cx="1343025" cy="468475"/>
          </a:xfrm>
        </p:grpSpPr>
        <p:sp>
          <p:nvSpPr>
            <p:cNvPr id="34" name="Oval 33"/>
            <p:cNvSpPr/>
            <p:nvPr/>
          </p:nvSpPr>
          <p:spPr>
            <a:xfrm>
              <a:off x="365760" y="2590800"/>
              <a:ext cx="1343025" cy="46847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441064" y="2652418"/>
              <a:ext cx="1161825" cy="348966"/>
            </a:xfrm>
            <a:custGeom>
              <a:avLst/>
              <a:gdLst>
                <a:gd name="connsiteX0" fmla="*/ 0 w 1161825"/>
                <a:gd name="connsiteY0" fmla="*/ 241389 h 348966"/>
                <a:gd name="connsiteX1" fmla="*/ 10757 w 1161825"/>
                <a:gd name="connsiteY1" fmla="*/ 187601 h 348966"/>
                <a:gd name="connsiteX2" fmla="*/ 32272 w 1161825"/>
                <a:gd name="connsiteY2" fmla="*/ 123055 h 348966"/>
                <a:gd name="connsiteX3" fmla="*/ 43030 w 1161825"/>
                <a:gd name="connsiteY3" fmla="*/ 80024 h 348966"/>
                <a:gd name="connsiteX4" fmla="*/ 75303 w 1161825"/>
                <a:gd name="connsiteY4" fmla="*/ 69267 h 348966"/>
                <a:gd name="connsiteX5" fmla="*/ 64545 w 1161825"/>
                <a:gd name="connsiteY5" fmla="*/ 241389 h 348966"/>
                <a:gd name="connsiteX6" fmla="*/ 75303 w 1161825"/>
                <a:gd name="connsiteY6" fmla="*/ 273662 h 348966"/>
                <a:gd name="connsiteX7" fmla="*/ 107576 w 1161825"/>
                <a:gd name="connsiteY7" fmla="*/ 284420 h 348966"/>
                <a:gd name="connsiteX8" fmla="*/ 139849 w 1161825"/>
                <a:gd name="connsiteY8" fmla="*/ 101540 h 348966"/>
                <a:gd name="connsiteX9" fmla="*/ 150607 w 1161825"/>
                <a:gd name="connsiteY9" fmla="*/ 69267 h 348966"/>
                <a:gd name="connsiteX10" fmla="*/ 215152 w 1161825"/>
                <a:gd name="connsiteY10" fmla="*/ 47751 h 348966"/>
                <a:gd name="connsiteX11" fmla="*/ 225910 w 1161825"/>
                <a:gd name="connsiteY11" fmla="*/ 90782 h 348966"/>
                <a:gd name="connsiteX12" fmla="*/ 268941 w 1161825"/>
                <a:gd name="connsiteY12" fmla="*/ 305935 h 348966"/>
                <a:gd name="connsiteX13" fmla="*/ 279698 w 1161825"/>
                <a:gd name="connsiteY13" fmla="*/ 47751 h 348966"/>
                <a:gd name="connsiteX14" fmla="*/ 311971 w 1161825"/>
                <a:gd name="connsiteY14" fmla="*/ 36994 h 348966"/>
                <a:gd name="connsiteX15" fmla="*/ 355002 w 1161825"/>
                <a:gd name="connsiteY15" fmla="*/ 47751 h 348966"/>
                <a:gd name="connsiteX16" fmla="*/ 365760 w 1161825"/>
                <a:gd name="connsiteY16" fmla="*/ 305935 h 348966"/>
                <a:gd name="connsiteX17" fmla="*/ 398032 w 1161825"/>
                <a:gd name="connsiteY17" fmla="*/ 166086 h 348966"/>
                <a:gd name="connsiteX18" fmla="*/ 408790 w 1161825"/>
                <a:gd name="connsiteY18" fmla="*/ 36994 h 348966"/>
                <a:gd name="connsiteX19" fmla="*/ 441063 w 1161825"/>
                <a:gd name="connsiteY19" fmla="*/ 15478 h 348966"/>
                <a:gd name="connsiteX20" fmla="*/ 484094 w 1161825"/>
                <a:gd name="connsiteY20" fmla="*/ 327450 h 348966"/>
                <a:gd name="connsiteX21" fmla="*/ 559397 w 1161825"/>
                <a:gd name="connsiteY21" fmla="*/ 316693 h 348966"/>
                <a:gd name="connsiteX22" fmla="*/ 570155 w 1161825"/>
                <a:gd name="connsiteY22" fmla="*/ 15478 h 348966"/>
                <a:gd name="connsiteX23" fmla="*/ 602428 w 1161825"/>
                <a:gd name="connsiteY23" fmla="*/ 4721 h 348966"/>
                <a:gd name="connsiteX24" fmla="*/ 613185 w 1161825"/>
                <a:gd name="connsiteY24" fmla="*/ 36994 h 348966"/>
                <a:gd name="connsiteX25" fmla="*/ 623943 w 1161825"/>
                <a:gd name="connsiteY25" fmla="*/ 316693 h 348966"/>
                <a:gd name="connsiteX26" fmla="*/ 656216 w 1161825"/>
                <a:gd name="connsiteY26" fmla="*/ 327450 h 348966"/>
                <a:gd name="connsiteX27" fmla="*/ 677731 w 1161825"/>
                <a:gd name="connsiteY27" fmla="*/ 262904 h 348966"/>
                <a:gd name="connsiteX28" fmla="*/ 688489 w 1161825"/>
                <a:gd name="connsiteY28" fmla="*/ 4721 h 348966"/>
                <a:gd name="connsiteX29" fmla="*/ 720762 w 1161825"/>
                <a:gd name="connsiteY29" fmla="*/ 15478 h 348966"/>
                <a:gd name="connsiteX30" fmla="*/ 731520 w 1161825"/>
                <a:gd name="connsiteY30" fmla="*/ 284420 h 348966"/>
                <a:gd name="connsiteX31" fmla="*/ 753035 w 1161825"/>
                <a:gd name="connsiteY31" fmla="*/ 348966 h 348966"/>
                <a:gd name="connsiteX32" fmla="*/ 796065 w 1161825"/>
                <a:gd name="connsiteY32" fmla="*/ 338208 h 348966"/>
                <a:gd name="connsiteX33" fmla="*/ 774550 w 1161825"/>
                <a:gd name="connsiteY33" fmla="*/ 176843 h 348966"/>
                <a:gd name="connsiteX34" fmla="*/ 785308 w 1161825"/>
                <a:gd name="connsiteY34" fmla="*/ 47751 h 348966"/>
                <a:gd name="connsiteX35" fmla="*/ 796065 w 1161825"/>
                <a:gd name="connsiteY35" fmla="*/ 15478 h 348966"/>
                <a:gd name="connsiteX36" fmla="*/ 849854 w 1161825"/>
                <a:gd name="connsiteY36" fmla="*/ 26236 h 348966"/>
                <a:gd name="connsiteX37" fmla="*/ 860611 w 1161825"/>
                <a:gd name="connsiteY37" fmla="*/ 90782 h 348966"/>
                <a:gd name="connsiteX38" fmla="*/ 882127 w 1161825"/>
                <a:gd name="connsiteY38" fmla="*/ 187601 h 348966"/>
                <a:gd name="connsiteX39" fmla="*/ 914400 w 1161825"/>
                <a:gd name="connsiteY39" fmla="*/ 284420 h 348966"/>
                <a:gd name="connsiteX40" fmla="*/ 925157 w 1161825"/>
                <a:gd name="connsiteY40" fmla="*/ 144570 h 348966"/>
                <a:gd name="connsiteX41" fmla="*/ 935915 w 1161825"/>
                <a:gd name="connsiteY41" fmla="*/ 58509 h 348966"/>
                <a:gd name="connsiteX42" fmla="*/ 957430 w 1161825"/>
                <a:gd name="connsiteY42" fmla="*/ 90782 h 348966"/>
                <a:gd name="connsiteX43" fmla="*/ 978945 w 1161825"/>
                <a:gd name="connsiteY43" fmla="*/ 305935 h 348966"/>
                <a:gd name="connsiteX44" fmla="*/ 1011218 w 1161825"/>
                <a:gd name="connsiteY44" fmla="*/ 295177 h 348966"/>
                <a:gd name="connsiteX45" fmla="*/ 1021976 w 1161825"/>
                <a:gd name="connsiteY45" fmla="*/ 262904 h 348966"/>
                <a:gd name="connsiteX46" fmla="*/ 1000461 w 1161825"/>
                <a:gd name="connsiteY46" fmla="*/ 187601 h 348966"/>
                <a:gd name="connsiteX47" fmla="*/ 1011218 w 1161825"/>
                <a:gd name="connsiteY47" fmla="*/ 58509 h 348966"/>
                <a:gd name="connsiteX48" fmla="*/ 1086522 w 1161825"/>
                <a:gd name="connsiteY48" fmla="*/ 101540 h 348966"/>
                <a:gd name="connsiteX49" fmla="*/ 1097280 w 1161825"/>
                <a:gd name="connsiteY49" fmla="*/ 284420 h 348966"/>
                <a:gd name="connsiteX50" fmla="*/ 1129552 w 1161825"/>
                <a:gd name="connsiteY50" fmla="*/ 273662 h 348966"/>
                <a:gd name="connsiteX51" fmla="*/ 1151068 w 1161825"/>
                <a:gd name="connsiteY51" fmla="*/ 209116 h 348966"/>
                <a:gd name="connsiteX52" fmla="*/ 1161825 w 1161825"/>
                <a:gd name="connsiteY52" fmla="*/ 176843 h 348966"/>
                <a:gd name="connsiteX53" fmla="*/ 1151068 w 1161825"/>
                <a:gd name="connsiteY53" fmla="*/ 112297 h 348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1161825" h="348966">
                  <a:moveTo>
                    <a:pt x="0" y="241389"/>
                  </a:moveTo>
                  <a:cubicBezTo>
                    <a:pt x="3586" y="223460"/>
                    <a:pt x="5946" y="205241"/>
                    <a:pt x="10757" y="187601"/>
                  </a:cubicBezTo>
                  <a:cubicBezTo>
                    <a:pt x="16724" y="165721"/>
                    <a:pt x="26771" y="145057"/>
                    <a:pt x="32272" y="123055"/>
                  </a:cubicBezTo>
                  <a:cubicBezTo>
                    <a:pt x="35858" y="108711"/>
                    <a:pt x="33794" y="91569"/>
                    <a:pt x="43030" y="80024"/>
                  </a:cubicBezTo>
                  <a:cubicBezTo>
                    <a:pt x="50114" y="71169"/>
                    <a:pt x="64545" y="72853"/>
                    <a:pt x="75303" y="69267"/>
                  </a:cubicBezTo>
                  <a:cubicBezTo>
                    <a:pt x="71717" y="126641"/>
                    <a:pt x="64545" y="183903"/>
                    <a:pt x="64545" y="241389"/>
                  </a:cubicBezTo>
                  <a:cubicBezTo>
                    <a:pt x="64545" y="252729"/>
                    <a:pt x="67285" y="265644"/>
                    <a:pt x="75303" y="273662"/>
                  </a:cubicBezTo>
                  <a:cubicBezTo>
                    <a:pt x="83321" y="281680"/>
                    <a:pt x="96818" y="280834"/>
                    <a:pt x="107576" y="284420"/>
                  </a:cubicBezTo>
                  <a:cubicBezTo>
                    <a:pt x="168822" y="223171"/>
                    <a:pt x="119842" y="281599"/>
                    <a:pt x="139849" y="101540"/>
                  </a:cubicBezTo>
                  <a:cubicBezTo>
                    <a:pt x="141101" y="90270"/>
                    <a:pt x="141380" y="75858"/>
                    <a:pt x="150607" y="69267"/>
                  </a:cubicBezTo>
                  <a:cubicBezTo>
                    <a:pt x="169061" y="56085"/>
                    <a:pt x="215152" y="47751"/>
                    <a:pt x="215152" y="47751"/>
                  </a:cubicBezTo>
                  <a:cubicBezTo>
                    <a:pt x="218738" y="62095"/>
                    <a:pt x="224731" y="76044"/>
                    <a:pt x="225910" y="90782"/>
                  </a:cubicBezTo>
                  <a:cubicBezTo>
                    <a:pt x="244690" y="325525"/>
                    <a:pt x="164022" y="340909"/>
                    <a:pt x="268941" y="305935"/>
                  </a:cubicBezTo>
                  <a:cubicBezTo>
                    <a:pt x="272527" y="219874"/>
                    <a:pt x="266090" y="132805"/>
                    <a:pt x="279698" y="47751"/>
                  </a:cubicBezTo>
                  <a:cubicBezTo>
                    <a:pt x="281490" y="36554"/>
                    <a:pt x="300631" y="36994"/>
                    <a:pt x="311971" y="36994"/>
                  </a:cubicBezTo>
                  <a:cubicBezTo>
                    <a:pt x="326756" y="36994"/>
                    <a:pt x="340658" y="44165"/>
                    <a:pt x="355002" y="47751"/>
                  </a:cubicBezTo>
                  <a:cubicBezTo>
                    <a:pt x="358588" y="133812"/>
                    <a:pt x="336324" y="224985"/>
                    <a:pt x="365760" y="305935"/>
                  </a:cubicBezTo>
                  <a:cubicBezTo>
                    <a:pt x="382109" y="350896"/>
                    <a:pt x="390474" y="213327"/>
                    <a:pt x="398032" y="166086"/>
                  </a:cubicBezTo>
                  <a:cubicBezTo>
                    <a:pt x="404854" y="123448"/>
                    <a:pt x="396928" y="78512"/>
                    <a:pt x="408790" y="36994"/>
                  </a:cubicBezTo>
                  <a:cubicBezTo>
                    <a:pt x="412342" y="24562"/>
                    <a:pt x="430305" y="22650"/>
                    <a:pt x="441063" y="15478"/>
                  </a:cubicBezTo>
                  <a:cubicBezTo>
                    <a:pt x="578848" y="61408"/>
                    <a:pt x="382562" y="-15220"/>
                    <a:pt x="484094" y="327450"/>
                  </a:cubicBezTo>
                  <a:cubicBezTo>
                    <a:pt x="491297" y="351761"/>
                    <a:pt x="534296" y="320279"/>
                    <a:pt x="559397" y="316693"/>
                  </a:cubicBezTo>
                  <a:cubicBezTo>
                    <a:pt x="562983" y="216288"/>
                    <a:pt x="556427" y="115005"/>
                    <a:pt x="570155" y="15478"/>
                  </a:cubicBezTo>
                  <a:cubicBezTo>
                    <a:pt x="571704" y="4245"/>
                    <a:pt x="592286" y="-350"/>
                    <a:pt x="602428" y="4721"/>
                  </a:cubicBezTo>
                  <a:cubicBezTo>
                    <a:pt x="612570" y="9792"/>
                    <a:pt x="609599" y="26236"/>
                    <a:pt x="613185" y="36994"/>
                  </a:cubicBezTo>
                  <a:cubicBezTo>
                    <a:pt x="616771" y="130227"/>
                    <a:pt x="610270" y="224398"/>
                    <a:pt x="623943" y="316693"/>
                  </a:cubicBezTo>
                  <a:cubicBezTo>
                    <a:pt x="625605" y="327910"/>
                    <a:pt x="648198" y="335468"/>
                    <a:pt x="656216" y="327450"/>
                  </a:cubicBezTo>
                  <a:cubicBezTo>
                    <a:pt x="672252" y="311413"/>
                    <a:pt x="677731" y="262904"/>
                    <a:pt x="677731" y="262904"/>
                  </a:cubicBezTo>
                  <a:cubicBezTo>
                    <a:pt x="681317" y="176843"/>
                    <a:pt x="673730" y="89583"/>
                    <a:pt x="688489" y="4721"/>
                  </a:cubicBezTo>
                  <a:cubicBezTo>
                    <a:pt x="690432" y="-6451"/>
                    <a:pt x="719038" y="4270"/>
                    <a:pt x="720762" y="15478"/>
                  </a:cubicBezTo>
                  <a:cubicBezTo>
                    <a:pt x="734405" y="104154"/>
                    <a:pt x="722878" y="195118"/>
                    <a:pt x="731520" y="284420"/>
                  </a:cubicBezTo>
                  <a:cubicBezTo>
                    <a:pt x="733705" y="306994"/>
                    <a:pt x="753035" y="348966"/>
                    <a:pt x="753035" y="348966"/>
                  </a:cubicBezTo>
                  <a:cubicBezTo>
                    <a:pt x="767378" y="345380"/>
                    <a:pt x="792741" y="352614"/>
                    <a:pt x="796065" y="338208"/>
                  </a:cubicBezTo>
                  <a:cubicBezTo>
                    <a:pt x="810424" y="275986"/>
                    <a:pt x="792120" y="229551"/>
                    <a:pt x="774550" y="176843"/>
                  </a:cubicBezTo>
                  <a:cubicBezTo>
                    <a:pt x="778136" y="133812"/>
                    <a:pt x="779601" y="90552"/>
                    <a:pt x="785308" y="47751"/>
                  </a:cubicBezTo>
                  <a:cubicBezTo>
                    <a:pt x="786807" y="36511"/>
                    <a:pt x="785307" y="19064"/>
                    <a:pt x="796065" y="15478"/>
                  </a:cubicBezTo>
                  <a:cubicBezTo>
                    <a:pt x="813411" y="9696"/>
                    <a:pt x="831924" y="22650"/>
                    <a:pt x="849854" y="26236"/>
                  </a:cubicBezTo>
                  <a:cubicBezTo>
                    <a:pt x="853440" y="47751"/>
                    <a:pt x="856333" y="69393"/>
                    <a:pt x="860611" y="90782"/>
                  </a:cubicBezTo>
                  <a:cubicBezTo>
                    <a:pt x="879953" y="187494"/>
                    <a:pt x="863338" y="74866"/>
                    <a:pt x="882127" y="187601"/>
                  </a:cubicBezTo>
                  <a:cubicBezTo>
                    <a:pt x="896757" y="275384"/>
                    <a:pt x="873979" y="243999"/>
                    <a:pt x="914400" y="284420"/>
                  </a:cubicBezTo>
                  <a:cubicBezTo>
                    <a:pt x="966911" y="231907"/>
                    <a:pt x="925157" y="284682"/>
                    <a:pt x="925157" y="144570"/>
                  </a:cubicBezTo>
                  <a:cubicBezTo>
                    <a:pt x="925157" y="115660"/>
                    <a:pt x="932329" y="87196"/>
                    <a:pt x="935915" y="58509"/>
                  </a:cubicBezTo>
                  <a:cubicBezTo>
                    <a:pt x="943087" y="69267"/>
                    <a:pt x="955512" y="77996"/>
                    <a:pt x="957430" y="90782"/>
                  </a:cubicBezTo>
                  <a:cubicBezTo>
                    <a:pt x="1001049" y="381572"/>
                    <a:pt x="942900" y="197794"/>
                    <a:pt x="978945" y="305935"/>
                  </a:cubicBezTo>
                  <a:cubicBezTo>
                    <a:pt x="989703" y="302349"/>
                    <a:pt x="1003200" y="303195"/>
                    <a:pt x="1011218" y="295177"/>
                  </a:cubicBezTo>
                  <a:cubicBezTo>
                    <a:pt x="1019236" y="287159"/>
                    <a:pt x="1021976" y="274244"/>
                    <a:pt x="1021976" y="262904"/>
                  </a:cubicBezTo>
                  <a:cubicBezTo>
                    <a:pt x="1021976" y="249401"/>
                    <a:pt x="1005533" y="202817"/>
                    <a:pt x="1000461" y="187601"/>
                  </a:cubicBezTo>
                  <a:cubicBezTo>
                    <a:pt x="1004047" y="144570"/>
                    <a:pt x="990541" y="96416"/>
                    <a:pt x="1011218" y="58509"/>
                  </a:cubicBezTo>
                  <a:cubicBezTo>
                    <a:pt x="1037140" y="10985"/>
                    <a:pt x="1083533" y="97057"/>
                    <a:pt x="1086522" y="101540"/>
                  </a:cubicBezTo>
                  <a:cubicBezTo>
                    <a:pt x="1090108" y="162500"/>
                    <a:pt x="1082470" y="225178"/>
                    <a:pt x="1097280" y="284420"/>
                  </a:cubicBezTo>
                  <a:cubicBezTo>
                    <a:pt x="1100030" y="295421"/>
                    <a:pt x="1122961" y="282889"/>
                    <a:pt x="1129552" y="273662"/>
                  </a:cubicBezTo>
                  <a:cubicBezTo>
                    <a:pt x="1142734" y="255207"/>
                    <a:pt x="1143896" y="230631"/>
                    <a:pt x="1151068" y="209116"/>
                  </a:cubicBezTo>
                  <a:lnTo>
                    <a:pt x="1161825" y="176843"/>
                  </a:lnTo>
                  <a:lnTo>
                    <a:pt x="1151068" y="112297"/>
                  </a:lnTo>
                </a:path>
              </a:pathLst>
            </a:custGeom>
            <a:noFill/>
            <a:ln>
              <a:solidFill>
                <a:schemeClr val="accent6">
                  <a:lumMod val="75000"/>
                  <a:alpha val="6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419100" y="2096869"/>
            <a:ext cx="2818055" cy="736093"/>
            <a:chOff x="419100" y="2096869"/>
            <a:chExt cx="2818055" cy="736093"/>
          </a:xfrm>
        </p:grpSpPr>
        <p:grpSp>
          <p:nvGrpSpPr>
            <p:cNvPr id="37" name="Group 36"/>
            <p:cNvGrpSpPr/>
            <p:nvPr/>
          </p:nvGrpSpPr>
          <p:grpSpPr>
            <a:xfrm>
              <a:off x="2096844" y="2139545"/>
              <a:ext cx="1140311" cy="693417"/>
              <a:chOff x="2438400" y="2232743"/>
              <a:chExt cx="1140311" cy="693417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2438400" y="2232743"/>
                <a:ext cx="11403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+ 36 ATP</a:t>
                </a:r>
                <a:endParaRPr lang="en-US" dirty="0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2667000" y="2556828"/>
                <a:ext cx="685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2667000" y="2556828"/>
                <a:ext cx="8926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38 ATP</a:t>
                </a:r>
                <a:endParaRPr lang="en-US" dirty="0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419100" y="2096869"/>
              <a:ext cx="14203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Krebs Cycle</a:t>
              </a:r>
            </a:p>
            <a:p>
              <a:pPr algn="ctr"/>
              <a:r>
                <a:rPr lang="en-US" b="1" dirty="0" smtClean="0"/>
                <a:t>ETC</a:t>
              </a:r>
              <a:endParaRPr lang="en-US" b="1" dirty="0"/>
            </a:p>
          </p:txBody>
        </p:sp>
      </p:grpSp>
      <p:sp>
        <p:nvSpPr>
          <p:cNvPr id="38" name="Oval 37"/>
          <p:cNvSpPr/>
          <p:nvPr/>
        </p:nvSpPr>
        <p:spPr>
          <a:xfrm>
            <a:off x="6661449" y="838200"/>
            <a:ext cx="3288702" cy="23622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328756" y="1088648"/>
            <a:ext cx="1162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Glycolysis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7528821" y="1683183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oxygen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7182204" y="1457980"/>
            <a:ext cx="431430" cy="69839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8418914" y="2470666"/>
            <a:ext cx="1343025" cy="468475"/>
            <a:chOff x="365760" y="2590800"/>
            <a:chExt cx="1343025" cy="468475"/>
          </a:xfrm>
        </p:grpSpPr>
        <p:sp>
          <p:nvSpPr>
            <p:cNvPr id="47" name="Oval 46"/>
            <p:cNvSpPr/>
            <p:nvPr/>
          </p:nvSpPr>
          <p:spPr>
            <a:xfrm>
              <a:off x="365760" y="2590800"/>
              <a:ext cx="1343025" cy="46847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441064" y="2652418"/>
              <a:ext cx="1161825" cy="348966"/>
            </a:xfrm>
            <a:custGeom>
              <a:avLst/>
              <a:gdLst>
                <a:gd name="connsiteX0" fmla="*/ 0 w 1161825"/>
                <a:gd name="connsiteY0" fmla="*/ 241389 h 348966"/>
                <a:gd name="connsiteX1" fmla="*/ 10757 w 1161825"/>
                <a:gd name="connsiteY1" fmla="*/ 187601 h 348966"/>
                <a:gd name="connsiteX2" fmla="*/ 32272 w 1161825"/>
                <a:gd name="connsiteY2" fmla="*/ 123055 h 348966"/>
                <a:gd name="connsiteX3" fmla="*/ 43030 w 1161825"/>
                <a:gd name="connsiteY3" fmla="*/ 80024 h 348966"/>
                <a:gd name="connsiteX4" fmla="*/ 75303 w 1161825"/>
                <a:gd name="connsiteY4" fmla="*/ 69267 h 348966"/>
                <a:gd name="connsiteX5" fmla="*/ 64545 w 1161825"/>
                <a:gd name="connsiteY5" fmla="*/ 241389 h 348966"/>
                <a:gd name="connsiteX6" fmla="*/ 75303 w 1161825"/>
                <a:gd name="connsiteY6" fmla="*/ 273662 h 348966"/>
                <a:gd name="connsiteX7" fmla="*/ 107576 w 1161825"/>
                <a:gd name="connsiteY7" fmla="*/ 284420 h 348966"/>
                <a:gd name="connsiteX8" fmla="*/ 139849 w 1161825"/>
                <a:gd name="connsiteY8" fmla="*/ 101540 h 348966"/>
                <a:gd name="connsiteX9" fmla="*/ 150607 w 1161825"/>
                <a:gd name="connsiteY9" fmla="*/ 69267 h 348966"/>
                <a:gd name="connsiteX10" fmla="*/ 215152 w 1161825"/>
                <a:gd name="connsiteY10" fmla="*/ 47751 h 348966"/>
                <a:gd name="connsiteX11" fmla="*/ 225910 w 1161825"/>
                <a:gd name="connsiteY11" fmla="*/ 90782 h 348966"/>
                <a:gd name="connsiteX12" fmla="*/ 268941 w 1161825"/>
                <a:gd name="connsiteY12" fmla="*/ 305935 h 348966"/>
                <a:gd name="connsiteX13" fmla="*/ 279698 w 1161825"/>
                <a:gd name="connsiteY13" fmla="*/ 47751 h 348966"/>
                <a:gd name="connsiteX14" fmla="*/ 311971 w 1161825"/>
                <a:gd name="connsiteY14" fmla="*/ 36994 h 348966"/>
                <a:gd name="connsiteX15" fmla="*/ 355002 w 1161825"/>
                <a:gd name="connsiteY15" fmla="*/ 47751 h 348966"/>
                <a:gd name="connsiteX16" fmla="*/ 365760 w 1161825"/>
                <a:gd name="connsiteY16" fmla="*/ 305935 h 348966"/>
                <a:gd name="connsiteX17" fmla="*/ 398032 w 1161825"/>
                <a:gd name="connsiteY17" fmla="*/ 166086 h 348966"/>
                <a:gd name="connsiteX18" fmla="*/ 408790 w 1161825"/>
                <a:gd name="connsiteY18" fmla="*/ 36994 h 348966"/>
                <a:gd name="connsiteX19" fmla="*/ 441063 w 1161825"/>
                <a:gd name="connsiteY19" fmla="*/ 15478 h 348966"/>
                <a:gd name="connsiteX20" fmla="*/ 484094 w 1161825"/>
                <a:gd name="connsiteY20" fmla="*/ 327450 h 348966"/>
                <a:gd name="connsiteX21" fmla="*/ 559397 w 1161825"/>
                <a:gd name="connsiteY21" fmla="*/ 316693 h 348966"/>
                <a:gd name="connsiteX22" fmla="*/ 570155 w 1161825"/>
                <a:gd name="connsiteY22" fmla="*/ 15478 h 348966"/>
                <a:gd name="connsiteX23" fmla="*/ 602428 w 1161825"/>
                <a:gd name="connsiteY23" fmla="*/ 4721 h 348966"/>
                <a:gd name="connsiteX24" fmla="*/ 613185 w 1161825"/>
                <a:gd name="connsiteY24" fmla="*/ 36994 h 348966"/>
                <a:gd name="connsiteX25" fmla="*/ 623943 w 1161825"/>
                <a:gd name="connsiteY25" fmla="*/ 316693 h 348966"/>
                <a:gd name="connsiteX26" fmla="*/ 656216 w 1161825"/>
                <a:gd name="connsiteY26" fmla="*/ 327450 h 348966"/>
                <a:gd name="connsiteX27" fmla="*/ 677731 w 1161825"/>
                <a:gd name="connsiteY27" fmla="*/ 262904 h 348966"/>
                <a:gd name="connsiteX28" fmla="*/ 688489 w 1161825"/>
                <a:gd name="connsiteY28" fmla="*/ 4721 h 348966"/>
                <a:gd name="connsiteX29" fmla="*/ 720762 w 1161825"/>
                <a:gd name="connsiteY29" fmla="*/ 15478 h 348966"/>
                <a:gd name="connsiteX30" fmla="*/ 731520 w 1161825"/>
                <a:gd name="connsiteY30" fmla="*/ 284420 h 348966"/>
                <a:gd name="connsiteX31" fmla="*/ 753035 w 1161825"/>
                <a:gd name="connsiteY31" fmla="*/ 348966 h 348966"/>
                <a:gd name="connsiteX32" fmla="*/ 796065 w 1161825"/>
                <a:gd name="connsiteY32" fmla="*/ 338208 h 348966"/>
                <a:gd name="connsiteX33" fmla="*/ 774550 w 1161825"/>
                <a:gd name="connsiteY33" fmla="*/ 176843 h 348966"/>
                <a:gd name="connsiteX34" fmla="*/ 785308 w 1161825"/>
                <a:gd name="connsiteY34" fmla="*/ 47751 h 348966"/>
                <a:gd name="connsiteX35" fmla="*/ 796065 w 1161825"/>
                <a:gd name="connsiteY35" fmla="*/ 15478 h 348966"/>
                <a:gd name="connsiteX36" fmla="*/ 849854 w 1161825"/>
                <a:gd name="connsiteY36" fmla="*/ 26236 h 348966"/>
                <a:gd name="connsiteX37" fmla="*/ 860611 w 1161825"/>
                <a:gd name="connsiteY37" fmla="*/ 90782 h 348966"/>
                <a:gd name="connsiteX38" fmla="*/ 882127 w 1161825"/>
                <a:gd name="connsiteY38" fmla="*/ 187601 h 348966"/>
                <a:gd name="connsiteX39" fmla="*/ 914400 w 1161825"/>
                <a:gd name="connsiteY39" fmla="*/ 284420 h 348966"/>
                <a:gd name="connsiteX40" fmla="*/ 925157 w 1161825"/>
                <a:gd name="connsiteY40" fmla="*/ 144570 h 348966"/>
                <a:gd name="connsiteX41" fmla="*/ 935915 w 1161825"/>
                <a:gd name="connsiteY41" fmla="*/ 58509 h 348966"/>
                <a:gd name="connsiteX42" fmla="*/ 957430 w 1161825"/>
                <a:gd name="connsiteY42" fmla="*/ 90782 h 348966"/>
                <a:gd name="connsiteX43" fmla="*/ 978945 w 1161825"/>
                <a:gd name="connsiteY43" fmla="*/ 305935 h 348966"/>
                <a:gd name="connsiteX44" fmla="*/ 1011218 w 1161825"/>
                <a:gd name="connsiteY44" fmla="*/ 295177 h 348966"/>
                <a:gd name="connsiteX45" fmla="*/ 1021976 w 1161825"/>
                <a:gd name="connsiteY45" fmla="*/ 262904 h 348966"/>
                <a:gd name="connsiteX46" fmla="*/ 1000461 w 1161825"/>
                <a:gd name="connsiteY46" fmla="*/ 187601 h 348966"/>
                <a:gd name="connsiteX47" fmla="*/ 1011218 w 1161825"/>
                <a:gd name="connsiteY47" fmla="*/ 58509 h 348966"/>
                <a:gd name="connsiteX48" fmla="*/ 1086522 w 1161825"/>
                <a:gd name="connsiteY48" fmla="*/ 101540 h 348966"/>
                <a:gd name="connsiteX49" fmla="*/ 1097280 w 1161825"/>
                <a:gd name="connsiteY49" fmla="*/ 284420 h 348966"/>
                <a:gd name="connsiteX50" fmla="*/ 1129552 w 1161825"/>
                <a:gd name="connsiteY50" fmla="*/ 273662 h 348966"/>
                <a:gd name="connsiteX51" fmla="*/ 1151068 w 1161825"/>
                <a:gd name="connsiteY51" fmla="*/ 209116 h 348966"/>
                <a:gd name="connsiteX52" fmla="*/ 1161825 w 1161825"/>
                <a:gd name="connsiteY52" fmla="*/ 176843 h 348966"/>
                <a:gd name="connsiteX53" fmla="*/ 1151068 w 1161825"/>
                <a:gd name="connsiteY53" fmla="*/ 112297 h 348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1161825" h="348966">
                  <a:moveTo>
                    <a:pt x="0" y="241389"/>
                  </a:moveTo>
                  <a:cubicBezTo>
                    <a:pt x="3586" y="223460"/>
                    <a:pt x="5946" y="205241"/>
                    <a:pt x="10757" y="187601"/>
                  </a:cubicBezTo>
                  <a:cubicBezTo>
                    <a:pt x="16724" y="165721"/>
                    <a:pt x="26771" y="145057"/>
                    <a:pt x="32272" y="123055"/>
                  </a:cubicBezTo>
                  <a:cubicBezTo>
                    <a:pt x="35858" y="108711"/>
                    <a:pt x="33794" y="91569"/>
                    <a:pt x="43030" y="80024"/>
                  </a:cubicBezTo>
                  <a:cubicBezTo>
                    <a:pt x="50114" y="71169"/>
                    <a:pt x="64545" y="72853"/>
                    <a:pt x="75303" y="69267"/>
                  </a:cubicBezTo>
                  <a:cubicBezTo>
                    <a:pt x="71717" y="126641"/>
                    <a:pt x="64545" y="183903"/>
                    <a:pt x="64545" y="241389"/>
                  </a:cubicBezTo>
                  <a:cubicBezTo>
                    <a:pt x="64545" y="252729"/>
                    <a:pt x="67285" y="265644"/>
                    <a:pt x="75303" y="273662"/>
                  </a:cubicBezTo>
                  <a:cubicBezTo>
                    <a:pt x="83321" y="281680"/>
                    <a:pt x="96818" y="280834"/>
                    <a:pt x="107576" y="284420"/>
                  </a:cubicBezTo>
                  <a:cubicBezTo>
                    <a:pt x="168822" y="223171"/>
                    <a:pt x="119842" y="281599"/>
                    <a:pt x="139849" y="101540"/>
                  </a:cubicBezTo>
                  <a:cubicBezTo>
                    <a:pt x="141101" y="90270"/>
                    <a:pt x="141380" y="75858"/>
                    <a:pt x="150607" y="69267"/>
                  </a:cubicBezTo>
                  <a:cubicBezTo>
                    <a:pt x="169061" y="56085"/>
                    <a:pt x="215152" y="47751"/>
                    <a:pt x="215152" y="47751"/>
                  </a:cubicBezTo>
                  <a:cubicBezTo>
                    <a:pt x="218738" y="62095"/>
                    <a:pt x="224731" y="76044"/>
                    <a:pt x="225910" y="90782"/>
                  </a:cubicBezTo>
                  <a:cubicBezTo>
                    <a:pt x="244690" y="325525"/>
                    <a:pt x="164022" y="340909"/>
                    <a:pt x="268941" y="305935"/>
                  </a:cubicBezTo>
                  <a:cubicBezTo>
                    <a:pt x="272527" y="219874"/>
                    <a:pt x="266090" y="132805"/>
                    <a:pt x="279698" y="47751"/>
                  </a:cubicBezTo>
                  <a:cubicBezTo>
                    <a:pt x="281490" y="36554"/>
                    <a:pt x="300631" y="36994"/>
                    <a:pt x="311971" y="36994"/>
                  </a:cubicBezTo>
                  <a:cubicBezTo>
                    <a:pt x="326756" y="36994"/>
                    <a:pt x="340658" y="44165"/>
                    <a:pt x="355002" y="47751"/>
                  </a:cubicBezTo>
                  <a:cubicBezTo>
                    <a:pt x="358588" y="133812"/>
                    <a:pt x="336324" y="224985"/>
                    <a:pt x="365760" y="305935"/>
                  </a:cubicBezTo>
                  <a:cubicBezTo>
                    <a:pt x="382109" y="350896"/>
                    <a:pt x="390474" y="213327"/>
                    <a:pt x="398032" y="166086"/>
                  </a:cubicBezTo>
                  <a:cubicBezTo>
                    <a:pt x="404854" y="123448"/>
                    <a:pt x="396928" y="78512"/>
                    <a:pt x="408790" y="36994"/>
                  </a:cubicBezTo>
                  <a:cubicBezTo>
                    <a:pt x="412342" y="24562"/>
                    <a:pt x="430305" y="22650"/>
                    <a:pt x="441063" y="15478"/>
                  </a:cubicBezTo>
                  <a:cubicBezTo>
                    <a:pt x="578848" y="61408"/>
                    <a:pt x="382562" y="-15220"/>
                    <a:pt x="484094" y="327450"/>
                  </a:cubicBezTo>
                  <a:cubicBezTo>
                    <a:pt x="491297" y="351761"/>
                    <a:pt x="534296" y="320279"/>
                    <a:pt x="559397" y="316693"/>
                  </a:cubicBezTo>
                  <a:cubicBezTo>
                    <a:pt x="562983" y="216288"/>
                    <a:pt x="556427" y="115005"/>
                    <a:pt x="570155" y="15478"/>
                  </a:cubicBezTo>
                  <a:cubicBezTo>
                    <a:pt x="571704" y="4245"/>
                    <a:pt x="592286" y="-350"/>
                    <a:pt x="602428" y="4721"/>
                  </a:cubicBezTo>
                  <a:cubicBezTo>
                    <a:pt x="612570" y="9792"/>
                    <a:pt x="609599" y="26236"/>
                    <a:pt x="613185" y="36994"/>
                  </a:cubicBezTo>
                  <a:cubicBezTo>
                    <a:pt x="616771" y="130227"/>
                    <a:pt x="610270" y="224398"/>
                    <a:pt x="623943" y="316693"/>
                  </a:cubicBezTo>
                  <a:cubicBezTo>
                    <a:pt x="625605" y="327910"/>
                    <a:pt x="648198" y="335468"/>
                    <a:pt x="656216" y="327450"/>
                  </a:cubicBezTo>
                  <a:cubicBezTo>
                    <a:pt x="672252" y="311413"/>
                    <a:pt x="677731" y="262904"/>
                    <a:pt x="677731" y="262904"/>
                  </a:cubicBezTo>
                  <a:cubicBezTo>
                    <a:pt x="681317" y="176843"/>
                    <a:pt x="673730" y="89583"/>
                    <a:pt x="688489" y="4721"/>
                  </a:cubicBezTo>
                  <a:cubicBezTo>
                    <a:pt x="690432" y="-6451"/>
                    <a:pt x="719038" y="4270"/>
                    <a:pt x="720762" y="15478"/>
                  </a:cubicBezTo>
                  <a:cubicBezTo>
                    <a:pt x="734405" y="104154"/>
                    <a:pt x="722878" y="195118"/>
                    <a:pt x="731520" y="284420"/>
                  </a:cubicBezTo>
                  <a:cubicBezTo>
                    <a:pt x="733705" y="306994"/>
                    <a:pt x="753035" y="348966"/>
                    <a:pt x="753035" y="348966"/>
                  </a:cubicBezTo>
                  <a:cubicBezTo>
                    <a:pt x="767378" y="345380"/>
                    <a:pt x="792741" y="352614"/>
                    <a:pt x="796065" y="338208"/>
                  </a:cubicBezTo>
                  <a:cubicBezTo>
                    <a:pt x="810424" y="275986"/>
                    <a:pt x="792120" y="229551"/>
                    <a:pt x="774550" y="176843"/>
                  </a:cubicBezTo>
                  <a:cubicBezTo>
                    <a:pt x="778136" y="133812"/>
                    <a:pt x="779601" y="90552"/>
                    <a:pt x="785308" y="47751"/>
                  </a:cubicBezTo>
                  <a:cubicBezTo>
                    <a:pt x="786807" y="36511"/>
                    <a:pt x="785307" y="19064"/>
                    <a:pt x="796065" y="15478"/>
                  </a:cubicBezTo>
                  <a:cubicBezTo>
                    <a:pt x="813411" y="9696"/>
                    <a:pt x="831924" y="22650"/>
                    <a:pt x="849854" y="26236"/>
                  </a:cubicBezTo>
                  <a:cubicBezTo>
                    <a:pt x="853440" y="47751"/>
                    <a:pt x="856333" y="69393"/>
                    <a:pt x="860611" y="90782"/>
                  </a:cubicBezTo>
                  <a:cubicBezTo>
                    <a:pt x="879953" y="187494"/>
                    <a:pt x="863338" y="74866"/>
                    <a:pt x="882127" y="187601"/>
                  </a:cubicBezTo>
                  <a:cubicBezTo>
                    <a:pt x="896757" y="275384"/>
                    <a:pt x="873979" y="243999"/>
                    <a:pt x="914400" y="284420"/>
                  </a:cubicBezTo>
                  <a:cubicBezTo>
                    <a:pt x="966911" y="231907"/>
                    <a:pt x="925157" y="284682"/>
                    <a:pt x="925157" y="144570"/>
                  </a:cubicBezTo>
                  <a:cubicBezTo>
                    <a:pt x="925157" y="115660"/>
                    <a:pt x="932329" y="87196"/>
                    <a:pt x="935915" y="58509"/>
                  </a:cubicBezTo>
                  <a:cubicBezTo>
                    <a:pt x="943087" y="69267"/>
                    <a:pt x="955512" y="77996"/>
                    <a:pt x="957430" y="90782"/>
                  </a:cubicBezTo>
                  <a:cubicBezTo>
                    <a:pt x="1001049" y="381572"/>
                    <a:pt x="942900" y="197794"/>
                    <a:pt x="978945" y="305935"/>
                  </a:cubicBezTo>
                  <a:cubicBezTo>
                    <a:pt x="989703" y="302349"/>
                    <a:pt x="1003200" y="303195"/>
                    <a:pt x="1011218" y="295177"/>
                  </a:cubicBezTo>
                  <a:cubicBezTo>
                    <a:pt x="1019236" y="287159"/>
                    <a:pt x="1021976" y="274244"/>
                    <a:pt x="1021976" y="262904"/>
                  </a:cubicBezTo>
                  <a:cubicBezTo>
                    <a:pt x="1021976" y="249401"/>
                    <a:pt x="1005533" y="202817"/>
                    <a:pt x="1000461" y="187601"/>
                  </a:cubicBezTo>
                  <a:cubicBezTo>
                    <a:pt x="1004047" y="144570"/>
                    <a:pt x="990541" y="96416"/>
                    <a:pt x="1011218" y="58509"/>
                  </a:cubicBezTo>
                  <a:cubicBezTo>
                    <a:pt x="1037140" y="10985"/>
                    <a:pt x="1083533" y="97057"/>
                    <a:pt x="1086522" y="101540"/>
                  </a:cubicBezTo>
                  <a:cubicBezTo>
                    <a:pt x="1090108" y="162500"/>
                    <a:pt x="1082470" y="225178"/>
                    <a:pt x="1097280" y="284420"/>
                  </a:cubicBezTo>
                  <a:cubicBezTo>
                    <a:pt x="1100030" y="295421"/>
                    <a:pt x="1122961" y="282889"/>
                    <a:pt x="1129552" y="273662"/>
                  </a:cubicBezTo>
                  <a:cubicBezTo>
                    <a:pt x="1142734" y="255207"/>
                    <a:pt x="1143896" y="230631"/>
                    <a:pt x="1151068" y="209116"/>
                  </a:cubicBezTo>
                  <a:lnTo>
                    <a:pt x="1161825" y="176843"/>
                  </a:lnTo>
                  <a:lnTo>
                    <a:pt x="1151068" y="112297"/>
                  </a:ln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829300" y="1143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ATP</a:t>
            </a:r>
            <a:endParaRPr lang="en-US" dirty="0"/>
          </a:p>
        </p:txBody>
      </p:sp>
      <p:grpSp>
        <p:nvGrpSpPr>
          <p:cNvPr id="76" name="Group 75"/>
          <p:cNvGrpSpPr/>
          <p:nvPr/>
        </p:nvGrpSpPr>
        <p:grpSpPr>
          <a:xfrm>
            <a:off x="5600700" y="2062779"/>
            <a:ext cx="2818214" cy="674132"/>
            <a:chOff x="5600700" y="2062779"/>
            <a:chExt cx="2818214" cy="674132"/>
          </a:xfrm>
        </p:grpSpPr>
        <p:sp>
          <p:nvSpPr>
            <p:cNvPr id="49" name="TextBox 48"/>
            <p:cNvSpPr txBox="1"/>
            <p:nvPr/>
          </p:nvSpPr>
          <p:spPr>
            <a:xfrm>
              <a:off x="6808355" y="2153795"/>
              <a:ext cx="1610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Fermentation</a:t>
              </a:r>
              <a:endParaRPr lang="en-US" b="1" dirty="0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5600700" y="2062779"/>
              <a:ext cx="1140311" cy="674132"/>
              <a:chOff x="2438400" y="2232743"/>
              <a:chExt cx="1140311" cy="67413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2438400" y="2232743"/>
                <a:ext cx="11403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+ </a:t>
                </a:r>
                <a:r>
                  <a:rPr lang="en-US" dirty="0"/>
                  <a:t>2</a:t>
                </a:r>
                <a:r>
                  <a:rPr lang="en-US" dirty="0" smtClean="0"/>
                  <a:t> ATP</a:t>
                </a:r>
                <a:endParaRPr lang="en-US" dirty="0"/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>
                <a:off x="2538544" y="2537543"/>
                <a:ext cx="69995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/>
              <p:cNvSpPr txBox="1"/>
              <p:nvPr/>
            </p:nvSpPr>
            <p:spPr>
              <a:xfrm>
                <a:off x="2650669" y="2537543"/>
                <a:ext cx="8926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 ATP</a:t>
                </a:r>
                <a:endParaRPr lang="en-US" dirty="0"/>
              </a:p>
            </p:txBody>
          </p:sp>
        </p:grpSp>
      </p:grpSp>
      <p:sp>
        <p:nvSpPr>
          <p:cNvPr id="65" name="TextBox 64"/>
          <p:cNvSpPr txBox="1"/>
          <p:nvPr/>
        </p:nvSpPr>
        <p:spPr>
          <a:xfrm>
            <a:off x="6781800" y="3182152"/>
            <a:ext cx="278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occurs in cytoplasm.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9957" y="3163669"/>
            <a:ext cx="2789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Occurs in cytoplasm and mitochondria.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0" y="3810000"/>
            <a:ext cx="9143999" cy="26806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4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6" grpId="0"/>
      <p:bldP spid="10" grpId="0"/>
      <p:bldP spid="13" grpId="0"/>
      <p:bldP spid="14" grpId="0"/>
      <p:bldP spid="20" grpId="0" animBg="1"/>
      <p:bldP spid="22" grpId="0"/>
      <p:bldP spid="39" grpId="0"/>
      <p:bldP spid="40" grpId="0"/>
      <p:bldP spid="53" grpId="0"/>
      <p:bldP spid="65" grpId="0"/>
      <p:bldP spid="6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14300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Metabolism</a:t>
            </a:r>
            <a:r>
              <a:rPr lang="en-US" sz="2000" dirty="0" smtClean="0"/>
              <a:t> is the set of chemical reactions that happen in all cells of living organisms to sustain life. 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3810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855913" algn="l"/>
              </a:tabLst>
            </a:pPr>
            <a:r>
              <a:rPr lang="en-US" sz="2800" smtClean="0"/>
              <a:t>Cellular Respiration Review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932739" y="1981200"/>
            <a:ext cx="54680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humans, undergo the </a:t>
            </a:r>
            <a:r>
              <a:rPr lang="en-US" sz="2000" b="1" dirty="0" smtClean="0"/>
              <a:t>catabolic</a:t>
            </a:r>
            <a:r>
              <a:rPr lang="en-US" sz="2000" dirty="0" smtClean="0"/>
              <a:t> metabolism reaction known as </a:t>
            </a:r>
            <a:r>
              <a:rPr lang="en-US" sz="2000" b="1" dirty="0" smtClean="0"/>
              <a:t>cellular respiration </a:t>
            </a:r>
            <a:r>
              <a:rPr lang="en-US" sz="2000" dirty="0" smtClean="0"/>
              <a:t>wherein the food we eat is broken down and converted into energy for our cells. 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1604592"/>
            <a:ext cx="1777479" cy="25338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32739" y="3505200"/>
            <a:ext cx="75503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Cellular respiration has 3 steps after our food has been </a:t>
            </a:r>
          </a:p>
          <a:p>
            <a:r>
              <a:rPr lang="en-US" sz="2000" dirty="0" smtClean="0"/>
              <a:t>broken down into basic units: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1. </a:t>
            </a:r>
            <a:r>
              <a:rPr lang="en-US" sz="2000" b="1" dirty="0" smtClean="0"/>
              <a:t>Glycolysis</a:t>
            </a:r>
            <a:r>
              <a:rPr lang="en-US" sz="2000" dirty="0" smtClean="0"/>
              <a:t> turns glucose into pyruvate</a:t>
            </a:r>
          </a:p>
          <a:p>
            <a:r>
              <a:rPr lang="en-US" sz="2000" dirty="0"/>
              <a:t>	2</a:t>
            </a:r>
            <a:r>
              <a:rPr lang="en-US" sz="2000" dirty="0" smtClean="0"/>
              <a:t>. </a:t>
            </a:r>
            <a:r>
              <a:rPr lang="en-US" sz="2000" b="1" dirty="0" smtClean="0"/>
              <a:t>Krebs Cycle </a:t>
            </a:r>
            <a:r>
              <a:rPr lang="en-US" sz="2000" dirty="0" smtClean="0"/>
              <a:t>generates ATP molecules and charged energy 			          carrier molecules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3. </a:t>
            </a:r>
            <a:r>
              <a:rPr lang="en-US" sz="2000" b="1" dirty="0" smtClean="0"/>
              <a:t>Electron Transport Chain </a:t>
            </a:r>
            <a:r>
              <a:rPr lang="en-US" sz="2000" dirty="0" smtClean="0"/>
              <a:t>excited electrons generate ATP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373443" y="5924426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Without oxygen, pyruvate cannot enter the Krebs Cycle and instead </a:t>
            </a:r>
            <a:r>
              <a:rPr lang="en-US" sz="2000" b="1" dirty="0" smtClean="0"/>
              <a:t>fermentation </a:t>
            </a:r>
            <a:r>
              <a:rPr lang="en-US" sz="2000" dirty="0" smtClean="0"/>
              <a:t>occurs. 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939458" y="5474225"/>
            <a:ext cx="594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 glucose can make </a:t>
            </a:r>
            <a:r>
              <a:rPr lang="en-US" sz="2000" dirty="0" smtClean="0">
                <a:latin typeface="Adobe Fan Heiti Std B" pitchFamily="34" charset="-128"/>
                <a:ea typeface="Adobe Fan Heiti Std B" pitchFamily="34" charset="-128"/>
              </a:rPr>
              <a:t>~</a:t>
            </a:r>
            <a:r>
              <a:rPr lang="en-US" sz="2000" dirty="0" smtClean="0"/>
              <a:t>38 ATP molecules.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3481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81000" y="2105561"/>
            <a:ext cx="41645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Anabolism is the </a:t>
            </a:r>
            <a:r>
              <a:rPr lang="en-US" sz="2000" u="sng" dirty="0" smtClean="0"/>
              <a:t>building up</a:t>
            </a:r>
            <a:r>
              <a:rPr lang="en-US" sz="2000" dirty="0" smtClean="0"/>
              <a:t> of molecules needed in our body made from nutrients in our food.</a:t>
            </a:r>
            <a:endParaRPr lang="en-US" sz="2000" dirty="0"/>
          </a:p>
        </p:txBody>
      </p:sp>
      <p:pic>
        <p:nvPicPr>
          <p:cNvPr id="2051" name="Picture 3" descr="V:\PEER2\NSF FELLOWS\Undergraduates\Graham, Jennifer\DLC\Photosynthesis &amp; Respiration DLC 1394\Photosyn&amp;Resp Photos\house of card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32" y="3352800"/>
            <a:ext cx="2862867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ounded Rectangle 19"/>
          <p:cNvSpPr/>
          <p:nvPr/>
        </p:nvSpPr>
        <p:spPr>
          <a:xfrm>
            <a:off x="304799" y="659111"/>
            <a:ext cx="4152553" cy="6046489"/>
          </a:xfrm>
          <a:prstGeom prst="roundRect">
            <a:avLst>
              <a:gd name="adj" fmla="val 883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33129" y="1800761"/>
            <a:ext cx="2691071" cy="1905000"/>
            <a:chOff x="433129" y="1905000"/>
            <a:chExt cx="2691071" cy="1905000"/>
          </a:xfrm>
        </p:grpSpPr>
        <p:pic>
          <p:nvPicPr>
            <p:cNvPr id="2050" name="Picture 2" descr="V:\PEER2\NSF FELLOWS\Undergraduates\Graham, Jennifer\DLC\Photosynthesis &amp; Respiration DLC 1394\Photosyn&amp;Resp Photos\ballin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-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200" y="1905000"/>
              <a:ext cx="1905000" cy="1905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1371945" y="2231870"/>
              <a:ext cx="356584" cy="61348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33129" y="2436759"/>
              <a:ext cx="1295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not this</a:t>
              </a:r>
              <a:endParaRPr lang="en-US" sz="2000" dirty="0"/>
            </a:p>
          </p:txBody>
        </p:sp>
      </p:grpSp>
      <p:sp>
        <p:nvSpPr>
          <p:cNvPr id="2" name="TextBox 1"/>
          <p:cNvSpPr txBox="1"/>
          <p:nvPr/>
        </p:nvSpPr>
        <p:spPr>
          <a:xfrm rot="10800000" flipV="1">
            <a:off x="152400" y="200560"/>
            <a:ext cx="3962400" cy="400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There are two parts to metabolism: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 rot="10800000" flipV="1">
            <a:off x="1371945" y="659112"/>
            <a:ext cx="1666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Anabolism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6030588" y="672395"/>
            <a:ext cx="1666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Catabolism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335280" y="1113473"/>
            <a:ext cx="4122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Anabolism derives from the Greek words “</a:t>
            </a:r>
            <a:r>
              <a:rPr lang="en-US" sz="2000" dirty="0" err="1" smtClean="0"/>
              <a:t>ana</a:t>
            </a:r>
            <a:r>
              <a:rPr lang="en-US" sz="2000" dirty="0" smtClean="0"/>
              <a:t>” for </a:t>
            </a:r>
            <a:r>
              <a:rPr lang="en-US" sz="2000" i="1" dirty="0" smtClean="0"/>
              <a:t>upward</a:t>
            </a:r>
            <a:r>
              <a:rPr lang="en-US" sz="2000" dirty="0" smtClean="0"/>
              <a:t> and   “</a:t>
            </a:r>
            <a:r>
              <a:rPr lang="en-US" sz="2000" dirty="0" err="1" smtClean="0"/>
              <a:t>ballein</a:t>
            </a:r>
            <a:r>
              <a:rPr lang="en-US" sz="2000" dirty="0" smtClean="0"/>
              <a:t>”  </a:t>
            </a:r>
            <a:endParaRPr lang="en-US" sz="2000" dirty="0"/>
          </a:p>
        </p:txBody>
      </p:sp>
      <p:pic>
        <p:nvPicPr>
          <p:cNvPr id="2052" name="Picture 4" descr="V:\PEER2\NSF FELLOWS\Undergraduates\Graham, Jennifer\DLC\Photosynthesis &amp; Respiration DLC 1394\Photosyn&amp;Resp Photos\house of cards - Copy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791361"/>
            <a:ext cx="3587044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295400" y="1727521"/>
            <a:ext cx="1599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</a:t>
            </a:r>
            <a:r>
              <a:rPr lang="en-US" sz="2000" i="1" dirty="0" smtClean="0"/>
              <a:t>to throw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5229761"/>
            <a:ext cx="403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 example of anabolism is </a:t>
            </a:r>
            <a:r>
              <a:rPr lang="en-US" sz="2000" b="1" dirty="0" smtClean="0"/>
              <a:t>photosynthesis</a:t>
            </a:r>
            <a:r>
              <a:rPr lang="en-US" sz="2000" dirty="0" smtClean="0"/>
              <a:t>. Plants and other photosynthetic organisms build  glucose molecules for energy.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806836" y="1267361"/>
            <a:ext cx="41847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Catabolism derives from the Greek words “kata” for </a:t>
            </a:r>
            <a:r>
              <a:rPr lang="en-US" sz="2000" i="1" dirty="0" smtClean="0"/>
              <a:t>downward</a:t>
            </a:r>
            <a:r>
              <a:rPr lang="en-US" sz="2000" dirty="0" smtClean="0"/>
              <a:t> and “</a:t>
            </a:r>
            <a:r>
              <a:rPr lang="en-US" sz="2000" dirty="0" err="1" smtClean="0"/>
              <a:t>ballein</a:t>
            </a:r>
            <a:r>
              <a:rPr lang="en-US" sz="2000" dirty="0" smtClean="0"/>
              <a:t>.”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4959235" y="2434374"/>
            <a:ext cx="3809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Catabolism is the breakdown of molecules to obtain energy.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915569" y="5383648"/>
            <a:ext cx="3809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 example of catabolism is </a:t>
            </a:r>
            <a:r>
              <a:rPr lang="en-US" sz="2000" b="1" dirty="0" smtClean="0"/>
              <a:t>cellular respiration</a:t>
            </a:r>
            <a:r>
              <a:rPr lang="en-US" sz="2000" dirty="0" smtClean="0"/>
              <a:t>, the breakdown of food into energy. </a:t>
            </a:r>
            <a:endParaRPr lang="en-US" sz="2000" dirty="0"/>
          </a:p>
        </p:txBody>
      </p:sp>
      <p:sp>
        <p:nvSpPr>
          <p:cNvPr id="24" name="Rounded Rectangle 23"/>
          <p:cNvSpPr/>
          <p:nvPr/>
        </p:nvSpPr>
        <p:spPr>
          <a:xfrm>
            <a:off x="4800974" y="656840"/>
            <a:ext cx="4038600" cy="6048760"/>
          </a:xfrm>
          <a:prstGeom prst="roundRect">
            <a:avLst>
              <a:gd name="adj" fmla="val 883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9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  <p:bldP spid="15" grpId="0"/>
      <p:bldP spid="16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Cellular Energy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914400"/>
            <a:ext cx="58325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Cells, like all living things, need energy to operate.</a:t>
            </a:r>
          </a:p>
          <a:p>
            <a:r>
              <a:rPr lang="en-US" dirty="0" smtClean="0"/>
              <a:t>Your calculator uses batteries for energy, </a:t>
            </a:r>
          </a:p>
          <a:p>
            <a:pPr algn="r"/>
            <a:r>
              <a:rPr lang="en-US" dirty="0" smtClean="0"/>
              <a:t>but our cells don’t need batteries. </a:t>
            </a:r>
          </a:p>
          <a:p>
            <a:r>
              <a:rPr lang="en-US" dirty="0" smtClean="0"/>
              <a:t>In fact, our cells create their own energy in the form of molecules called </a:t>
            </a:r>
            <a:r>
              <a:rPr lang="en-US" u="sng" dirty="0" smtClean="0"/>
              <a:t>adenosine triphosphate </a:t>
            </a:r>
            <a:r>
              <a:rPr lang="en-US" dirty="0" smtClean="0"/>
              <a:t>or </a:t>
            </a:r>
            <a:r>
              <a:rPr lang="en-US" b="1" dirty="0" smtClean="0"/>
              <a:t>ATP</a:t>
            </a:r>
            <a:r>
              <a:rPr lang="en-US" dirty="0" smtClean="0"/>
              <a:t> for short.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99446">
            <a:off x="752912" y="1272063"/>
            <a:ext cx="762000" cy="7620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4630867" y="2472850"/>
            <a:ext cx="4360733" cy="2708750"/>
            <a:chOff x="4794044" y="429590"/>
            <a:chExt cx="4360733" cy="2708750"/>
          </a:xfrm>
        </p:grpSpPr>
        <p:grpSp>
          <p:nvGrpSpPr>
            <p:cNvPr id="8" name="Group 7"/>
            <p:cNvGrpSpPr/>
            <p:nvPr/>
          </p:nvGrpSpPr>
          <p:grpSpPr>
            <a:xfrm>
              <a:off x="5715000" y="533400"/>
              <a:ext cx="2646621" cy="1162110"/>
              <a:chOff x="5763662" y="533400"/>
              <a:chExt cx="2646621" cy="116211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763662" y="533400"/>
                <a:ext cx="264662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u="sng" dirty="0"/>
                  <a:t>a</a:t>
                </a:r>
                <a:r>
                  <a:rPr lang="en-US" sz="2000" dirty="0" smtClean="0"/>
                  <a:t>denosine </a:t>
                </a:r>
                <a:r>
                  <a:rPr lang="en-US" sz="2000" u="sng" dirty="0" smtClean="0"/>
                  <a:t>t</a:t>
                </a:r>
                <a:r>
                  <a:rPr lang="en-US" sz="2000" dirty="0" smtClean="0"/>
                  <a:t>ri</a:t>
                </a:r>
                <a:r>
                  <a:rPr lang="en-US" sz="2000" u="sng" dirty="0" smtClean="0"/>
                  <a:t>p</a:t>
                </a:r>
                <a:r>
                  <a:rPr lang="en-US" sz="2000" dirty="0" smtClean="0"/>
                  <a:t>hosphate</a:t>
                </a:r>
                <a:endParaRPr lang="en-US" sz="2000" dirty="0"/>
              </a:p>
            </p:txBody>
          </p:sp>
          <p:cxnSp>
            <p:nvCxnSpPr>
              <p:cNvPr id="30" name="Straight Arrow Connector 29"/>
              <p:cNvCxnSpPr/>
              <p:nvPr/>
            </p:nvCxnSpPr>
            <p:spPr>
              <a:xfrm>
                <a:off x="5914795" y="866462"/>
                <a:ext cx="439165" cy="53208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 flipH="1">
                <a:off x="6562495" y="866462"/>
                <a:ext cx="457200" cy="53208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 flipH="1">
                <a:off x="6733822" y="866462"/>
                <a:ext cx="552573" cy="53208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/>
              <p:nvPr/>
            </p:nvSpPr>
            <p:spPr>
              <a:xfrm>
                <a:off x="6144662" y="1295400"/>
                <a:ext cx="838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“ATP”</a:t>
                </a:r>
                <a:endParaRPr lang="en-US" sz="2000" b="1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5105400" y="1707948"/>
              <a:ext cx="3867745" cy="973192"/>
              <a:chOff x="1999313" y="5580512"/>
              <a:chExt cx="5324559" cy="1735792"/>
            </a:xfrm>
          </p:grpSpPr>
          <p:cxnSp>
            <p:nvCxnSpPr>
              <p:cNvPr id="16" name="Straight Connector 15"/>
              <p:cNvCxnSpPr>
                <a:stCxn id="21" idx="5"/>
              </p:cNvCxnSpPr>
              <p:nvPr/>
            </p:nvCxnSpPr>
            <p:spPr>
              <a:xfrm flipV="1">
                <a:off x="4698788" y="6167105"/>
                <a:ext cx="381005" cy="45689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3095253" y="6183537"/>
                <a:ext cx="557654" cy="45689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6356627" y="6164483"/>
                <a:ext cx="39016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Oval 18"/>
              <p:cNvSpPr/>
              <p:nvPr/>
            </p:nvSpPr>
            <p:spPr>
              <a:xfrm>
                <a:off x="1999313" y="5580512"/>
                <a:ext cx="1065758" cy="1056240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760273" y="5991328"/>
                <a:ext cx="609600" cy="571500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gular Pentagon 20"/>
              <p:cNvSpPr/>
              <p:nvPr/>
            </p:nvSpPr>
            <p:spPr>
              <a:xfrm>
                <a:off x="3652905" y="6196142"/>
                <a:ext cx="1045884" cy="1120162"/>
              </a:xfrm>
              <a:prstGeom prst="pentagon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5629641" y="6164483"/>
                <a:ext cx="39016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22"/>
              <p:cNvSpPr/>
              <p:nvPr/>
            </p:nvSpPr>
            <p:spPr>
              <a:xfrm>
                <a:off x="5020040" y="5878733"/>
                <a:ext cx="609600" cy="571500"/>
              </a:xfrm>
              <a:prstGeom prst="ellipse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6671330" y="5859994"/>
                <a:ext cx="609600" cy="571500"/>
              </a:xfrm>
              <a:prstGeom prst="ellipse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5832121" y="5850625"/>
                <a:ext cx="609600" cy="571500"/>
              </a:xfrm>
              <a:prstGeom prst="ellipse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082826" y="5723263"/>
                <a:ext cx="533400" cy="523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/>
                  <a:t>P</a:t>
                </a:r>
                <a:endParaRPr lang="en-US" sz="2800" b="1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796717" y="5701806"/>
                <a:ext cx="527155" cy="523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/>
                  <a:t>P</a:t>
                </a:r>
                <a:endParaRPr lang="en-US" sz="2800" b="1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925811" y="5701806"/>
                <a:ext cx="562859" cy="523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/>
                  <a:t>P</a:t>
                </a:r>
                <a:endParaRPr lang="en-US" sz="2800" b="1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4928941" y="2388148"/>
              <a:ext cx="13433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adenosine</a:t>
              </a:r>
              <a:r>
                <a:rPr lang="en-US" sz="1600" dirty="0" smtClean="0"/>
                <a:t> =</a:t>
              </a:r>
              <a:endParaRPr lang="en-US" sz="1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386304" y="2149448"/>
              <a:ext cx="176847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three phosphate groups</a:t>
              </a:r>
              <a:endParaRPr lang="en-US" sz="16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794044" y="429590"/>
              <a:ext cx="4273757" cy="2708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05400" y="2582826"/>
              <a:ext cx="17003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a</a:t>
              </a:r>
              <a:r>
                <a:rPr lang="en-US" sz="1600" dirty="0" smtClean="0">
                  <a:solidFill>
                    <a:srgbClr val="00B050"/>
                  </a:solidFill>
                </a:rPr>
                <a:t>denine</a:t>
              </a:r>
              <a:r>
                <a:rPr lang="en-US" sz="1600" dirty="0" smtClean="0"/>
                <a:t> + </a:t>
              </a:r>
              <a:r>
                <a:rPr lang="en-US" sz="1600" dirty="0" smtClean="0">
                  <a:solidFill>
                    <a:srgbClr val="00B0F0"/>
                  </a:solidFill>
                </a:rPr>
                <a:t>ribose</a:t>
              </a:r>
              <a:endParaRPr lang="en-US" sz="1600" dirty="0">
                <a:solidFill>
                  <a:srgbClr val="00B0F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98752" y="1763242"/>
              <a:ext cx="387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01963" y="2157920"/>
              <a:ext cx="3874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R</a:t>
              </a:r>
              <a:endParaRPr lang="en-US" sz="2800" b="1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304799" y="2362200"/>
            <a:ext cx="424595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hlinkClick r:id="rId4"/>
              </a:rPr>
              <a:t>ATP</a:t>
            </a:r>
            <a:r>
              <a:rPr lang="en-US" dirty="0" smtClean="0"/>
              <a:t> is a high energy molecule and acts like cellular currency. You must spend (use up) ATP to power most of the reactions taking place in cells. 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09600" y="4496428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04800" y="4648200"/>
            <a:ext cx="3241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ATP powers all living organisms in every kingdom: 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464987" y="5334000"/>
            <a:ext cx="1133003" cy="1406780"/>
            <a:chOff x="464987" y="5440205"/>
            <a:chExt cx="1133003" cy="1406780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" r="36"/>
            <a:stretch/>
          </p:blipFill>
          <p:spPr>
            <a:xfrm>
              <a:off x="464987" y="5787080"/>
              <a:ext cx="1133002" cy="1059905"/>
            </a:xfrm>
            <a:prstGeom prst="rect">
              <a:avLst/>
            </a:prstGeom>
          </p:spPr>
        </p:pic>
        <p:sp>
          <p:nvSpPr>
            <p:cNvPr id="40" name="TextBox 39"/>
            <p:cNvSpPr txBox="1"/>
            <p:nvPr/>
          </p:nvSpPr>
          <p:spPr>
            <a:xfrm>
              <a:off x="464988" y="5440205"/>
              <a:ext cx="11330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animalia</a:t>
              </a:r>
              <a:endParaRPr lang="en-US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719733" y="5341351"/>
            <a:ext cx="1133002" cy="1399428"/>
            <a:chOff x="1762598" y="5447556"/>
            <a:chExt cx="1133002" cy="1399428"/>
          </a:xfrm>
        </p:grpSpPr>
        <p:pic>
          <p:nvPicPr>
            <p:cNvPr id="37" name="Picture 36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/>
          </p:blipFill>
          <p:spPr>
            <a:xfrm>
              <a:off x="1762598" y="5787079"/>
              <a:ext cx="1133002" cy="1059905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1762599" y="5447556"/>
              <a:ext cx="11330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monera</a:t>
              </a:r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986160" y="5334001"/>
            <a:ext cx="1133003" cy="1406779"/>
            <a:chOff x="3091099" y="5440205"/>
            <a:chExt cx="1133003" cy="1406779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/>
          </p:blipFill>
          <p:spPr>
            <a:xfrm>
              <a:off x="3091099" y="5787080"/>
              <a:ext cx="1133002" cy="1059904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3091100" y="5440205"/>
              <a:ext cx="11330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fungi</a:t>
              </a:r>
              <a:endParaRPr lang="en-US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240293" y="5356878"/>
            <a:ext cx="1133856" cy="1387480"/>
            <a:chOff x="4419978" y="5440205"/>
            <a:chExt cx="1133856" cy="1387480"/>
          </a:xfrm>
        </p:grpSpPr>
        <p:pic>
          <p:nvPicPr>
            <p:cNvPr id="3075" name="Picture 3" descr="V:\PEER2\NSF FELLOWS\Undergraduates\Graham, Jennifer\DLC\Photosynthesis &amp; Respiration DLC 1394\Photosyn&amp;Resp Photos\protist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9978" y="5780897"/>
              <a:ext cx="1133856" cy="10467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" name="TextBox 45"/>
            <p:cNvSpPr txBox="1"/>
            <p:nvPr/>
          </p:nvSpPr>
          <p:spPr>
            <a:xfrm>
              <a:off x="4433922" y="5440205"/>
              <a:ext cx="11199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protista</a:t>
              </a:r>
              <a:endParaRPr lang="en-US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484391" y="5351514"/>
            <a:ext cx="1133856" cy="1392844"/>
            <a:chOff x="5749232" y="5439318"/>
            <a:chExt cx="1133856" cy="1392844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/>
          </p:blipFill>
          <p:spPr>
            <a:xfrm>
              <a:off x="5749232" y="5780898"/>
              <a:ext cx="1133856" cy="1051264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5749233" y="5439318"/>
              <a:ext cx="11338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plantae</a:t>
              </a:r>
              <a:endParaRPr lang="en-US" dirty="0"/>
            </a:p>
          </p:txBody>
        </p:sp>
      </p:grpSp>
      <p:sp>
        <p:nvSpPr>
          <p:cNvPr id="52" name="Rectangle 51"/>
          <p:cNvSpPr/>
          <p:nvPr/>
        </p:nvSpPr>
        <p:spPr>
          <a:xfrm>
            <a:off x="304800" y="5334000"/>
            <a:ext cx="6482289" cy="15064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04799" y="3648670"/>
            <a:ext cx="43260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the third phosphate group is broken off of ATP, a burst of energy is released that the cell harnesses to do work. 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734670" y="3658839"/>
            <a:ext cx="2275730" cy="131252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3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2" grpId="0"/>
      <p:bldP spid="52" grpId="0" animBg="1"/>
      <p:bldP spid="53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Cellular Respiration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9144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process in which cells make ATP is known as </a:t>
            </a:r>
            <a:r>
              <a:rPr lang="en-US" b="1" dirty="0" smtClean="0"/>
              <a:t>cellular respiration</a:t>
            </a:r>
            <a:r>
              <a:rPr lang="en-US" dirty="0" smtClean="0"/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1713131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is the breakdown of chemical bonds in food molecules for energy.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2286000"/>
            <a:ext cx="609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Once food has been broken down cellular respiration occurs in three stages:</a:t>
            </a:r>
          </a:p>
          <a:p>
            <a:pPr marL="342900" indent="-342900">
              <a:buAutoNum type="arabicPeriod"/>
            </a:pPr>
            <a:r>
              <a:rPr lang="en-US" dirty="0" smtClean="0"/>
              <a:t>Glycolysis</a:t>
            </a:r>
          </a:p>
          <a:p>
            <a:pPr marL="342900" indent="-342900">
              <a:buAutoNum type="arabicPeriod"/>
            </a:pPr>
            <a:r>
              <a:rPr lang="en-US" dirty="0" smtClean="0"/>
              <a:t>Krebs Cycle </a:t>
            </a:r>
          </a:p>
          <a:p>
            <a:pPr marL="342900" indent="-342900">
              <a:buAutoNum type="arabicPeriod"/>
            </a:pPr>
            <a:r>
              <a:rPr lang="en-US" dirty="0" smtClean="0"/>
              <a:t>Electron Transport Chain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09800" y="3032279"/>
            <a:ext cx="1825751" cy="1143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43045" y="2904763"/>
            <a:ext cx="3882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conversion of glucose to pyruvate.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397251" y="3310235"/>
            <a:ext cx="2174749" cy="1846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48825" y="34290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conversion of pyruvate into ATP and charging of NADH.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828800" y="3697069"/>
            <a:ext cx="1452770" cy="914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281570" y="4602220"/>
            <a:ext cx="2702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passing of excited electrons to generate ATP.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63951" y="1897797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(catabolism)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90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6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1 1"/>
          <p:cNvSpPr/>
          <p:nvPr/>
        </p:nvSpPr>
        <p:spPr>
          <a:xfrm>
            <a:off x="6934200" y="1066800"/>
            <a:ext cx="893618" cy="1214735"/>
          </a:xfrm>
          <a:prstGeom prst="irregularSeal1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191000" y="1467690"/>
            <a:ext cx="1371600" cy="1275510"/>
            <a:chOff x="642026" y="5394355"/>
            <a:chExt cx="1371600" cy="1275510"/>
          </a:xfrm>
        </p:grpSpPr>
        <p:sp>
          <p:nvSpPr>
            <p:cNvPr id="4" name="TextBox 3"/>
            <p:cNvSpPr txBox="1"/>
            <p:nvPr/>
          </p:nvSpPr>
          <p:spPr>
            <a:xfrm>
              <a:off x="642026" y="5746535"/>
              <a:ext cx="1371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 Carbon     </a:t>
              </a:r>
            </a:p>
            <a:p>
              <a:r>
                <a:rPr lang="en-US" dirty="0" smtClean="0"/>
                <a:t>dioxide</a:t>
              </a:r>
            </a:p>
            <a:p>
              <a:r>
                <a:rPr lang="en-US" dirty="0" smtClean="0"/>
                <a:t>molecules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42026" y="5394355"/>
              <a:ext cx="1110575" cy="1237335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143000" y="1485842"/>
            <a:ext cx="1371600" cy="1028758"/>
            <a:chOff x="5123283" y="5371582"/>
            <a:chExt cx="1371600" cy="1028758"/>
          </a:xfrm>
        </p:grpSpPr>
        <p:sp>
          <p:nvSpPr>
            <p:cNvPr id="7" name="TextBox 6"/>
            <p:cNvSpPr txBox="1"/>
            <p:nvPr/>
          </p:nvSpPr>
          <p:spPr>
            <a:xfrm>
              <a:off x="5123283" y="5754009"/>
              <a:ext cx="13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 Sugar</a:t>
              </a:r>
            </a:p>
            <a:p>
              <a:r>
                <a:rPr lang="en-US" dirty="0" smtClean="0"/>
                <a:t>(glucose)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126181" y="5371582"/>
              <a:ext cx="1140101" cy="1003040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638800" y="1483689"/>
            <a:ext cx="1371600" cy="1030911"/>
            <a:chOff x="6408125" y="5371581"/>
            <a:chExt cx="1371600" cy="1030911"/>
          </a:xfrm>
        </p:grpSpPr>
        <p:sp>
          <p:nvSpPr>
            <p:cNvPr id="10" name="TextBox 9"/>
            <p:cNvSpPr txBox="1"/>
            <p:nvPr/>
          </p:nvSpPr>
          <p:spPr>
            <a:xfrm>
              <a:off x="6408125" y="5756161"/>
              <a:ext cx="13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6 Water</a:t>
              </a:r>
            </a:p>
            <a:p>
              <a:r>
                <a:rPr lang="en-US" dirty="0" smtClean="0"/>
                <a:t>molecules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458817" y="5371581"/>
              <a:ext cx="1030926" cy="100304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67000" y="1480491"/>
            <a:ext cx="1371600" cy="1034109"/>
            <a:chOff x="7729154" y="5371580"/>
            <a:chExt cx="1371600" cy="1034109"/>
          </a:xfrm>
        </p:grpSpPr>
        <p:sp>
          <p:nvSpPr>
            <p:cNvPr id="13" name="TextBox 12"/>
            <p:cNvSpPr txBox="1"/>
            <p:nvPr/>
          </p:nvSpPr>
          <p:spPr>
            <a:xfrm>
              <a:off x="7729154" y="5759358"/>
              <a:ext cx="13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6 Oxygen</a:t>
              </a:r>
            </a:p>
            <a:p>
              <a:r>
                <a:rPr lang="en-US" dirty="0" smtClean="0"/>
                <a:t>molecules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763406" y="5371580"/>
              <a:ext cx="1070648" cy="1003044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304800" y="533400"/>
            <a:ext cx="82850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2000" dirty="0"/>
              <a:t>The C</a:t>
            </a:r>
            <a:r>
              <a:rPr lang="en-US" sz="2000" dirty="0" smtClean="0"/>
              <a:t>ellular Respiration reaction:</a:t>
            </a:r>
          </a:p>
          <a:p>
            <a:pPr fontAlgn="t"/>
            <a:endParaRPr lang="en-US" sz="2000" dirty="0" smtClean="0"/>
          </a:p>
          <a:p>
            <a:pPr fontAlgn="t"/>
            <a:endParaRPr lang="en-US" sz="2000" dirty="0" smtClean="0"/>
          </a:p>
          <a:p>
            <a:pPr algn="ctr" fontAlgn="t"/>
            <a:r>
              <a:rPr lang="en-US" sz="2400" b="1" dirty="0" smtClean="0"/>
              <a:t>C</a:t>
            </a:r>
            <a:r>
              <a:rPr lang="en-US" sz="2400" b="1" baseline="-48000" dirty="0" smtClean="0"/>
              <a:t>6</a:t>
            </a:r>
            <a:r>
              <a:rPr lang="en-US" sz="2400" b="1" dirty="0" smtClean="0"/>
              <a:t>H</a:t>
            </a:r>
            <a:r>
              <a:rPr lang="en-US" sz="2400" b="1" baseline="-48000" dirty="0" smtClean="0"/>
              <a:t>12</a:t>
            </a:r>
            <a:r>
              <a:rPr lang="en-US" sz="2400" b="1" dirty="0" smtClean="0"/>
              <a:t>O</a:t>
            </a:r>
            <a:r>
              <a:rPr lang="en-US" sz="2400" b="1" baseline="-48000" dirty="0" smtClean="0"/>
              <a:t>6</a:t>
            </a:r>
            <a:r>
              <a:rPr lang="en-US" sz="2400" b="1" dirty="0" smtClean="0"/>
              <a:t>   +      </a:t>
            </a:r>
            <a:r>
              <a:rPr lang="en-US" sz="2400" b="1" dirty="0"/>
              <a:t>6 </a:t>
            </a:r>
            <a:r>
              <a:rPr lang="en-US" sz="2400" b="1" dirty="0" smtClean="0"/>
              <a:t>O</a:t>
            </a:r>
            <a:r>
              <a:rPr lang="en-US" sz="2400" b="1" baseline="-48000" dirty="0" smtClean="0"/>
              <a:t>2       </a:t>
            </a:r>
            <a:r>
              <a:rPr lang="en-US" sz="2400" b="1" dirty="0" smtClean="0">
                <a:sym typeface="Wingdings" pitchFamily="2" charset="2"/>
              </a:rPr>
              <a:t>     </a:t>
            </a:r>
            <a:r>
              <a:rPr lang="en-US" sz="2400" b="1" dirty="0" smtClean="0"/>
              <a:t>6 </a:t>
            </a:r>
            <a:r>
              <a:rPr lang="en-US" sz="2400" b="1" dirty="0"/>
              <a:t>CO</a:t>
            </a:r>
            <a:r>
              <a:rPr lang="en-US" sz="2400" b="1" baseline="-48000" dirty="0"/>
              <a:t>2</a:t>
            </a:r>
            <a:r>
              <a:rPr lang="en-US" sz="2400" b="1" dirty="0"/>
              <a:t>   </a:t>
            </a:r>
            <a:r>
              <a:rPr lang="en-US" sz="2400" b="1" dirty="0" smtClean="0"/>
              <a:t> +    6 </a:t>
            </a:r>
            <a:r>
              <a:rPr lang="en-US" sz="2400" b="1" dirty="0"/>
              <a:t>H</a:t>
            </a:r>
            <a:r>
              <a:rPr lang="en-US" sz="2400" b="1" baseline="-48000" dirty="0"/>
              <a:t>2</a:t>
            </a:r>
            <a:r>
              <a:rPr lang="en-US" sz="2400" b="1" dirty="0"/>
              <a:t>O  </a:t>
            </a:r>
            <a:r>
              <a:rPr lang="en-US" sz="2400" b="1" dirty="0" smtClean="0"/>
              <a:t> +   </a:t>
            </a:r>
            <a:r>
              <a:rPr lang="en-US" sz="2400" b="1" dirty="0"/>
              <a:t>ATP </a:t>
            </a:r>
            <a:endParaRPr lang="en-US" sz="2400" b="1" baseline="-48000" dirty="0"/>
          </a:p>
        </p:txBody>
      </p:sp>
      <p:sp>
        <p:nvSpPr>
          <p:cNvPr id="16" name="TextBox 15"/>
          <p:cNvSpPr txBox="1"/>
          <p:nvPr/>
        </p:nvSpPr>
        <p:spPr>
          <a:xfrm>
            <a:off x="533399" y="2971800"/>
            <a:ext cx="7722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Cellular Respiration is essentially the opposite of Photosynthesis. 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3559314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(Catabolic reaction: breakdown of molecules we need to live)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571189" y="3559314"/>
            <a:ext cx="3268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(Anabolic reaction: building of molecules we need to live)</a:t>
            </a:r>
            <a:endParaRPr lang="en-US" sz="2000" dirty="0"/>
          </a:p>
        </p:txBody>
      </p:sp>
      <p:sp>
        <p:nvSpPr>
          <p:cNvPr id="19" name="Explosion 1 18"/>
          <p:cNvSpPr/>
          <p:nvPr/>
        </p:nvSpPr>
        <p:spPr>
          <a:xfrm>
            <a:off x="3827318" y="4747005"/>
            <a:ext cx="1582882" cy="1765730"/>
          </a:xfrm>
          <a:prstGeom prst="irregularSeal1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57200" y="4379135"/>
            <a:ext cx="81326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2000" dirty="0"/>
              <a:t>The </a:t>
            </a:r>
            <a:r>
              <a:rPr lang="en-US" sz="2000" dirty="0" smtClean="0"/>
              <a:t>Photosynthesis reaction:</a:t>
            </a:r>
          </a:p>
          <a:p>
            <a:pPr fontAlgn="t"/>
            <a:endParaRPr lang="en-US" sz="2000" dirty="0" smtClean="0"/>
          </a:p>
          <a:p>
            <a:pPr fontAlgn="t"/>
            <a:endParaRPr lang="en-US" sz="2000" dirty="0" smtClean="0"/>
          </a:p>
          <a:p>
            <a:pPr algn="ctr" fontAlgn="t"/>
            <a:r>
              <a:rPr lang="en-US" sz="2400" b="1" dirty="0" smtClean="0"/>
              <a:t>6 CO</a:t>
            </a:r>
            <a:r>
              <a:rPr lang="en-US" sz="2400" b="1" baseline="-48000" dirty="0" smtClean="0"/>
              <a:t>2</a:t>
            </a:r>
            <a:r>
              <a:rPr lang="en-US" sz="2400" b="1" dirty="0"/>
              <a:t> </a:t>
            </a:r>
            <a:r>
              <a:rPr lang="en-US" sz="2400" b="1" dirty="0" smtClean="0"/>
              <a:t>   +   12 H</a:t>
            </a:r>
            <a:r>
              <a:rPr lang="en-US" sz="2400" b="1" baseline="-48000" dirty="0" smtClean="0"/>
              <a:t>2</a:t>
            </a:r>
            <a:r>
              <a:rPr lang="en-US" sz="2400" b="1" dirty="0" smtClean="0"/>
              <a:t>O   +   </a:t>
            </a:r>
            <a:r>
              <a:rPr lang="en-US" sz="2400" b="1" dirty="0"/>
              <a:t>sunlight 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2" charset="2"/>
              </a:rPr>
              <a:t>  </a:t>
            </a:r>
            <a:r>
              <a:rPr lang="en-US" sz="2400" b="1" dirty="0" smtClean="0"/>
              <a:t>C</a:t>
            </a:r>
            <a:r>
              <a:rPr lang="en-US" sz="2400" b="1" baseline="-48000" dirty="0" smtClean="0"/>
              <a:t>6</a:t>
            </a:r>
            <a:r>
              <a:rPr lang="en-US" sz="2400" b="1" dirty="0" smtClean="0"/>
              <a:t>H</a:t>
            </a:r>
            <a:r>
              <a:rPr lang="en-US" sz="2400" b="1" baseline="-48000" dirty="0" smtClean="0"/>
              <a:t>12</a:t>
            </a:r>
            <a:r>
              <a:rPr lang="en-US" sz="2400" b="1" dirty="0" smtClean="0"/>
              <a:t>O</a:t>
            </a:r>
            <a:r>
              <a:rPr lang="en-US" sz="2400" b="1" baseline="-48000" dirty="0" smtClean="0"/>
              <a:t>6</a:t>
            </a:r>
            <a:r>
              <a:rPr lang="en-US" sz="2400" b="1" dirty="0"/>
              <a:t> </a:t>
            </a:r>
            <a:r>
              <a:rPr lang="en-US" sz="2400" b="1" dirty="0" smtClean="0"/>
              <a:t> +    6 O</a:t>
            </a:r>
            <a:r>
              <a:rPr lang="en-US" sz="2400" b="1" baseline="-48000" dirty="0" smtClean="0"/>
              <a:t>2</a:t>
            </a:r>
            <a:endParaRPr lang="en-US" sz="2400" b="1" baseline="-480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1081343" y="5277690"/>
            <a:ext cx="1371600" cy="1275510"/>
            <a:chOff x="642026" y="5394355"/>
            <a:chExt cx="1371600" cy="1275510"/>
          </a:xfrm>
        </p:grpSpPr>
        <p:sp>
          <p:nvSpPr>
            <p:cNvPr id="22" name="TextBox 21"/>
            <p:cNvSpPr txBox="1"/>
            <p:nvPr/>
          </p:nvSpPr>
          <p:spPr>
            <a:xfrm>
              <a:off x="642026" y="5746535"/>
              <a:ext cx="1371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 Carbon     </a:t>
              </a:r>
            </a:p>
            <a:p>
              <a:r>
                <a:rPr lang="en-US" dirty="0" smtClean="0"/>
                <a:t>dioxide</a:t>
              </a:r>
            </a:p>
            <a:p>
              <a:r>
                <a:rPr lang="en-US" dirty="0" smtClean="0"/>
                <a:t>molecules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42026" y="5394355"/>
              <a:ext cx="1110575" cy="1237335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499897" y="5286263"/>
            <a:ext cx="1385741" cy="978343"/>
            <a:chOff x="2060580" y="5402928"/>
            <a:chExt cx="1385741" cy="978343"/>
          </a:xfrm>
        </p:grpSpPr>
        <p:sp>
          <p:nvSpPr>
            <p:cNvPr id="25" name="TextBox 24"/>
            <p:cNvSpPr txBox="1"/>
            <p:nvPr/>
          </p:nvSpPr>
          <p:spPr>
            <a:xfrm>
              <a:off x="2074721" y="5734940"/>
              <a:ext cx="13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 Water</a:t>
              </a:r>
            </a:p>
            <a:p>
              <a:r>
                <a:rPr lang="en-US" dirty="0" smtClean="0"/>
                <a:t>molecules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060580" y="5402928"/>
              <a:ext cx="1125679" cy="955734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638800" y="5254917"/>
            <a:ext cx="1371600" cy="1028758"/>
            <a:chOff x="5123283" y="5371582"/>
            <a:chExt cx="1371600" cy="1028758"/>
          </a:xfrm>
        </p:grpSpPr>
        <p:sp>
          <p:nvSpPr>
            <p:cNvPr id="28" name="TextBox 27"/>
            <p:cNvSpPr txBox="1"/>
            <p:nvPr/>
          </p:nvSpPr>
          <p:spPr>
            <a:xfrm>
              <a:off x="5123283" y="5754009"/>
              <a:ext cx="13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 Sugar</a:t>
              </a:r>
            </a:p>
            <a:p>
              <a:r>
                <a:rPr lang="en-US" dirty="0" smtClean="0"/>
                <a:t>(glucose)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126182" y="5371582"/>
              <a:ext cx="1046018" cy="1003040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010400" y="5254916"/>
            <a:ext cx="1371600" cy="1034109"/>
            <a:chOff x="7729154" y="5371580"/>
            <a:chExt cx="1371600" cy="1034109"/>
          </a:xfrm>
        </p:grpSpPr>
        <p:sp>
          <p:nvSpPr>
            <p:cNvPr id="34" name="TextBox 33"/>
            <p:cNvSpPr txBox="1"/>
            <p:nvPr/>
          </p:nvSpPr>
          <p:spPr>
            <a:xfrm>
              <a:off x="7729154" y="5759358"/>
              <a:ext cx="13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6 Oxygen</a:t>
              </a:r>
            </a:p>
            <a:p>
              <a:r>
                <a:rPr lang="en-US" dirty="0" smtClean="0"/>
                <a:t>molecules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63406" y="5371580"/>
              <a:ext cx="1166232" cy="1003044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1295400" y="3350436"/>
            <a:ext cx="228600" cy="282714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6096000" y="3350436"/>
            <a:ext cx="228600" cy="282714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8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 animBg="1"/>
      <p:bldP spid="20" grpId="0"/>
      <p:bldP spid="30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423987"/>
            <a:ext cx="2438400" cy="215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09800" y="2743200"/>
            <a:ext cx="38298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we digest our food, it is </a:t>
            </a:r>
            <a:r>
              <a:rPr lang="en-US" sz="2000" dirty="0" smtClean="0">
                <a:hlinkClick r:id="rId4"/>
              </a:rPr>
              <a:t>broken down</a:t>
            </a:r>
            <a:r>
              <a:rPr lang="en-US" dirty="0" smtClean="0"/>
              <a:t> into its smallest, basic units. 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00305"/>
              </p:ext>
            </p:extLst>
          </p:nvPr>
        </p:nvGraphicFramePr>
        <p:xfrm>
          <a:off x="533400" y="3810000"/>
          <a:ext cx="616839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990"/>
                <a:gridCol w="2819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Complex</a:t>
                      </a:r>
                      <a:r>
                        <a:rPr lang="en-US" baseline="0" dirty="0" smtClean="0"/>
                        <a:t> Food Molecules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Basic</a:t>
                      </a:r>
                      <a:r>
                        <a:rPr lang="en-US" baseline="0" dirty="0" smtClean="0"/>
                        <a:t> Units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Proteins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Amino Acids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Fats (lipids)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Fatty acids and glycerol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Carbohydrates (polysaccharides)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Glucose (a simple sugar)</a:t>
                      </a:r>
                      <a:endParaRPr lang="en-US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3048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Breakdown of Food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14600" y="990600"/>
            <a:ext cx="525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breakdown of food occurs in our digestive system.</a:t>
            </a:r>
          </a:p>
          <a:p>
            <a:r>
              <a:rPr lang="en-US" dirty="0" smtClean="0"/>
              <a:t>Our digestive system includes our mouth,     esophagus, stomach, liver, pancreas,                  gallbladder and intestines.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33400" y="880890"/>
            <a:ext cx="1748774" cy="2024270"/>
            <a:chOff x="6934200" y="4087743"/>
            <a:chExt cx="2151549" cy="2590423"/>
          </a:xfrm>
        </p:grpSpPr>
        <p:pic>
          <p:nvPicPr>
            <p:cNvPr id="9" name="Picture 2" descr="V:\PEER2\NSF FELLOWS\Undergraduates\Graham, Jennifer\DLC\Photosynthesis &amp; Respiration DLC 1394\Photosyn&amp;Resp Photos\human clipart.gi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200" y="4087743"/>
              <a:ext cx="2151549" cy="25904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6992451" y="4087744"/>
              <a:ext cx="1999149" cy="2590422"/>
            </a:xfrm>
            <a:prstGeom prst="rect">
              <a:avLst/>
            </a:prstGeom>
            <a:solidFill>
              <a:schemeClr val="accent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>
            <a:off x="5257800" y="4343400"/>
            <a:ext cx="1371600" cy="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172200" y="4796134"/>
            <a:ext cx="914400" cy="614065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267200" y="5267033"/>
            <a:ext cx="0" cy="4387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629400" y="4038600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Amino acids are the building blocks our cells use to make proteins, an example of anabolism.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046304" y="5334000"/>
            <a:ext cx="3173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Cells turn fatty acids into many things like the enzymes used in glycolysis.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200401" y="56388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Glucose is turned into ATP.</a:t>
            </a:r>
          </a:p>
          <a:p>
            <a:r>
              <a:rPr lang="en-US" dirty="0" smtClean="0"/>
              <a:t>1 glucose molecule makes about 38 ATP molecules. 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"/>
          <a:stretch/>
        </p:blipFill>
        <p:spPr>
          <a:xfrm>
            <a:off x="1066800" y="5334000"/>
            <a:ext cx="1874654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40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5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"/>
          <a:stretch/>
        </p:blipFill>
        <p:spPr>
          <a:xfrm>
            <a:off x="124780" y="828020"/>
            <a:ext cx="1241804" cy="92348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8600" y="3048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Stage 1. Glycolysis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16796" y="972443"/>
            <a:ext cx="4214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Glycolysis starts with glucose and takes place in the cytoplasm.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724" y="3275391"/>
            <a:ext cx="1609131" cy="109501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35547" y="2749268"/>
            <a:ext cx="3504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Glycolysis splits glucose, a 6 carbon ring, in half.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260953">
            <a:off x="5755144" y="3885397"/>
            <a:ext cx="619375" cy="48787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06135" y="2749268"/>
            <a:ext cx="3234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makes 2 molecules of </a:t>
            </a:r>
            <a:r>
              <a:rPr lang="en-US" b="1" dirty="0" smtClean="0"/>
              <a:t>pyruvate,</a:t>
            </a:r>
            <a:r>
              <a:rPr lang="en-US" dirty="0" smtClean="0"/>
              <a:t> a 3 carbon molecule.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9706">
            <a:off x="6023393" y="3500025"/>
            <a:ext cx="619375" cy="487877"/>
          </a:xfrm>
          <a:prstGeom prst="rect">
            <a:avLst/>
          </a:prstGeom>
        </p:spPr>
      </p:pic>
      <p:sp>
        <p:nvSpPr>
          <p:cNvPr id="11" name="Hexagon 10"/>
          <p:cNvSpPr/>
          <p:nvPr/>
        </p:nvSpPr>
        <p:spPr>
          <a:xfrm>
            <a:off x="2688002" y="3601364"/>
            <a:ext cx="698288" cy="443071"/>
          </a:xfrm>
          <a:prstGeom prst="hexagon">
            <a:avLst/>
          </a:prstGeom>
          <a:noFill/>
          <a:ln>
            <a:solidFill>
              <a:schemeClr val="tx2">
                <a:lumMod val="60000"/>
                <a:lumOff val="4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exagon 11"/>
          <p:cNvSpPr/>
          <p:nvPr/>
        </p:nvSpPr>
        <p:spPr>
          <a:xfrm>
            <a:off x="5960563" y="3737208"/>
            <a:ext cx="475983" cy="392128"/>
          </a:xfrm>
          <a:prstGeom prst="hexagon">
            <a:avLst/>
          </a:prstGeom>
          <a:noFill/>
          <a:ln>
            <a:solidFill>
              <a:schemeClr val="tx2">
                <a:lumMod val="60000"/>
                <a:lumOff val="4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2859176" y="3275391"/>
            <a:ext cx="469688" cy="1220409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89009" y="1676400"/>
            <a:ext cx="4468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Glycolysis is an </a:t>
            </a:r>
            <a:r>
              <a:rPr lang="en-US" b="1" dirty="0" smtClean="0"/>
              <a:t>anaerobic</a:t>
            </a:r>
            <a:r>
              <a:rPr lang="en-US" dirty="0" smtClean="0"/>
              <a:t> reaction               this means it does not need oxygen to occur.  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2546473" y="1538968"/>
            <a:ext cx="1067615" cy="1234488"/>
            <a:chOff x="2426562" y="3477546"/>
            <a:chExt cx="1067615" cy="1234488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403012" y="3620868"/>
              <a:ext cx="1114716" cy="1067615"/>
            </a:xfrm>
            <a:prstGeom prst="rect">
              <a:avLst/>
            </a:prstGeom>
          </p:spPr>
        </p:pic>
        <p:cxnSp>
          <p:nvCxnSpPr>
            <p:cNvPr id="20" name="Straight Arrow Connector 19"/>
            <p:cNvCxnSpPr/>
            <p:nvPr/>
          </p:nvCxnSpPr>
          <p:spPr>
            <a:xfrm flipH="1">
              <a:off x="3202648" y="3477546"/>
              <a:ext cx="71164" cy="33442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536381" y="4648200"/>
            <a:ext cx="5796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order to split the glucose molecule, glycolysis needs to spend some energy. 2 ATPs are used to break glucose in half into 2 pyruvate molecules.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672180" y="5419130"/>
            <a:ext cx="49738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Each pyruvate molecule makes 2 ATPs and 1 NADH.</a:t>
            </a:r>
          </a:p>
          <a:p>
            <a:r>
              <a:rPr lang="en-US" dirty="0" smtClean="0"/>
              <a:t>This is a total of 4 ATPs made and with 2 ATPs spent the net gain of glycolysis is 2 ATP.  (–2 + 4 = 2)</a:t>
            </a:r>
            <a:endParaRPr lang="en-US" u="sng" dirty="0" smtClean="0"/>
          </a:p>
        </p:txBody>
      </p:sp>
      <p:sp>
        <p:nvSpPr>
          <p:cNvPr id="13" name="TextBox 12">
            <a:hlinkClick r:id="rId7"/>
          </p:cNvPr>
          <p:cNvSpPr txBox="1"/>
          <p:nvPr/>
        </p:nvSpPr>
        <p:spPr>
          <a:xfrm>
            <a:off x="7239000" y="6477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Glycolysis Video</a:t>
            </a:r>
            <a:endParaRPr lang="en-US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54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xit" presetSubtype="0" fill="hold" grpId="1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42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72222E-6 -3.33333E-6 L 0.0408 -0.0013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" y="-69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44444E-6 -3.33333E-6 L -0.03819 -0.00208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 animBg="1"/>
      <p:bldP spid="11" grpId="1" animBg="1"/>
      <p:bldP spid="12" grpId="0" animBg="1"/>
      <p:bldP spid="12" grpId="1" animBg="1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495799" y="2057400"/>
            <a:ext cx="1115568" cy="24696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81600" y="10668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oxygen is not present, pyruvate undergoes </a:t>
            </a:r>
            <a:r>
              <a:rPr lang="en-US" b="1" dirty="0"/>
              <a:t>F</a:t>
            </a:r>
            <a:r>
              <a:rPr lang="en-US" b="1" dirty="0" smtClean="0"/>
              <a:t>ermentation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398" y="990600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If oxygen is </a:t>
            </a:r>
            <a:r>
              <a:rPr lang="en-US" dirty="0" smtClean="0"/>
              <a:t>present, </a:t>
            </a:r>
            <a:r>
              <a:rPr lang="en-US" dirty="0"/>
              <a:t>pyruvate undergoes the </a:t>
            </a:r>
            <a:r>
              <a:rPr lang="en-US" b="1" dirty="0"/>
              <a:t>Krebs </a:t>
            </a:r>
            <a:r>
              <a:rPr lang="en-US" b="1" dirty="0" smtClean="0"/>
              <a:t>Cycle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" y="3874353"/>
            <a:ext cx="44682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Krebs Cycle is also called, </a:t>
            </a:r>
            <a:r>
              <a:rPr lang="en-US" b="1" dirty="0" smtClean="0"/>
              <a:t>the Citric Acid Cycle</a:t>
            </a:r>
            <a:r>
              <a:rPr lang="en-US" dirty="0" smtClean="0"/>
              <a:t> because citric acid is involved. </a:t>
            </a:r>
          </a:p>
          <a:p>
            <a:r>
              <a:rPr lang="en-US" dirty="0" smtClean="0"/>
              <a:t>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343400" y="4255353"/>
            <a:ext cx="685800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53000" y="3950553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Citric acid is also found in citrus fruits!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35108" y="3289642"/>
            <a:ext cx="1491050" cy="1988066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94674" y="4840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The Krebs Cycle is an </a:t>
            </a:r>
            <a:r>
              <a:rPr lang="en-US" b="1" dirty="0" smtClean="0"/>
              <a:t>aerobic</a:t>
            </a:r>
            <a:r>
              <a:rPr lang="en-US" dirty="0" smtClean="0"/>
              <a:t> reaction, </a:t>
            </a:r>
            <a:r>
              <a:rPr lang="en-US" dirty="0"/>
              <a:t>this means it requires oxygen to occur.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3429000" y="304800"/>
            <a:ext cx="1235541" cy="691862"/>
            <a:chOff x="3429000" y="304800"/>
            <a:chExt cx="1235541" cy="691862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619453">
              <a:off x="4045166" y="508785"/>
              <a:ext cx="619375" cy="487877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3429000" y="304800"/>
              <a:ext cx="1143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P</a:t>
              </a:r>
              <a:r>
                <a:rPr lang="en-US" sz="1400" dirty="0" smtClean="0"/>
                <a:t>yruvate</a:t>
              </a:r>
              <a:endParaRPr lang="en-US" sz="14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704973" y="566583"/>
            <a:ext cx="762000" cy="492759"/>
            <a:chOff x="1704973" y="566583"/>
            <a:chExt cx="762000" cy="492759"/>
          </a:xfrm>
        </p:grpSpPr>
        <p:sp>
          <p:nvSpPr>
            <p:cNvPr id="24" name="TextBox 23"/>
            <p:cNvSpPr txBox="1"/>
            <p:nvPr/>
          </p:nvSpPr>
          <p:spPr>
            <a:xfrm>
              <a:off x="1704973" y="56805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O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26" name="Donut 25"/>
            <p:cNvSpPr/>
            <p:nvPr/>
          </p:nvSpPr>
          <p:spPr>
            <a:xfrm>
              <a:off x="1733544" y="566583"/>
              <a:ext cx="466725" cy="492759"/>
            </a:xfrm>
            <a:prstGeom prst="donut">
              <a:avLst>
                <a:gd name="adj" fmla="val 6502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258526" y="566582"/>
            <a:ext cx="762000" cy="519951"/>
            <a:chOff x="6258526" y="566582"/>
            <a:chExt cx="762000" cy="519951"/>
          </a:xfrm>
        </p:grpSpPr>
        <p:sp>
          <p:nvSpPr>
            <p:cNvPr id="25" name="TextBox 24"/>
            <p:cNvSpPr txBox="1"/>
            <p:nvPr/>
          </p:nvSpPr>
          <p:spPr>
            <a:xfrm>
              <a:off x="6258526" y="56805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O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27" name="&quot;No&quot; Symbol 26"/>
            <p:cNvSpPr/>
            <p:nvPr/>
          </p:nvSpPr>
          <p:spPr>
            <a:xfrm>
              <a:off x="6267092" y="566582"/>
              <a:ext cx="523274" cy="519951"/>
            </a:xfrm>
            <a:prstGeom prst="noSmoking">
              <a:avLst>
                <a:gd name="adj" fmla="val 5853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0" name="Rectangle 29"/>
          <p:cNvSpPr/>
          <p:nvPr/>
        </p:nvSpPr>
        <p:spPr>
          <a:xfrm>
            <a:off x="261019" y="1981200"/>
            <a:ext cx="54882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With oxygen present, pyruvate can turn </a:t>
            </a:r>
            <a:r>
              <a:rPr lang="en-US" dirty="0"/>
              <a:t>into 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Acetyl-CoA </a:t>
            </a:r>
          </a:p>
          <a:p>
            <a:r>
              <a:rPr lang="en-US" dirty="0" smtClean="0"/>
              <a:t>which is needed in the Krebs Cycle.</a:t>
            </a:r>
            <a:endParaRPr lang="en-US" dirty="0"/>
          </a:p>
        </p:txBody>
      </p:sp>
      <p:sp>
        <p:nvSpPr>
          <p:cNvPr id="31" name="Down Arrow 30"/>
          <p:cNvSpPr/>
          <p:nvPr/>
        </p:nvSpPr>
        <p:spPr>
          <a:xfrm>
            <a:off x="1863644" y="1676400"/>
            <a:ext cx="204792" cy="381000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Bent-Up Arrow 33"/>
          <p:cNvSpPr/>
          <p:nvPr/>
        </p:nvSpPr>
        <p:spPr>
          <a:xfrm rot="10800000">
            <a:off x="2466973" y="458688"/>
            <a:ext cx="838200" cy="417145"/>
          </a:xfrm>
          <a:prstGeom prst="bentUpArrow">
            <a:avLst>
              <a:gd name="adj1" fmla="val 15672"/>
              <a:gd name="adj2" fmla="val 33162"/>
              <a:gd name="adj3" fmla="val 43656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Bent-Up Arrow 34"/>
          <p:cNvSpPr/>
          <p:nvPr/>
        </p:nvSpPr>
        <p:spPr>
          <a:xfrm rot="10800000" flipH="1">
            <a:off x="4866674" y="404004"/>
            <a:ext cx="848326" cy="417145"/>
          </a:xfrm>
          <a:prstGeom prst="bentUpArrow">
            <a:avLst>
              <a:gd name="adj1" fmla="val 15672"/>
              <a:gd name="adj2" fmla="val 33162"/>
              <a:gd name="adj3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Bent-Up Arrow 35"/>
          <p:cNvSpPr/>
          <p:nvPr/>
        </p:nvSpPr>
        <p:spPr>
          <a:xfrm rot="16200000" flipH="1" flipV="1">
            <a:off x="7928363" y="1146565"/>
            <a:ext cx="496670" cy="1629803"/>
          </a:xfrm>
          <a:prstGeom prst="bentUpArrow">
            <a:avLst>
              <a:gd name="adj1" fmla="val 19216"/>
              <a:gd name="adj2" fmla="val 28359"/>
              <a:gd name="adj3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304800" y="3210580"/>
            <a:ext cx="4267200" cy="523220"/>
            <a:chOff x="304800" y="2827466"/>
            <a:chExt cx="4267200" cy="523220"/>
          </a:xfrm>
        </p:grpSpPr>
        <p:sp>
          <p:nvSpPr>
            <p:cNvPr id="7" name="Rectangle 6"/>
            <p:cNvSpPr/>
            <p:nvPr/>
          </p:nvSpPr>
          <p:spPr>
            <a:xfrm>
              <a:off x="304800" y="2827466"/>
              <a:ext cx="42672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 smtClean="0"/>
                <a:t>Stage 2.  Krebs Cycle</a:t>
              </a:r>
              <a:endParaRPr lang="en-US" sz="28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638300" y="2864197"/>
              <a:ext cx="1790700" cy="486489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04851" y="5845992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Krebs cycle was discovered in the 1930s by Albert </a:t>
            </a:r>
            <a:r>
              <a:rPr lang="en-US" dirty="0" err="1" smtClean="0"/>
              <a:t>Szent-Györgyi</a:t>
            </a:r>
            <a:r>
              <a:rPr lang="en-US" dirty="0" smtClean="0"/>
              <a:t> and Hans Adolf Krebs. </a:t>
            </a:r>
            <a:endParaRPr lang="en-US" dirty="0"/>
          </a:p>
        </p:txBody>
      </p:sp>
      <p:pic>
        <p:nvPicPr>
          <p:cNvPr id="39" name="Picture 4" descr="V:\PEER2\NSF FELLOWS\Undergraduates\Graham, Jennifer\DLC\Photosynthesis &amp; Respiration DLC 1394\Photosyn&amp;Resp Photos\fist bump cop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6313219"/>
            <a:ext cx="990600" cy="44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5" descr="V:\PEER2\NSF FELLOWS\Undergraduates\Graham, Jennifer\DLC\Photosynthesis &amp; Respiration DLC 1394\Photosyn&amp;Resp Photos\fistbump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783" y="6288645"/>
            <a:ext cx="981060" cy="50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40948" y="5542181"/>
            <a:ext cx="884270" cy="1273005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9000" contras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6981" y="5523130"/>
            <a:ext cx="904861" cy="1292056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6400800" y="572508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Bro fist!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54854" y="2277070"/>
            <a:ext cx="47198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Acetyl-CoA (Acetyl-Coenzyme A) is a “crossroads </a:t>
            </a:r>
            <a:r>
              <a:rPr lang="en-US" dirty="0"/>
              <a:t>compound” because </a:t>
            </a:r>
            <a:r>
              <a:rPr lang="en-US" dirty="0" smtClean="0"/>
              <a:t>when all three </a:t>
            </a:r>
            <a:r>
              <a:rPr lang="en-US" dirty="0"/>
              <a:t>food molecules </a:t>
            </a:r>
            <a:r>
              <a:rPr lang="en-US" dirty="0" smtClean="0"/>
              <a:t>are broken down into their basic units some will become Acetyl-CoA and start the Krebs Cycle.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85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43 0.00023 L 0.08177 0.00393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7" y="185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347 L -0.06719 0.00347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/>
      <p:bldP spid="9" grpId="0"/>
      <p:bldP spid="10" grpId="0"/>
      <p:bldP spid="12" grpId="0"/>
      <p:bldP spid="30" grpId="0"/>
      <p:bldP spid="31" grpId="0" animBg="1"/>
      <p:bldP spid="35" grpId="0" animBg="1"/>
      <p:bldP spid="35" grpId="1" animBg="1"/>
      <p:bldP spid="36" grpId="0" animBg="1"/>
      <p:bldP spid="36" grpId="1" animBg="1"/>
      <p:bldP spid="38" grpId="0"/>
      <p:bldP spid="43" grpId="0"/>
      <p:bldP spid="43" grpId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3048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Mitochondrial Endosymbiosis</a:t>
            </a:r>
            <a:endParaRPr lang="en-US" sz="2800" dirty="0"/>
          </a:p>
        </p:txBody>
      </p:sp>
      <p:pic>
        <p:nvPicPr>
          <p:cNvPr id="8" name="Picture 3" descr="V:\PEER2\NSF FELLOWS\Undergraduates\Graham, Jennifer\DLC\Photosynthesis &amp; Respiration DLC 1394\Photosyn&amp;Resp Photos\chloroplast endosy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50193"/>
            <a:ext cx="4270786" cy="2933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oup 17"/>
          <p:cNvGrpSpPr/>
          <p:nvPr/>
        </p:nvGrpSpPr>
        <p:grpSpPr>
          <a:xfrm>
            <a:off x="5943600" y="3815272"/>
            <a:ext cx="3063052" cy="2874103"/>
            <a:chOff x="5943600" y="3815272"/>
            <a:chExt cx="3063052" cy="2874103"/>
          </a:xfrm>
        </p:grpSpPr>
        <p:pic>
          <p:nvPicPr>
            <p:cNvPr id="2052" name="Picture 4" descr="V:\PEER2\NSF FELLOWS\Undergraduates\Graham, Jennifer\DLC\Photosynthesis &amp; Respiration DLC 1394\Photosyn&amp;Resp Photos\mitochondria23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6283" y="4738602"/>
              <a:ext cx="2886075" cy="19507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5943600" y="3815272"/>
              <a:ext cx="3048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All your mitochondria came from your mother. Thank your mom for all the mitochondria!</a:t>
              </a:r>
              <a:endParaRPr lang="en-US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6191211" y="4799651"/>
              <a:ext cx="2815441" cy="1728149"/>
            </a:xfrm>
            <a:custGeom>
              <a:avLst/>
              <a:gdLst>
                <a:gd name="connsiteX0" fmla="*/ 2813089 w 2815441"/>
                <a:gd name="connsiteY0" fmla="*/ 19999 h 1728149"/>
                <a:gd name="connsiteX1" fmla="*/ 2781339 w 2815441"/>
                <a:gd name="connsiteY1" fmla="*/ 13649 h 1728149"/>
                <a:gd name="connsiteX2" fmla="*/ 2730539 w 2815441"/>
                <a:gd name="connsiteY2" fmla="*/ 949 h 1728149"/>
                <a:gd name="connsiteX3" fmla="*/ 2533689 w 2815441"/>
                <a:gd name="connsiteY3" fmla="*/ 7299 h 1728149"/>
                <a:gd name="connsiteX4" fmla="*/ 2495589 w 2815441"/>
                <a:gd name="connsiteY4" fmla="*/ 13649 h 1728149"/>
                <a:gd name="connsiteX5" fmla="*/ 2425739 w 2815441"/>
                <a:gd name="connsiteY5" fmla="*/ 19999 h 1728149"/>
                <a:gd name="connsiteX6" fmla="*/ 2393989 w 2815441"/>
                <a:gd name="connsiteY6" fmla="*/ 26349 h 1728149"/>
                <a:gd name="connsiteX7" fmla="*/ 2349539 w 2815441"/>
                <a:gd name="connsiteY7" fmla="*/ 32699 h 1728149"/>
                <a:gd name="connsiteX8" fmla="*/ 2330489 w 2815441"/>
                <a:gd name="connsiteY8" fmla="*/ 45399 h 1728149"/>
                <a:gd name="connsiteX9" fmla="*/ 2311439 w 2815441"/>
                <a:gd name="connsiteY9" fmla="*/ 51749 h 1728149"/>
                <a:gd name="connsiteX10" fmla="*/ 2286039 w 2815441"/>
                <a:gd name="connsiteY10" fmla="*/ 64449 h 1728149"/>
                <a:gd name="connsiteX11" fmla="*/ 2228889 w 2815441"/>
                <a:gd name="connsiteY11" fmla="*/ 70799 h 1728149"/>
                <a:gd name="connsiteX12" fmla="*/ 2152689 w 2815441"/>
                <a:gd name="connsiteY12" fmla="*/ 77149 h 1728149"/>
                <a:gd name="connsiteX13" fmla="*/ 2101889 w 2815441"/>
                <a:gd name="connsiteY13" fmla="*/ 83499 h 1728149"/>
                <a:gd name="connsiteX14" fmla="*/ 1924089 w 2815441"/>
                <a:gd name="connsiteY14" fmla="*/ 96199 h 1728149"/>
                <a:gd name="connsiteX15" fmla="*/ 1828839 w 2815441"/>
                <a:gd name="connsiteY15" fmla="*/ 115249 h 1728149"/>
                <a:gd name="connsiteX16" fmla="*/ 1809789 w 2815441"/>
                <a:gd name="connsiteY16" fmla="*/ 127949 h 1728149"/>
                <a:gd name="connsiteX17" fmla="*/ 1784389 w 2815441"/>
                <a:gd name="connsiteY17" fmla="*/ 134299 h 1728149"/>
                <a:gd name="connsiteX18" fmla="*/ 1765339 w 2815441"/>
                <a:gd name="connsiteY18" fmla="*/ 140649 h 1728149"/>
                <a:gd name="connsiteX19" fmla="*/ 1714539 w 2815441"/>
                <a:gd name="connsiteY19" fmla="*/ 153349 h 1728149"/>
                <a:gd name="connsiteX20" fmla="*/ 1657389 w 2815441"/>
                <a:gd name="connsiteY20" fmla="*/ 185099 h 1728149"/>
                <a:gd name="connsiteX21" fmla="*/ 1612939 w 2815441"/>
                <a:gd name="connsiteY21" fmla="*/ 216849 h 1728149"/>
                <a:gd name="connsiteX22" fmla="*/ 1549439 w 2815441"/>
                <a:gd name="connsiteY22" fmla="*/ 235899 h 1728149"/>
                <a:gd name="connsiteX23" fmla="*/ 1530389 w 2815441"/>
                <a:gd name="connsiteY23" fmla="*/ 242249 h 1728149"/>
                <a:gd name="connsiteX24" fmla="*/ 1504989 w 2815441"/>
                <a:gd name="connsiteY24" fmla="*/ 248599 h 1728149"/>
                <a:gd name="connsiteX25" fmla="*/ 1485939 w 2815441"/>
                <a:gd name="connsiteY25" fmla="*/ 254949 h 1728149"/>
                <a:gd name="connsiteX26" fmla="*/ 1371639 w 2815441"/>
                <a:gd name="connsiteY26" fmla="*/ 280349 h 1728149"/>
                <a:gd name="connsiteX27" fmla="*/ 1352589 w 2815441"/>
                <a:gd name="connsiteY27" fmla="*/ 286699 h 1728149"/>
                <a:gd name="connsiteX28" fmla="*/ 1327189 w 2815441"/>
                <a:gd name="connsiteY28" fmla="*/ 299399 h 1728149"/>
                <a:gd name="connsiteX29" fmla="*/ 1308139 w 2815441"/>
                <a:gd name="connsiteY29" fmla="*/ 305749 h 1728149"/>
                <a:gd name="connsiteX30" fmla="*/ 1263689 w 2815441"/>
                <a:gd name="connsiteY30" fmla="*/ 337499 h 1728149"/>
                <a:gd name="connsiteX31" fmla="*/ 1244639 w 2815441"/>
                <a:gd name="connsiteY31" fmla="*/ 343849 h 1728149"/>
                <a:gd name="connsiteX32" fmla="*/ 1225589 w 2815441"/>
                <a:gd name="connsiteY32" fmla="*/ 356549 h 1728149"/>
                <a:gd name="connsiteX33" fmla="*/ 1187489 w 2815441"/>
                <a:gd name="connsiteY33" fmla="*/ 369249 h 1728149"/>
                <a:gd name="connsiteX34" fmla="*/ 1168439 w 2815441"/>
                <a:gd name="connsiteY34" fmla="*/ 375599 h 1728149"/>
                <a:gd name="connsiteX35" fmla="*/ 1117639 w 2815441"/>
                <a:gd name="connsiteY35" fmla="*/ 394649 h 1728149"/>
                <a:gd name="connsiteX36" fmla="*/ 1066839 w 2815441"/>
                <a:gd name="connsiteY36" fmla="*/ 413699 h 1728149"/>
                <a:gd name="connsiteX37" fmla="*/ 1047789 w 2815441"/>
                <a:gd name="connsiteY37" fmla="*/ 420049 h 1728149"/>
                <a:gd name="connsiteX38" fmla="*/ 1003339 w 2815441"/>
                <a:gd name="connsiteY38" fmla="*/ 432749 h 1728149"/>
                <a:gd name="connsiteX39" fmla="*/ 965239 w 2815441"/>
                <a:gd name="connsiteY39" fmla="*/ 464499 h 1728149"/>
                <a:gd name="connsiteX40" fmla="*/ 946189 w 2815441"/>
                <a:gd name="connsiteY40" fmla="*/ 470849 h 1728149"/>
                <a:gd name="connsiteX41" fmla="*/ 914439 w 2815441"/>
                <a:gd name="connsiteY41" fmla="*/ 483549 h 1728149"/>
                <a:gd name="connsiteX42" fmla="*/ 863639 w 2815441"/>
                <a:gd name="connsiteY42" fmla="*/ 496249 h 1728149"/>
                <a:gd name="connsiteX43" fmla="*/ 831889 w 2815441"/>
                <a:gd name="connsiteY43" fmla="*/ 502599 h 1728149"/>
                <a:gd name="connsiteX44" fmla="*/ 800139 w 2815441"/>
                <a:gd name="connsiteY44" fmla="*/ 515299 h 1728149"/>
                <a:gd name="connsiteX45" fmla="*/ 774739 w 2815441"/>
                <a:gd name="connsiteY45" fmla="*/ 521649 h 1728149"/>
                <a:gd name="connsiteX46" fmla="*/ 755689 w 2815441"/>
                <a:gd name="connsiteY46" fmla="*/ 527999 h 1728149"/>
                <a:gd name="connsiteX47" fmla="*/ 749339 w 2815441"/>
                <a:gd name="connsiteY47" fmla="*/ 547049 h 1728149"/>
                <a:gd name="connsiteX48" fmla="*/ 736639 w 2815441"/>
                <a:gd name="connsiteY48" fmla="*/ 566099 h 1728149"/>
                <a:gd name="connsiteX49" fmla="*/ 679489 w 2815441"/>
                <a:gd name="connsiteY49" fmla="*/ 616899 h 1728149"/>
                <a:gd name="connsiteX50" fmla="*/ 660439 w 2815441"/>
                <a:gd name="connsiteY50" fmla="*/ 623249 h 1728149"/>
                <a:gd name="connsiteX51" fmla="*/ 635039 w 2815441"/>
                <a:gd name="connsiteY51" fmla="*/ 635949 h 1728149"/>
                <a:gd name="connsiteX52" fmla="*/ 622339 w 2815441"/>
                <a:gd name="connsiteY52" fmla="*/ 654999 h 1728149"/>
                <a:gd name="connsiteX53" fmla="*/ 584239 w 2815441"/>
                <a:gd name="connsiteY53" fmla="*/ 680399 h 1728149"/>
                <a:gd name="connsiteX54" fmla="*/ 577889 w 2815441"/>
                <a:gd name="connsiteY54" fmla="*/ 699449 h 1728149"/>
                <a:gd name="connsiteX55" fmla="*/ 539789 w 2815441"/>
                <a:gd name="connsiteY55" fmla="*/ 731199 h 1728149"/>
                <a:gd name="connsiteX56" fmla="*/ 508039 w 2815441"/>
                <a:gd name="connsiteY56" fmla="*/ 743899 h 1728149"/>
                <a:gd name="connsiteX57" fmla="*/ 488989 w 2815441"/>
                <a:gd name="connsiteY57" fmla="*/ 756599 h 1728149"/>
                <a:gd name="connsiteX58" fmla="*/ 457239 w 2815441"/>
                <a:gd name="connsiteY58" fmla="*/ 762949 h 1728149"/>
                <a:gd name="connsiteX59" fmla="*/ 419139 w 2815441"/>
                <a:gd name="connsiteY59" fmla="*/ 775649 h 1728149"/>
                <a:gd name="connsiteX60" fmla="*/ 400089 w 2815441"/>
                <a:gd name="connsiteY60" fmla="*/ 781999 h 1728149"/>
                <a:gd name="connsiteX61" fmla="*/ 381039 w 2815441"/>
                <a:gd name="connsiteY61" fmla="*/ 788349 h 1728149"/>
                <a:gd name="connsiteX62" fmla="*/ 342939 w 2815441"/>
                <a:gd name="connsiteY62" fmla="*/ 807399 h 1728149"/>
                <a:gd name="connsiteX63" fmla="*/ 330239 w 2815441"/>
                <a:gd name="connsiteY63" fmla="*/ 826449 h 1728149"/>
                <a:gd name="connsiteX64" fmla="*/ 311189 w 2815441"/>
                <a:gd name="connsiteY64" fmla="*/ 832799 h 1728149"/>
                <a:gd name="connsiteX65" fmla="*/ 304839 w 2815441"/>
                <a:gd name="connsiteY65" fmla="*/ 851849 h 1728149"/>
                <a:gd name="connsiteX66" fmla="*/ 273089 w 2815441"/>
                <a:gd name="connsiteY66" fmla="*/ 877249 h 1728149"/>
                <a:gd name="connsiteX67" fmla="*/ 260389 w 2815441"/>
                <a:gd name="connsiteY67" fmla="*/ 896299 h 1728149"/>
                <a:gd name="connsiteX68" fmla="*/ 222289 w 2815441"/>
                <a:gd name="connsiteY68" fmla="*/ 934399 h 1728149"/>
                <a:gd name="connsiteX69" fmla="*/ 184189 w 2815441"/>
                <a:gd name="connsiteY69" fmla="*/ 997899 h 1728149"/>
                <a:gd name="connsiteX70" fmla="*/ 146089 w 2815441"/>
                <a:gd name="connsiteY70" fmla="*/ 1016949 h 1728149"/>
                <a:gd name="connsiteX71" fmla="*/ 127039 w 2815441"/>
                <a:gd name="connsiteY71" fmla="*/ 1035999 h 1728149"/>
                <a:gd name="connsiteX72" fmla="*/ 107989 w 2815441"/>
                <a:gd name="connsiteY72" fmla="*/ 1042349 h 1728149"/>
                <a:gd name="connsiteX73" fmla="*/ 101639 w 2815441"/>
                <a:gd name="connsiteY73" fmla="*/ 1061399 h 1728149"/>
                <a:gd name="connsiteX74" fmla="*/ 88939 w 2815441"/>
                <a:gd name="connsiteY74" fmla="*/ 1080449 h 1728149"/>
                <a:gd name="connsiteX75" fmla="*/ 76239 w 2815441"/>
                <a:gd name="connsiteY75" fmla="*/ 1118549 h 1728149"/>
                <a:gd name="connsiteX76" fmla="*/ 63539 w 2815441"/>
                <a:gd name="connsiteY76" fmla="*/ 1137599 h 1728149"/>
                <a:gd name="connsiteX77" fmla="*/ 57189 w 2815441"/>
                <a:gd name="connsiteY77" fmla="*/ 1156649 h 1728149"/>
                <a:gd name="connsiteX78" fmla="*/ 38139 w 2815441"/>
                <a:gd name="connsiteY78" fmla="*/ 1175699 h 1728149"/>
                <a:gd name="connsiteX79" fmla="*/ 19089 w 2815441"/>
                <a:gd name="connsiteY79" fmla="*/ 1232849 h 1728149"/>
                <a:gd name="connsiteX80" fmla="*/ 6389 w 2815441"/>
                <a:gd name="connsiteY80" fmla="*/ 1270949 h 1728149"/>
                <a:gd name="connsiteX81" fmla="*/ 6389 w 2815441"/>
                <a:gd name="connsiteY81" fmla="*/ 1410649 h 1728149"/>
                <a:gd name="connsiteX82" fmla="*/ 19089 w 2815441"/>
                <a:gd name="connsiteY82" fmla="*/ 1448749 h 1728149"/>
                <a:gd name="connsiteX83" fmla="*/ 25439 w 2815441"/>
                <a:gd name="connsiteY83" fmla="*/ 1467799 h 1728149"/>
                <a:gd name="connsiteX84" fmla="*/ 44489 w 2815441"/>
                <a:gd name="connsiteY84" fmla="*/ 1480499 h 1728149"/>
                <a:gd name="connsiteX85" fmla="*/ 88939 w 2815441"/>
                <a:gd name="connsiteY85" fmla="*/ 1537649 h 1728149"/>
                <a:gd name="connsiteX86" fmla="*/ 107989 w 2815441"/>
                <a:gd name="connsiteY86" fmla="*/ 1569399 h 1728149"/>
                <a:gd name="connsiteX87" fmla="*/ 146089 w 2815441"/>
                <a:gd name="connsiteY87" fmla="*/ 1594799 h 1728149"/>
                <a:gd name="connsiteX88" fmla="*/ 152439 w 2815441"/>
                <a:gd name="connsiteY88" fmla="*/ 1613849 h 1728149"/>
                <a:gd name="connsiteX89" fmla="*/ 190539 w 2815441"/>
                <a:gd name="connsiteY89" fmla="*/ 1620199 h 1728149"/>
                <a:gd name="connsiteX90" fmla="*/ 279439 w 2815441"/>
                <a:gd name="connsiteY90" fmla="*/ 1632899 h 1728149"/>
                <a:gd name="connsiteX91" fmla="*/ 304839 w 2815441"/>
                <a:gd name="connsiteY91" fmla="*/ 1639249 h 1728149"/>
                <a:gd name="connsiteX92" fmla="*/ 342939 w 2815441"/>
                <a:gd name="connsiteY92" fmla="*/ 1651949 h 1728149"/>
                <a:gd name="connsiteX93" fmla="*/ 361989 w 2815441"/>
                <a:gd name="connsiteY93" fmla="*/ 1670999 h 1728149"/>
                <a:gd name="connsiteX94" fmla="*/ 387389 w 2815441"/>
                <a:gd name="connsiteY94" fmla="*/ 1677349 h 1728149"/>
                <a:gd name="connsiteX95" fmla="*/ 406439 w 2815441"/>
                <a:gd name="connsiteY95" fmla="*/ 1683699 h 1728149"/>
                <a:gd name="connsiteX96" fmla="*/ 425489 w 2815441"/>
                <a:gd name="connsiteY96" fmla="*/ 1702749 h 1728149"/>
                <a:gd name="connsiteX97" fmla="*/ 463589 w 2815441"/>
                <a:gd name="connsiteY97" fmla="*/ 1709099 h 1728149"/>
                <a:gd name="connsiteX98" fmla="*/ 539789 w 2815441"/>
                <a:gd name="connsiteY98" fmla="*/ 1721799 h 1728149"/>
                <a:gd name="connsiteX99" fmla="*/ 628689 w 2815441"/>
                <a:gd name="connsiteY99" fmla="*/ 1728149 h 1728149"/>
                <a:gd name="connsiteX100" fmla="*/ 927139 w 2815441"/>
                <a:gd name="connsiteY100" fmla="*/ 1721799 h 1728149"/>
                <a:gd name="connsiteX101" fmla="*/ 1016039 w 2815441"/>
                <a:gd name="connsiteY101" fmla="*/ 1709099 h 1728149"/>
                <a:gd name="connsiteX102" fmla="*/ 1041439 w 2815441"/>
                <a:gd name="connsiteY102" fmla="*/ 1702749 h 1728149"/>
                <a:gd name="connsiteX103" fmla="*/ 1143039 w 2815441"/>
                <a:gd name="connsiteY103" fmla="*/ 1696399 h 1728149"/>
                <a:gd name="connsiteX104" fmla="*/ 1168439 w 2815441"/>
                <a:gd name="connsiteY104" fmla="*/ 1658299 h 1728149"/>
                <a:gd name="connsiteX105" fmla="*/ 1212889 w 2815441"/>
                <a:gd name="connsiteY105" fmla="*/ 1601149 h 1728149"/>
                <a:gd name="connsiteX106" fmla="*/ 1225589 w 2815441"/>
                <a:gd name="connsiteY106" fmla="*/ 1563049 h 1728149"/>
                <a:gd name="connsiteX107" fmla="*/ 1244639 w 2815441"/>
                <a:gd name="connsiteY107" fmla="*/ 1556699 h 1728149"/>
                <a:gd name="connsiteX108" fmla="*/ 1263689 w 2815441"/>
                <a:gd name="connsiteY108" fmla="*/ 1543999 h 1728149"/>
                <a:gd name="connsiteX109" fmla="*/ 1289089 w 2815441"/>
                <a:gd name="connsiteY109" fmla="*/ 1537649 h 1728149"/>
                <a:gd name="connsiteX110" fmla="*/ 1346239 w 2815441"/>
                <a:gd name="connsiteY110" fmla="*/ 1518599 h 1728149"/>
                <a:gd name="connsiteX111" fmla="*/ 1365289 w 2815441"/>
                <a:gd name="connsiteY111" fmla="*/ 1512249 h 1728149"/>
                <a:gd name="connsiteX112" fmla="*/ 1384339 w 2815441"/>
                <a:gd name="connsiteY112" fmla="*/ 1499549 h 1728149"/>
                <a:gd name="connsiteX113" fmla="*/ 1403389 w 2815441"/>
                <a:gd name="connsiteY113" fmla="*/ 1493199 h 1728149"/>
                <a:gd name="connsiteX114" fmla="*/ 1428789 w 2815441"/>
                <a:gd name="connsiteY114" fmla="*/ 1480499 h 1728149"/>
                <a:gd name="connsiteX115" fmla="*/ 1447839 w 2815441"/>
                <a:gd name="connsiteY115" fmla="*/ 1467799 h 1728149"/>
                <a:gd name="connsiteX116" fmla="*/ 1504989 w 2815441"/>
                <a:gd name="connsiteY116" fmla="*/ 1455099 h 1728149"/>
                <a:gd name="connsiteX117" fmla="*/ 1549439 w 2815441"/>
                <a:gd name="connsiteY117" fmla="*/ 1429699 h 1728149"/>
                <a:gd name="connsiteX118" fmla="*/ 1581189 w 2815441"/>
                <a:gd name="connsiteY118" fmla="*/ 1423349 h 1728149"/>
                <a:gd name="connsiteX119" fmla="*/ 1619289 w 2815441"/>
                <a:gd name="connsiteY119" fmla="*/ 1410649 h 1728149"/>
                <a:gd name="connsiteX120" fmla="*/ 1638339 w 2815441"/>
                <a:gd name="connsiteY120" fmla="*/ 1404299 h 1728149"/>
                <a:gd name="connsiteX121" fmla="*/ 1676439 w 2815441"/>
                <a:gd name="connsiteY121" fmla="*/ 1385249 h 1728149"/>
                <a:gd name="connsiteX122" fmla="*/ 1701839 w 2815441"/>
                <a:gd name="connsiteY122" fmla="*/ 1366199 h 1728149"/>
                <a:gd name="connsiteX123" fmla="*/ 1727239 w 2815441"/>
                <a:gd name="connsiteY123" fmla="*/ 1359849 h 1728149"/>
                <a:gd name="connsiteX124" fmla="*/ 1746289 w 2815441"/>
                <a:gd name="connsiteY124" fmla="*/ 1353499 h 1728149"/>
                <a:gd name="connsiteX125" fmla="*/ 1765339 w 2815441"/>
                <a:gd name="connsiteY125" fmla="*/ 1340799 h 1728149"/>
                <a:gd name="connsiteX126" fmla="*/ 1790739 w 2815441"/>
                <a:gd name="connsiteY126" fmla="*/ 1334449 h 1728149"/>
                <a:gd name="connsiteX127" fmla="*/ 1854239 w 2815441"/>
                <a:gd name="connsiteY127" fmla="*/ 1321749 h 1728149"/>
                <a:gd name="connsiteX128" fmla="*/ 1917739 w 2815441"/>
                <a:gd name="connsiteY128" fmla="*/ 1302699 h 1728149"/>
                <a:gd name="connsiteX129" fmla="*/ 1968539 w 2815441"/>
                <a:gd name="connsiteY129" fmla="*/ 1270949 h 1728149"/>
                <a:gd name="connsiteX130" fmla="*/ 2012989 w 2815441"/>
                <a:gd name="connsiteY130" fmla="*/ 1258249 h 1728149"/>
                <a:gd name="connsiteX131" fmla="*/ 2044739 w 2815441"/>
                <a:gd name="connsiteY131" fmla="*/ 1245549 h 1728149"/>
                <a:gd name="connsiteX132" fmla="*/ 2089189 w 2815441"/>
                <a:gd name="connsiteY132" fmla="*/ 1232849 h 1728149"/>
                <a:gd name="connsiteX133" fmla="*/ 2127289 w 2815441"/>
                <a:gd name="connsiteY133" fmla="*/ 1207449 h 1728149"/>
                <a:gd name="connsiteX134" fmla="*/ 2146339 w 2815441"/>
                <a:gd name="connsiteY134" fmla="*/ 1201099 h 1728149"/>
                <a:gd name="connsiteX135" fmla="*/ 2209839 w 2815441"/>
                <a:gd name="connsiteY135" fmla="*/ 1169349 h 1728149"/>
                <a:gd name="connsiteX136" fmla="*/ 2254289 w 2815441"/>
                <a:gd name="connsiteY136" fmla="*/ 1143949 h 1728149"/>
                <a:gd name="connsiteX137" fmla="*/ 2292389 w 2815441"/>
                <a:gd name="connsiteY137" fmla="*/ 1118549 h 1728149"/>
                <a:gd name="connsiteX138" fmla="*/ 2349539 w 2815441"/>
                <a:gd name="connsiteY138" fmla="*/ 1080449 h 1728149"/>
                <a:gd name="connsiteX139" fmla="*/ 2368589 w 2815441"/>
                <a:gd name="connsiteY139" fmla="*/ 1067749 h 1728149"/>
                <a:gd name="connsiteX140" fmla="*/ 2400339 w 2815441"/>
                <a:gd name="connsiteY140" fmla="*/ 1042349 h 1728149"/>
                <a:gd name="connsiteX141" fmla="*/ 2419389 w 2815441"/>
                <a:gd name="connsiteY141" fmla="*/ 1035999 h 1728149"/>
                <a:gd name="connsiteX142" fmla="*/ 2438439 w 2815441"/>
                <a:gd name="connsiteY142" fmla="*/ 1016949 h 1728149"/>
                <a:gd name="connsiteX143" fmla="*/ 2489239 w 2815441"/>
                <a:gd name="connsiteY143" fmla="*/ 991549 h 1728149"/>
                <a:gd name="connsiteX144" fmla="*/ 2501939 w 2815441"/>
                <a:gd name="connsiteY144" fmla="*/ 972499 h 1728149"/>
                <a:gd name="connsiteX145" fmla="*/ 2552739 w 2815441"/>
                <a:gd name="connsiteY145" fmla="*/ 953449 h 1728149"/>
                <a:gd name="connsiteX146" fmla="*/ 2590839 w 2815441"/>
                <a:gd name="connsiteY146" fmla="*/ 921699 h 1728149"/>
                <a:gd name="connsiteX147" fmla="*/ 2609889 w 2815441"/>
                <a:gd name="connsiteY147" fmla="*/ 908999 h 1728149"/>
                <a:gd name="connsiteX148" fmla="*/ 2628939 w 2815441"/>
                <a:gd name="connsiteY148" fmla="*/ 889949 h 1728149"/>
                <a:gd name="connsiteX149" fmla="*/ 2647989 w 2815441"/>
                <a:gd name="connsiteY149" fmla="*/ 883599 h 1728149"/>
                <a:gd name="connsiteX150" fmla="*/ 2686089 w 2815441"/>
                <a:gd name="connsiteY150" fmla="*/ 864549 h 1728149"/>
                <a:gd name="connsiteX151" fmla="*/ 2724189 w 2815441"/>
                <a:gd name="connsiteY151" fmla="*/ 826449 h 1728149"/>
                <a:gd name="connsiteX152" fmla="*/ 2755939 w 2815441"/>
                <a:gd name="connsiteY152" fmla="*/ 794699 h 1728149"/>
                <a:gd name="connsiteX153" fmla="*/ 2794039 w 2815441"/>
                <a:gd name="connsiteY153" fmla="*/ 718499 h 1728149"/>
                <a:gd name="connsiteX154" fmla="*/ 2800389 w 2815441"/>
                <a:gd name="connsiteY154" fmla="*/ 699449 h 1728149"/>
                <a:gd name="connsiteX155" fmla="*/ 2806739 w 2815441"/>
                <a:gd name="connsiteY155" fmla="*/ 439099 h 1728149"/>
                <a:gd name="connsiteX156" fmla="*/ 2813089 w 2815441"/>
                <a:gd name="connsiteY156" fmla="*/ 267649 h 1728149"/>
                <a:gd name="connsiteX157" fmla="*/ 2813089 w 2815441"/>
                <a:gd name="connsiteY157" fmla="*/ 19999 h 1728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</a:cxnLst>
              <a:rect l="l" t="t" r="r" b="b"/>
              <a:pathLst>
                <a:path w="2815441" h="1728149">
                  <a:moveTo>
                    <a:pt x="2813089" y="19999"/>
                  </a:moveTo>
                  <a:cubicBezTo>
                    <a:pt x="2807797" y="-22334"/>
                    <a:pt x="2791856" y="16076"/>
                    <a:pt x="2781339" y="13649"/>
                  </a:cubicBezTo>
                  <a:cubicBezTo>
                    <a:pt x="2764332" y="9724"/>
                    <a:pt x="2730539" y="949"/>
                    <a:pt x="2730539" y="949"/>
                  </a:cubicBezTo>
                  <a:cubicBezTo>
                    <a:pt x="2664922" y="3066"/>
                    <a:pt x="2599244" y="3755"/>
                    <a:pt x="2533689" y="7299"/>
                  </a:cubicBezTo>
                  <a:cubicBezTo>
                    <a:pt x="2520833" y="7994"/>
                    <a:pt x="2508376" y="12145"/>
                    <a:pt x="2495589" y="13649"/>
                  </a:cubicBezTo>
                  <a:cubicBezTo>
                    <a:pt x="2472370" y="16381"/>
                    <a:pt x="2449022" y="17882"/>
                    <a:pt x="2425739" y="19999"/>
                  </a:cubicBezTo>
                  <a:cubicBezTo>
                    <a:pt x="2415156" y="22116"/>
                    <a:pt x="2404635" y="24575"/>
                    <a:pt x="2393989" y="26349"/>
                  </a:cubicBezTo>
                  <a:cubicBezTo>
                    <a:pt x="2379226" y="28810"/>
                    <a:pt x="2363875" y="28398"/>
                    <a:pt x="2349539" y="32699"/>
                  </a:cubicBezTo>
                  <a:cubicBezTo>
                    <a:pt x="2342229" y="34892"/>
                    <a:pt x="2337315" y="41986"/>
                    <a:pt x="2330489" y="45399"/>
                  </a:cubicBezTo>
                  <a:cubicBezTo>
                    <a:pt x="2324502" y="48392"/>
                    <a:pt x="2317591" y="49112"/>
                    <a:pt x="2311439" y="51749"/>
                  </a:cubicBezTo>
                  <a:cubicBezTo>
                    <a:pt x="2302738" y="55478"/>
                    <a:pt x="2295263" y="62320"/>
                    <a:pt x="2286039" y="64449"/>
                  </a:cubicBezTo>
                  <a:cubicBezTo>
                    <a:pt x="2267363" y="68759"/>
                    <a:pt x="2247970" y="68982"/>
                    <a:pt x="2228889" y="70799"/>
                  </a:cubicBezTo>
                  <a:cubicBezTo>
                    <a:pt x="2203516" y="73215"/>
                    <a:pt x="2178051" y="74613"/>
                    <a:pt x="2152689" y="77149"/>
                  </a:cubicBezTo>
                  <a:cubicBezTo>
                    <a:pt x="2135709" y="78847"/>
                    <a:pt x="2118895" y="82082"/>
                    <a:pt x="2101889" y="83499"/>
                  </a:cubicBezTo>
                  <a:cubicBezTo>
                    <a:pt x="2042677" y="88433"/>
                    <a:pt x="1924089" y="96199"/>
                    <a:pt x="1924089" y="96199"/>
                  </a:cubicBezTo>
                  <a:cubicBezTo>
                    <a:pt x="1858769" y="112529"/>
                    <a:pt x="1890568" y="106431"/>
                    <a:pt x="1828839" y="115249"/>
                  </a:cubicBezTo>
                  <a:cubicBezTo>
                    <a:pt x="1822489" y="119482"/>
                    <a:pt x="1816804" y="124943"/>
                    <a:pt x="1809789" y="127949"/>
                  </a:cubicBezTo>
                  <a:cubicBezTo>
                    <a:pt x="1801767" y="131387"/>
                    <a:pt x="1792780" y="131901"/>
                    <a:pt x="1784389" y="134299"/>
                  </a:cubicBezTo>
                  <a:cubicBezTo>
                    <a:pt x="1777953" y="136138"/>
                    <a:pt x="1771833" y="139026"/>
                    <a:pt x="1765339" y="140649"/>
                  </a:cubicBezTo>
                  <a:cubicBezTo>
                    <a:pt x="1755103" y="143208"/>
                    <a:pt x="1726415" y="146751"/>
                    <a:pt x="1714539" y="153349"/>
                  </a:cubicBezTo>
                  <a:cubicBezTo>
                    <a:pt x="1649035" y="189740"/>
                    <a:pt x="1700494" y="170731"/>
                    <a:pt x="1657389" y="185099"/>
                  </a:cubicBezTo>
                  <a:cubicBezTo>
                    <a:pt x="1653978" y="187658"/>
                    <a:pt x="1620536" y="213473"/>
                    <a:pt x="1612939" y="216849"/>
                  </a:cubicBezTo>
                  <a:cubicBezTo>
                    <a:pt x="1585776" y="228921"/>
                    <a:pt x="1575298" y="228511"/>
                    <a:pt x="1549439" y="235899"/>
                  </a:cubicBezTo>
                  <a:cubicBezTo>
                    <a:pt x="1543003" y="237738"/>
                    <a:pt x="1536825" y="240410"/>
                    <a:pt x="1530389" y="242249"/>
                  </a:cubicBezTo>
                  <a:cubicBezTo>
                    <a:pt x="1521998" y="244647"/>
                    <a:pt x="1513380" y="246201"/>
                    <a:pt x="1504989" y="248599"/>
                  </a:cubicBezTo>
                  <a:cubicBezTo>
                    <a:pt x="1498553" y="250438"/>
                    <a:pt x="1492503" y="253636"/>
                    <a:pt x="1485939" y="254949"/>
                  </a:cubicBezTo>
                  <a:cubicBezTo>
                    <a:pt x="1374183" y="277300"/>
                    <a:pt x="1445788" y="255633"/>
                    <a:pt x="1371639" y="280349"/>
                  </a:cubicBezTo>
                  <a:cubicBezTo>
                    <a:pt x="1365289" y="282466"/>
                    <a:pt x="1358576" y="283706"/>
                    <a:pt x="1352589" y="286699"/>
                  </a:cubicBezTo>
                  <a:cubicBezTo>
                    <a:pt x="1344122" y="290932"/>
                    <a:pt x="1335890" y="295670"/>
                    <a:pt x="1327189" y="299399"/>
                  </a:cubicBezTo>
                  <a:cubicBezTo>
                    <a:pt x="1321037" y="302036"/>
                    <a:pt x="1314126" y="302756"/>
                    <a:pt x="1308139" y="305749"/>
                  </a:cubicBezTo>
                  <a:cubicBezTo>
                    <a:pt x="1288483" y="315577"/>
                    <a:pt x="1283823" y="325994"/>
                    <a:pt x="1263689" y="337499"/>
                  </a:cubicBezTo>
                  <a:cubicBezTo>
                    <a:pt x="1257877" y="340820"/>
                    <a:pt x="1250626" y="340856"/>
                    <a:pt x="1244639" y="343849"/>
                  </a:cubicBezTo>
                  <a:cubicBezTo>
                    <a:pt x="1237813" y="347262"/>
                    <a:pt x="1232563" y="353449"/>
                    <a:pt x="1225589" y="356549"/>
                  </a:cubicBezTo>
                  <a:cubicBezTo>
                    <a:pt x="1213356" y="361986"/>
                    <a:pt x="1200189" y="365016"/>
                    <a:pt x="1187489" y="369249"/>
                  </a:cubicBezTo>
                  <a:cubicBezTo>
                    <a:pt x="1181139" y="371366"/>
                    <a:pt x="1174008" y="371886"/>
                    <a:pt x="1168439" y="375599"/>
                  </a:cubicBezTo>
                  <a:cubicBezTo>
                    <a:pt x="1140409" y="394286"/>
                    <a:pt x="1156873" y="386802"/>
                    <a:pt x="1117639" y="394649"/>
                  </a:cubicBezTo>
                  <a:cubicBezTo>
                    <a:pt x="1086280" y="415555"/>
                    <a:pt x="1110781" y="402714"/>
                    <a:pt x="1066839" y="413699"/>
                  </a:cubicBezTo>
                  <a:cubicBezTo>
                    <a:pt x="1060345" y="415322"/>
                    <a:pt x="1054225" y="418210"/>
                    <a:pt x="1047789" y="420049"/>
                  </a:cubicBezTo>
                  <a:cubicBezTo>
                    <a:pt x="991975" y="435996"/>
                    <a:pt x="1049014" y="417524"/>
                    <a:pt x="1003339" y="432749"/>
                  </a:cubicBezTo>
                  <a:cubicBezTo>
                    <a:pt x="989295" y="446793"/>
                    <a:pt x="982920" y="455658"/>
                    <a:pt x="965239" y="464499"/>
                  </a:cubicBezTo>
                  <a:cubicBezTo>
                    <a:pt x="959252" y="467492"/>
                    <a:pt x="952456" y="468499"/>
                    <a:pt x="946189" y="470849"/>
                  </a:cubicBezTo>
                  <a:cubicBezTo>
                    <a:pt x="935516" y="474851"/>
                    <a:pt x="925334" y="480197"/>
                    <a:pt x="914439" y="483549"/>
                  </a:cubicBezTo>
                  <a:cubicBezTo>
                    <a:pt x="897756" y="488682"/>
                    <a:pt x="880755" y="492826"/>
                    <a:pt x="863639" y="496249"/>
                  </a:cubicBezTo>
                  <a:cubicBezTo>
                    <a:pt x="853056" y="498366"/>
                    <a:pt x="842227" y="499498"/>
                    <a:pt x="831889" y="502599"/>
                  </a:cubicBezTo>
                  <a:cubicBezTo>
                    <a:pt x="820971" y="505874"/>
                    <a:pt x="810953" y="511694"/>
                    <a:pt x="800139" y="515299"/>
                  </a:cubicBezTo>
                  <a:cubicBezTo>
                    <a:pt x="791860" y="518059"/>
                    <a:pt x="783130" y="519251"/>
                    <a:pt x="774739" y="521649"/>
                  </a:cubicBezTo>
                  <a:cubicBezTo>
                    <a:pt x="768303" y="523488"/>
                    <a:pt x="762039" y="525882"/>
                    <a:pt x="755689" y="527999"/>
                  </a:cubicBezTo>
                  <a:cubicBezTo>
                    <a:pt x="753572" y="534349"/>
                    <a:pt x="752332" y="541062"/>
                    <a:pt x="749339" y="547049"/>
                  </a:cubicBezTo>
                  <a:cubicBezTo>
                    <a:pt x="745926" y="553875"/>
                    <a:pt x="741709" y="560395"/>
                    <a:pt x="736639" y="566099"/>
                  </a:cubicBezTo>
                  <a:cubicBezTo>
                    <a:pt x="723176" y="581245"/>
                    <a:pt x="700721" y="606283"/>
                    <a:pt x="679489" y="616899"/>
                  </a:cubicBezTo>
                  <a:cubicBezTo>
                    <a:pt x="673502" y="619892"/>
                    <a:pt x="666591" y="620612"/>
                    <a:pt x="660439" y="623249"/>
                  </a:cubicBezTo>
                  <a:cubicBezTo>
                    <a:pt x="651738" y="626978"/>
                    <a:pt x="643506" y="631716"/>
                    <a:pt x="635039" y="635949"/>
                  </a:cubicBezTo>
                  <a:cubicBezTo>
                    <a:pt x="630806" y="642299"/>
                    <a:pt x="628082" y="649973"/>
                    <a:pt x="622339" y="654999"/>
                  </a:cubicBezTo>
                  <a:cubicBezTo>
                    <a:pt x="610852" y="665050"/>
                    <a:pt x="584239" y="680399"/>
                    <a:pt x="584239" y="680399"/>
                  </a:cubicBezTo>
                  <a:cubicBezTo>
                    <a:pt x="582122" y="686749"/>
                    <a:pt x="581602" y="693880"/>
                    <a:pt x="577889" y="699449"/>
                  </a:cubicBezTo>
                  <a:cubicBezTo>
                    <a:pt x="570867" y="709982"/>
                    <a:pt x="551503" y="725342"/>
                    <a:pt x="539789" y="731199"/>
                  </a:cubicBezTo>
                  <a:cubicBezTo>
                    <a:pt x="529594" y="736297"/>
                    <a:pt x="518234" y="738801"/>
                    <a:pt x="508039" y="743899"/>
                  </a:cubicBezTo>
                  <a:cubicBezTo>
                    <a:pt x="501213" y="747312"/>
                    <a:pt x="496135" y="753919"/>
                    <a:pt x="488989" y="756599"/>
                  </a:cubicBezTo>
                  <a:cubicBezTo>
                    <a:pt x="478883" y="760389"/>
                    <a:pt x="467652" y="760109"/>
                    <a:pt x="457239" y="762949"/>
                  </a:cubicBezTo>
                  <a:cubicBezTo>
                    <a:pt x="444324" y="766471"/>
                    <a:pt x="431839" y="771416"/>
                    <a:pt x="419139" y="775649"/>
                  </a:cubicBezTo>
                  <a:lnTo>
                    <a:pt x="400089" y="781999"/>
                  </a:lnTo>
                  <a:cubicBezTo>
                    <a:pt x="393739" y="784116"/>
                    <a:pt x="386608" y="784636"/>
                    <a:pt x="381039" y="788349"/>
                  </a:cubicBezTo>
                  <a:cubicBezTo>
                    <a:pt x="356420" y="804762"/>
                    <a:pt x="369229" y="798636"/>
                    <a:pt x="342939" y="807399"/>
                  </a:cubicBezTo>
                  <a:cubicBezTo>
                    <a:pt x="338706" y="813749"/>
                    <a:pt x="336198" y="821681"/>
                    <a:pt x="330239" y="826449"/>
                  </a:cubicBezTo>
                  <a:cubicBezTo>
                    <a:pt x="325012" y="830630"/>
                    <a:pt x="315922" y="828066"/>
                    <a:pt x="311189" y="832799"/>
                  </a:cubicBezTo>
                  <a:cubicBezTo>
                    <a:pt x="306456" y="837532"/>
                    <a:pt x="309195" y="846767"/>
                    <a:pt x="304839" y="851849"/>
                  </a:cubicBezTo>
                  <a:cubicBezTo>
                    <a:pt x="296019" y="862139"/>
                    <a:pt x="282673" y="867665"/>
                    <a:pt x="273089" y="877249"/>
                  </a:cubicBezTo>
                  <a:cubicBezTo>
                    <a:pt x="267693" y="882645"/>
                    <a:pt x="265459" y="890595"/>
                    <a:pt x="260389" y="896299"/>
                  </a:cubicBezTo>
                  <a:cubicBezTo>
                    <a:pt x="248457" y="909723"/>
                    <a:pt x="230321" y="918335"/>
                    <a:pt x="222289" y="934399"/>
                  </a:cubicBezTo>
                  <a:cubicBezTo>
                    <a:pt x="214643" y="949690"/>
                    <a:pt x="195683" y="990236"/>
                    <a:pt x="184189" y="997899"/>
                  </a:cubicBezTo>
                  <a:cubicBezTo>
                    <a:pt x="159570" y="1014312"/>
                    <a:pt x="172379" y="1008186"/>
                    <a:pt x="146089" y="1016949"/>
                  </a:cubicBezTo>
                  <a:cubicBezTo>
                    <a:pt x="139739" y="1023299"/>
                    <a:pt x="134511" y="1031018"/>
                    <a:pt x="127039" y="1035999"/>
                  </a:cubicBezTo>
                  <a:cubicBezTo>
                    <a:pt x="121470" y="1039712"/>
                    <a:pt x="112722" y="1037616"/>
                    <a:pt x="107989" y="1042349"/>
                  </a:cubicBezTo>
                  <a:cubicBezTo>
                    <a:pt x="103256" y="1047082"/>
                    <a:pt x="104632" y="1055412"/>
                    <a:pt x="101639" y="1061399"/>
                  </a:cubicBezTo>
                  <a:cubicBezTo>
                    <a:pt x="98226" y="1068225"/>
                    <a:pt x="92039" y="1073475"/>
                    <a:pt x="88939" y="1080449"/>
                  </a:cubicBezTo>
                  <a:cubicBezTo>
                    <a:pt x="83502" y="1092682"/>
                    <a:pt x="83665" y="1107410"/>
                    <a:pt x="76239" y="1118549"/>
                  </a:cubicBezTo>
                  <a:cubicBezTo>
                    <a:pt x="72006" y="1124899"/>
                    <a:pt x="66952" y="1130773"/>
                    <a:pt x="63539" y="1137599"/>
                  </a:cubicBezTo>
                  <a:cubicBezTo>
                    <a:pt x="60546" y="1143586"/>
                    <a:pt x="60902" y="1151080"/>
                    <a:pt x="57189" y="1156649"/>
                  </a:cubicBezTo>
                  <a:cubicBezTo>
                    <a:pt x="52208" y="1164121"/>
                    <a:pt x="44489" y="1169349"/>
                    <a:pt x="38139" y="1175699"/>
                  </a:cubicBezTo>
                  <a:cubicBezTo>
                    <a:pt x="25936" y="1236715"/>
                    <a:pt x="40121" y="1180269"/>
                    <a:pt x="19089" y="1232849"/>
                  </a:cubicBezTo>
                  <a:cubicBezTo>
                    <a:pt x="14117" y="1245278"/>
                    <a:pt x="6389" y="1270949"/>
                    <a:pt x="6389" y="1270949"/>
                  </a:cubicBezTo>
                  <a:cubicBezTo>
                    <a:pt x="1943" y="1333196"/>
                    <a:pt x="-5438" y="1355457"/>
                    <a:pt x="6389" y="1410649"/>
                  </a:cubicBezTo>
                  <a:cubicBezTo>
                    <a:pt x="9194" y="1423739"/>
                    <a:pt x="14856" y="1436049"/>
                    <a:pt x="19089" y="1448749"/>
                  </a:cubicBezTo>
                  <a:cubicBezTo>
                    <a:pt x="21206" y="1455099"/>
                    <a:pt x="19870" y="1464086"/>
                    <a:pt x="25439" y="1467799"/>
                  </a:cubicBezTo>
                  <a:cubicBezTo>
                    <a:pt x="31789" y="1472032"/>
                    <a:pt x="39093" y="1475103"/>
                    <a:pt x="44489" y="1480499"/>
                  </a:cubicBezTo>
                  <a:cubicBezTo>
                    <a:pt x="61017" y="1497027"/>
                    <a:pt x="76351" y="1517509"/>
                    <a:pt x="88939" y="1537649"/>
                  </a:cubicBezTo>
                  <a:cubicBezTo>
                    <a:pt x="95480" y="1548115"/>
                    <a:pt x="99262" y="1560672"/>
                    <a:pt x="107989" y="1569399"/>
                  </a:cubicBezTo>
                  <a:cubicBezTo>
                    <a:pt x="118782" y="1580192"/>
                    <a:pt x="146089" y="1594799"/>
                    <a:pt x="146089" y="1594799"/>
                  </a:cubicBezTo>
                  <a:cubicBezTo>
                    <a:pt x="148206" y="1601149"/>
                    <a:pt x="146627" y="1610528"/>
                    <a:pt x="152439" y="1613849"/>
                  </a:cubicBezTo>
                  <a:cubicBezTo>
                    <a:pt x="163618" y="1620237"/>
                    <a:pt x="177871" y="1617896"/>
                    <a:pt x="190539" y="1620199"/>
                  </a:cubicBezTo>
                  <a:cubicBezTo>
                    <a:pt x="254081" y="1631752"/>
                    <a:pt x="188480" y="1622792"/>
                    <a:pt x="279439" y="1632899"/>
                  </a:cubicBezTo>
                  <a:cubicBezTo>
                    <a:pt x="287906" y="1635016"/>
                    <a:pt x="296480" y="1636741"/>
                    <a:pt x="304839" y="1639249"/>
                  </a:cubicBezTo>
                  <a:cubicBezTo>
                    <a:pt x="317661" y="1643096"/>
                    <a:pt x="342939" y="1651949"/>
                    <a:pt x="342939" y="1651949"/>
                  </a:cubicBezTo>
                  <a:cubicBezTo>
                    <a:pt x="349289" y="1658299"/>
                    <a:pt x="354192" y="1666544"/>
                    <a:pt x="361989" y="1670999"/>
                  </a:cubicBezTo>
                  <a:cubicBezTo>
                    <a:pt x="369566" y="1675329"/>
                    <a:pt x="378998" y="1674951"/>
                    <a:pt x="387389" y="1677349"/>
                  </a:cubicBezTo>
                  <a:cubicBezTo>
                    <a:pt x="393825" y="1679188"/>
                    <a:pt x="400089" y="1681582"/>
                    <a:pt x="406439" y="1683699"/>
                  </a:cubicBezTo>
                  <a:cubicBezTo>
                    <a:pt x="412789" y="1690049"/>
                    <a:pt x="417283" y="1699102"/>
                    <a:pt x="425489" y="1702749"/>
                  </a:cubicBezTo>
                  <a:cubicBezTo>
                    <a:pt x="437254" y="1707978"/>
                    <a:pt x="450921" y="1706796"/>
                    <a:pt x="463589" y="1709099"/>
                  </a:cubicBezTo>
                  <a:cubicBezTo>
                    <a:pt x="497898" y="1715337"/>
                    <a:pt x="501458" y="1718148"/>
                    <a:pt x="539789" y="1721799"/>
                  </a:cubicBezTo>
                  <a:cubicBezTo>
                    <a:pt x="569364" y="1724616"/>
                    <a:pt x="599056" y="1726032"/>
                    <a:pt x="628689" y="1728149"/>
                  </a:cubicBezTo>
                  <a:cubicBezTo>
                    <a:pt x="728172" y="1726032"/>
                    <a:pt x="827753" y="1726687"/>
                    <a:pt x="927139" y="1721799"/>
                  </a:cubicBezTo>
                  <a:cubicBezTo>
                    <a:pt x="957037" y="1720329"/>
                    <a:pt x="986999" y="1716359"/>
                    <a:pt x="1016039" y="1709099"/>
                  </a:cubicBezTo>
                  <a:cubicBezTo>
                    <a:pt x="1024506" y="1706982"/>
                    <a:pt x="1032755" y="1703617"/>
                    <a:pt x="1041439" y="1702749"/>
                  </a:cubicBezTo>
                  <a:cubicBezTo>
                    <a:pt x="1075203" y="1699373"/>
                    <a:pt x="1109172" y="1698516"/>
                    <a:pt x="1143039" y="1696399"/>
                  </a:cubicBezTo>
                  <a:cubicBezTo>
                    <a:pt x="1185316" y="1654122"/>
                    <a:pt x="1145464" y="1699653"/>
                    <a:pt x="1168439" y="1658299"/>
                  </a:cubicBezTo>
                  <a:cubicBezTo>
                    <a:pt x="1187427" y="1624120"/>
                    <a:pt x="1189749" y="1624289"/>
                    <a:pt x="1212889" y="1601149"/>
                  </a:cubicBezTo>
                  <a:cubicBezTo>
                    <a:pt x="1217122" y="1588449"/>
                    <a:pt x="1212889" y="1567282"/>
                    <a:pt x="1225589" y="1563049"/>
                  </a:cubicBezTo>
                  <a:cubicBezTo>
                    <a:pt x="1231939" y="1560932"/>
                    <a:pt x="1238652" y="1559692"/>
                    <a:pt x="1244639" y="1556699"/>
                  </a:cubicBezTo>
                  <a:cubicBezTo>
                    <a:pt x="1251465" y="1553286"/>
                    <a:pt x="1256674" y="1547005"/>
                    <a:pt x="1263689" y="1543999"/>
                  </a:cubicBezTo>
                  <a:cubicBezTo>
                    <a:pt x="1271711" y="1540561"/>
                    <a:pt x="1280730" y="1540157"/>
                    <a:pt x="1289089" y="1537649"/>
                  </a:cubicBezTo>
                  <a:cubicBezTo>
                    <a:pt x="1308323" y="1531879"/>
                    <a:pt x="1327189" y="1524949"/>
                    <a:pt x="1346239" y="1518599"/>
                  </a:cubicBezTo>
                  <a:cubicBezTo>
                    <a:pt x="1352589" y="1516482"/>
                    <a:pt x="1359720" y="1515962"/>
                    <a:pt x="1365289" y="1512249"/>
                  </a:cubicBezTo>
                  <a:cubicBezTo>
                    <a:pt x="1371639" y="1508016"/>
                    <a:pt x="1377513" y="1502962"/>
                    <a:pt x="1384339" y="1499549"/>
                  </a:cubicBezTo>
                  <a:cubicBezTo>
                    <a:pt x="1390326" y="1496556"/>
                    <a:pt x="1397237" y="1495836"/>
                    <a:pt x="1403389" y="1493199"/>
                  </a:cubicBezTo>
                  <a:cubicBezTo>
                    <a:pt x="1412090" y="1489470"/>
                    <a:pt x="1420570" y="1485195"/>
                    <a:pt x="1428789" y="1480499"/>
                  </a:cubicBezTo>
                  <a:cubicBezTo>
                    <a:pt x="1435415" y="1476713"/>
                    <a:pt x="1440599" y="1470212"/>
                    <a:pt x="1447839" y="1467799"/>
                  </a:cubicBezTo>
                  <a:cubicBezTo>
                    <a:pt x="1477105" y="1458044"/>
                    <a:pt x="1481749" y="1466719"/>
                    <a:pt x="1504989" y="1455099"/>
                  </a:cubicBezTo>
                  <a:cubicBezTo>
                    <a:pt x="1532860" y="1441164"/>
                    <a:pt x="1516041" y="1440832"/>
                    <a:pt x="1549439" y="1429699"/>
                  </a:cubicBezTo>
                  <a:cubicBezTo>
                    <a:pt x="1559678" y="1426286"/>
                    <a:pt x="1570776" y="1426189"/>
                    <a:pt x="1581189" y="1423349"/>
                  </a:cubicBezTo>
                  <a:cubicBezTo>
                    <a:pt x="1594104" y="1419827"/>
                    <a:pt x="1606589" y="1414882"/>
                    <a:pt x="1619289" y="1410649"/>
                  </a:cubicBezTo>
                  <a:cubicBezTo>
                    <a:pt x="1625639" y="1408532"/>
                    <a:pt x="1632770" y="1408012"/>
                    <a:pt x="1638339" y="1404299"/>
                  </a:cubicBezTo>
                  <a:cubicBezTo>
                    <a:pt x="1662958" y="1387886"/>
                    <a:pt x="1650149" y="1394012"/>
                    <a:pt x="1676439" y="1385249"/>
                  </a:cubicBezTo>
                  <a:cubicBezTo>
                    <a:pt x="1684906" y="1378899"/>
                    <a:pt x="1692373" y="1370932"/>
                    <a:pt x="1701839" y="1366199"/>
                  </a:cubicBezTo>
                  <a:cubicBezTo>
                    <a:pt x="1709645" y="1362296"/>
                    <a:pt x="1718848" y="1362247"/>
                    <a:pt x="1727239" y="1359849"/>
                  </a:cubicBezTo>
                  <a:cubicBezTo>
                    <a:pt x="1733675" y="1358010"/>
                    <a:pt x="1740302" y="1356492"/>
                    <a:pt x="1746289" y="1353499"/>
                  </a:cubicBezTo>
                  <a:cubicBezTo>
                    <a:pt x="1753115" y="1350086"/>
                    <a:pt x="1758324" y="1343805"/>
                    <a:pt x="1765339" y="1340799"/>
                  </a:cubicBezTo>
                  <a:cubicBezTo>
                    <a:pt x="1773361" y="1337361"/>
                    <a:pt x="1782205" y="1336278"/>
                    <a:pt x="1790739" y="1334449"/>
                  </a:cubicBezTo>
                  <a:cubicBezTo>
                    <a:pt x="1811846" y="1329926"/>
                    <a:pt x="1833761" y="1328575"/>
                    <a:pt x="1854239" y="1321749"/>
                  </a:cubicBezTo>
                  <a:cubicBezTo>
                    <a:pt x="1900618" y="1306289"/>
                    <a:pt x="1879352" y="1312296"/>
                    <a:pt x="1917739" y="1302699"/>
                  </a:cubicBezTo>
                  <a:cubicBezTo>
                    <a:pt x="1942049" y="1284466"/>
                    <a:pt x="1941421" y="1282571"/>
                    <a:pt x="1968539" y="1270949"/>
                  </a:cubicBezTo>
                  <a:cubicBezTo>
                    <a:pt x="1989943" y="1261776"/>
                    <a:pt x="1988822" y="1266305"/>
                    <a:pt x="2012989" y="1258249"/>
                  </a:cubicBezTo>
                  <a:cubicBezTo>
                    <a:pt x="2023803" y="1254644"/>
                    <a:pt x="2034066" y="1249551"/>
                    <a:pt x="2044739" y="1245549"/>
                  </a:cubicBezTo>
                  <a:cubicBezTo>
                    <a:pt x="2062959" y="1238717"/>
                    <a:pt x="2069173" y="1237853"/>
                    <a:pt x="2089189" y="1232849"/>
                  </a:cubicBezTo>
                  <a:cubicBezTo>
                    <a:pt x="2101889" y="1224382"/>
                    <a:pt x="2112809" y="1212276"/>
                    <a:pt x="2127289" y="1207449"/>
                  </a:cubicBezTo>
                  <a:cubicBezTo>
                    <a:pt x="2133639" y="1205332"/>
                    <a:pt x="2140488" y="1204350"/>
                    <a:pt x="2146339" y="1201099"/>
                  </a:cubicBezTo>
                  <a:cubicBezTo>
                    <a:pt x="2208196" y="1166734"/>
                    <a:pt x="2160200" y="1181759"/>
                    <a:pt x="2209839" y="1169349"/>
                  </a:cubicBezTo>
                  <a:cubicBezTo>
                    <a:pt x="2275737" y="1125417"/>
                    <a:pt x="2173724" y="1192288"/>
                    <a:pt x="2254289" y="1143949"/>
                  </a:cubicBezTo>
                  <a:cubicBezTo>
                    <a:pt x="2267377" y="1136096"/>
                    <a:pt x="2279689" y="1127016"/>
                    <a:pt x="2292389" y="1118549"/>
                  </a:cubicBezTo>
                  <a:lnTo>
                    <a:pt x="2349539" y="1080449"/>
                  </a:lnTo>
                  <a:cubicBezTo>
                    <a:pt x="2355889" y="1076216"/>
                    <a:pt x="2362630" y="1072517"/>
                    <a:pt x="2368589" y="1067749"/>
                  </a:cubicBezTo>
                  <a:cubicBezTo>
                    <a:pt x="2379172" y="1059282"/>
                    <a:pt x="2388846" y="1049532"/>
                    <a:pt x="2400339" y="1042349"/>
                  </a:cubicBezTo>
                  <a:cubicBezTo>
                    <a:pt x="2406015" y="1038801"/>
                    <a:pt x="2413039" y="1038116"/>
                    <a:pt x="2419389" y="1035999"/>
                  </a:cubicBezTo>
                  <a:cubicBezTo>
                    <a:pt x="2425739" y="1029649"/>
                    <a:pt x="2431255" y="1022337"/>
                    <a:pt x="2438439" y="1016949"/>
                  </a:cubicBezTo>
                  <a:cubicBezTo>
                    <a:pt x="2462432" y="998954"/>
                    <a:pt x="2465800" y="999362"/>
                    <a:pt x="2489239" y="991549"/>
                  </a:cubicBezTo>
                  <a:cubicBezTo>
                    <a:pt x="2493472" y="985199"/>
                    <a:pt x="2495729" y="976935"/>
                    <a:pt x="2501939" y="972499"/>
                  </a:cubicBezTo>
                  <a:cubicBezTo>
                    <a:pt x="2523777" y="956901"/>
                    <a:pt x="2532345" y="963646"/>
                    <a:pt x="2552739" y="953449"/>
                  </a:cubicBezTo>
                  <a:cubicBezTo>
                    <a:pt x="2576388" y="941625"/>
                    <a:pt x="2569773" y="939254"/>
                    <a:pt x="2590839" y="921699"/>
                  </a:cubicBezTo>
                  <a:cubicBezTo>
                    <a:pt x="2596702" y="916813"/>
                    <a:pt x="2604026" y="913885"/>
                    <a:pt x="2609889" y="908999"/>
                  </a:cubicBezTo>
                  <a:cubicBezTo>
                    <a:pt x="2616788" y="903250"/>
                    <a:pt x="2621467" y="894930"/>
                    <a:pt x="2628939" y="889949"/>
                  </a:cubicBezTo>
                  <a:cubicBezTo>
                    <a:pt x="2634508" y="886236"/>
                    <a:pt x="2642002" y="886592"/>
                    <a:pt x="2647989" y="883599"/>
                  </a:cubicBezTo>
                  <a:cubicBezTo>
                    <a:pt x="2697228" y="858980"/>
                    <a:pt x="2638206" y="880510"/>
                    <a:pt x="2686089" y="864549"/>
                  </a:cubicBezTo>
                  <a:cubicBezTo>
                    <a:pt x="2698789" y="851849"/>
                    <a:pt x="2714226" y="841393"/>
                    <a:pt x="2724189" y="826449"/>
                  </a:cubicBezTo>
                  <a:cubicBezTo>
                    <a:pt x="2741122" y="801049"/>
                    <a:pt x="2730539" y="811632"/>
                    <a:pt x="2755939" y="794699"/>
                  </a:cubicBezTo>
                  <a:cubicBezTo>
                    <a:pt x="2788765" y="745460"/>
                    <a:pt x="2776512" y="771079"/>
                    <a:pt x="2794039" y="718499"/>
                  </a:cubicBezTo>
                  <a:lnTo>
                    <a:pt x="2800389" y="699449"/>
                  </a:lnTo>
                  <a:cubicBezTo>
                    <a:pt x="2802506" y="612666"/>
                    <a:pt x="2804187" y="525871"/>
                    <a:pt x="2806739" y="439099"/>
                  </a:cubicBezTo>
                  <a:cubicBezTo>
                    <a:pt x="2808420" y="381935"/>
                    <a:pt x="2813089" y="324838"/>
                    <a:pt x="2813089" y="267649"/>
                  </a:cubicBezTo>
                  <a:cubicBezTo>
                    <a:pt x="2813089" y="174492"/>
                    <a:pt x="2818381" y="62332"/>
                    <a:pt x="2813089" y="19999"/>
                  </a:cubicBezTo>
                  <a:close/>
                </a:path>
              </a:pathLst>
            </a:custGeom>
            <a:solidFill>
              <a:schemeClr val="accent6">
                <a:alpha val="69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51" name="Picture 3" descr="V:\PEER2\NSF FELLOWS\Undergraduates\Graham, Jennifer\DLC\Photosynthesis &amp; Respiration DLC 1394\Photosyn&amp;Resp Photos\momtattoo copy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78246">
              <a:off x="6243392" y="5564956"/>
              <a:ext cx="1219115" cy="1032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TextBox 14"/>
          <p:cNvSpPr txBox="1"/>
          <p:nvPr/>
        </p:nvSpPr>
        <p:spPr>
          <a:xfrm>
            <a:off x="380999" y="1828800"/>
            <a:ext cx="62061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long time ago, our cells were once ancient eukaryotic cells that enveloped a prokaryote. Eventually, the prokaryote became </a:t>
            </a:r>
            <a:r>
              <a:rPr lang="en-US" dirty="0" smtClean="0"/>
              <a:t>a part </a:t>
            </a:r>
            <a:r>
              <a:rPr lang="en-US" dirty="0" smtClean="0"/>
              <a:t>of the cell and dependent upon it for life which in turn gave our cell the ability to generate ATP.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3048000"/>
            <a:ext cx="506313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theory about how mitochondria got inside eukaryotic cells is the </a:t>
            </a:r>
            <a:r>
              <a:rPr lang="en-US" sz="2000" dirty="0" smtClean="0">
                <a:hlinkClick r:id="rId6"/>
              </a:rPr>
              <a:t>endosymbiotic theory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0378" y="861189"/>
            <a:ext cx="61490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Krebs Cycle takes place in an organelle called the </a:t>
            </a:r>
            <a:r>
              <a:rPr lang="en-US" b="1" dirty="0" smtClean="0"/>
              <a:t>mitochondria</a:t>
            </a:r>
            <a:r>
              <a:rPr lang="en-US" dirty="0" smtClean="0"/>
              <a:t> which is nicknamed the power house of the cell because it provides the energy the cell needs to live.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81800" y="1600200"/>
            <a:ext cx="2362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Remember ATP powers all eukaryotic cells.  This means there are mitochondria in plants undergoing cellular respiration.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494" y="2726057"/>
            <a:ext cx="798567" cy="78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94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</TotalTime>
  <Words>2054</Words>
  <Application>Microsoft Office PowerPoint</Application>
  <PresentationFormat>On-screen Show (4:3)</PresentationFormat>
  <Paragraphs>260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Cellular Respiration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College of Veterinary Medicine - Texas A&amp;M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Metabolism</dc:title>
  <dc:creator>Ljlab</dc:creator>
  <cp:lastModifiedBy>Lab, L Johnson's</cp:lastModifiedBy>
  <cp:revision>157</cp:revision>
  <dcterms:created xsi:type="dcterms:W3CDTF">2012-10-10T19:33:16Z</dcterms:created>
  <dcterms:modified xsi:type="dcterms:W3CDTF">2013-09-05T19:04:31Z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844657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