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84" r:id="rId4"/>
    <p:sldId id="267" r:id="rId5"/>
    <p:sldId id="262" r:id="rId6"/>
    <p:sldId id="280" r:id="rId7"/>
    <p:sldId id="278" r:id="rId8"/>
    <p:sldId id="279" r:id="rId9"/>
    <p:sldId id="266" r:id="rId10"/>
    <p:sldId id="258" r:id="rId11"/>
    <p:sldId id="290" r:id="rId12"/>
    <p:sldId id="261" r:id="rId13"/>
    <p:sldId id="289" r:id="rId14"/>
    <p:sldId id="271" r:id="rId15"/>
    <p:sldId id="286" r:id="rId16"/>
    <p:sldId id="287" r:id="rId17"/>
    <p:sldId id="288" r:id="rId18"/>
    <p:sldId id="263" r:id="rId19"/>
    <p:sldId id="269" r:id="rId20"/>
    <p:sldId id="270" r:id="rId21"/>
    <p:sldId id="272" r:id="rId22"/>
    <p:sldId id="274" r:id="rId23"/>
    <p:sldId id="275" r:id="rId24"/>
    <p:sldId id="285" r:id="rId25"/>
    <p:sldId id="291" r:id="rId26"/>
    <p:sldId id="281" r:id="rId27"/>
    <p:sldId id="282" r:id="rId28"/>
    <p:sldId id="276" r:id="rId29"/>
    <p:sldId id="277" r:id="rId30"/>
    <p:sldId id="292" r:id="rId31"/>
    <p:sldId id="293" r:id="rId32"/>
    <p:sldId id="294" r:id="rId33"/>
    <p:sldId id="29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8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06" autoAdjust="0"/>
    <p:restoredTop sz="79201" autoAdjust="0"/>
  </p:normalViewPr>
  <p:slideViewPr>
    <p:cSldViewPr>
      <p:cViewPr varScale="1">
        <p:scale>
          <a:sx n="83" d="100"/>
          <a:sy n="83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89886-8248-438D-B9BA-6C1205688AA8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8112E-2433-4DAF-99B8-6A7A5BA3E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948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 connate</a:t>
            </a:r>
            <a:r>
              <a:rPr lang="en-US" baseline="0" dirty="0" smtClean="0"/>
              <a:t> “yield” as in produces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87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universal in organisms; therefore, most likely evolved before Krebs cycle and electron transport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85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en-US" baseline="0" dirty="0" smtClean="0"/>
              <a:t> that glucose is a 6-carbon molecule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8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Glycolysis</a:t>
            </a:r>
            <a:r>
              <a:rPr lang="en-US" baseline="0" dirty="0" smtClean="0"/>
              <a:t> occurs in the cytoplasm of the cell. </a:t>
            </a:r>
            <a:r>
              <a:rPr lang="en-US" dirty="0" smtClean="0"/>
              <a:t>The presence of oxygen determines where the next set</a:t>
            </a:r>
            <a:r>
              <a:rPr lang="en-US" baseline="0" dirty="0" smtClean="0"/>
              <a:t> of steps will occur. Anaerobic respiration continues in the cytoplasm, while aerobic respiration occurs in the mitochondrial matrix (in the mitochondria), which is what we will talk about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72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Recall again that oxidation is combining a molecule with O2</a:t>
            </a:r>
          </a:p>
          <a:p>
            <a:endParaRPr lang="en-US" dirty="0" smtClean="0"/>
          </a:p>
          <a:p>
            <a:r>
              <a:rPr lang="en-US" dirty="0" smtClean="0"/>
              <a:t>This prep stage</a:t>
            </a:r>
            <a:r>
              <a:rPr lang="en-US" baseline="0" dirty="0" smtClean="0"/>
              <a:t> occurs twice for every original glucose molecule put 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26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Remember</a:t>
            </a:r>
            <a:r>
              <a:rPr lang="en-US" baseline="0" dirty="0" smtClean="0"/>
              <a:t> that this is still occurring in the mitochondrial matrix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150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35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the diagram with students.</a:t>
            </a:r>
            <a:r>
              <a:rPr lang="en-US" baseline="0" dirty="0" smtClean="0"/>
              <a:t> Have them view the electron transport chain as a type of staircase, each stair step is where electrons are released.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14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Optional</a:t>
            </a:r>
            <a:r>
              <a:rPr lang="en-US" baseline="0" dirty="0" smtClean="0"/>
              <a:t> Checkpoint: have students guess what each box represents in the process before showing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80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Lactate</a:t>
            </a:r>
            <a:r>
              <a:rPr lang="en-US" baseline="0" dirty="0" smtClean="0"/>
              <a:t> or lactic acid would be acceptable answers for 2.C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112E-2433-4DAF-99B8-6A7A5BA3E42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56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6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9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33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51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0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38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8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2000"/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1CB93-B4DA-4E66-9931-49C47D63E2F5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4FB00-6975-4DAF-BCB5-14A5C836C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44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648200"/>
            <a:ext cx="914400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</a:rPr>
              <a:t/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chemeClr val="bg1"/>
                </a:solidFill>
                <a:latin typeface="Gill Sans Ultra Bold" pitchFamily="34" charset="0"/>
              </a:rPr>
              <a:t>Cellular Respiration</a:t>
            </a:r>
            <a:endParaRPr lang="en-US" sz="5400" dirty="0">
              <a:solidFill>
                <a:schemeClr val="bg1"/>
              </a:solidFill>
              <a:latin typeface="Gill Sans Ultra Bold" pitchFamily="34" charset="0"/>
            </a:endParaRPr>
          </a:p>
        </p:txBody>
      </p:sp>
      <p:pic>
        <p:nvPicPr>
          <p:cNvPr id="3" name="Picture 2" descr="EcosystemRecyc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"/>
            <a:ext cx="4724400" cy="532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51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What is Respiration?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Respiration can be considered the opposite process of photosynthesis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It is the transformation of food energy into chemical energy in the form of ATP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Plants and animals go through the same process of cellular respiration</a:t>
            </a:r>
          </a:p>
        </p:txBody>
      </p:sp>
    </p:spTree>
    <p:extLst>
      <p:ext uri="{BB962C8B-B14F-4D97-AF65-F5344CB8AC3E}">
        <p14:creationId xmlns:p14="http://schemas.microsoft.com/office/powerpoint/2010/main" val="19218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Photosynthesis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vs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 Respiration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Photosynthesis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Produces food (glucose)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Stores energy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Consumes CO2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Releases O2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Light dependent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only in plants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Respiration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Consumes food (glucose)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Releases energy (ATP)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Produces CO2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Consumes O2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Light independent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in all living organisms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0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6" grpId="0" build="p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Reaction Formula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8229600" cy="1099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0"/>
            <a:ext cx="320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Glucose combined with six oxygen molecules</a:t>
            </a:r>
            <a:endParaRPr lang="en-US" sz="44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43400" y="3048000"/>
            <a:ext cx="457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Six carbon dioxide molecules and six water molecules, and ATP molecules.</a:t>
            </a:r>
            <a:endParaRPr lang="en-US" sz="44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cxnSp>
        <p:nvCxnSpPr>
          <p:cNvPr id="7" name="Elbow Connector 6"/>
          <p:cNvCxnSpPr/>
          <p:nvPr/>
        </p:nvCxnSpPr>
        <p:spPr>
          <a:xfrm>
            <a:off x="3505200" y="3352800"/>
            <a:ext cx="1066800" cy="757029"/>
          </a:xfrm>
          <a:prstGeom prst="bentConnector3">
            <a:avLst>
              <a:gd name="adj1" fmla="val 50000"/>
            </a:avLst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00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" y="152400"/>
            <a:ext cx="9067800" cy="1265238"/>
          </a:xfrm>
        </p:spPr>
        <p:txBody>
          <a:bodyPr>
            <a:noAutofit/>
          </a:bodyPr>
          <a:lstStyle/>
          <a:p>
            <a:pPr marL="0" indent="0"/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The Two Types of Respiration</a:t>
            </a:r>
            <a:endParaRPr lang="en-US" sz="4800" baseline="-250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103812" y="1646238"/>
            <a:ext cx="4040188" cy="639762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Aerobic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24400" y="2297112"/>
            <a:ext cx="4040188" cy="3951288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in the presence of oxygen (O2)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process is continued in the mitochondria of the cell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Krebs Cycle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Electron Transport Chain</a:t>
            </a:r>
          </a:p>
          <a:p>
            <a:pPr marL="1257300" lvl="2" indent="-342900">
              <a:buFont typeface="+mj-lt"/>
              <a:buAutoNum type="alphaLcParenR"/>
            </a:pP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09600" y="1646238"/>
            <a:ext cx="4041775" cy="639762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Anaerobic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533400" y="2239962"/>
            <a:ext cx="4041775" cy="3951288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when oxygen is not present</a:t>
            </a:r>
          </a:p>
          <a:p>
            <a:pPr marL="752475" lvl="2" indent="-285750">
              <a:buFont typeface="Gill Sans MT Condensed" pitchFamily="34" charset="0"/>
              <a:buChar char="–"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When O2 is not available, </a:t>
            </a:r>
            <a:r>
              <a:rPr lang="en-US" sz="2000" i="1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fermentation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in the cytoplasm</a:t>
            </a:r>
          </a:p>
          <a:p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Results in 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E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thanol and CO2 </a:t>
            </a:r>
          </a:p>
          <a:p>
            <a:pPr lvl="2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Yeast, beer, and bread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Lactic acid</a:t>
            </a:r>
          </a:p>
          <a:p>
            <a:pPr lvl="2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Muscle cells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5641417"/>
            <a:ext cx="1448747" cy="1047020"/>
          </a:xfrm>
          <a:prstGeom prst="rect">
            <a:avLst/>
          </a:prstGeom>
          <a:ln w="5715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r="20570"/>
          <a:stretch/>
        </p:blipFill>
        <p:spPr>
          <a:xfrm>
            <a:off x="1369978" y="5565528"/>
            <a:ext cx="1050587" cy="1198799"/>
          </a:xfrm>
          <a:prstGeom prst="rect">
            <a:avLst/>
          </a:prstGeom>
          <a:ln w="5715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8" y="5618615"/>
            <a:ext cx="1052025" cy="1106323"/>
          </a:xfrm>
          <a:prstGeom prst="rect">
            <a:avLst/>
          </a:prstGeom>
          <a:ln w="5715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61979"/>
            <a:ext cx="2972560" cy="1992050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71526"/>
            <a:ext cx="1158873" cy="1493237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41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Check Point!</a:t>
            </a:r>
            <a:endParaRPr lang="en-US" sz="72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8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76200" y="274638"/>
            <a:ext cx="9220200" cy="3078162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What is Respiration the opposite process of?</a:t>
            </a:r>
            <a:endParaRPr lang="en-US" sz="48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7895" y="5029200"/>
            <a:ext cx="6781800" cy="1384995"/>
          </a:xfrm>
          <a:prstGeom prst="rect">
            <a:avLst/>
          </a:prstGeom>
          <a:noFill/>
          <a:ln w="76200" cmpd="thickThin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defRPr>
            </a:lvl1pPr>
            <a:lvl2pPr marL="742950" lvl="1" indent="-285750">
              <a:buFont typeface="Arial" pitchFamily="34" charset="0"/>
              <a:buChar char="•"/>
              <a:defRPr sz="280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defRPr>
            </a:lvl2pPr>
          </a:lstStyle>
          <a:p>
            <a:pPr algn="ctr"/>
            <a:r>
              <a:rPr lang="en-US" dirty="0"/>
              <a:t>Remember in </a:t>
            </a:r>
            <a:r>
              <a:rPr lang="en-US" dirty="0" smtClean="0"/>
              <a:t>photosynthesis </a:t>
            </a:r>
            <a:r>
              <a:rPr lang="en-US" dirty="0"/>
              <a:t>that plant cells consume CO2 and produce O2, while at the basic level </a:t>
            </a:r>
            <a:r>
              <a:rPr lang="en-US" dirty="0" smtClean="0"/>
              <a:t>respiration </a:t>
            </a:r>
            <a:r>
              <a:rPr lang="en-US" dirty="0"/>
              <a:t>consumes O2 and produces CO2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570" y="2895600"/>
            <a:ext cx="8229600" cy="144655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Photosynthesis</a:t>
            </a:r>
            <a:endParaRPr lang="en-US" sz="88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67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29839" y="1075730"/>
            <a:ext cx="8229600" cy="838200"/>
          </a:xfrm>
        </p:spPr>
        <p:txBody>
          <a:bodyPr/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__________________________ respiration requires oxygen.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990600"/>
            <a:ext cx="2574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Aerobic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350" y="29718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If oxygen is not required, the respiration process is called ____________________________.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3346526"/>
            <a:ext cx="33389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Anaerobic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" y="5050081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The fermentation process is characteristic of 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___________________________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respiration.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446957"/>
            <a:ext cx="3443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anaerobic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035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3200" cap="none" dirty="0" smtClean="0">
                <a:solidFill>
                  <a:schemeClr val="bg2">
                    <a:lumMod val="25000"/>
                  </a:schemeClr>
                </a:solidFill>
              </a:rPr>
              <a:t>Occurs in the cytoplasm</a:t>
            </a:r>
            <a:br>
              <a:rPr lang="en-US" sz="3200" cap="none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3200" cap="none" dirty="0" smtClean="0">
                <a:solidFill>
                  <a:schemeClr val="bg2">
                    <a:lumMod val="25000"/>
                  </a:schemeClr>
                </a:solidFill>
              </a:rPr>
              <a:t>First step in both aerobic and anaerobic respiration</a:t>
            </a:r>
            <a:endParaRPr lang="en-US" sz="3200" cap="none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Glycolysis </a:t>
            </a:r>
            <a:endParaRPr lang="en-US" sz="80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95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Oxidation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In respiration glucose is oxidized, and energy is released in the form of adenosine triphosphate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Oxidation is combining any molecule with a molecule of oxygen (O</a:t>
            </a:r>
            <a:r>
              <a:rPr lang="en-US" baseline="-250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2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). 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ADP is then further oxidized into the pyruvate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09800"/>
            <a:ext cx="4038600" cy="3028950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0274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Energy Currency</a:t>
            </a:r>
            <a:endParaRPr lang="en-US" sz="54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4038600" cy="5257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Adenosine triphosphate, otherwise known as ATP is considered to be the major energy source of the cell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Energy is released from the conversion of ATP to adenosine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diphosphate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 or ADP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ATP is the immediate source of energy in a cell – the more ATP that is produced, the more energy a cell has.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36275"/>
            <a:ext cx="4191000" cy="2362466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55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Breakdown of Pyruvate 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A series of reactions break down the glucose molecule into pyruvate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Pyruvate = two 3-carbon molecules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This process yields 2 ATP molecules for each molecule of glucose broken down and 2 NADH molecules</a:t>
            </a:r>
          </a:p>
          <a:p>
            <a:pPr lvl="1"/>
            <a:endParaRPr lang="en-US" dirty="0" smtClean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038600" cy="3581399"/>
          </a:xfrm>
        </p:spPr>
      </p:pic>
    </p:spTree>
    <p:extLst>
      <p:ext uri="{BB962C8B-B14F-4D97-AF65-F5344CB8AC3E}">
        <p14:creationId xmlns:p14="http://schemas.microsoft.com/office/powerpoint/2010/main" val="427364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NADH the Electron Carrier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9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NADH is a reduced form of NAD+</a:t>
            </a:r>
          </a:p>
          <a:p>
            <a:pPr lvl="1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Meaning that the Hydrogen (H+) electron was released</a:t>
            </a:r>
          </a:p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NAD+ functions as an electron carrier from one step to the next in the respiration process</a:t>
            </a:r>
          </a:p>
        </p:txBody>
      </p:sp>
    </p:spTree>
    <p:extLst>
      <p:ext uri="{BB962C8B-B14F-4D97-AF65-F5344CB8AC3E}">
        <p14:creationId xmlns:p14="http://schemas.microsoft.com/office/powerpoint/2010/main" val="295383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Where in the cell are we?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05000"/>
            <a:ext cx="3671058" cy="4525963"/>
          </a:xfrm>
        </p:spPr>
      </p:pic>
    </p:spTree>
    <p:extLst>
      <p:ext uri="{BB962C8B-B14F-4D97-AF65-F5344CB8AC3E}">
        <p14:creationId xmlns:p14="http://schemas.microsoft.com/office/powerpoint/2010/main" val="275091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Check Point!</a:t>
            </a:r>
          </a:p>
        </p:txBody>
      </p:sp>
    </p:spTree>
    <p:extLst>
      <p:ext uri="{BB962C8B-B14F-4D97-AF65-F5344CB8AC3E}">
        <p14:creationId xmlns:p14="http://schemas.microsoft.com/office/powerpoint/2010/main" val="115758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True or False?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1676399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Glycolysis only happens during anaerobic respiration</a:t>
            </a:r>
          </a:p>
          <a:p>
            <a:pPr lvl="8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    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38300" y="2644170"/>
            <a:ext cx="5867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FALSE</a:t>
            </a:r>
            <a:endParaRPr lang="en-US" sz="96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572000"/>
            <a:ext cx="899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4950" lvl="8" algn="ctr"/>
            <a:r>
              <a:rPr lang="en-US" sz="4000" dirty="0" smtClean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Glycolysis </a:t>
            </a:r>
            <a:r>
              <a:rPr lang="en-US" sz="4000" dirty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occurs during both </a:t>
            </a:r>
            <a:r>
              <a:rPr lang="en-US" sz="4000" dirty="0" smtClean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the anaerobic </a:t>
            </a:r>
            <a:r>
              <a:rPr lang="en-US" sz="4000" dirty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and aerobic </a:t>
            </a:r>
            <a:r>
              <a:rPr lang="en-US" sz="4000" dirty="0" smtClean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respiration processes</a:t>
            </a:r>
            <a:endParaRPr lang="en-US" sz="4000" dirty="0">
              <a:solidFill>
                <a:srgbClr val="EEECE1">
                  <a:lumMod val="25000"/>
                </a:srgb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45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True or False?</a:t>
            </a:r>
            <a:endParaRPr lang="en-US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182880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breakdown of pyruvate during the glycolysis process yields 2 ATP and 4 NADH molecules  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38300" y="2849940"/>
            <a:ext cx="5867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FALSE</a:t>
            </a:r>
            <a:endParaRPr lang="en-US" sz="96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43434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Only 2 NADH molecules are produced during glycolysis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28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 Aerobic Respiration is a three step process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Glycolysis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Krebs cycle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Electron Transport</a:t>
            </a:r>
            <a:endParaRPr lang="en-US" sz="72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2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Oxygen </a:t>
            </a:r>
            <a: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required = aerobic process</a:t>
            </a:r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/>
            </a:r>
            <a:b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</a:br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in the mitochondria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/>
            </a:r>
            <a:b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</a:b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Krebs Cycle</a:t>
            </a:r>
            <a:endParaRPr lang="en-US" sz="72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29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“Prep” Stage</a:t>
            </a:r>
            <a:endParaRPr lang="en-US" sz="54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During glycolysis, pyruvate is formed and 2 CO</a:t>
            </a:r>
            <a:r>
              <a:rPr lang="en-US" sz="4000" baseline="-25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2</a:t>
            </a:r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 molecules are formed as waste products</a:t>
            </a:r>
          </a:p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In the preparatory phase of the Krebs cycle the pyruvate is “prepped” into a usable form, known as Acetyl-CoA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Acetyl-CoA is produced through the oxidation of pyruvate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97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Krebs Cycle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sz="3600" dirty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The cycle is completed or “turned” twice per original glucose </a:t>
            </a:r>
            <a:r>
              <a:rPr lang="en-US" sz="3600" dirty="0" smtClean="0">
                <a:solidFill>
                  <a:srgbClr val="EEECE1">
                    <a:lumMod val="25000"/>
                  </a:srgbClr>
                </a:solidFill>
                <a:latin typeface="Gill Sans MT Condensed" pitchFamily="34" charset="0"/>
              </a:rPr>
              <a:t>molecule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2 ATP molecules and 4 CO2 molecules are gained </a:t>
            </a:r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for each original glucose molecule in the cycle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endParaRPr lang="en-US" sz="3600" dirty="0">
              <a:solidFill>
                <a:srgbClr val="EEECE1">
                  <a:lumMod val="25000"/>
                </a:srgbClr>
              </a:solidFill>
              <a:latin typeface="Gill Sans MT Condensed" pitchFamily="34" charset="0"/>
            </a:endParaRPr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600200"/>
            <a:ext cx="3923988" cy="3995928"/>
          </a:xfrm>
        </p:spPr>
      </p:pic>
    </p:spTree>
    <p:extLst>
      <p:ext uri="{BB962C8B-B14F-4D97-AF65-F5344CB8AC3E}">
        <p14:creationId xmlns:p14="http://schemas.microsoft.com/office/powerpoint/2010/main" val="58648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Third step in aerobic respiration</a:t>
            </a:r>
            <a:b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</a:br>
            <a: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Occurs </a:t>
            </a:r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in </a:t>
            </a:r>
            <a: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membrane </a:t>
            </a:r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of mitochondria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Electron Transport Chain</a:t>
            </a:r>
          </a:p>
        </p:txBody>
      </p:sp>
    </p:spTree>
    <p:extLst>
      <p:ext uri="{BB962C8B-B14F-4D97-AF65-F5344CB8AC3E}">
        <p14:creationId xmlns:p14="http://schemas.microsoft.com/office/powerpoint/2010/main" val="110505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Electron Transport Chain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Electrons that have become “excited” are brought to the ETC by </a:t>
            </a:r>
            <a:r>
              <a:rPr lang="en-US" sz="33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carriers </a:t>
            </a: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such as NADH and </a:t>
            </a:r>
            <a:r>
              <a:rPr lang="en-US" sz="33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FADH2</a:t>
            </a:r>
            <a:endParaRPr lang="en-US" dirty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 algn="ctr">
              <a:buNone/>
            </a:pPr>
            <a:endParaRPr lang="en-US" sz="3300" dirty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 algn="ctr">
              <a:buNone/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This releases the energy that cells need to make the most of their ATP so that it does not go to waste</a:t>
            </a:r>
            <a:r>
              <a:rPr lang="en-US" sz="3300" dirty="0" smtClean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.</a:t>
            </a:r>
          </a:p>
          <a:p>
            <a:pPr marL="0" indent="0" algn="ctr">
              <a:buNone/>
            </a:pPr>
            <a:endParaRPr lang="en-US" sz="3300" dirty="0">
              <a:solidFill>
                <a:schemeClr val="bg2">
                  <a:lumMod val="25000"/>
                </a:schemeClr>
              </a:solidFill>
              <a:latin typeface="Gill Sans MT" pitchFamily="34" charset="0"/>
            </a:endParaRPr>
          </a:p>
          <a:p>
            <a:pPr marL="0" indent="0" algn="ctr">
              <a:buNone/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When the hydrogen ions flow back through the mitochondrial membrane, the energy is 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" pitchFamily="34" charset="0"/>
              </a:rPr>
              <a:t>released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33600"/>
            <a:ext cx="4038600" cy="3039539"/>
          </a:xfrm>
          <a:prstGeom prst="rect">
            <a:avLst/>
          </a:prstGeom>
          <a:ln w="88900" cap="sq" cmpd="thickThin">
            <a:solidFill>
              <a:schemeClr val="bg2">
                <a:lumMod val="2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3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955"/>
            <a:ext cx="3733800" cy="48319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364033"/>
            <a:ext cx="5797793" cy="44801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866900" y="3335481"/>
            <a:ext cx="1600200" cy="12192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3467100" y="3945081"/>
            <a:ext cx="6477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97329" y="304800"/>
            <a:ext cx="54258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Electron Transport Chain: A Closer Look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31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Aerobic Respiration</a:t>
            </a:r>
            <a:b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</a:br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Summary</a:t>
            </a:r>
            <a:endParaRPr lang="en-US" sz="48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5" y="1752600"/>
            <a:ext cx="8796539" cy="46005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38216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ill Sans Ultra Bold" pitchFamily="34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Gill Sans Ultra Bold" pitchFamily="34" charset="0"/>
              </a:rPr>
              <a:t>lycolysis</a:t>
            </a:r>
            <a:endParaRPr lang="en-US" dirty="0">
              <a:solidFill>
                <a:schemeClr val="bg1"/>
              </a:solidFill>
              <a:latin typeface="Gill Sans Ultra Bol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3724959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Gill Sans Ultra Bold" pitchFamily="34" charset="0"/>
              </a:rPr>
              <a:t>Prep stage</a:t>
            </a:r>
            <a:endParaRPr lang="en-US" sz="1600" dirty="0">
              <a:solidFill>
                <a:schemeClr val="bg1"/>
              </a:solidFill>
              <a:latin typeface="Gill Sans Ultra Bold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53828" y="3713946"/>
            <a:ext cx="951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Gill Sans Ultra Bold" pitchFamily="34" charset="0"/>
              </a:rPr>
              <a:t>Krebs Cycle</a:t>
            </a:r>
            <a:endParaRPr lang="en-US" sz="1600" dirty="0">
              <a:solidFill>
                <a:schemeClr val="bg1"/>
              </a:solidFill>
              <a:latin typeface="Gill Sans Ultra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10200" y="3601847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Gill Sans Ultra Bold" pitchFamily="34" charset="0"/>
              </a:rPr>
              <a:t>Electron Transport Chain</a:t>
            </a:r>
            <a:endParaRPr lang="en-US" sz="1600" dirty="0">
              <a:solidFill>
                <a:schemeClr val="bg1"/>
              </a:solidFill>
              <a:latin typeface="Gill Sans Ultra Bol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0866513">
            <a:off x="7085161" y="4514159"/>
            <a:ext cx="2006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Gill Sans Ultra Bold" pitchFamily="34" charset="0"/>
              </a:rPr>
              <a:t>Total ATP Produced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2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Check Point!</a:t>
            </a:r>
            <a:endParaRPr lang="en-US" sz="72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6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57199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first step in both aerobic and anaerobic respiration is _________________.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0400" y="857308"/>
            <a:ext cx="3316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g</a:t>
            </a:r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lycolysis 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4384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Krebs cycle and the electron transport chain are steps only in ___________ respiration. 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3200" y="2819400"/>
            <a:ext cx="26784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aerobic</a:t>
            </a:r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 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6364" y="4343400"/>
            <a:ext cx="82494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Acetyl-CoA is produced in the _______ stage of aerobic respiration from the pyruvate molecule.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12529" y="4116425"/>
            <a:ext cx="22736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“prep”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259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0" cap="none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Anaerobic </a:t>
            </a:r>
            <a:r>
              <a:rPr lang="en-US" b="0" cap="none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respiration process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Fermentation</a:t>
            </a:r>
          </a:p>
        </p:txBody>
      </p:sp>
    </p:spTree>
    <p:extLst>
      <p:ext uri="{BB962C8B-B14F-4D97-AF65-F5344CB8AC3E}">
        <p14:creationId xmlns:p14="http://schemas.microsoft.com/office/powerpoint/2010/main" val="233028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Two types of </a:t>
            </a:r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Fermentation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593" y="1447800"/>
            <a:ext cx="4038600" cy="3382963"/>
          </a:xfrm>
        </p:spPr>
        <p:txBody>
          <a:bodyPr>
            <a:normAutofit fontScale="85000" lnSpcReduction="10000"/>
          </a:bodyPr>
          <a:lstStyle/>
          <a:p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Alcoholic fermentation</a:t>
            </a:r>
          </a:p>
          <a:p>
            <a:pPr lvl="1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Carried out by yeast and some bacteria</a:t>
            </a:r>
          </a:p>
          <a:p>
            <a:pPr lvl="1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Results in ethanol and CO</a:t>
            </a:r>
            <a:r>
              <a:rPr lang="en-US" sz="3600" baseline="-25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2</a:t>
            </a:r>
          </a:p>
          <a:p>
            <a:pPr lvl="2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trapped CO</a:t>
            </a:r>
            <a:r>
              <a:rPr lang="en-US" sz="3200" baseline="-25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2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 is what causes bread to rise</a:t>
            </a:r>
            <a:endParaRPr lang="en-US" sz="32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690" y="1447800"/>
            <a:ext cx="4038600" cy="3382963"/>
          </a:xfrm>
        </p:spPr>
        <p:txBody>
          <a:bodyPr>
            <a:normAutofit fontScale="85000" lnSpcReduction="10000"/>
          </a:bodyPr>
          <a:lstStyle/>
          <a:p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Lactic acid fermentation</a:t>
            </a:r>
          </a:p>
          <a:p>
            <a:pPr lvl="1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Carried out by muscles when O</a:t>
            </a:r>
            <a:r>
              <a:rPr lang="en-US" sz="3600" baseline="-25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2</a:t>
            </a:r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 is not absorbed fast enough</a:t>
            </a:r>
          </a:p>
          <a:p>
            <a:pPr lvl="2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Also occurs in the bacteria found in yogurt</a:t>
            </a:r>
          </a:p>
          <a:p>
            <a:pPr lvl="1"/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Results in lactic acid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6690" y="4800600"/>
            <a:ext cx="8229600" cy="1815882"/>
          </a:xfrm>
          <a:prstGeom prst="rect">
            <a:avLst/>
          </a:prstGeom>
          <a:noFill/>
          <a:ln w="76200" cmpd="thickThin"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Remember that…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Both begin with glycolysis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Remember that in anaerobic processes, the pyruvate does not go through the Krebs cycle or through the electron transport chain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3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ATP Production</a:t>
            </a:r>
            <a:endParaRPr lang="en-US" sz="48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During anaerobic respiration, only 2 molecules of ATP are produced during the first and essentially only step; glycolysis.</a:t>
            </a:r>
          </a:p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The low ATP yield of glucose in fermentation occurs because the glucose molecule is not completely broken down, or metabolized.</a:t>
            </a:r>
          </a:p>
          <a:p>
            <a:r>
              <a:rPr lang="en-US" sz="36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Fermentation does not breakdown glucose to its full energy potential, but does provide a quick burst of necessary energy when oxygen cannot reach the cells fast enough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90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2">
                    <a:lumMod val="25000"/>
                  </a:schemeClr>
                </a:solidFill>
                <a:latin typeface="Gill Sans Ultra Bold" pitchFamily="34" charset="0"/>
              </a:rPr>
              <a:t>Lactic Acid</a:t>
            </a:r>
            <a:endParaRPr lang="en-US" sz="4800" dirty="0">
              <a:solidFill>
                <a:schemeClr val="bg2">
                  <a:lumMod val="25000"/>
                </a:schemeClr>
              </a:solidFill>
              <a:latin typeface="Gill Sans Ultra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010400" cy="4525963"/>
          </a:xfrm>
        </p:spPr>
        <p:txBody>
          <a:bodyPr>
            <a:normAutofit lnSpcReduction="10000"/>
          </a:bodyPr>
          <a:lstStyle/>
          <a:p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T</a:t>
            </a:r>
            <a:r>
              <a:rPr lang="en-US" sz="33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he partial breakdown of glucose in muscle cells results in lactic acid.</a:t>
            </a:r>
          </a:p>
          <a:p>
            <a:r>
              <a:rPr lang="en-US" sz="33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If the blood cells cannot remove lactic acid build up quickly enough from the muscle cells it causes muscle fatigue</a:t>
            </a:r>
          </a:p>
          <a:p>
            <a:pPr lvl="1"/>
            <a:r>
              <a:rPr lang="en-US" sz="29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Lactate is removed by the oxygen cells found in the blood</a:t>
            </a:r>
          </a:p>
          <a:p>
            <a:pPr lvl="1"/>
            <a:r>
              <a:rPr lang="en-US" sz="2900" dirty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Have you ever been sore after playing a football game or from climbing stairs the day before?</a:t>
            </a:r>
          </a:p>
          <a:p>
            <a:pPr lvl="1"/>
            <a:endParaRPr lang="en-US" sz="2900" dirty="0" smtClean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057400"/>
            <a:ext cx="1289957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7200" dirty="0">
                <a:solidFill>
                  <a:srgbClr val="EEECE1">
                    <a:lumMod val="25000"/>
                  </a:srgbClr>
                </a:solidFill>
                <a:latin typeface="Gill Sans Ultra Bold" pitchFamily="34" charset="0"/>
              </a:rPr>
              <a:t>Check Point!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54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15034"/>
            <a:ext cx="845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Oxygen is ________ during anaerobic respiration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291184"/>
            <a:ext cx="16081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absent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966" y="2191512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__________, _____, and ___________ are products of anaerobic respiration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864" y="1905000"/>
            <a:ext cx="2559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Ethanol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67341" y="1828800"/>
            <a:ext cx="948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CO</a:t>
            </a:r>
            <a:r>
              <a:rPr lang="en-US" sz="5400" b="1" cap="none" spc="200" baseline="-250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2</a:t>
            </a:r>
            <a:endParaRPr lang="en-US" sz="5400" b="1" cap="none" spc="200" baseline="-250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82908" y="1953314"/>
            <a:ext cx="25122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l</a:t>
            </a:r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actic acid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267200"/>
            <a:ext cx="777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2">
                    <a:lumMod val="25000"/>
                  </a:schemeClr>
                </a:solidFill>
                <a:latin typeface="Gill Sans MT Condensed" pitchFamily="34" charset="0"/>
              </a:rPr>
              <a:t>Aerobic respiration produces ______ ATP molecules than anaerobic respiration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Gill Sans MT Condense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86400" y="4005589"/>
            <a:ext cx="1284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bg2">
                    <a:lumMod val="25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Gill Sans MT Condensed" pitchFamily="34" charset="0"/>
              </a:rPr>
              <a:t>more</a:t>
            </a:r>
            <a:endParaRPr lang="en-US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bg2">
                  <a:lumMod val="25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805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590</TotalTime>
  <Words>1141</Words>
  <Application>Microsoft Office PowerPoint</Application>
  <PresentationFormat>On-screen Show (4:3)</PresentationFormat>
  <Paragraphs>166</Paragraphs>
  <Slides>33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Theme1</vt:lpstr>
      <vt:lpstr> Cellular Respiration</vt:lpstr>
      <vt:lpstr>What is Respiration?</vt:lpstr>
      <vt:lpstr>Photosynthesis vs Respiration</vt:lpstr>
      <vt:lpstr>Reaction Formula</vt:lpstr>
      <vt:lpstr>The Two Types of Respiration</vt:lpstr>
      <vt:lpstr>PowerPoint Presentation</vt:lpstr>
      <vt:lpstr>What is Respiration the opposite process of?</vt:lpstr>
      <vt:lpstr>PowerPoint Presentation</vt:lpstr>
      <vt:lpstr>Occurs in the cytoplasm First step in both aerobic and anaerobic respiration</vt:lpstr>
      <vt:lpstr>Oxidation</vt:lpstr>
      <vt:lpstr>Energy Currency</vt:lpstr>
      <vt:lpstr>Breakdown of Pyruvate </vt:lpstr>
      <vt:lpstr>NADH the Electron Carrier</vt:lpstr>
      <vt:lpstr>Where in the cell are we?</vt:lpstr>
      <vt:lpstr>PowerPoint Presentation</vt:lpstr>
      <vt:lpstr>True or False?</vt:lpstr>
      <vt:lpstr>True or False?</vt:lpstr>
      <vt:lpstr> Aerobic Respiration is a three step process</vt:lpstr>
      <vt:lpstr>Oxygen required = aerobic process Occurs in the mitochondria</vt:lpstr>
      <vt:lpstr>“Prep” Stage</vt:lpstr>
      <vt:lpstr>Krebs Cycle</vt:lpstr>
      <vt:lpstr>Third step in aerobic respiration Occurs in membrane of mitochondria</vt:lpstr>
      <vt:lpstr>Electron Transport Chain</vt:lpstr>
      <vt:lpstr>PowerPoint Presentation</vt:lpstr>
      <vt:lpstr>Aerobic Respiration Summary</vt:lpstr>
      <vt:lpstr>PowerPoint Presentation</vt:lpstr>
      <vt:lpstr>PowerPoint Presentation</vt:lpstr>
      <vt:lpstr>Anaerobic respiration process</vt:lpstr>
      <vt:lpstr>Two types of Fermentation</vt:lpstr>
      <vt:lpstr>ATP Production</vt:lpstr>
      <vt:lpstr>Lactic Acid</vt:lpstr>
      <vt:lpstr>PowerPoint Presentation</vt:lpstr>
      <vt:lpstr>PowerPoint Presentation</vt:lpstr>
    </vt:vector>
  </TitlesOfParts>
  <Company>College of Veterinary Medicine - Texas A&amp;M Univ.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Cellular Respiration</dc:title>
  <dc:creator>Ljlab</dc:creator>
  <cp:lastModifiedBy>Tech</cp:lastModifiedBy>
  <cp:revision>58</cp:revision>
  <dcterms:created xsi:type="dcterms:W3CDTF">2011-10-10T20:34:13Z</dcterms:created>
  <dcterms:modified xsi:type="dcterms:W3CDTF">2012-07-30T19:30:36Z</dcterms:modified>
</cp:coreProperties>
</file>