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7"/>
  </p:notesMasterIdLst>
  <p:sldIdLst>
    <p:sldId id="256" r:id="rId3"/>
    <p:sldId id="257" r:id="rId4"/>
    <p:sldId id="294" r:id="rId5"/>
    <p:sldId id="290" r:id="rId6"/>
    <p:sldId id="291" r:id="rId7"/>
    <p:sldId id="259" r:id="rId8"/>
    <p:sldId id="258" r:id="rId9"/>
    <p:sldId id="261" r:id="rId10"/>
    <p:sldId id="279" r:id="rId11"/>
    <p:sldId id="262" r:id="rId12"/>
    <p:sldId id="295" r:id="rId13"/>
    <p:sldId id="296" r:id="rId14"/>
    <p:sldId id="297" r:id="rId15"/>
    <p:sldId id="263" r:id="rId16"/>
    <p:sldId id="278" r:id="rId17"/>
    <p:sldId id="264" r:id="rId18"/>
    <p:sldId id="268" r:id="rId19"/>
    <p:sldId id="298" r:id="rId20"/>
    <p:sldId id="302" r:id="rId21"/>
    <p:sldId id="300" r:id="rId22"/>
    <p:sldId id="301" r:id="rId23"/>
    <p:sldId id="299" r:id="rId24"/>
    <p:sldId id="303" r:id="rId25"/>
    <p:sldId id="304" r:id="rId26"/>
    <p:sldId id="305" r:id="rId27"/>
    <p:sldId id="267" r:id="rId28"/>
    <p:sldId id="306" r:id="rId29"/>
    <p:sldId id="307" r:id="rId30"/>
    <p:sldId id="308" r:id="rId31"/>
    <p:sldId id="310" r:id="rId32"/>
    <p:sldId id="309" r:id="rId33"/>
    <p:sldId id="311" r:id="rId34"/>
    <p:sldId id="312" r:id="rId35"/>
    <p:sldId id="313" r:id="rId36"/>
    <p:sldId id="293" r:id="rId37"/>
    <p:sldId id="260" r:id="rId38"/>
    <p:sldId id="292" r:id="rId39"/>
    <p:sldId id="314" r:id="rId40"/>
    <p:sldId id="276" r:id="rId41"/>
    <p:sldId id="271" r:id="rId42"/>
    <p:sldId id="277" r:id="rId43"/>
    <p:sldId id="315" r:id="rId44"/>
    <p:sldId id="284" r:id="rId45"/>
    <p:sldId id="28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7932F22-4AF5-4554-BEA5-D0339823A66C}">
          <p14:sldIdLst>
            <p14:sldId id="256"/>
            <p14:sldId id="257"/>
            <p14:sldId id="294"/>
            <p14:sldId id="290"/>
            <p14:sldId id="291"/>
            <p14:sldId id="259"/>
            <p14:sldId id="258"/>
            <p14:sldId id="261"/>
            <p14:sldId id="279"/>
            <p14:sldId id="262"/>
            <p14:sldId id="295"/>
            <p14:sldId id="296"/>
            <p14:sldId id="297"/>
            <p14:sldId id="263"/>
            <p14:sldId id="278"/>
            <p14:sldId id="264"/>
            <p14:sldId id="268"/>
            <p14:sldId id="298"/>
            <p14:sldId id="302"/>
            <p14:sldId id="300"/>
            <p14:sldId id="301"/>
            <p14:sldId id="299"/>
            <p14:sldId id="303"/>
            <p14:sldId id="304"/>
            <p14:sldId id="305"/>
            <p14:sldId id="267"/>
            <p14:sldId id="306"/>
            <p14:sldId id="307"/>
            <p14:sldId id="308"/>
            <p14:sldId id="310"/>
            <p14:sldId id="309"/>
            <p14:sldId id="311"/>
            <p14:sldId id="312"/>
            <p14:sldId id="313"/>
            <p14:sldId id="293"/>
            <p14:sldId id="260"/>
            <p14:sldId id="292"/>
            <p14:sldId id="314"/>
            <p14:sldId id="276"/>
            <p14:sldId id="271"/>
            <p14:sldId id="277"/>
            <p14:sldId id="315"/>
            <p14:sldId id="284"/>
            <p14:sldId id="28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9933"/>
    <a:srgbClr val="FF6600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94660"/>
  </p:normalViewPr>
  <p:slideViewPr>
    <p:cSldViewPr>
      <p:cViewPr varScale="1">
        <p:scale>
          <a:sx n="109" d="100"/>
          <a:sy n="109" d="100"/>
        </p:scale>
        <p:origin x="618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E0B65E-9ECB-407E-AA50-7F2C4091993A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B2CBEA-0457-4686-8094-17E010C84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73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excellent website for students to practice</a:t>
            </a:r>
            <a:r>
              <a:rPr lang="en-US" baseline="0" dirty="0" smtClean="0"/>
              <a:t> and demonstrate understanding of glycolysis: http://www.sciencemusicvideos.com/glycolysis-interactive-lyrics-and-flashcards/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2CBEA-0457-4686-8094-17E010C8431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301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Yes, it’s a very cheesy song, but surprisingly effective in remembering</a:t>
            </a:r>
            <a:r>
              <a:rPr lang="en-US" baseline="0" dirty="0" smtClean="0"/>
              <a:t> the steps to Glycolysis. He also has a fantastic on-line tutorial: https://youtu.be/EfGlznwfu9U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2CBEA-0457-4686-8094-17E010C8431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131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“Glycolysis” for a</a:t>
            </a:r>
            <a:r>
              <a:rPr lang="en-US" baseline="0" dirty="0" smtClean="0"/>
              <a:t> more detailed</a:t>
            </a:r>
            <a:r>
              <a:rPr lang="en-US" dirty="0" smtClean="0"/>
              <a:t> animated overview of glycolysis in the cell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2CBEA-0457-4686-8094-17E010C843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5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the header for a quick video about the citric acid cycle</a:t>
            </a:r>
          </a:p>
          <a:p>
            <a:r>
              <a:rPr lang="en-US" dirty="0" smtClean="0"/>
              <a:t>http://youtu.be/F6vQKrRjQcQ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2CBEA-0457-4686-8094-17E010C843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95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hyperlink takes</a:t>
            </a:r>
            <a:r>
              <a:rPr lang="en-US" baseline="0" dirty="0" smtClean="0"/>
              <a:t> you to an interactive diagram of the mitochondria (2. on the webpage). This is really helpful in building the students’ understanding of the process of respiration.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2CBEA-0457-4686-8094-17E010C843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890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on “oxidative</a:t>
            </a:r>
            <a:r>
              <a:rPr lang="en-US" baseline="0" dirty="0" smtClean="0"/>
              <a:t> phosphorylation” for an animated </a:t>
            </a:r>
            <a:r>
              <a:rPr lang="en-US" baseline="0" dirty="0" smtClean="0"/>
              <a:t>musical overview </a:t>
            </a:r>
            <a:r>
              <a:rPr lang="en-US" baseline="0" dirty="0" smtClean="0"/>
              <a:t>of the process of oxidative phosphorylation and the creation of </a:t>
            </a:r>
            <a:r>
              <a:rPr lang="en-US" baseline="0" dirty="0" smtClean="0"/>
              <a:t>ATP</a:t>
            </a:r>
          </a:p>
          <a:p>
            <a:r>
              <a:rPr lang="en-US" baseline="0" dirty="0" smtClean="0"/>
              <a:t>Click on quizzes for interactive quizzes to test your students knowledge of the Electron Transport Chain.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2CBEA-0457-4686-8094-17E010C843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61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the title for a final review</a:t>
            </a:r>
            <a:r>
              <a:rPr lang="en-US" baseline="0" dirty="0" smtClean="0"/>
              <a:t> of cellular respiration and how it ties into the food we eat and energy we make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B2CBEA-0457-4686-8094-17E010C843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7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0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54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28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11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6729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96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078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54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492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55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471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405D9-E1B5-4683-9F65-F2A4A910FC45}" type="datetimeFigureOut">
              <a:rPr lang="en-US" smtClean="0"/>
              <a:t>9/25/2018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31AB7-AA84-440F-B84A-D011526741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4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EfGlznwfu9U" TargetMode="Externa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8Kn6BVGqKd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-fKQuZ8dco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F6vQKrRjQcQ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ciencemusicvideos.com/ap-biology/module-10-cellular-respiration/the-electron-transport-chain-atp-synthase-and-chemiosmosis/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ER6xW_r1vc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s://www.sciencemusicvideos.com/ap-biology/module-10-cellular-respiration/the-electron-transport-chain-atp-synthase-and-chemiosmosis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YClCHVT00M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nGRDa_YXXQA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70176" y="2521907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anose="04020904020102020604" pitchFamily="82" charset="0"/>
                <a:cs typeface="Khmer UI" panose="020B0502040204020203" pitchFamily="34" charset="0"/>
              </a:rPr>
              <a:t>CELLULAR RESPIRATION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6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fGlznwfu9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47800" y="1143000"/>
            <a:ext cx="9211733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0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MEMORY CHECK!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C:\Users\ljlab\AppData\Local\Microsoft\Windows\Temporary Internet Files\Content.IE5\O72CSFMW\logo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2819400"/>
            <a:ext cx="4207523" cy="36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22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914400"/>
            <a:ext cx="8077200" cy="1764792"/>
          </a:xfrm>
        </p:spPr>
        <p:txBody>
          <a:bodyPr/>
          <a:lstStyle/>
          <a:p>
            <a:r>
              <a:rPr lang="en-US" dirty="0" smtClean="0"/>
              <a:t>Glucose breaks down into: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lphaUcPeriod"/>
            </a:pPr>
            <a:r>
              <a:rPr lang="en-US" dirty="0" smtClean="0"/>
              <a:t>Phosphorus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 smtClean="0"/>
              <a:t>Pyruvate</a:t>
            </a:r>
          </a:p>
          <a:p>
            <a:pPr marL="457200" indent="-457200">
              <a:buFont typeface="+mj-lt"/>
              <a:buAutoNum type="alphaUcPeriod"/>
            </a:pPr>
            <a:r>
              <a:rPr lang="en-US" dirty="0" smtClean="0"/>
              <a:t>Polypeptides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1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611" y="533400"/>
            <a:ext cx="7927848" cy="838200"/>
          </a:xfrm>
        </p:spPr>
        <p:txBody>
          <a:bodyPr/>
          <a:lstStyle/>
          <a:p>
            <a:r>
              <a:rPr lang="en-US" dirty="0" smtClean="0"/>
              <a:t>Glucose breaks down into: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3090512"/>
            <a:ext cx="5257800" cy="7620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800" dirty="0"/>
              <a:t>PYRUVATE</a:t>
            </a:r>
          </a:p>
        </p:txBody>
      </p:sp>
      <p:pic>
        <p:nvPicPr>
          <p:cNvPr id="5" name="Picture 2" descr="http://www.shmoop.com/images/biology/biobook_cellresp_graphik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430045"/>
            <a:ext cx="4375897" cy="5410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xtLst/>
        </p:spPr>
      </p:pic>
    </p:spTree>
    <p:extLst>
      <p:ext uri="{BB962C8B-B14F-4D97-AF65-F5344CB8AC3E}">
        <p14:creationId xmlns:p14="http://schemas.microsoft.com/office/powerpoint/2010/main" val="179644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Glycolysis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Since glycolysis is </a:t>
            </a:r>
            <a:r>
              <a:rPr lang="en-US" u="sng" dirty="0" smtClean="0"/>
              <a:t>anaerobic</a:t>
            </a:r>
            <a:r>
              <a:rPr lang="en-US" dirty="0" smtClean="0"/>
              <a:t>, it is the sole source of energy for certain bacteria and yeasts</a:t>
            </a:r>
          </a:p>
          <a:p>
            <a:r>
              <a:rPr lang="en-US" dirty="0" smtClean="0"/>
              <a:t>If O2 is present, then cellular respiration can continue to the next pathway….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65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>
          <a:xfrm>
            <a:off x="1600200" y="228600"/>
            <a:ext cx="9144000" cy="6245295"/>
            <a:chOff x="228600" y="228599"/>
            <a:chExt cx="8915400" cy="5868947"/>
          </a:xfrm>
        </p:grpSpPr>
        <p:sp>
          <p:nvSpPr>
            <p:cNvPr id="84" name="TextBox 83"/>
            <p:cNvSpPr txBox="1"/>
            <p:nvPr/>
          </p:nvSpPr>
          <p:spPr>
            <a:xfrm>
              <a:off x="7839891" y="5638800"/>
              <a:ext cx="1304109" cy="433845"/>
            </a:xfrm>
            <a:prstGeom prst="rect">
              <a:avLst/>
            </a:prstGeom>
            <a:noFill/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WATER</a:t>
              </a: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228600" y="228599"/>
              <a:ext cx="8446335" cy="5868947"/>
              <a:chOff x="228600" y="228599"/>
              <a:chExt cx="8446335" cy="5868947"/>
            </a:xfrm>
          </p:grpSpPr>
          <p:cxnSp>
            <p:nvCxnSpPr>
              <p:cNvPr id="14" name="Straight Connector 13"/>
              <p:cNvCxnSpPr>
                <a:stCxn id="4" idx="2"/>
                <a:endCxn id="7" idx="0"/>
              </p:cNvCxnSpPr>
              <p:nvPr/>
            </p:nvCxnSpPr>
            <p:spPr>
              <a:xfrm flipH="1">
                <a:off x="4598126" y="662444"/>
                <a:ext cx="1" cy="48055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TextBox 3"/>
              <p:cNvSpPr txBox="1"/>
              <p:nvPr/>
            </p:nvSpPr>
            <p:spPr>
              <a:xfrm>
                <a:off x="3798026" y="228599"/>
                <a:ext cx="1600200" cy="43384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bg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GLUCOSE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3657600" y="762000"/>
                <a:ext cx="1816826" cy="3181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Is used to produce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676400" y="1131332"/>
                <a:ext cx="1371600" cy="3470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PYRUVATE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4140926" y="1143000"/>
                <a:ext cx="914400" cy="3470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NADH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477001" y="1131332"/>
                <a:ext cx="685800" cy="3470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ATP</a:t>
                </a:r>
              </a:p>
            </p:txBody>
          </p:sp>
          <p:cxnSp>
            <p:nvCxnSpPr>
              <p:cNvPr id="10" name="Elbow Connector 9"/>
              <p:cNvCxnSpPr>
                <a:stCxn id="5" idx="1"/>
                <a:endCxn id="6" idx="0"/>
              </p:cNvCxnSpPr>
              <p:nvPr/>
            </p:nvCxnSpPr>
            <p:spPr>
              <a:xfrm rot="10800000" flipV="1">
                <a:off x="2362201" y="921075"/>
                <a:ext cx="1295400" cy="210256"/>
              </a:xfrm>
              <a:prstGeom prst="bentConnector2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Elbow Connector 11"/>
              <p:cNvCxnSpPr>
                <a:stCxn id="5" idx="3"/>
                <a:endCxn id="8" idx="0"/>
              </p:cNvCxnSpPr>
              <p:nvPr/>
            </p:nvCxnSpPr>
            <p:spPr>
              <a:xfrm>
                <a:off x="5474425" y="921076"/>
                <a:ext cx="1345477" cy="210256"/>
              </a:xfrm>
              <a:prstGeom prst="bentConnector2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Elbow Connector 30"/>
              <p:cNvCxnSpPr>
                <a:stCxn id="29" idx="1"/>
                <a:endCxn id="6" idx="2"/>
              </p:cNvCxnSpPr>
              <p:nvPr/>
            </p:nvCxnSpPr>
            <p:spPr>
              <a:xfrm rot="10800000">
                <a:off x="2362200" y="1478409"/>
                <a:ext cx="838200" cy="204669"/>
              </a:xfrm>
              <a:prstGeom prst="bentConnector2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Elbow Connector 34"/>
              <p:cNvCxnSpPr>
                <a:stCxn id="29" idx="3"/>
                <a:endCxn id="7" idx="2"/>
              </p:cNvCxnSpPr>
              <p:nvPr/>
            </p:nvCxnSpPr>
            <p:spPr>
              <a:xfrm flipV="1">
                <a:off x="3962399" y="1490075"/>
                <a:ext cx="635726" cy="193001"/>
              </a:xfrm>
              <a:prstGeom prst="bentConnector2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3587931" y="1524000"/>
                <a:ext cx="0" cy="42591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>
                <a:stCxn id="37" idx="2"/>
              </p:cNvCxnSpPr>
              <p:nvPr/>
            </p:nvCxnSpPr>
            <p:spPr>
              <a:xfrm>
                <a:off x="5919111" y="2636104"/>
                <a:ext cx="0" cy="104706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/>
              <p:cNvSpPr txBox="1"/>
              <p:nvPr/>
            </p:nvSpPr>
            <p:spPr>
              <a:xfrm>
                <a:off x="1371600" y="2028723"/>
                <a:ext cx="2057400" cy="607382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In the ABSENCE of oxygen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929056" y="2028722"/>
                <a:ext cx="1980109" cy="607382"/>
              </a:xfrm>
              <a:prstGeom prst="rect">
                <a:avLst/>
              </a:prstGeom>
              <a:noFill/>
              <a:ln w="38100"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In the PRESENCE of oxygen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00400" y="1524000"/>
                <a:ext cx="762000" cy="3181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which</a:t>
                </a:r>
              </a:p>
            </p:txBody>
          </p:sp>
          <p:cxnSp>
            <p:nvCxnSpPr>
              <p:cNvPr id="44" name="Elbow Connector 43"/>
              <p:cNvCxnSpPr>
                <a:stCxn id="29" idx="2"/>
                <a:endCxn id="36" idx="0"/>
              </p:cNvCxnSpPr>
              <p:nvPr/>
            </p:nvCxnSpPr>
            <p:spPr>
              <a:xfrm rot="5400000">
                <a:off x="2897565" y="1344888"/>
                <a:ext cx="186570" cy="1181099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>
                <a:stCxn id="36" idx="2"/>
              </p:cNvCxnSpPr>
              <p:nvPr/>
            </p:nvCxnSpPr>
            <p:spPr>
              <a:xfrm>
                <a:off x="2400300" y="2636105"/>
                <a:ext cx="0" cy="64049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Elbow Connector 45"/>
              <p:cNvCxnSpPr>
                <a:stCxn id="29" idx="2"/>
                <a:endCxn id="37" idx="0"/>
              </p:cNvCxnSpPr>
              <p:nvPr/>
            </p:nvCxnSpPr>
            <p:spPr>
              <a:xfrm rot="16200000" flipH="1">
                <a:off x="4656971" y="766580"/>
                <a:ext cx="186569" cy="2337712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1292133" y="2819400"/>
                <a:ext cx="2209800" cy="3181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are converted to either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953000" y="2819400"/>
                <a:ext cx="1905000" cy="3181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are used to produce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228600" y="3544669"/>
                <a:ext cx="1371600" cy="607382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ETHYL ALCOHOL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2362200" y="3683168"/>
                <a:ext cx="1600200" cy="3470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LACTIC ACID</a:t>
                </a:r>
              </a:p>
            </p:txBody>
          </p:sp>
          <p:cxnSp>
            <p:nvCxnSpPr>
              <p:cNvPr id="64" name="Elbow Connector 63"/>
              <p:cNvCxnSpPr>
                <a:endCxn id="61" idx="0"/>
              </p:cNvCxnSpPr>
              <p:nvPr/>
            </p:nvCxnSpPr>
            <p:spPr>
              <a:xfrm rot="10800000" flipV="1">
                <a:off x="914401" y="3276599"/>
                <a:ext cx="1482635" cy="268070"/>
              </a:xfrm>
              <a:prstGeom prst="bentConnector2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Elbow Connector 65"/>
              <p:cNvCxnSpPr>
                <a:endCxn id="62" idx="0"/>
              </p:cNvCxnSpPr>
              <p:nvPr/>
            </p:nvCxnSpPr>
            <p:spPr>
              <a:xfrm>
                <a:off x="2400300" y="3276599"/>
                <a:ext cx="762000" cy="406569"/>
              </a:xfrm>
              <a:prstGeom prst="bentConnector2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/>
              <p:cNvSpPr txBox="1"/>
              <p:nvPr/>
            </p:nvSpPr>
            <p:spPr>
              <a:xfrm>
                <a:off x="4419600" y="3683168"/>
                <a:ext cx="832213" cy="3470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CO2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5562600" y="3683168"/>
                <a:ext cx="685801" cy="3470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ATP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6934201" y="3683168"/>
                <a:ext cx="914399" cy="3470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NADH</a:t>
                </a:r>
              </a:p>
            </p:txBody>
          </p:sp>
          <p:cxnSp>
            <p:nvCxnSpPr>
              <p:cNvPr id="71" name="Elbow Connector 70"/>
              <p:cNvCxnSpPr>
                <a:endCxn id="67" idx="0"/>
              </p:cNvCxnSpPr>
              <p:nvPr/>
            </p:nvCxnSpPr>
            <p:spPr>
              <a:xfrm rot="10800000" flipV="1">
                <a:off x="4835707" y="3276599"/>
                <a:ext cx="936991" cy="406568"/>
              </a:xfrm>
              <a:prstGeom prst="bentConnector2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Elbow Connector 72"/>
              <p:cNvCxnSpPr/>
              <p:nvPr/>
            </p:nvCxnSpPr>
            <p:spPr>
              <a:xfrm>
                <a:off x="5702754" y="3276598"/>
                <a:ext cx="1700890" cy="406569"/>
              </a:xfrm>
              <a:prstGeom prst="bentConnector2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9" name="TextBox 78"/>
              <p:cNvSpPr txBox="1"/>
              <p:nvPr/>
            </p:nvSpPr>
            <p:spPr>
              <a:xfrm>
                <a:off x="495301" y="4800600"/>
                <a:ext cx="838200" cy="3470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CO2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6362701" y="5663701"/>
                <a:ext cx="914400" cy="433845"/>
              </a:xfrm>
              <a:prstGeom prst="rect">
                <a:avLst/>
              </a:prstGeom>
              <a:noFill/>
              <a:ln w="38100"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ATP</a:t>
                </a:r>
              </a:p>
            </p:txBody>
          </p:sp>
          <p:cxnSp>
            <p:nvCxnSpPr>
              <p:cNvPr id="86" name="Straight Connector 85"/>
              <p:cNvCxnSpPr>
                <a:stCxn id="61" idx="2"/>
                <a:endCxn id="79" idx="0"/>
              </p:cNvCxnSpPr>
              <p:nvPr/>
            </p:nvCxnSpPr>
            <p:spPr>
              <a:xfrm>
                <a:off x="914400" y="4152052"/>
                <a:ext cx="0" cy="64854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>
                <a:off x="609600" y="4343400"/>
                <a:ext cx="606333" cy="3181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and</a:t>
                </a:r>
              </a:p>
            </p:txBody>
          </p:sp>
          <p:cxnSp>
            <p:nvCxnSpPr>
              <p:cNvPr id="89" name="Straight Connector 88"/>
              <p:cNvCxnSpPr/>
              <p:nvPr/>
            </p:nvCxnSpPr>
            <p:spPr>
              <a:xfrm>
                <a:off x="7839889" y="4088102"/>
                <a:ext cx="15894" cy="143949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7036636" y="4196577"/>
                <a:ext cx="1638299" cy="3181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/>
                  <a:t>which </a:t>
                </a:r>
                <a:r>
                  <a:rPr lang="en-US" sz="1600" dirty="0" smtClean="0"/>
                  <a:t>transfer</a:t>
                </a:r>
                <a:endParaRPr lang="en-US" sz="1600" dirty="0"/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135041" y="5137087"/>
                <a:ext cx="1409699" cy="3181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and produces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7093784" y="4606451"/>
                <a:ext cx="1524000" cy="347076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ELECTRONS</a:t>
                </a:r>
              </a:p>
            </p:txBody>
          </p:sp>
          <p:cxnSp>
            <p:nvCxnSpPr>
              <p:cNvPr id="92" name="Elbow Connector 91"/>
              <p:cNvCxnSpPr/>
              <p:nvPr/>
            </p:nvCxnSpPr>
            <p:spPr>
              <a:xfrm rot="10800000" flipV="1">
                <a:off x="6719479" y="5320101"/>
                <a:ext cx="581841" cy="342637"/>
              </a:xfrm>
              <a:prstGeom prst="bentConnector2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Elbow Connector 93"/>
              <p:cNvCxnSpPr>
                <a:stCxn id="82" idx="3"/>
                <a:endCxn id="84" idx="0"/>
              </p:cNvCxnSpPr>
              <p:nvPr/>
            </p:nvCxnSpPr>
            <p:spPr>
              <a:xfrm flipH="1">
                <a:off x="8491945" y="5296163"/>
                <a:ext cx="52794" cy="342637"/>
              </a:xfrm>
              <a:prstGeom prst="bentConnector4">
                <a:avLst>
                  <a:gd name="adj1" fmla="val -422176"/>
                  <a:gd name="adj2" fmla="val 99996"/>
                </a:avLst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5" name="TextBox 44"/>
          <p:cNvSpPr txBox="1"/>
          <p:nvPr/>
        </p:nvSpPr>
        <p:spPr>
          <a:xfrm>
            <a:off x="9470576" y="3904693"/>
            <a:ext cx="937845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FADH2</a:t>
            </a:r>
            <a:endParaRPr lang="en-US" dirty="0"/>
          </a:p>
        </p:txBody>
      </p:sp>
      <p:cxnSp>
        <p:nvCxnSpPr>
          <p:cNvPr id="47" name="Elbow Connector 46"/>
          <p:cNvCxnSpPr/>
          <p:nvPr/>
        </p:nvCxnSpPr>
        <p:spPr>
          <a:xfrm>
            <a:off x="8962575" y="3472052"/>
            <a:ext cx="920761" cy="441819"/>
          </a:xfrm>
          <a:prstGeom prst="bentConnector3">
            <a:avLst>
              <a:gd name="adj1" fmla="val 103993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5562600" y="2846467"/>
            <a:ext cx="5181600" cy="184538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335477" y="2579915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Krebs Cycle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173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600" y="1371600"/>
            <a:ext cx="4622800" cy="3467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972312"/>
          </a:xfrm>
        </p:spPr>
        <p:txBody>
          <a:bodyPr/>
          <a:lstStyle/>
          <a:p>
            <a:r>
              <a:rPr lang="en-US" dirty="0" smtClean="0"/>
              <a:t>Krebs or Citric Acid Cycle (TCA)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35480"/>
            <a:ext cx="5638800" cy="4693920"/>
          </a:xfrm>
        </p:spPr>
        <p:txBody>
          <a:bodyPr/>
          <a:lstStyle/>
          <a:p>
            <a:r>
              <a:rPr lang="en-US" u="sng" dirty="0" smtClean="0"/>
              <a:t>Aerobic</a:t>
            </a:r>
            <a:r>
              <a:rPr lang="en-US" dirty="0" smtClean="0"/>
              <a:t> respiration</a:t>
            </a:r>
          </a:p>
          <a:p>
            <a:r>
              <a:rPr lang="en-US" dirty="0" smtClean="0"/>
              <a:t>Occurs in the </a:t>
            </a:r>
            <a:r>
              <a:rPr lang="en-US" b="1" i="1" dirty="0" smtClean="0"/>
              <a:t>mitochondrial matrix</a:t>
            </a:r>
          </a:p>
          <a:p>
            <a:r>
              <a:rPr lang="en-US" dirty="0" smtClean="0"/>
              <a:t>Oxidizes pyruvate to generate chemical energy</a:t>
            </a:r>
          </a:p>
          <a:p>
            <a:r>
              <a:rPr lang="en-US" dirty="0" smtClean="0"/>
              <a:t>Produces: ATP, NADH, FADH2, CO2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772400" y="3886201"/>
            <a:ext cx="3429000" cy="2743199"/>
            <a:chOff x="5181600" y="3581400"/>
            <a:chExt cx="3733800" cy="3200400"/>
          </a:xfrm>
        </p:grpSpPr>
        <p:sp>
          <p:nvSpPr>
            <p:cNvPr id="4" name="12-Point Star 3"/>
            <p:cNvSpPr/>
            <p:nvPr/>
          </p:nvSpPr>
          <p:spPr>
            <a:xfrm>
              <a:off x="5181600" y="3581400"/>
              <a:ext cx="3733800" cy="3200400"/>
            </a:xfrm>
            <a:prstGeom prst="star12">
              <a:avLst>
                <a:gd name="adj" fmla="val 41990"/>
              </a:avLst>
            </a:prstGeom>
            <a:solidFill>
              <a:srgbClr val="FFC000"/>
            </a:solidFill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87926" y="4043680"/>
              <a:ext cx="2721147" cy="2621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Oxidation is the loss of electrons.</a:t>
              </a:r>
            </a:p>
            <a:p>
              <a:pPr algn="ctr"/>
              <a:r>
                <a:rPr lang="en-US" sz="2000" dirty="0"/>
                <a:t>Pyruvate is oxidized during the transformation of pyruvate</a:t>
              </a:r>
              <a:r>
                <a:rPr lang="en-US" sz="2000" dirty="0">
                  <a:sym typeface="Wingdings" panose="05000000000000000000" pitchFamily="2" charset="2"/>
                </a:rPr>
                <a:t> acetyl-CoA</a:t>
              </a: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4450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04" y="1299537"/>
            <a:ext cx="10181052" cy="4373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791199" y="3887802"/>
            <a:ext cx="1763155" cy="1598598"/>
          </a:xfrm>
          <a:prstGeom prst="ellipse">
            <a:avLst/>
          </a:prstGeom>
          <a:noFill/>
          <a:ln w="38100"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554355" y="3772524"/>
            <a:ext cx="980045" cy="873875"/>
          </a:xfrm>
          <a:prstGeom prst="ellipse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8534400" y="3887802"/>
            <a:ext cx="1657207" cy="805301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058400" y="2819400"/>
            <a:ext cx="990600" cy="13335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87604" y="3048000"/>
            <a:ext cx="1371600" cy="1378403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673404" y="4586627"/>
            <a:ext cx="0" cy="128664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143000" y="5873270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/>
              <a:t>INPUT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7391400" y="4206059"/>
            <a:ext cx="3162300" cy="2332496"/>
            <a:chOff x="6915008" y="3386969"/>
            <a:chExt cx="3162300" cy="2332496"/>
          </a:xfrm>
        </p:grpSpPr>
        <p:sp>
          <p:nvSpPr>
            <p:cNvPr id="10" name="TextBox 9"/>
            <p:cNvSpPr txBox="1"/>
            <p:nvPr/>
          </p:nvSpPr>
          <p:spPr>
            <a:xfrm>
              <a:off x="7162800" y="5257800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i="1" dirty="0"/>
                <a:t>OUTPUT</a:t>
              </a:r>
            </a:p>
          </p:txBody>
        </p:sp>
        <p:cxnSp>
          <p:nvCxnSpPr>
            <p:cNvPr id="12" name="Straight Arrow Connector 11"/>
            <p:cNvCxnSpPr>
              <a:stCxn id="10" idx="0"/>
            </p:cNvCxnSpPr>
            <p:nvPr/>
          </p:nvCxnSpPr>
          <p:spPr>
            <a:xfrm flipH="1" flipV="1">
              <a:off x="6915008" y="4410859"/>
              <a:ext cx="1009792" cy="84694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0" idx="0"/>
            </p:cNvCxnSpPr>
            <p:nvPr/>
          </p:nvCxnSpPr>
          <p:spPr>
            <a:xfrm flipH="1" flipV="1">
              <a:off x="7677008" y="3827309"/>
              <a:ext cx="247792" cy="14304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0" idx="0"/>
            </p:cNvCxnSpPr>
            <p:nvPr/>
          </p:nvCxnSpPr>
          <p:spPr>
            <a:xfrm flipV="1">
              <a:off x="7924800" y="3915455"/>
              <a:ext cx="753363" cy="134234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10" idx="0"/>
            </p:cNvCxnSpPr>
            <p:nvPr/>
          </p:nvCxnSpPr>
          <p:spPr>
            <a:xfrm flipV="1">
              <a:off x="7924800" y="3386969"/>
              <a:ext cx="2152508" cy="18708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459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19912"/>
          </a:xfrm>
        </p:spPr>
        <p:txBody>
          <a:bodyPr/>
          <a:lstStyle/>
          <a:p>
            <a:r>
              <a:rPr lang="en-US" dirty="0" smtClean="0"/>
              <a:t>Krebs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5519057" cy="4800600"/>
          </a:xfrm>
        </p:spPr>
        <p:txBody>
          <a:bodyPr>
            <a:normAutofit/>
          </a:bodyPr>
          <a:lstStyle/>
          <a:p>
            <a:r>
              <a:rPr lang="en-US" sz="2300" dirty="0" smtClean="0"/>
              <a:t>Pyruvate is transformed into Acetyl-CoA, releasing </a:t>
            </a:r>
            <a:r>
              <a:rPr lang="en-US" sz="2300" dirty="0"/>
              <a:t>CO2 </a:t>
            </a:r>
            <a:endParaRPr lang="en-US" sz="2300" dirty="0" smtClean="0"/>
          </a:p>
          <a:p>
            <a:r>
              <a:rPr lang="en-US" sz="2300" dirty="0" smtClean="0"/>
              <a:t>8 reactions in the cycle:</a:t>
            </a:r>
          </a:p>
          <a:p>
            <a:r>
              <a:rPr lang="en-US" altLang="en-US" sz="2300" b="1" dirty="0" smtClean="0"/>
              <a:t>Acetyl </a:t>
            </a:r>
            <a:r>
              <a:rPr lang="en-US" altLang="en-US" sz="2300" b="1" dirty="0"/>
              <a:t>CoA</a:t>
            </a:r>
            <a:r>
              <a:rPr lang="en-US" altLang="en-US" sz="2300" dirty="0"/>
              <a:t> brings chemical energy into the cycle in the form of a two carbon acetyl </a:t>
            </a:r>
            <a:r>
              <a:rPr lang="en-US" altLang="en-US" sz="2300" dirty="0" smtClean="0"/>
              <a:t>group.</a:t>
            </a:r>
          </a:p>
          <a:p>
            <a:r>
              <a:rPr lang="en-US" altLang="en-US" sz="2300" dirty="0" smtClean="0"/>
              <a:t>Enzymes </a:t>
            </a:r>
            <a:r>
              <a:rPr lang="en-US" altLang="en-US" sz="2300" dirty="0"/>
              <a:t>detach the two-carbon acetyl group from Acetyl CoA, and attach it to a four-carbon molecule called </a:t>
            </a:r>
            <a:r>
              <a:rPr lang="en-US" altLang="en-US" sz="2300" b="1" dirty="0"/>
              <a:t>oxaloacetate</a:t>
            </a:r>
            <a:r>
              <a:rPr lang="en-US" altLang="en-US" sz="2300" dirty="0"/>
              <a:t> </a:t>
            </a:r>
            <a:r>
              <a:rPr lang="en-US" altLang="en-US" sz="2300" dirty="0" smtClean="0"/>
              <a:t>The </a:t>
            </a:r>
            <a:r>
              <a:rPr lang="en-US" altLang="en-US" sz="2300" dirty="0"/>
              <a:t>result is the six carbon molecule </a:t>
            </a:r>
            <a:r>
              <a:rPr lang="en-US" altLang="en-US" sz="2300" b="1" dirty="0"/>
              <a:t>Citric Acid</a:t>
            </a:r>
            <a:r>
              <a:rPr lang="en-US" altLang="en-US" sz="2300" dirty="0"/>
              <a:t>. </a:t>
            </a:r>
          </a:p>
          <a:p>
            <a:endParaRPr lang="en-US" dirty="0" smtClean="0"/>
          </a:p>
          <a:p>
            <a:endParaRPr lang="en-US" dirty="0" smtClean="0"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57" y="1676400"/>
            <a:ext cx="53340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83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19912"/>
          </a:xfrm>
        </p:spPr>
        <p:txBody>
          <a:bodyPr/>
          <a:lstStyle/>
          <a:p>
            <a:r>
              <a:rPr lang="en-US" dirty="0" smtClean="0"/>
              <a:t>Krebs Cycle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5519057" cy="4800600"/>
          </a:xfrm>
        </p:spPr>
        <p:txBody>
          <a:bodyPr>
            <a:normAutofit fontScale="70000" lnSpcReduction="20000"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2700" dirty="0" smtClean="0"/>
              <a:t>Enzymes then do </a:t>
            </a:r>
            <a:r>
              <a:rPr lang="en-US" altLang="en-US" sz="2700" dirty="0"/>
              <a:t>one or more of the following: 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2700" i="1" dirty="0" smtClean="0"/>
              <a:t>Molecular rearrangements: </a:t>
            </a:r>
            <a:r>
              <a:rPr lang="en-US" altLang="en-US" sz="2700" dirty="0" smtClean="0"/>
              <a:t>change </a:t>
            </a:r>
            <a:r>
              <a:rPr lang="en-US" altLang="en-US" sz="2700" dirty="0"/>
              <a:t>citric acid or its derivatives into </a:t>
            </a:r>
            <a:r>
              <a:rPr lang="en-US" altLang="en-US" sz="2700" dirty="0" smtClean="0"/>
              <a:t>substrates </a:t>
            </a:r>
            <a:r>
              <a:rPr lang="en-US" altLang="en-US" sz="2700" dirty="0"/>
              <a:t>for the next reaction. </a:t>
            </a:r>
            <a:endParaRPr lang="en-US" altLang="en-US" sz="2700" dirty="0" smtClean="0"/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2700" i="1" dirty="0" smtClean="0"/>
              <a:t>Remove </a:t>
            </a:r>
            <a:r>
              <a:rPr lang="en-US" altLang="en-US" sz="2700" i="1" dirty="0"/>
              <a:t>carboxyl </a:t>
            </a:r>
            <a:r>
              <a:rPr lang="en-US" altLang="en-US" sz="2700" i="1" dirty="0" smtClean="0"/>
              <a:t>groups:</a:t>
            </a:r>
            <a:r>
              <a:rPr lang="en-US" altLang="en-US" sz="2700" dirty="0" smtClean="0"/>
              <a:t> releasing </a:t>
            </a:r>
            <a:r>
              <a:rPr lang="en-US" altLang="en-US" sz="2700" dirty="0"/>
              <a:t>of carbon </a:t>
            </a:r>
            <a:r>
              <a:rPr lang="en-US" altLang="en-US" sz="2700" dirty="0" smtClean="0"/>
              <a:t>dioxide; molecules </a:t>
            </a:r>
            <a:r>
              <a:rPr lang="en-US" altLang="en-US" sz="2700" dirty="0"/>
              <a:t>in the cycle are losing </a:t>
            </a:r>
            <a:r>
              <a:rPr lang="en-US" altLang="en-US" sz="2700" dirty="0" smtClean="0"/>
              <a:t>carbons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2700" i="1" dirty="0" smtClean="0"/>
              <a:t>Oxidation-Reduction </a:t>
            </a:r>
            <a:r>
              <a:rPr lang="en-US" altLang="en-US" sz="2700" i="1" dirty="0"/>
              <a:t>reactions</a:t>
            </a:r>
            <a:r>
              <a:rPr lang="en-US" altLang="en-US" sz="2700" dirty="0"/>
              <a:t>. The food-derived molecules in the cycle are oxidized. These oxidations power the reduction of the electron carriers NAD+ to NADH and FAD to FADH</a:t>
            </a:r>
            <a:r>
              <a:rPr lang="en-US" altLang="en-US" sz="2700" baseline="-30000" dirty="0"/>
              <a:t>2</a:t>
            </a:r>
            <a:r>
              <a:rPr lang="en-US" altLang="en-US" sz="2700" dirty="0"/>
              <a:t>. </a:t>
            </a:r>
            <a:endParaRPr lang="en-US" altLang="en-US" sz="2700" dirty="0" smtClean="0"/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2700" i="1" dirty="0" smtClean="0"/>
              <a:t>Substrate-level </a:t>
            </a:r>
            <a:r>
              <a:rPr lang="en-US" altLang="en-US" sz="2700" i="1" dirty="0" err="1"/>
              <a:t>phosphorylations</a:t>
            </a:r>
            <a:r>
              <a:rPr lang="en-US" altLang="en-US" sz="2700" i="1" dirty="0"/>
              <a:t>:</a:t>
            </a:r>
            <a:r>
              <a:rPr lang="en-US" altLang="en-US" sz="2700" dirty="0"/>
              <a:t>  </a:t>
            </a:r>
            <a:r>
              <a:rPr lang="en-US" altLang="en-US" sz="2700" dirty="0" smtClean="0"/>
              <a:t>Enzymes </a:t>
            </a:r>
            <a:r>
              <a:rPr lang="en-US" altLang="en-US" sz="2700" dirty="0"/>
              <a:t>use the chemical energy that was provided by acetyl-CoA to phosphorylate an ADP, creating an </a:t>
            </a:r>
            <a:r>
              <a:rPr lang="en-US" altLang="en-US" sz="2700" dirty="0" smtClean="0"/>
              <a:t>ATP; immediate energy for the cell.</a:t>
            </a:r>
            <a:r>
              <a:rPr lang="en-US" altLang="en-US" sz="2300" dirty="0"/>
              <a:t/>
            </a:r>
            <a:br>
              <a:rPr lang="en-US" altLang="en-US" sz="2300" dirty="0"/>
            </a:br>
            <a:r>
              <a:rPr lang="en-US" altLang="en-US" sz="1800" dirty="0">
                <a:latin typeface="Arial" panose="020B0604020202020204" pitchFamily="34" charset="0"/>
              </a:rPr>
              <a:t>  </a:t>
            </a:r>
          </a:p>
          <a:p>
            <a:endParaRPr lang="en-US" dirty="0" smtClean="0"/>
          </a:p>
          <a:p>
            <a:endParaRPr lang="en-US" dirty="0" smtClean="0">
              <a:sym typeface="Wingdings" panose="05000000000000000000" pitchFamily="2" charset="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657" y="1676400"/>
            <a:ext cx="5334000" cy="420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CELLULAR RESPIRATION?</a:t>
            </a:r>
            <a:endParaRPr lang="en-US" dirty="0"/>
          </a:p>
        </p:txBody>
      </p:sp>
      <p:pic>
        <p:nvPicPr>
          <p:cNvPr id="6" name="q-fKQuZ8dc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80167" y="1885188"/>
            <a:ext cx="7831666" cy="440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8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19912"/>
          </a:xfrm>
        </p:spPr>
        <p:txBody>
          <a:bodyPr/>
          <a:lstStyle/>
          <a:p>
            <a:r>
              <a:rPr lang="en-US" dirty="0" smtClean="0"/>
              <a:t>Remember!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486" y="1676400"/>
            <a:ext cx="10972800" cy="43891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Energy enters </a:t>
            </a:r>
            <a:r>
              <a:rPr lang="en-US" dirty="0" smtClean="0"/>
              <a:t>in </a:t>
            </a:r>
            <a:r>
              <a:rPr lang="en-US" dirty="0"/>
              <a:t>the form of a two carbon molecule, brought in by acetyl Co-A.</a:t>
            </a:r>
          </a:p>
          <a:p>
            <a:r>
              <a:rPr lang="en-US" dirty="0"/>
              <a:t>This </a:t>
            </a:r>
            <a:r>
              <a:rPr lang="en-US" dirty="0" smtClean="0"/>
              <a:t>combines </a:t>
            </a:r>
            <a:r>
              <a:rPr lang="en-US" dirty="0"/>
              <a:t>with a four-carbon molecule called oxalic acid, generating the six-carbon molecule citric acid.</a:t>
            </a:r>
          </a:p>
          <a:p>
            <a:r>
              <a:rPr lang="en-US" dirty="0"/>
              <a:t>During the course of the cycle, the cell harvests </a:t>
            </a:r>
          </a:p>
          <a:p>
            <a:pPr lvl="1"/>
            <a:r>
              <a:rPr lang="en-US" sz="3500" dirty="0" smtClean="0">
                <a:solidFill>
                  <a:srgbClr val="9900CC"/>
                </a:solidFill>
              </a:rPr>
              <a:t>1</a:t>
            </a:r>
            <a:r>
              <a:rPr lang="en-US" dirty="0" smtClean="0"/>
              <a:t> </a:t>
            </a:r>
            <a:r>
              <a:rPr lang="en-US" dirty="0"/>
              <a:t>ATP</a:t>
            </a:r>
          </a:p>
          <a:p>
            <a:pPr lvl="1"/>
            <a:r>
              <a:rPr lang="en-US" sz="2800" dirty="0" smtClean="0">
                <a:solidFill>
                  <a:srgbClr val="9900CC"/>
                </a:solidFill>
              </a:rPr>
              <a:t>3</a:t>
            </a:r>
            <a:r>
              <a:rPr lang="en-US" dirty="0" smtClean="0"/>
              <a:t> </a:t>
            </a:r>
            <a:r>
              <a:rPr lang="en-US" dirty="0"/>
              <a:t>NADHs</a:t>
            </a:r>
          </a:p>
          <a:p>
            <a:pPr lvl="1"/>
            <a:r>
              <a:rPr lang="en-US" sz="3500" dirty="0" smtClean="0">
                <a:solidFill>
                  <a:srgbClr val="9900CC"/>
                </a:solidFill>
              </a:rPr>
              <a:t>1</a:t>
            </a:r>
            <a:r>
              <a:rPr lang="en-US" dirty="0" smtClean="0"/>
              <a:t> </a:t>
            </a:r>
            <a:r>
              <a:rPr lang="en-US" dirty="0"/>
              <a:t>FADH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r>
              <a:rPr lang="en-US" dirty="0"/>
              <a:t>Two CO</a:t>
            </a:r>
            <a:r>
              <a:rPr lang="en-US" baseline="-25000" dirty="0"/>
              <a:t>2 </a:t>
            </a:r>
            <a:r>
              <a:rPr lang="en-US" dirty="0"/>
              <a:t>are released as a waste </a:t>
            </a:r>
            <a:r>
              <a:rPr lang="en-US" dirty="0" smtClean="0"/>
              <a:t>product.</a:t>
            </a:r>
            <a:endParaRPr lang="en-US" dirty="0"/>
          </a:p>
          <a:p>
            <a:r>
              <a:rPr lang="en-US" dirty="0" smtClean="0"/>
              <a:t>The </a:t>
            </a:r>
            <a:r>
              <a:rPr lang="en-US" dirty="0"/>
              <a:t>Krebs cycle runs twice </a:t>
            </a:r>
            <a:r>
              <a:rPr lang="en-US" dirty="0" smtClean="0"/>
              <a:t>for </a:t>
            </a:r>
            <a:r>
              <a:rPr lang="en-US" dirty="0"/>
              <a:t>every </a:t>
            </a:r>
            <a:r>
              <a:rPr lang="en-US" dirty="0" smtClean="0"/>
              <a:t>glucose (glucose is </a:t>
            </a:r>
            <a:r>
              <a:rPr lang="en-US" dirty="0"/>
              <a:t>broken down to </a:t>
            </a:r>
            <a:r>
              <a:rPr lang="en-US" i="1" dirty="0"/>
              <a:t>two</a:t>
            </a:r>
            <a:r>
              <a:rPr lang="en-US" dirty="0"/>
              <a:t> pyruvates, which become </a:t>
            </a:r>
            <a:r>
              <a:rPr lang="en-US" i="1" dirty="0"/>
              <a:t>two</a:t>
            </a:r>
            <a:r>
              <a:rPr lang="en-US" dirty="0"/>
              <a:t> Acetyl </a:t>
            </a:r>
            <a:r>
              <a:rPr lang="en-US" dirty="0" err="1" smtClean="0"/>
              <a:t>CoAs</a:t>
            </a:r>
            <a:r>
              <a:rPr lang="en-US" dirty="0" smtClean="0"/>
              <a:t>).</a:t>
            </a:r>
            <a:endParaRPr lang="en-US" dirty="0"/>
          </a:p>
          <a:p>
            <a:r>
              <a:rPr lang="en-US" dirty="0"/>
              <a:t>This is all occurring in the mitochondrial matrix.</a:t>
            </a:r>
          </a:p>
        </p:txBody>
      </p:sp>
    </p:spTree>
    <p:extLst>
      <p:ext uri="{BB962C8B-B14F-4D97-AF65-F5344CB8AC3E}">
        <p14:creationId xmlns:p14="http://schemas.microsoft.com/office/powerpoint/2010/main" val="27530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 your carbons…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86000"/>
            <a:ext cx="5715000" cy="3860132"/>
          </a:xfrm>
        </p:spPr>
      </p:pic>
      <p:sp>
        <p:nvSpPr>
          <p:cNvPr id="5" name="Rectangle 4"/>
          <p:cNvSpPr/>
          <p:nvPr/>
        </p:nvSpPr>
        <p:spPr>
          <a:xfrm>
            <a:off x="7086600" y="4876800"/>
            <a:ext cx="1371600" cy="1371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86800" y="5029200"/>
            <a:ext cx="18244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Substrates for Oxidative Phosphorylation</a:t>
            </a:r>
          </a:p>
        </p:txBody>
      </p:sp>
    </p:spTree>
    <p:extLst>
      <p:ext uri="{BB962C8B-B14F-4D97-AF65-F5344CB8AC3E}">
        <p14:creationId xmlns:p14="http://schemas.microsoft.com/office/powerpoint/2010/main" val="2708009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TCA: An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803" y="1600200"/>
            <a:ext cx="3843864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65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MEMORY CHECK!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C:\Users\ljlab\AppData\Local\Microsoft\Windows\Temporary Internet Files\Content.IE5\O72CSFMW\logo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2819400"/>
            <a:ext cx="4207523" cy="36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6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88772"/>
            <a:ext cx="6654952" cy="4728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11734800" cy="1066800"/>
          </a:xfrm>
        </p:spPr>
        <p:txBody>
          <a:bodyPr/>
          <a:lstStyle/>
          <a:p>
            <a:r>
              <a:rPr lang="en-US" sz="5400" dirty="0" smtClean="0"/>
              <a:t>Fill in the diagram with the correct terms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2057400"/>
            <a:ext cx="2476500" cy="4481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NAD</a:t>
            </a:r>
            <a:r>
              <a:rPr lang="en-US" baseline="30000" dirty="0" smtClean="0"/>
              <a:t>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NADH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FADH2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ATP</a:t>
            </a:r>
          </a:p>
        </p:txBody>
      </p:sp>
      <p:sp>
        <p:nvSpPr>
          <p:cNvPr id="5" name="Rectangle 4"/>
          <p:cNvSpPr/>
          <p:nvPr/>
        </p:nvSpPr>
        <p:spPr>
          <a:xfrm>
            <a:off x="4495800" y="3352800"/>
            <a:ext cx="838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48200" y="3693772"/>
            <a:ext cx="838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899476" y="6487630"/>
            <a:ext cx="457200" cy="236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699576" y="6259030"/>
            <a:ext cx="5334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677400" y="5105400"/>
            <a:ext cx="838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67800" y="5130686"/>
            <a:ext cx="457200" cy="203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067800" y="4800600"/>
            <a:ext cx="838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067800" y="4114800"/>
            <a:ext cx="6096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234638" y="3810000"/>
            <a:ext cx="838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105900" y="3450771"/>
            <a:ext cx="838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181600" y="5669756"/>
            <a:ext cx="838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914900" y="5312229"/>
            <a:ext cx="8382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8047378" y="5887470"/>
            <a:ext cx="618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GDP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00234" y="6084687"/>
            <a:ext cx="6185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GTP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16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84337"/>
            <a:ext cx="6654952" cy="4728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11734800" cy="1066800"/>
          </a:xfrm>
        </p:spPr>
        <p:txBody>
          <a:bodyPr/>
          <a:lstStyle/>
          <a:p>
            <a:r>
              <a:rPr lang="en-US" sz="5400" dirty="0" smtClean="0"/>
              <a:t>Fill in the diagram with the correct terms</a:t>
            </a:r>
            <a:endParaRPr lang="en-US" sz="5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2057400"/>
            <a:ext cx="2476500" cy="4481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NAD</a:t>
            </a:r>
            <a:r>
              <a:rPr lang="en-US" baseline="30000" dirty="0" smtClean="0"/>
              <a:t>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NADH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FADH2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ADP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ATP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7200" y="5867401"/>
            <a:ext cx="609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GDP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0" y="6132173"/>
            <a:ext cx="609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GTP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24800" y="6411744"/>
            <a:ext cx="609600" cy="3048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A</a:t>
            </a:r>
            <a:r>
              <a:rPr lang="en-US" sz="1400" dirty="0" smtClean="0">
                <a:solidFill>
                  <a:schemeClr val="bg1"/>
                </a:solidFill>
              </a:rPr>
              <a:t>DP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34400" y="6259344"/>
            <a:ext cx="609600" cy="3048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ATP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29600" y="6019801"/>
            <a:ext cx="6096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GDP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067800" y="4026013"/>
            <a:ext cx="609600" cy="3048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CO2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220200" y="3737557"/>
            <a:ext cx="762000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NADH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144000" y="3376571"/>
            <a:ext cx="609600" cy="3048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NAD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648200" y="3319625"/>
            <a:ext cx="762000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NADH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6800" y="3681371"/>
            <a:ext cx="609600" cy="3048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NAD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34000" y="5641557"/>
            <a:ext cx="584048" cy="3048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FAD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14900" y="5279811"/>
            <a:ext cx="838200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FADH2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6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323" y="2763715"/>
            <a:ext cx="3733800" cy="3733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96112"/>
          </a:xfrm>
        </p:spPr>
        <p:txBody>
          <a:bodyPr/>
          <a:lstStyle/>
          <a:p>
            <a:r>
              <a:rPr lang="en-US" dirty="0" smtClean="0"/>
              <a:t>Oxidative Phosphorylation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7620000" cy="4312920"/>
          </a:xfrm>
        </p:spPr>
        <p:txBody>
          <a:bodyPr/>
          <a:lstStyle/>
          <a:p>
            <a:r>
              <a:rPr lang="en-US" dirty="0" smtClean="0"/>
              <a:t>Last step in cellular respiration</a:t>
            </a:r>
          </a:p>
          <a:p>
            <a:r>
              <a:rPr lang="en-US" b="1" i="1" dirty="0" smtClean="0">
                <a:hlinkClick r:id="rId4"/>
              </a:rPr>
              <a:t>Inner mitochondrial membrane</a:t>
            </a:r>
            <a:endParaRPr lang="en-US" b="1" i="1" dirty="0" smtClean="0"/>
          </a:p>
          <a:p>
            <a:r>
              <a:rPr lang="en-US" dirty="0" smtClean="0"/>
              <a:t>Releases chemical energy stored in NADH &amp; FADH2</a:t>
            </a:r>
          </a:p>
          <a:p>
            <a:pPr lvl="1"/>
            <a:r>
              <a:rPr lang="en-US" dirty="0" smtClean="0"/>
              <a:t>1 NADH= 3ATP made</a:t>
            </a:r>
          </a:p>
          <a:p>
            <a:pPr lvl="1"/>
            <a:r>
              <a:rPr lang="en-US" dirty="0" smtClean="0"/>
              <a:t>1 FADH2 = 2 ATP made</a:t>
            </a:r>
          </a:p>
          <a:p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10058400" y="3886200"/>
            <a:ext cx="1752600" cy="25908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6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19912"/>
          </a:xfrm>
        </p:spPr>
        <p:txBody>
          <a:bodyPr/>
          <a:lstStyle/>
          <a:p>
            <a:r>
              <a:rPr lang="en-US" dirty="0" smtClean="0"/>
              <a:t>Electron Transport Chain (ETC)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389120"/>
          </a:xfrm>
        </p:spPr>
        <p:txBody>
          <a:bodyPr/>
          <a:lstStyle/>
          <a:p>
            <a:r>
              <a:rPr lang="en-US" dirty="0" smtClean="0"/>
              <a:t>A series of protein complexes located in the inner mitochondrial membrane</a:t>
            </a:r>
          </a:p>
          <a:p>
            <a:r>
              <a:rPr lang="en-US" dirty="0" smtClean="0"/>
              <a:t>NADH and FADH2 are the electron donors (like rechargeable batteries)</a:t>
            </a:r>
          </a:p>
          <a:p>
            <a:r>
              <a:rPr lang="en-US" dirty="0" smtClean="0"/>
              <a:t>Pumping of H+ ions create a gradient that drives ATP synthase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887" y="3505200"/>
            <a:ext cx="6372225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73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17" y="533400"/>
            <a:ext cx="61008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0" y="990601"/>
            <a:ext cx="37338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There are 3 major complexes in the ETC that aid in the transfer of </a:t>
            </a:r>
            <a:r>
              <a:rPr lang="en-US" sz="2800" dirty="0" smtClean="0"/>
              <a:t>electrons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II only deals with FADH2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Protein complexes are like a “wire” allowing electrons to flow</a:t>
            </a:r>
          </a:p>
          <a:p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2" name="Oval 1"/>
          <p:cNvSpPr/>
          <p:nvPr/>
        </p:nvSpPr>
        <p:spPr>
          <a:xfrm>
            <a:off x="2286000" y="2209800"/>
            <a:ext cx="990600" cy="2057400"/>
          </a:xfrm>
          <a:prstGeom prst="ellipse">
            <a:avLst/>
          </a:prstGeom>
          <a:noFill/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4114800" y="2122693"/>
            <a:ext cx="838200" cy="2057400"/>
          </a:xfrm>
          <a:prstGeom prst="ellipse">
            <a:avLst/>
          </a:prstGeom>
          <a:noFill/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486400" y="2328423"/>
            <a:ext cx="990600" cy="1817893"/>
          </a:xfrm>
          <a:prstGeom prst="ellipse">
            <a:avLst/>
          </a:prstGeom>
          <a:noFill/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352800" y="3151394"/>
            <a:ext cx="685800" cy="582407"/>
          </a:xfrm>
          <a:prstGeom prst="rect">
            <a:avLst/>
          </a:prstGeom>
          <a:noFill/>
          <a:ln>
            <a:solidFill>
              <a:srgbClr val="00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0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3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97504"/>
            <a:ext cx="10972800" cy="1143000"/>
          </a:xfrm>
        </p:spPr>
        <p:txBody>
          <a:bodyPr/>
          <a:lstStyle/>
          <a:p>
            <a:r>
              <a:rPr lang="en-US" dirty="0" smtClean="0"/>
              <a:t>How it works: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6400800" cy="5029200"/>
          </a:xfrm>
        </p:spPr>
        <p:txBody>
          <a:bodyPr>
            <a:normAutofit/>
          </a:bodyPr>
          <a:lstStyle/>
          <a:p>
            <a:r>
              <a:rPr lang="en-US" dirty="0"/>
              <a:t>Each </a:t>
            </a:r>
            <a:r>
              <a:rPr lang="en-US" dirty="0" smtClean="0"/>
              <a:t>electron donation</a:t>
            </a:r>
            <a:r>
              <a:rPr lang="en-US" dirty="0"/>
              <a:t> </a:t>
            </a:r>
            <a:r>
              <a:rPr lang="en-US" dirty="0" smtClean="0"/>
              <a:t>is an oxidation resulting in </a:t>
            </a:r>
            <a:r>
              <a:rPr lang="en-US" dirty="0"/>
              <a:t>NADH becoming </a:t>
            </a:r>
            <a:r>
              <a:rPr lang="en-US" dirty="0" smtClean="0"/>
              <a:t>NAD</a:t>
            </a:r>
            <a:r>
              <a:rPr lang="en-US" baseline="30000" dirty="0"/>
              <a:t>+</a:t>
            </a:r>
            <a:r>
              <a:rPr lang="en-US" dirty="0"/>
              <a:t>, and FADH</a:t>
            </a:r>
            <a:r>
              <a:rPr lang="en-US" baseline="-25000" dirty="0"/>
              <a:t>2</a:t>
            </a:r>
            <a:r>
              <a:rPr lang="en-US" dirty="0"/>
              <a:t> becoming </a:t>
            </a:r>
            <a:r>
              <a:rPr lang="en-US" dirty="0" smtClean="0"/>
              <a:t>FAD</a:t>
            </a:r>
          </a:p>
          <a:p>
            <a:r>
              <a:rPr lang="en-US" dirty="0" smtClean="0"/>
              <a:t>Electron </a:t>
            </a:r>
            <a:r>
              <a:rPr lang="en-US" dirty="0"/>
              <a:t>carriers are organized in terms of </a:t>
            </a:r>
            <a:r>
              <a:rPr lang="en-US" dirty="0" smtClean="0"/>
              <a:t>electronegativity 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tendency to acquire </a:t>
            </a:r>
            <a:r>
              <a:rPr lang="en-US" dirty="0" smtClean="0"/>
              <a:t>electrons </a:t>
            </a:r>
          </a:p>
          <a:p>
            <a:r>
              <a:rPr lang="en-US" dirty="0" smtClean="0"/>
              <a:t>Moving </a:t>
            </a:r>
            <a:r>
              <a:rPr lang="en-US" dirty="0"/>
              <a:t>along the electron transport chain, each electron carrier has a greater electronegativity than the </a:t>
            </a:r>
            <a:r>
              <a:rPr lang="en-US" dirty="0" smtClean="0"/>
              <a:t>previous</a:t>
            </a:r>
          </a:p>
          <a:p>
            <a:pPr lvl="1"/>
            <a:r>
              <a:rPr lang="en-US" dirty="0" smtClean="0"/>
              <a:t>Electrons are “falling down</a:t>
            </a:r>
            <a:r>
              <a:rPr lang="en-US" dirty="0"/>
              <a:t>” an energy gradient. As they fall, they release </a:t>
            </a:r>
            <a:r>
              <a:rPr lang="en-US" dirty="0" smtClean="0"/>
              <a:t>energy.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7467600" y="6248400"/>
            <a:ext cx="9906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0927" y="2133600"/>
            <a:ext cx="4115937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18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CELLULAR RESPIRATION?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Metabolic reactions in the cell that are designed to convert nutrients from food into Adenosine Triphosphate (ATP)</a:t>
            </a:r>
          </a:p>
          <a:p>
            <a:pPr lvl="1"/>
            <a:r>
              <a:rPr lang="en-US" dirty="0" smtClean="0"/>
              <a:t>Carbohydrates, fats, and proteins can all be used as fuel</a:t>
            </a:r>
          </a:p>
          <a:p>
            <a:r>
              <a:rPr lang="en-US" dirty="0" smtClean="0"/>
              <a:t>ATP is used to provide the body’s energy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5862" y="4140691"/>
            <a:ext cx="4067899" cy="226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4151" y="4572447"/>
            <a:ext cx="2558143" cy="1679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r="10880"/>
          <a:stretch/>
        </p:blipFill>
        <p:spPr bwMode="auto">
          <a:xfrm>
            <a:off x="3962400" y="4291782"/>
            <a:ext cx="2286000" cy="196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00" b="97000" l="6667" r="95333">
                        <a14:foregroundMark x1="21667" y1="31500" x2="21667" y2="26750"/>
                        <a14:foregroundMark x1="9000" y1="63500" x2="12667" y2="65000"/>
                        <a14:foregroundMark x1="58333" y1="21250" x2="57333" y2="14500"/>
                        <a14:foregroundMark x1="58667" y1="15750" x2="59333" y2="20250"/>
                        <a14:foregroundMark x1="65667" y1="41000" x2="73000" y2="41500"/>
                        <a14:foregroundMark x1="79333" y1="39750" x2="73333" y2="43250"/>
                        <a14:foregroundMark x1="80333" y1="39000" x2="78333" y2="40000"/>
                        <a14:foregroundMark x1="42667" y1="91250" x2="48333" y2="91750"/>
                        <a14:foregroundMark x1="29000" y1="86000" x2="32333" y2="85250"/>
                        <a14:foregroundMark x1="37667" y1="79500" x2="43667" y2="7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159" y="4148015"/>
            <a:ext cx="2059644" cy="274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6477000" y="5365251"/>
            <a:ext cx="103155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477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563880"/>
            <a:ext cx="8229600" cy="838200"/>
          </a:xfrm>
        </p:spPr>
        <p:txBody>
          <a:bodyPr/>
          <a:lstStyle/>
          <a:p>
            <a:r>
              <a:rPr lang="en-US" dirty="0" smtClean="0"/>
              <a:t>How it works: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02080"/>
            <a:ext cx="9601200" cy="4389120"/>
          </a:xfrm>
        </p:spPr>
        <p:txBody>
          <a:bodyPr/>
          <a:lstStyle/>
          <a:p>
            <a:r>
              <a:rPr lang="en-US" dirty="0"/>
              <a:t>Oxygen is the final electron acceptor in the electron transport </a:t>
            </a:r>
            <a:r>
              <a:rPr lang="en-US" dirty="0" smtClean="0"/>
              <a:t>chain</a:t>
            </a:r>
            <a:endParaRPr lang="en-US" dirty="0"/>
          </a:p>
          <a:p>
            <a:r>
              <a:rPr lang="en-US" dirty="0" smtClean="0"/>
              <a:t>Oxygen also </a:t>
            </a:r>
            <a:r>
              <a:rPr lang="en-US" dirty="0"/>
              <a:t>grabs protons from the </a:t>
            </a:r>
            <a:r>
              <a:rPr lang="en-US" dirty="0" smtClean="0"/>
              <a:t>matrix</a:t>
            </a:r>
          </a:p>
          <a:p>
            <a:pPr lvl="1"/>
            <a:r>
              <a:rPr lang="en-US" dirty="0" smtClean="0"/>
              <a:t>Oxygen is reduced to water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second waste product of cellular </a:t>
            </a:r>
            <a:r>
              <a:rPr lang="en-US" dirty="0" smtClean="0"/>
              <a:t>respiration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718422"/>
            <a:ext cx="5915025" cy="275857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01000" y="4724400"/>
            <a:ext cx="1219200" cy="19050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09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19912"/>
          </a:xfrm>
        </p:spPr>
        <p:txBody>
          <a:bodyPr/>
          <a:lstStyle/>
          <a:p>
            <a:r>
              <a:rPr lang="en-US" dirty="0" smtClean="0"/>
              <a:t>How it works: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800600"/>
          </a:xfrm>
        </p:spPr>
        <p:txBody>
          <a:bodyPr>
            <a:normAutofit/>
          </a:bodyPr>
          <a:lstStyle/>
          <a:p>
            <a:r>
              <a:rPr lang="en-US" sz="2500" dirty="0"/>
              <a:t>Pumping protons from the matrix </a:t>
            </a:r>
            <a:r>
              <a:rPr lang="en-US" sz="2500" dirty="0" smtClean="0"/>
              <a:t>to </a:t>
            </a:r>
            <a:r>
              <a:rPr lang="en-US" sz="2500" dirty="0"/>
              <a:t>the intermembrane space </a:t>
            </a:r>
            <a:r>
              <a:rPr lang="en-US" sz="2500" dirty="0" smtClean="0"/>
              <a:t>creates a potential </a:t>
            </a:r>
            <a:r>
              <a:rPr lang="en-US" sz="2500" dirty="0"/>
              <a:t>energy gradient </a:t>
            </a:r>
            <a:endParaRPr lang="en-US" sz="2500" dirty="0" smtClean="0"/>
          </a:p>
          <a:p>
            <a:r>
              <a:rPr lang="en-US" sz="2500" dirty="0" smtClean="0"/>
              <a:t>Positively </a:t>
            </a:r>
            <a:r>
              <a:rPr lang="en-US" sz="2500" dirty="0"/>
              <a:t>charged protons </a:t>
            </a:r>
            <a:r>
              <a:rPr lang="en-US" sz="2500" dirty="0" smtClean="0"/>
              <a:t>want to leave the </a:t>
            </a:r>
            <a:r>
              <a:rPr lang="en-US" sz="2500" dirty="0"/>
              <a:t>positively charged intermembrane space </a:t>
            </a:r>
            <a:r>
              <a:rPr lang="en-US" sz="2500" dirty="0" smtClean="0"/>
              <a:t>(like </a:t>
            </a:r>
            <a:r>
              <a:rPr lang="en-US" sz="2500" dirty="0"/>
              <a:t>charges repel) and </a:t>
            </a:r>
            <a:r>
              <a:rPr lang="en-US" sz="2500" dirty="0" smtClean="0"/>
              <a:t>move into </a:t>
            </a:r>
            <a:r>
              <a:rPr lang="en-US" sz="2500" dirty="0"/>
              <a:t>the more negatively charged matrix </a:t>
            </a:r>
            <a:r>
              <a:rPr lang="en-US" sz="2500" dirty="0" smtClean="0"/>
              <a:t>(opposite </a:t>
            </a:r>
            <a:r>
              <a:rPr lang="en-US" sz="2500" dirty="0"/>
              <a:t>charges attract</a:t>
            </a:r>
            <a:r>
              <a:rPr lang="en-US" sz="2500" dirty="0" smtClean="0"/>
              <a:t>)</a:t>
            </a:r>
          </a:p>
          <a:p>
            <a:r>
              <a:rPr lang="en-US" sz="2500" dirty="0" smtClean="0"/>
              <a:t>Protons return </a:t>
            </a:r>
            <a:r>
              <a:rPr lang="en-US" sz="2500" dirty="0"/>
              <a:t>to the </a:t>
            </a:r>
            <a:r>
              <a:rPr lang="en-US" sz="2500" dirty="0" smtClean="0"/>
              <a:t>matrix through </a:t>
            </a:r>
            <a:r>
              <a:rPr lang="en-US" sz="2500" dirty="0"/>
              <a:t>a protein channel and </a:t>
            </a:r>
            <a:r>
              <a:rPr lang="en-US" sz="2500" dirty="0" smtClean="0"/>
              <a:t>the </a:t>
            </a:r>
            <a:r>
              <a:rPr lang="en-US" sz="2500" dirty="0"/>
              <a:t>enzyme </a:t>
            </a:r>
            <a:r>
              <a:rPr lang="en-US" sz="2500" dirty="0" smtClean="0"/>
              <a:t>ATP synthase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450" y="4038600"/>
            <a:ext cx="4991100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ATP Synthase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35480"/>
            <a:ext cx="7924800" cy="4389120"/>
          </a:xfrm>
        </p:spPr>
        <p:txBody>
          <a:bodyPr/>
          <a:lstStyle/>
          <a:p>
            <a:r>
              <a:rPr lang="en-US" dirty="0"/>
              <a:t>ATP synthase has binding sites for ADP and P</a:t>
            </a:r>
            <a:r>
              <a:rPr lang="en-US" baseline="-25000" dirty="0"/>
              <a:t>i</a:t>
            </a:r>
            <a:r>
              <a:rPr lang="en-US" dirty="0"/>
              <a:t> (inorganic phosphate</a:t>
            </a:r>
            <a:r>
              <a:rPr lang="en-US" dirty="0" smtClean="0"/>
              <a:t>)</a:t>
            </a:r>
          </a:p>
          <a:p>
            <a:r>
              <a:rPr lang="en-US" dirty="0" smtClean="0"/>
              <a:t>Protons diffusing </a:t>
            </a:r>
            <a:r>
              <a:rPr lang="en-US" dirty="0"/>
              <a:t>through ATP </a:t>
            </a:r>
            <a:r>
              <a:rPr lang="en-US" dirty="0" smtClean="0"/>
              <a:t>synthase causes </a:t>
            </a:r>
            <a:r>
              <a:rPr lang="en-US" dirty="0"/>
              <a:t>these binding sites to change </a:t>
            </a:r>
            <a:r>
              <a:rPr lang="en-US" dirty="0" smtClean="0"/>
              <a:t>shape</a:t>
            </a:r>
          </a:p>
          <a:p>
            <a:r>
              <a:rPr lang="en-US" dirty="0" smtClean="0"/>
              <a:t>This </a:t>
            </a:r>
            <a:r>
              <a:rPr lang="en-US" dirty="0"/>
              <a:t>catalyzes formation of a bond between ADP and Pi, transforming them into </a:t>
            </a:r>
            <a:r>
              <a:rPr lang="en-US" dirty="0" smtClean="0"/>
              <a:t>ATP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1847088"/>
            <a:ext cx="3124200" cy="425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90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Oxidative Phosphorylation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9600" y="1935480"/>
            <a:ext cx="5638800" cy="4389120"/>
          </a:xfrm>
        </p:spPr>
        <p:txBody>
          <a:bodyPr/>
          <a:lstStyle/>
          <a:p>
            <a:r>
              <a:rPr lang="en-US" dirty="0" smtClean="0"/>
              <a:t>About </a:t>
            </a:r>
            <a:r>
              <a:rPr lang="en-US" dirty="0" smtClean="0"/>
              <a:t>32 ATP molecules are produced by the end of the electron transport chain</a:t>
            </a:r>
          </a:p>
          <a:p>
            <a:r>
              <a:rPr lang="en-US" dirty="0" smtClean="0"/>
              <a:t>Oxidative Phosphorylation accounts for 90% of the body’s </a:t>
            </a:r>
            <a:r>
              <a:rPr lang="en-US" dirty="0" smtClean="0"/>
              <a:t>ATP</a:t>
            </a:r>
          </a:p>
          <a:p>
            <a:r>
              <a:rPr lang="en-US" dirty="0" smtClean="0">
                <a:hlinkClick r:id="rId4"/>
              </a:rPr>
              <a:t>Quizzes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1935480"/>
            <a:ext cx="5388059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1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618" y="381000"/>
            <a:ext cx="10363200" cy="1244666"/>
          </a:xfrm>
        </p:spPr>
        <p:txBody>
          <a:bodyPr/>
          <a:lstStyle/>
          <a:p>
            <a:r>
              <a:rPr lang="en-US" sz="6600" dirty="0"/>
              <a:t>MEMORY CHECK</a:t>
            </a:r>
            <a:r>
              <a:rPr lang="en-US" sz="6600" dirty="0" smtClean="0"/>
              <a:t>!</a:t>
            </a:r>
            <a:endParaRPr lang="en-US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C:\Users\ljlab\AppData\Local\Microsoft\Windows\Temporary Internet Files\Content.IE5\O72CSFMW\logo[1]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842754"/>
            <a:ext cx="3473824" cy="299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000" y="1858192"/>
            <a:ext cx="1074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i="1" dirty="0" smtClean="0"/>
              <a:t>The </a:t>
            </a:r>
            <a:r>
              <a:rPr lang="en-US" sz="2200" i="1" dirty="0"/>
              <a:t>mitochondrial electron transport </a:t>
            </a:r>
            <a:r>
              <a:rPr lang="en-US" sz="2200" i="1" dirty="0" smtClean="0"/>
              <a:t>chain uses ______ </a:t>
            </a:r>
            <a:r>
              <a:rPr lang="en-US" sz="2200" i="1" dirty="0"/>
              <a:t>energy for pumping </a:t>
            </a:r>
            <a:r>
              <a:rPr lang="en-US" sz="2200" i="1" dirty="0" smtClean="0"/>
              <a:t>______ From </a:t>
            </a:r>
            <a:r>
              <a:rPr lang="en-US" sz="2200" i="1" dirty="0"/>
              <a:t>the mitochondrial ________ to the intermembrane </a:t>
            </a:r>
            <a:r>
              <a:rPr lang="en-US" sz="2200" i="1" dirty="0" smtClean="0"/>
              <a:t>space increasing </a:t>
            </a:r>
            <a:r>
              <a:rPr lang="en-US" sz="2200" i="1" dirty="0"/>
              <a:t>proton concentration in that </a:t>
            </a:r>
            <a:r>
              <a:rPr lang="en-US" sz="2200" i="1" dirty="0" smtClean="0"/>
              <a:t>place.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i="1" dirty="0"/>
              <a:t>The only way the protons can escape </a:t>
            </a:r>
            <a:r>
              <a:rPr lang="en-US" sz="2200" i="1" dirty="0" smtClean="0"/>
              <a:t>is </a:t>
            </a:r>
            <a:r>
              <a:rPr lang="en-US" sz="2200" i="1" dirty="0"/>
              <a:t>through a channel and an enzyme, ATP __________.</a:t>
            </a:r>
            <a:r>
              <a:rPr lang="en-US" sz="2200" dirty="0"/>
              <a:t/>
            </a:r>
            <a:br>
              <a:rPr lang="en-US" sz="2200" dirty="0"/>
            </a:br>
            <a:r>
              <a:rPr lang="en-US" sz="2200" i="1" dirty="0"/>
              <a:t>Which uses diffusing protons’ kinetic </a:t>
            </a:r>
            <a:r>
              <a:rPr lang="en-US" sz="2200" i="1" dirty="0" smtClean="0"/>
              <a:t>energy </a:t>
            </a:r>
            <a:r>
              <a:rPr lang="en-US" sz="2200" i="1" dirty="0"/>
              <a:t>t</a:t>
            </a:r>
            <a:r>
              <a:rPr lang="en-US" sz="2200" i="1" dirty="0" smtClean="0"/>
              <a:t>o </a:t>
            </a:r>
            <a:r>
              <a:rPr lang="en-US" sz="2200" i="1" dirty="0"/>
              <a:t>make ATP, from ______ and P</a:t>
            </a:r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977153" y="4923124"/>
            <a:ext cx="746760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ynthase		electron		ADP	matrix		protons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3381367"/>
              </p:ext>
            </p:extLst>
          </p:nvPr>
        </p:nvGraphicFramePr>
        <p:xfrm>
          <a:off x="1676400" y="899160"/>
          <a:ext cx="8839200" cy="5806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7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27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4918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Glycolysis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Pyruvate</a:t>
                      </a:r>
                      <a:r>
                        <a:rPr lang="en-US" dirty="0" smtClean="0">
                          <a:sym typeface="Wingdings" panose="05000000000000000000" pitchFamily="2" charset="2"/>
                        </a:rPr>
                        <a:t> Acetyl-CoA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Citric</a:t>
                      </a:r>
                      <a:r>
                        <a:rPr lang="en-US" baseline="0" dirty="0" smtClean="0"/>
                        <a:t> Acid Cycle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Oxidative Phosphorylation</a:t>
                      </a:r>
                      <a:endParaRPr lang="en-US" sz="1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388">
                <a:tc>
                  <a:txBody>
                    <a:bodyPr/>
                    <a:lstStyle/>
                    <a:p>
                      <a:r>
                        <a:rPr lang="en-US" i="1" dirty="0" smtClean="0"/>
                        <a:t>Location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Cytoplasm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Mitochondrial</a:t>
                      </a:r>
                      <a:r>
                        <a:rPr lang="en-US" baseline="0" dirty="0" smtClean="0"/>
                        <a:t> Matrix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Mitochondrial</a:t>
                      </a:r>
                      <a:r>
                        <a:rPr lang="en-US" baseline="0" dirty="0" smtClean="0"/>
                        <a:t> Matrix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Inner mitochondrial membrane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1388">
                <a:tc>
                  <a:txBody>
                    <a:bodyPr/>
                    <a:lstStyle/>
                    <a:p>
                      <a:r>
                        <a:rPr lang="en-US" i="1" dirty="0" smtClean="0"/>
                        <a:t>Reactants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Glucose</a:t>
                      </a:r>
                    </a:p>
                    <a:p>
                      <a:r>
                        <a:rPr lang="en-US" dirty="0" smtClean="0"/>
                        <a:t>2 ATP</a:t>
                      </a:r>
                    </a:p>
                    <a:p>
                      <a:r>
                        <a:rPr lang="en-US" dirty="0" smtClean="0"/>
                        <a:t>2 NAD+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Pyruvate</a:t>
                      </a:r>
                    </a:p>
                    <a:p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NAD+</a:t>
                      </a:r>
                    </a:p>
                    <a:p>
                      <a:r>
                        <a:rPr lang="en-US" baseline="0" dirty="0" smtClean="0"/>
                        <a:t>2 CoA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acetyl-CoA</a:t>
                      </a:r>
                    </a:p>
                    <a:p>
                      <a:r>
                        <a:rPr lang="en-US" dirty="0" smtClean="0"/>
                        <a:t>6</a:t>
                      </a:r>
                      <a:r>
                        <a:rPr lang="en-US" baseline="0" dirty="0" smtClean="0"/>
                        <a:t> NAD+</a:t>
                      </a:r>
                    </a:p>
                    <a:p>
                      <a:r>
                        <a:rPr lang="en-US" baseline="0" dirty="0" smtClean="0"/>
                        <a:t>2 FAD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 NADH</a:t>
                      </a:r>
                    </a:p>
                    <a:p>
                      <a:r>
                        <a:rPr lang="en-US" dirty="0" smtClean="0"/>
                        <a:t>4 FADH2</a:t>
                      </a:r>
                    </a:p>
                    <a:p>
                      <a:r>
                        <a:rPr lang="en-US" dirty="0" smtClean="0"/>
                        <a:t>6 O2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1388">
                <a:tc>
                  <a:txBody>
                    <a:bodyPr/>
                    <a:lstStyle/>
                    <a:p>
                      <a:r>
                        <a:rPr lang="en-US" i="1" dirty="0" smtClean="0"/>
                        <a:t>Products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pyruvate</a:t>
                      </a:r>
                    </a:p>
                    <a:p>
                      <a:r>
                        <a:rPr lang="en-US" dirty="0" smtClean="0"/>
                        <a:t>4</a:t>
                      </a:r>
                      <a:r>
                        <a:rPr lang="en-US" baseline="0" dirty="0" smtClean="0"/>
                        <a:t> ATP</a:t>
                      </a:r>
                    </a:p>
                    <a:p>
                      <a:r>
                        <a:rPr lang="en-US" baseline="0" dirty="0" smtClean="0"/>
                        <a:t>2 NADH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</a:t>
                      </a:r>
                      <a:r>
                        <a:rPr lang="en-US" dirty="0" err="1" smtClean="0"/>
                        <a:t>Acetyl-Coa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2</a:t>
                      </a:r>
                      <a:r>
                        <a:rPr lang="en-US" baseline="0" dirty="0" smtClean="0"/>
                        <a:t> NADH</a:t>
                      </a:r>
                    </a:p>
                    <a:p>
                      <a:r>
                        <a:rPr lang="en-US" baseline="0" dirty="0" smtClean="0"/>
                        <a:t>2 CO2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 CO2</a:t>
                      </a:r>
                    </a:p>
                    <a:p>
                      <a:r>
                        <a:rPr lang="en-US" dirty="0" smtClean="0"/>
                        <a:t>6 NADH</a:t>
                      </a:r>
                    </a:p>
                    <a:p>
                      <a:r>
                        <a:rPr lang="en-US" dirty="0" smtClean="0"/>
                        <a:t>2 FADH2</a:t>
                      </a:r>
                    </a:p>
                    <a:p>
                      <a:r>
                        <a:rPr lang="en-US" dirty="0" smtClean="0"/>
                        <a:t>2 ATP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 NAD+</a:t>
                      </a:r>
                    </a:p>
                    <a:p>
                      <a:r>
                        <a:rPr lang="en-US" dirty="0" smtClean="0"/>
                        <a:t>4 FAD+</a:t>
                      </a:r>
                    </a:p>
                    <a:p>
                      <a:r>
                        <a:rPr lang="en-US" dirty="0" smtClean="0"/>
                        <a:t>32 ATP</a:t>
                      </a:r>
                    </a:p>
                    <a:p>
                      <a:r>
                        <a:rPr lang="en-US" dirty="0" smtClean="0"/>
                        <a:t>6 H2O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0532">
                <a:tc>
                  <a:txBody>
                    <a:bodyPr/>
                    <a:lstStyle/>
                    <a:p>
                      <a:r>
                        <a:rPr lang="en-US" i="1" dirty="0" smtClean="0"/>
                        <a:t>ATP required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ATP produced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r>
                        <a:rPr lang="en-US" i="1" dirty="0" smtClean="0"/>
                        <a:t>Net ATP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0"/>
            <a:ext cx="8305800" cy="932688"/>
          </a:xfrm>
        </p:spPr>
        <p:txBody>
          <a:bodyPr>
            <a:normAutofit/>
          </a:bodyPr>
          <a:lstStyle/>
          <a:p>
            <a:r>
              <a:rPr lang="en-US" sz="4800" b="1" dirty="0"/>
              <a:t>Summary of Cellular Respiration</a:t>
            </a:r>
          </a:p>
        </p:txBody>
      </p:sp>
    </p:spTree>
    <p:extLst>
      <p:ext uri="{BB962C8B-B14F-4D97-AF65-F5344CB8AC3E}">
        <p14:creationId xmlns:p14="http://schemas.microsoft.com/office/powerpoint/2010/main" val="35827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</p:spPr>
        <p:txBody>
          <a:bodyPr/>
          <a:lstStyle/>
          <a:p>
            <a:r>
              <a:rPr lang="en-US" dirty="0" smtClean="0"/>
              <a:t>Anaerobic Respiration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389120"/>
          </a:xfrm>
        </p:spPr>
        <p:txBody>
          <a:bodyPr/>
          <a:lstStyle/>
          <a:p>
            <a:r>
              <a:rPr lang="en-US" dirty="0" smtClean="0"/>
              <a:t>Doesn’t require the use of O2 </a:t>
            </a:r>
          </a:p>
          <a:p>
            <a:r>
              <a:rPr lang="en-US" dirty="0" smtClean="0"/>
              <a:t>Glycolysis</a:t>
            </a:r>
          </a:p>
          <a:p>
            <a:r>
              <a:rPr lang="en-US" dirty="0" smtClean="0"/>
              <a:t>Lactic acid fermentation (animals, humans)</a:t>
            </a:r>
          </a:p>
          <a:p>
            <a:r>
              <a:rPr lang="en-US" dirty="0" smtClean="0"/>
              <a:t>Alcoholic fermentation (yeast</a:t>
            </a:r>
            <a:r>
              <a:rPr lang="en-US" dirty="0" smtClean="0"/>
              <a:t>)</a:t>
            </a:r>
          </a:p>
          <a:p>
            <a:r>
              <a:rPr lang="en-US" dirty="0" smtClean="0"/>
              <a:t>Not sustainable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066096"/>
            <a:ext cx="5331041" cy="349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5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Oxidizes NADH to </a:t>
            </a:r>
            <a:r>
              <a:rPr lang="en-US" dirty="0"/>
              <a:t>NAD+ so that  glycolysis can </a:t>
            </a:r>
            <a:r>
              <a:rPr lang="en-US" dirty="0" smtClean="0"/>
              <a:t>continue</a:t>
            </a:r>
            <a:endParaRPr lang="en-US" dirty="0" smtClean="0"/>
          </a:p>
          <a:p>
            <a:r>
              <a:rPr lang="en-US" dirty="0" smtClean="0"/>
              <a:t>There </a:t>
            </a:r>
            <a:r>
              <a:rPr lang="en-US" dirty="0"/>
              <a:t>are two forms: alcoholic &amp; lactic acid fermentation</a:t>
            </a:r>
          </a:p>
          <a:p>
            <a:pPr lvl="1"/>
            <a:r>
              <a:rPr lang="en-US" dirty="0"/>
              <a:t>Pyruvic acid + NADH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Ethanol + CO2 + NAD</a:t>
            </a:r>
            <a:r>
              <a:rPr lang="en-US" b="1" baseline="30000" dirty="0">
                <a:sym typeface="Wingdings" panose="05000000000000000000" pitchFamily="2" charset="2"/>
              </a:rPr>
              <a:t>+ </a:t>
            </a:r>
            <a:endParaRPr lang="en-US" b="1" baseline="30000" dirty="0"/>
          </a:p>
          <a:p>
            <a:pPr lvl="1"/>
            <a:r>
              <a:rPr lang="en-US" dirty="0"/>
              <a:t>Pyruvic acid + NADH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Lactic acid + NAD</a:t>
            </a:r>
            <a:r>
              <a:rPr lang="en-US" b="1" baseline="30000" dirty="0">
                <a:sym typeface="Wingdings" panose="05000000000000000000" pitchFamily="2" charset="2"/>
              </a:rPr>
              <a:t>+</a:t>
            </a:r>
            <a:endParaRPr lang="en-US" b="1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09600" y="4248016"/>
            <a:ext cx="10963183" cy="2164976"/>
            <a:chOff x="546848" y="3778624"/>
            <a:chExt cx="10963183" cy="216497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848" y="3778624"/>
              <a:ext cx="2674228" cy="2164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1" name="Picture 5" descr="http://i.huffpost.com/gen/1461262/thumbs/o-MUSCLE-CRAMPS-CAUSES-facebook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511"/>
            <a:stretch/>
          </p:blipFill>
          <p:spPr bwMode="auto">
            <a:xfrm>
              <a:off x="3283828" y="3904130"/>
              <a:ext cx="2669686" cy="2012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6266" y="3957373"/>
              <a:ext cx="2593575" cy="195036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82209" y="3778624"/>
              <a:ext cx="2827822" cy="21227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965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96112"/>
          </a:xfrm>
        </p:spPr>
        <p:txBody>
          <a:bodyPr/>
          <a:lstStyle/>
          <a:p>
            <a:r>
              <a:rPr lang="en-US" dirty="0" smtClean="0"/>
              <a:t>Alcohol Fermentation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5715000" cy="4343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“A” - glycolysis </a:t>
            </a:r>
          </a:p>
          <a:p>
            <a:r>
              <a:rPr lang="en-US" dirty="0" smtClean="0"/>
              <a:t>“B” - enzymes </a:t>
            </a:r>
            <a:r>
              <a:rPr lang="en-US" dirty="0"/>
              <a:t>break the carboxyl group off </a:t>
            </a:r>
            <a:r>
              <a:rPr lang="en-US" dirty="0" smtClean="0"/>
              <a:t>pyruvate</a:t>
            </a:r>
            <a:r>
              <a:rPr lang="en-US" dirty="0"/>
              <a:t>, producing </a:t>
            </a:r>
            <a:r>
              <a:rPr lang="en-US" dirty="0" smtClean="0"/>
              <a:t>acetaldehyde</a:t>
            </a:r>
            <a:r>
              <a:rPr lang="en-US" dirty="0"/>
              <a:t>. The carboxyl group becomes 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(the </a:t>
            </a:r>
            <a:r>
              <a:rPr lang="en-US" dirty="0"/>
              <a:t>bubbles in beer or </a:t>
            </a:r>
            <a:r>
              <a:rPr lang="en-US" dirty="0" smtClean="0"/>
              <a:t>bread)</a:t>
            </a:r>
            <a:endParaRPr lang="en-US" dirty="0"/>
          </a:p>
          <a:p>
            <a:r>
              <a:rPr lang="en-US" dirty="0" smtClean="0"/>
              <a:t>“</a:t>
            </a:r>
            <a:r>
              <a:rPr lang="en-US" dirty="0"/>
              <a:t>C” </a:t>
            </a:r>
            <a:r>
              <a:rPr lang="en-US" dirty="0" smtClean="0"/>
              <a:t>- regenerating </a:t>
            </a:r>
            <a:r>
              <a:rPr lang="en-US" dirty="0"/>
              <a:t>NAD</a:t>
            </a:r>
            <a:r>
              <a:rPr lang="en-US" baseline="30000" dirty="0"/>
              <a:t>+</a:t>
            </a:r>
            <a:r>
              <a:rPr lang="en-US" dirty="0"/>
              <a:t> </a:t>
            </a:r>
            <a:r>
              <a:rPr lang="en-US" dirty="0" smtClean="0"/>
              <a:t>allowing glycolysis to continue, acetaldehyde </a:t>
            </a:r>
            <a:r>
              <a:rPr lang="en-US" dirty="0"/>
              <a:t>is reduced to </a:t>
            </a:r>
            <a:r>
              <a:rPr lang="en-US" dirty="0" smtClean="0"/>
              <a:t>ethanol. This </a:t>
            </a:r>
            <a:r>
              <a:rPr lang="en-US" dirty="0"/>
              <a:t>oxidation and reduction is paired together, with the electrons (and hydrogens) flowing from NADH (which is being oxidized) to acetaldehyde (which is being reduced).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143125"/>
            <a:ext cx="533400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0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96112"/>
          </a:xfrm>
        </p:spPr>
        <p:txBody>
          <a:bodyPr/>
          <a:lstStyle/>
          <a:p>
            <a:r>
              <a:rPr lang="en-US" dirty="0" smtClean="0"/>
              <a:t>Lactic Acid </a:t>
            </a:r>
            <a:r>
              <a:rPr lang="en-US" dirty="0" smtClean="0"/>
              <a:t>Fermentation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5715000" cy="4343400"/>
          </a:xfrm>
        </p:spPr>
        <p:txBody>
          <a:bodyPr>
            <a:normAutofit/>
          </a:bodyPr>
          <a:lstStyle/>
          <a:p>
            <a:r>
              <a:rPr lang="en-US" dirty="0" smtClean="0"/>
              <a:t>“A” - glycolysis </a:t>
            </a:r>
          </a:p>
          <a:p>
            <a:r>
              <a:rPr lang="en-US" dirty="0" smtClean="0"/>
              <a:t>“B” </a:t>
            </a:r>
            <a:r>
              <a:rPr lang="en-US" dirty="0"/>
              <a:t>- </a:t>
            </a:r>
            <a:r>
              <a:rPr lang="en-US" dirty="0" smtClean="0"/>
              <a:t>absent oxygen</a:t>
            </a:r>
            <a:r>
              <a:rPr lang="en-US" dirty="0"/>
              <a:t>, enzymes take pyruvate and reduce it to lactate, or lactic </a:t>
            </a:r>
            <a:r>
              <a:rPr lang="en-US" dirty="0" smtClean="0"/>
              <a:t>acid, accompanied </a:t>
            </a:r>
            <a:r>
              <a:rPr lang="en-US" dirty="0"/>
              <a:t>by the simultaneous oxidation of NADH to NAD</a:t>
            </a:r>
            <a:r>
              <a:rPr lang="en-US" baseline="30000" dirty="0"/>
              <a:t>+</a:t>
            </a:r>
            <a:r>
              <a:rPr lang="en-US" dirty="0"/>
              <a:t>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1976437"/>
            <a:ext cx="48387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8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304285"/>
            <a:ext cx="6858000" cy="330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CELLULAR RESPIRATION?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35480"/>
            <a:ext cx="10972800" cy="4389120"/>
          </a:xfrm>
        </p:spPr>
        <p:txBody>
          <a:bodyPr/>
          <a:lstStyle/>
          <a:p>
            <a:r>
              <a:rPr lang="en-US" dirty="0"/>
              <a:t>Cellular respiration involves 3 different cycles:</a:t>
            </a: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Glycolysis</a:t>
            </a:r>
          </a:p>
          <a:p>
            <a:pPr lvl="1"/>
            <a:r>
              <a:rPr lang="en-US" dirty="0">
                <a:solidFill>
                  <a:srgbClr val="7030A0"/>
                </a:solidFill>
              </a:rPr>
              <a:t>Citric Acid cycle or “</a:t>
            </a:r>
            <a:r>
              <a:rPr lang="en-US" dirty="0" err="1" smtClean="0">
                <a:solidFill>
                  <a:srgbClr val="7030A0"/>
                </a:solidFill>
              </a:rPr>
              <a:t>Kreb’s</a:t>
            </a:r>
            <a:r>
              <a:rPr lang="en-US" dirty="0" smtClean="0">
                <a:solidFill>
                  <a:srgbClr val="7030A0"/>
                </a:solidFill>
              </a:rPr>
              <a:t>” cycle</a:t>
            </a:r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/>
              <a:t>Oxidative phosphorylation</a:t>
            </a:r>
          </a:p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6629400" y="4343400"/>
            <a:ext cx="2133600" cy="1219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067800" y="4267200"/>
            <a:ext cx="1447800" cy="12192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248900" y="4686300"/>
            <a:ext cx="1447800" cy="1219200"/>
          </a:xfrm>
          <a:prstGeom prst="ellipse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13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Glucose and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molecule of glucose generates </a:t>
            </a:r>
            <a:r>
              <a:rPr lang="en-US" b="1" dirty="0" smtClean="0"/>
              <a:t>36-38 ATP </a:t>
            </a:r>
            <a:r>
              <a:rPr lang="en-US" dirty="0" smtClean="0"/>
              <a:t>in aerobic respiration compared to only 2 ATP with anaerobic respiration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567" y="3048000"/>
            <a:ext cx="615842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9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1926688"/>
            <a:ext cx="3511062" cy="23421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 or Myth?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35480"/>
            <a:ext cx="7772400" cy="48463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Lactic Acid buildup in </a:t>
            </a:r>
            <a:r>
              <a:rPr lang="en-US" sz="2400" dirty="0" smtClean="0"/>
              <a:t>muscles </a:t>
            </a:r>
            <a:r>
              <a:rPr lang="en-US" sz="2400" dirty="0" smtClean="0"/>
              <a:t>is responsible for the feeling of “soreness” after a workout.</a:t>
            </a:r>
          </a:p>
          <a:p>
            <a:r>
              <a:rPr lang="en-US" sz="2400" b="1" i="1" dirty="0"/>
              <a:t>MYTH!</a:t>
            </a:r>
          </a:p>
          <a:p>
            <a:r>
              <a:rPr lang="en-US" sz="2400" dirty="0" smtClean="0"/>
              <a:t>Accumulated</a:t>
            </a:r>
            <a:r>
              <a:rPr lang="en-US" sz="2400" dirty="0"/>
              <a:t> lactic acid in your muscle tissue, </a:t>
            </a:r>
            <a:r>
              <a:rPr lang="en-US" sz="2400" dirty="0" smtClean="0"/>
              <a:t>leads </a:t>
            </a:r>
            <a:r>
              <a:rPr lang="en-US" sz="2400" dirty="0"/>
              <a:t>to </a:t>
            </a:r>
            <a:r>
              <a:rPr lang="en-US" sz="2400" dirty="0" smtClean="0"/>
              <a:t>“</a:t>
            </a:r>
            <a:r>
              <a:rPr lang="en-US" sz="2400" dirty="0"/>
              <a:t>lactic acid burn.” </a:t>
            </a:r>
            <a:endParaRPr lang="en-US" sz="2400" dirty="0" smtClean="0"/>
          </a:p>
          <a:p>
            <a:r>
              <a:rPr lang="en-US" sz="2400" dirty="0" smtClean="0"/>
              <a:t>Within 45 minutes the </a:t>
            </a:r>
            <a:r>
              <a:rPr lang="en-US" sz="2400" dirty="0"/>
              <a:t>lactic </a:t>
            </a:r>
            <a:r>
              <a:rPr lang="en-US" sz="2400" dirty="0" smtClean="0"/>
              <a:t>acid diffuses </a:t>
            </a:r>
            <a:r>
              <a:rPr lang="en-US" sz="2400" dirty="0"/>
              <a:t>out of your muscles into your blood, which carries it to your liver. Liver </a:t>
            </a:r>
            <a:r>
              <a:rPr lang="en-US" sz="2400" dirty="0" smtClean="0"/>
              <a:t>cells convert it </a:t>
            </a:r>
            <a:r>
              <a:rPr lang="en-US" sz="2400" dirty="0"/>
              <a:t>into glucose, which </a:t>
            </a:r>
            <a:r>
              <a:rPr lang="en-US" sz="2400" dirty="0" smtClean="0"/>
              <a:t>diffuses </a:t>
            </a:r>
            <a:r>
              <a:rPr lang="en-US" sz="2400" dirty="0"/>
              <a:t>back into the bloodstream to power cellular respiration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Soreness </a:t>
            </a:r>
            <a:r>
              <a:rPr lang="en-US" sz="2400" dirty="0" smtClean="0"/>
              <a:t>occurs because exercise (lengthening &amp; contracting muscles) creates microscopic tears in the muscle </a:t>
            </a:r>
            <a:r>
              <a:rPr lang="en-US" sz="2400" dirty="0" smtClean="0"/>
              <a:t>cells.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28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Minute Experiment</a:t>
            </a:r>
            <a:endParaRPr lang="en-US" dirty="0"/>
          </a:p>
        </p:txBody>
      </p:sp>
      <p:pic>
        <p:nvPicPr>
          <p:cNvPr id="4" name="FYClCHVT00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828800" y="1847088"/>
            <a:ext cx="8324089" cy="468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2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Other energy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Glucose is sugar from carbohydrates, but it is not the only energy source that can be used in cellular respiration.</a:t>
            </a:r>
          </a:p>
          <a:p>
            <a:r>
              <a:rPr lang="en-US" dirty="0" smtClean="0"/>
              <a:t>Fat can be broken down to glycerol and fatty acids and used in glycolysis or TCA cycle, respectively. </a:t>
            </a:r>
          </a:p>
          <a:p>
            <a:r>
              <a:rPr lang="en-US" dirty="0" smtClean="0"/>
              <a:t>Protein can be used when glucose/fat stores are depleted. Amino acids enter the TCA cycle directly.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58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35480"/>
            <a:ext cx="9677400" cy="4389120"/>
          </a:xfrm>
        </p:spPr>
        <p:txBody>
          <a:bodyPr/>
          <a:lstStyle/>
          <a:p>
            <a:r>
              <a:rPr lang="en-US" dirty="0" smtClean="0"/>
              <a:t>Humans undergo </a:t>
            </a:r>
            <a:r>
              <a:rPr lang="en-US" b="1" dirty="0" smtClean="0"/>
              <a:t>cellular respiration</a:t>
            </a:r>
            <a:r>
              <a:rPr lang="en-US" dirty="0" smtClean="0"/>
              <a:t>, where our food is broken down and converted into energy for our cells.</a:t>
            </a:r>
          </a:p>
          <a:p>
            <a:r>
              <a:rPr lang="en-US" i="1" dirty="0" smtClean="0"/>
              <a:t>Cellular respiration </a:t>
            </a:r>
            <a:r>
              <a:rPr lang="en-US" dirty="0" smtClean="0"/>
              <a:t>has 3 basic steps:</a:t>
            </a:r>
          </a:p>
          <a:p>
            <a:pPr lvl="1"/>
            <a:r>
              <a:rPr lang="en-US" b="1" dirty="0" smtClean="0"/>
              <a:t>Glycolysis</a:t>
            </a:r>
            <a:r>
              <a:rPr lang="en-US" dirty="0" smtClean="0"/>
              <a:t> turns glucose into pyruvate</a:t>
            </a:r>
          </a:p>
          <a:p>
            <a:pPr lvl="1"/>
            <a:r>
              <a:rPr lang="en-US" b="1" dirty="0" smtClean="0"/>
              <a:t>Citric Acid cycle </a:t>
            </a:r>
            <a:r>
              <a:rPr lang="en-US" dirty="0" smtClean="0"/>
              <a:t>generates ATP and NADH</a:t>
            </a:r>
          </a:p>
          <a:p>
            <a:pPr lvl="1"/>
            <a:r>
              <a:rPr lang="en-US" b="1" dirty="0" smtClean="0"/>
              <a:t>Oxidative Phosphorylation </a:t>
            </a:r>
            <a:r>
              <a:rPr lang="en-US" dirty="0" smtClean="0"/>
              <a:t>uses the ETC to generate ATP</a:t>
            </a:r>
          </a:p>
          <a:p>
            <a:r>
              <a:rPr lang="en-US" dirty="0" smtClean="0"/>
              <a:t>One glucose can make ~36 ATP molecules</a:t>
            </a:r>
          </a:p>
          <a:p>
            <a:r>
              <a:rPr lang="en-US" dirty="0" smtClean="0"/>
              <a:t>Without oxygen, pyruvate can’t enter the citric acid cycle and undergoes </a:t>
            </a:r>
            <a:r>
              <a:rPr lang="en-US" b="1" dirty="0" smtClean="0"/>
              <a:t>fermentation</a:t>
            </a:r>
            <a:r>
              <a:rPr lang="en-US" dirty="0" smtClean="0"/>
              <a:t> instead.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88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966" y="1524000"/>
            <a:ext cx="2964638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101" y="762000"/>
            <a:ext cx="2128699" cy="2154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7" y="4339046"/>
            <a:ext cx="20193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734" y="4705350"/>
            <a:ext cx="215265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689" y="3048001"/>
            <a:ext cx="2781300" cy="185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686" y="762000"/>
            <a:ext cx="2210344" cy="209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58200" y="4400490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ENERGY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14800" y="2057400"/>
            <a:ext cx="762001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3733800" y="3657600"/>
            <a:ext cx="9906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endCxn id="3079" idx="1"/>
          </p:cNvCxnSpPr>
          <p:nvPr/>
        </p:nvCxnSpPr>
        <p:spPr>
          <a:xfrm flipV="1">
            <a:off x="7010400" y="1810808"/>
            <a:ext cx="1137286" cy="51329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010400" y="5029200"/>
            <a:ext cx="1137286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010400" y="4339046"/>
            <a:ext cx="685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67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Aerobic Respiration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35479"/>
            <a:ext cx="6705600" cy="4402437"/>
          </a:xfrm>
        </p:spPr>
        <p:txBody>
          <a:bodyPr/>
          <a:lstStyle/>
          <a:p>
            <a:r>
              <a:rPr lang="en-US" dirty="0" smtClean="0"/>
              <a:t>Requires O2 (oxygen)</a:t>
            </a:r>
          </a:p>
          <a:p>
            <a:r>
              <a:rPr lang="en-US" dirty="0" smtClean="0"/>
              <a:t>Citric Acid cycle &amp; Oxidative Phosphorylation</a:t>
            </a:r>
          </a:p>
          <a:p>
            <a:r>
              <a:rPr lang="en-US" dirty="0" smtClean="0"/>
              <a:t>A cell uses O2 to oxidize (burn) molecules and release energy</a:t>
            </a:r>
          </a:p>
          <a:p>
            <a:pPr lvl="1"/>
            <a:r>
              <a:rPr lang="en-US" dirty="0" smtClean="0"/>
              <a:t>C6H12O6 + 6O2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ym typeface="Wingdings" panose="05000000000000000000" pitchFamily="2" charset="2"/>
              </a:rPr>
              <a:t>6CO2 + 6H2O + Energy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This is why we inhale O2 and exhale CO2</a:t>
            </a:r>
          </a:p>
        </p:txBody>
      </p:sp>
      <p:pic>
        <p:nvPicPr>
          <p:cNvPr id="8" name="Picture 7" descr="panic animated &lt;strong&gt;GIF&lt;/strong&g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847088"/>
            <a:ext cx="4186052" cy="386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3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19912"/>
          </a:xfrm>
        </p:spPr>
        <p:txBody>
          <a:bodyPr/>
          <a:lstStyle/>
          <a:p>
            <a:r>
              <a:rPr lang="en-US" dirty="0" smtClean="0"/>
              <a:t>Glycolysis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389120"/>
          </a:xfrm>
        </p:spPr>
        <p:txBody>
          <a:bodyPr/>
          <a:lstStyle/>
          <a:p>
            <a:r>
              <a:rPr lang="en-US" dirty="0" err="1" smtClean="0"/>
              <a:t>Glyco</a:t>
            </a:r>
            <a:r>
              <a:rPr lang="en-US" dirty="0" smtClean="0"/>
              <a:t>= sugar; Lysis= breaking</a:t>
            </a:r>
          </a:p>
          <a:p>
            <a:r>
              <a:rPr lang="en-US" dirty="0" smtClean="0"/>
              <a:t>Breaks down glucose</a:t>
            </a:r>
            <a:r>
              <a:rPr lang="en-US" dirty="0" smtClean="0">
                <a:sym typeface="Wingdings" panose="05000000000000000000" pitchFamily="2" charset="2"/>
              </a:rPr>
              <a:t> 2 pyruvate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Occurs in the </a:t>
            </a:r>
            <a:r>
              <a:rPr lang="en-US" b="1" i="1" dirty="0" smtClean="0">
                <a:sym typeface="Wingdings" panose="05000000000000000000" pitchFamily="2" charset="2"/>
              </a:rPr>
              <a:t>cytoplasm</a:t>
            </a:r>
            <a:r>
              <a:rPr lang="en-US" dirty="0" smtClean="0">
                <a:sym typeface="Wingdings" panose="05000000000000000000" pitchFamily="2" charset="2"/>
              </a:rPr>
              <a:t> of the cell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Produces: 2 pyruvate, 2 net ATP, &amp; 2 NADH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8043" y="3505200"/>
            <a:ext cx="5395913" cy="2918932"/>
          </a:xfrm>
          <a:prstGeom prst="rect">
            <a:avLst/>
          </a:prstGeom>
          <a:ln w="31750" cap="rnd" cmpd="thickThin">
            <a:solidFill>
              <a:schemeClr val="accent1"/>
            </a:solidFill>
          </a:ln>
        </p:spPr>
      </p:pic>
      <p:sp>
        <p:nvSpPr>
          <p:cNvPr id="5" name="Oval 4"/>
          <p:cNvSpPr/>
          <p:nvPr/>
        </p:nvSpPr>
        <p:spPr>
          <a:xfrm>
            <a:off x="3505200" y="3657600"/>
            <a:ext cx="609600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170501" y="5207185"/>
            <a:ext cx="609600" cy="6096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171440" y="4387273"/>
            <a:ext cx="609600" cy="6096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05200" y="4782312"/>
            <a:ext cx="761999" cy="6096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886484" y="5554619"/>
            <a:ext cx="609600" cy="6096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853724" y="3974237"/>
            <a:ext cx="609600" cy="6096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293643" y="5554619"/>
            <a:ext cx="609600" cy="6096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293643" y="3974237"/>
            <a:ext cx="609600" cy="6096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2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50392"/>
          </a:xfrm>
        </p:spPr>
        <p:txBody>
          <a:bodyPr/>
          <a:lstStyle/>
          <a:p>
            <a:r>
              <a:rPr lang="en-US" dirty="0" smtClean="0"/>
              <a:t>Glycolysis – Energy Investment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68780"/>
            <a:ext cx="9829800" cy="4389120"/>
          </a:xfrm>
        </p:spPr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Requires 2 ATP input to start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Glucose (6 carbons) is split into two 3 carbon molecules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During the late stages of glycolysis, 4 ATP molecules are made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510" y="3572320"/>
            <a:ext cx="5651863" cy="3285681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4504510" y="4038600"/>
            <a:ext cx="753291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819400" y="40386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ATP INPUT</a:t>
            </a:r>
          </a:p>
        </p:txBody>
      </p:sp>
      <p:sp>
        <p:nvSpPr>
          <p:cNvPr id="22" name="Oval 21"/>
          <p:cNvSpPr/>
          <p:nvPr/>
        </p:nvSpPr>
        <p:spPr>
          <a:xfrm>
            <a:off x="4504510" y="5410200"/>
            <a:ext cx="753291" cy="381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419600" y="6172200"/>
            <a:ext cx="762000" cy="3810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514600" y="5600701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ATP PRODUCED</a:t>
            </a:r>
          </a:p>
        </p:txBody>
      </p:sp>
    </p:spTree>
    <p:extLst>
      <p:ext uri="{BB962C8B-B14F-4D97-AF65-F5344CB8AC3E}">
        <p14:creationId xmlns:p14="http://schemas.microsoft.com/office/powerpoint/2010/main" val="367444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  <p:bldP spid="23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Glycolysis – Energy Harvest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We </a:t>
            </a:r>
            <a:r>
              <a:rPr lang="en-US" dirty="0">
                <a:sym typeface="Wingdings" panose="05000000000000000000" pitchFamily="2" charset="2"/>
              </a:rPr>
              <a:t>made a NET of 2ATP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NAD</a:t>
            </a:r>
            <a:r>
              <a:rPr lang="en-US" baseline="30000" dirty="0" smtClean="0">
                <a:sym typeface="Wingdings" panose="05000000000000000000" pitchFamily="2" charset="2"/>
              </a:rPr>
              <a:t>+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is converted to NADH which will be used later in Oxidative Phosphorylation</a:t>
            </a:r>
          </a:p>
          <a:p>
            <a:r>
              <a:rPr lang="en-US" dirty="0">
                <a:sym typeface="Wingdings" panose="05000000000000000000" pitchFamily="2" charset="2"/>
              </a:rPr>
              <a:t>We end up with 2 Pyruvate molecules, 2 NADH &amp; 2 ATP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81400" y="4755122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GLUCOSE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0" y="4343400"/>
            <a:ext cx="914400" cy="369332"/>
          </a:xfrm>
          <a:prstGeom prst="rect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NADH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62800" y="4343400"/>
            <a:ext cx="914400" cy="369332"/>
          </a:xfrm>
          <a:prstGeom prst="rect">
            <a:avLst/>
          </a:prstGeom>
          <a:solidFill>
            <a:srgbClr val="92D050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NADH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943600" y="4876801"/>
            <a:ext cx="914400" cy="607423"/>
            <a:chOff x="4495800" y="4955177"/>
            <a:chExt cx="914400" cy="607423"/>
          </a:xfrm>
        </p:grpSpPr>
        <p:sp>
          <p:nvSpPr>
            <p:cNvPr id="6" name="Explosion 1 5"/>
            <p:cNvSpPr/>
            <p:nvPr/>
          </p:nvSpPr>
          <p:spPr>
            <a:xfrm>
              <a:off x="4495800" y="4955177"/>
              <a:ext cx="914400" cy="607423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10100" y="5074222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ATP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934200" y="4876801"/>
            <a:ext cx="914400" cy="607423"/>
            <a:chOff x="4495800" y="4955177"/>
            <a:chExt cx="914400" cy="607423"/>
          </a:xfrm>
        </p:grpSpPr>
        <p:sp>
          <p:nvSpPr>
            <p:cNvPr id="12" name="Explosion 1 11"/>
            <p:cNvSpPr/>
            <p:nvPr/>
          </p:nvSpPr>
          <p:spPr>
            <a:xfrm>
              <a:off x="4495800" y="4955177"/>
              <a:ext cx="914400" cy="607423"/>
            </a:xfrm>
            <a:prstGeom prst="irregularSeal1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10100" y="5074222"/>
              <a:ext cx="685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ATP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8746" y="5633358"/>
            <a:ext cx="1143000" cy="459377"/>
            <a:chOff x="4224746" y="5633357"/>
            <a:chExt cx="1143000" cy="459377"/>
          </a:xfrm>
        </p:grpSpPr>
        <p:sp>
          <p:nvSpPr>
            <p:cNvPr id="10" name="Oval 9"/>
            <p:cNvSpPr/>
            <p:nvPr/>
          </p:nvSpPr>
          <p:spPr>
            <a:xfrm>
              <a:off x="4267200" y="5633357"/>
              <a:ext cx="952500" cy="4593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224746" y="56388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Pyruvate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58000" y="5633357"/>
            <a:ext cx="1143000" cy="459377"/>
            <a:chOff x="4224746" y="5633357"/>
            <a:chExt cx="1143000" cy="459377"/>
          </a:xfrm>
        </p:grpSpPr>
        <p:sp>
          <p:nvSpPr>
            <p:cNvPr id="18" name="Oval 17"/>
            <p:cNvSpPr/>
            <p:nvPr/>
          </p:nvSpPr>
          <p:spPr>
            <a:xfrm>
              <a:off x="4267200" y="5633357"/>
              <a:ext cx="952500" cy="45937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24746" y="5638800"/>
              <a:ext cx="1143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Pyruvate</a:t>
              </a:r>
            </a:p>
          </p:txBody>
        </p:sp>
      </p:grpSp>
      <p:cxnSp>
        <p:nvCxnSpPr>
          <p:cNvPr id="20" name="Straight Arrow Connector 19"/>
          <p:cNvCxnSpPr>
            <a:stCxn id="4" idx="3"/>
          </p:cNvCxnSpPr>
          <p:nvPr/>
        </p:nvCxnSpPr>
        <p:spPr>
          <a:xfrm flipV="1">
            <a:off x="5105400" y="4528067"/>
            <a:ext cx="838200" cy="4271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4" idx="3"/>
          </p:cNvCxnSpPr>
          <p:nvPr/>
        </p:nvCxnSpPr>
        <p:spPr>
          <a:xfrm>
            <a:off x="5105400" y="4955178"/>
            <a:ext cx="685800" cy="20005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3"/>
          </p:cNvCxnSpPr>
          <p:nvPr/>
        </p:nvCxnSpPr>
        <p:spPr>
          <a:xfrm>
            <a:off x="5105400" y="4955178"/>
            <a:ext cx="643346" cy="68362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04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2482</TotalTime>
  <Words>1415</Words>
  <Application>Microsoft Office PowerPoint</Application>
  <PresentationFormat>Widescreen</PresentationFormat>
  <Paragraphs>291</Paragraphs>
  <Slides>44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Arial</vt:lpstr>
      <vt:lpstr>Calibri</vt:lpstr>
      <vt:lpstr>Calibri Light</vt:lpstr>
      <vt:lpstr>Constantia</vt:lpstr>
      <vt:lpstr>Khmer UI</vt:lpstr>
      <vt:lpstr>Showcard Gothic</vt:lpstr>
      <vt:lpstr>Wingdings</vt:lpstr>
      <vt:lpstr>Wingdings 2</vt:lpstr>
      <vt:lpstr>Flow</vt:lpstr>
      <vt:lpstr>Office Theme</vt:lpstr>
      <vt:lpstr>CELLULAR RESPIRATION</vt:lpstr>
      <vt:lpstr>WHAT IS CELLULAR RESPIRATION?</vt:lpstr>
      <vt:lpstr>WHAT IS CELLULAR RESPIRATION?</vt:lpstr>
      <vt:lpstr>WHAT IS CELLULAR RESPIRATION?</vt:lpstr>
      <vt:lpstr>PowerPoint Presentation</vt:lpstr>
      <vt:lpstr>Aerobic Respiration</vt:lpstr>
      <vt:lpstr>Glycolysis</vt:lpstr>
      <vt:lpstr>Glycolysis – Energy Investment</vt:lpstr>
      <vt:lpstr>Glycolysis – Energy Harvest</vt:lpstr>
      <vt:lpstr>PowerPoint Presentation</vt:lpstr>
      <vt:lpstr>MEMORY CHECK!</vt:lpstr>
      <vt:lpstr>Glucose breaks down into:</vt:lpstr>
      <vt:lpstr>Glucose breaks down into:</vt:lpstr>
      <vt:lpstr>Glycolysis</vt:lpstr>
      <vt:lpstr>PowerPoint Presentation</vt:lpstr>
      <vt:lpstr>Krebs or Citric Acid Cycle (TCA)</vt:lpstr>
      <vt:lpstr>PowerPoint Presentation</vt:lpstr>
      <vt:lpstr>Krebs Cycle</vt:lpstr>
      <vt:lpstr>Krebs Cycle</vt:lpstr>
      <vt:lpstr>Remember!</vt:lpstr>
      <vt:lpstr>Track your carbons…</vt:lpstr>
      <vt:lpstr>TCA: An Overview</vt:lpstr>
      <vt:lpstr>MEMORY CHECK!</vt:lpstr>
      <vt:lpstr>Fill in the diagram with the correct terms</vt:lpstr>
      <vt:lpstr>Fill in the diagram with the correct terms</vt:lpstr>
      <vt:lpstr>Oxidative Phosphorylation</vt:lpstr>
      <vt:lpstr>Electron Transport Chain (ETC)</vt:lpstr>
      <vt:lpstr>PowerPoint Presentation</vt:lpstr>
      <vt:lpstr>How it works:</vt:lpstr>
      <vt:lpstr>How it works:</vt:lpstr>
      <vt:lpstr>How it works: </vt:lpstr>
      <vt:lpstr>ATP Synthase</vt:lpstr>
      <vt:lpstr>Oxidative Phosphorylation</vt:lpstr>
      <vt:lpstr>MEMORY CHECK!</vt:lpstr>
      <vt:lpstr>Summary of Cellular Respiration</vt:lpstr>
      <vt:lpstr>Anaerobic Respiration</vt:lpstr>
      <vt:lpstr>Fermentation</vt:lpstr>
      <vt:lpstr>Alcohol Fermentation</vt:lpstr>
      <vt:lpstr>Lactic Acid Fermentation</vt:lpstr>
      <vt:lpstr>Glucose and Energy</vt:lpstr>
      <vt:lpstr>Fact or Myth?</vt:lpstr>
      <vt:lpstr>3 Minute Experiment</vt:lpstr>
      <vt:lpstr>Other energy sources</vt:lpstr>
      <vt:lpstr>Review</vt:lpstr>
    </vt:vector>
  </TitlesOfParts>
  <Company>College of Veterinary Medicine - Texas A&amp;M Univ.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CELLULAR RESPIRATION</dc:title>
  <dc:creator>Tech</dc:creator>
  <cp:lastModifiedBy>Whitaker, Torri</cp:lastModifiedBy>
  <cp:revision>136</cp:revision>
  <dcterms:created xsi:type="dcterms:W3CDTF">2014-12-05T20:16:18Z</dcterms:created>
  <dcterms:modified xsi:type="dcterms:W3CDTF">2018-09-25T18:14:54Z</dcterms:modified>
</cp:coreProperties>
</file>