
<file path=[Content_Types].xml><?xml version="1.0" encoding="utf-8"?>
<Types xmlns="http://schemas.openxmlformats.org/package/2006/content-types">
  <Default ContentType="image/png" Extension="png"/>
  <Default ContentType="image/jpeg" Extension="jpeg"/>
  <Default ContentType="image/x-emf" Extension="emf"/>
  <Default ContentType="application/vnd.openxmlformats-package.relationships+xml" Extension="rels"/>
  <Default ContentType="application/xml" Extension="xml"/>
  <Default ContentType="image/gif" Extension="gi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6" r:id="rId2"/>
    <p:sldId id="257" r:id="rId3"/>
    <p:sldId id="261" r:id="rId4"/>
    <p:sldId id="259" r:id="rId5"/>
    <p:sldId id="260" r:id="rId6"/>
    <p:sldId id="276" r:id="rId7"/>
    <p:sldId id="268" r:id="rId8"/>
    <p:sldId id="277" r:id="rId9"/>
    <p:sldId id="270" r:id="rId10"/>
    <p:sldId id="271" r:id="rId11"/>
    <p:sldId id="272" r:id="rId12"/>
    <p:sldId id="273" r:id="rId13"/>
    <p:sldId id="274" r:id="rId14"/>
    <p:sldId id="275" r:id="rId15"/>
    <p:sldId id="278" r:id="rId16"/>
    <p:sldId id="288" r:id="rId17"/>
    <p:sldId id="279" r:id="rId18"/>
    <p:sldId id="280" r:id="rId19"/>
    <p:sldId id="291" r:id="rId20"/>
    <p:sldId id="292" r:id="rId21"/>
    <p:sldId id="293" r:id="rId22"/>
    <p:sldId id="302" r:id="rId23"/>
    <p:sldId id="287" r:id="rId24"/>
    <p:sldId id="294" r:id="rId25"/>
    <p:sldId id="297" r:id="rId26"/>
    <p:sldId id="298" r:id="rId27"/>
    <p:sldId id="299" r:id="rId28"/>
    <p:sldId id="300" r:id="rId29"/>
    <p:sldId id="295" r:id="rId30"/>
    <p:sldId id="296" r:id="rId31"/>
    <p:sldId id="301" r:id="rId32"/>
    <p:sldId id="304" r:id="rId33"/>
    <p:sldId id="305" r:id="rId34"/>
    <p:sldId id="306" r:id="rId35"/>
    <p:sldId id="258" r:id="rId36"/>
    <p:sldId id="303" r:id="rId37"/>
    <p:sldId id="307" r:id="rId38"/>
    <p:sldId id="262" r:id="rId39"/>
    <p:sldId id="28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947"/>
    <a:srgbClr val="5095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3" autoAdjust="0"/>
    <p:restoredTop sz="94660"/>
  </p:normalViewPr>
  <p:slideViewPr>
    <p:cSldViewPr>
      <p:cViewPr>
        <p:scale>
          <a:sx n="70" d="100"/>
          <a:sy n="70" d="100"/>
        </p:scale>
        <p:origin x="-2220" y="-89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B8D2B-C74A-45BC-B565-249987576522}" type="datetimeFigureOut">
              <a:rPr lang="en-US" smtClean="0"/>
              <a:t>12/19/2014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55A9AB-CD6D-4DE8-BFAB-FAFD3FDD6823}" type="slidenum">
              <a:rPr lang="en-US" smtClean="0"/>
              <a:t>‹#›</a:t>
            </a:fld>
            <a:endParaRPr lang="en-US"/>
          </a:p>
        </p:txBody>
      </p:sp>
    </p:spTree>
    <p:extLst>
      <p:ext uri="{BB962C8B-B14F-4D97-AF65-F5344CB8AC3E}">
        <p14:creationId xmlns:p14="http://schemas.microsoft.com/office/powerpoint/2010/main" val="346144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Scientists</a:t>
            </a:r>
            <a:r>
              <a:rPr lang="en-US" baseline="0" dirty="0" smtClean="0"/>
              <a:t> are discovering many states of matter and believe that the states of matter may be limitless!</a:t>
            </a:r>
          </a:p>
          <a:p>
            <a:pPr marL="171450" indent="-171450">
              <a:buFont typeface="Arial" panose="020B0604020202020204" pitchFamily="34" charset="0"/>
              <a:buChar char="•"/>
            </a:pPr>
            <a:r>
              <a:rPr lang="en-US" baseline="0" dirty="0" smtClean="0"/>
              <a:t>Extreme cold and pressure cause atoms to behave in unusual ways leading to these states of matter</a:t>
            </a:r>
          </a:p>
          <a:p>
            <a:pPr marL="628650" lvl="1" indent="-171450">
              <a:buFont typeface="Arial" panose="020B0604020202020204" pitchFamily="34" charset="0"/>
              <a:buChar char="•"/>
            </a:pPr>
            <a:r>
              <a:rPr lang="en-US" baseline="0" dirty="0" smtClean="0"/>
              <a:t>Strange matter, Bose–Einstein condensates, degenerate matter, etc…</a:t>
            </a:r>
            <a:endParaRPr lang="en-US" dirty="0"/>
          </a:p>
        </p:txBody>
      </p:sp>
      <p:sp>
        <p:nvSpPr>
          <p:cNvPr id="4" name="Slide Number Placeholder 3"/>
          <p:cNvSpPr>
            <a:spLocks noGrp="1"/>
          </p:cNvSpPr>
          <p:nvPr>
            <p:ph type="sldNum" sz="quarter" idx="10"/>
          </p:nvPr>
        </p:nvSpPr>
        <p:spPr/>
        <p:txBody>
          <a:bodyPr/>
          <a:lstStyle/>
          <a:p>
            <a:fld id="{3955A9AB-CD6D-4DE8-BFAB-FAFD3FDD6823}" type="slidenum">
              <a:rPr lang="en-US" smtClean="0"/>
              <a:t>2</a:t>
            </a:fld>
            <a:endParaRPr lang="en-US"/>
          </a:p>
        </p:txBody>
      </p:sp>
    </p:spTree>
    <p:extLst>
      <p:ext uri="{BB962C8B-B14F-4D97-AF65-F5344CB8AC3E}">
        <p14:creationId xmlns:p14="http://schemas.microsoft.com/office/powerpoint/2010/main" val="259125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Soda, vinegar, stomach acid, orange</a:t>
            </a:r>
            <a:r>
              <a:rPr lang="en-US" baseline="0" dirty="0" smtClean="0"/>
              <a:t> juice</a:t>
            </a:r>
            <a:endParaRPr lang="en-US" dirty="0"/>
          </a:p>
        </p:txBody>
      </p:sp>
      <p:sp>
        <p:nvSpPr>
          <p:cNvPr id="4" name="Slide Number Placeholder 3"/>
          <p:cNvSpPr>
            <a:spLocks noGrp="1"/>
          </p:cNvSpPr>
          <p:nvPr>
            <p:ph type="sldNum" sz="quarter" idx="10"/>
          </p:nvPr>
        </p:nvSpPr>
        <p:spPr/>
        <p:txBody>
          <a:bodyPr/>
          <a:lstStyle/>
          <a:p>
            <a:fld id="{3955A9AB-CD6D-4DE8-BFAB-FAFD3FDD6823}" type="slidenum">
              <a:rPr lang="en-US" smtClean="0"/>
              <a:t>4</a:t>
            </a:fld>
            <a:endParaRPr lang="en-US"/>
          </a:p>
        </p:txBody>
      </p:sp>
    </p:spTree>
    <p:extLst>
      <p:ext uri="{BB962C8B-B14F-4D97-AF65-F5344CB8AC3E}">
        <p14:creationId xmlns:p14="http://schemas.microsoft.com/office/powerpoint/2010/main" val="140356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Baking soda, bleach, soap, eggs</a:t>
            </a:r>
            <a:endParaRPr lang="en-US" dirty="0"/>
          </a:p>
        </p:txBody>
      </p:sp>
      <p:sp>
        <p:nvSpPr>
          <p:cNvPr id="4" name="Slide Number Placeholder 3"/>
          <p:cNvSpPr>
            <a:spLocks noGrp="1"/>
          </p:cNvSpPr>
          <p:nvPr>
            <p:ph type="sldNum" sz="quarter" idx="10"/>
          </p:nvPr>
        </p:nvSpPr>
        <p:spPr/>
        <p:txBody>
          <a:bodyPr/>
          <a:lstStyle/>
          <a:p>
            <a:fld id="{3955A9AB-CD6D-4DE8-BFAB-FAFD3FDD6823}" type="slidenum">
              <a:rPr lang="en-US" smtClean="0"/>
              <a:t>5</a:t>
            </a:fld>
            <a:endParaRPr lang="en-US"/>
          </a:p>
        </p:txBody>
      </p:sp>
    </p:spTree>
    <p:extLst>
      <p:ext uri="{BB962C8B-B14F-4D97-AF65-F5344CB8AC3E}">
        <p14:creationId xmlns:p14="http://schemas.microsoft.com/office/powerpoint/2010/main" val="3388146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Skittles and Starburst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955A9AB-CD6D-4DE8-BFAB-FAFD3FDD6823}" type="slidenum">
              <a:rPr lang="en-US" smtClean="0"/>
              <a:t>7</a:t>
            </a:fld>
            <a:endParaRPr lang="en-US"/>
          </a:p>
        </p:txBody>
      </p:sp>
    </p:spTree>
    <p:extLst>
      <p:ext uri="{BB962C8B-B14F-4D97-AF65-F5344CB8AC3E}">
        <p14:creationId xmlns:p14="http://schemas.microsoft.com/office/powerpoint/2010/main" val="3808753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Frost is the solid deposition of water vapor from saturated air. It is formed when solid surfaces are cooled to below the dew point of the adjacent air as well as below the freezing point of water</a:t>
            </a:r>
            <a:endParaRPr lang="en-US" dirty="0"/>
          </a:p>
        </p:txBody>
      </p:sp>
      <p:sp>
        <p:nvSpPr>
          <p:cNvPr id="4" name="Slide Number Placeholder 3"/>
          <p:cNvSpPr>
            <a:spLocks noGrp="1"/>
          </p:cNvSpPr>
          <p:nvPr>
            <p:ph type="sldNum" sz="quarter" idx="10"/>
          </p:nvPr>
        </p:nvSpPr>
        <p:spPr/>
        <p:txBody>
          <a:bodyPr/>
          <a:lstStyle/>
          <a:p>
            <a:fld id="{3955A9AB-CD6D-4DE8-BFAB-FAFD3FDD6823}" type="slidenum">
              <a:rPr lang="en-US" smtClean="0"/>
              <a:t>11</a:t>
            </a:fld>
            <a:endParaRPr lang="en-US"/>
          </a:p>
        </p:txBody>
      </p:sp>
    </p:spTree>
    <p:extLst>
      <p:ext uri="{BB962C8B-B14F-4D97-AF65-F5344CB8AC3E}">
        <p14:creationId xmlns:p14="http://schemas.microsoft.com/office/powerpoint/2010/main" val="278908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Elements: copper, gold, oxygen, sulfur, iron, helium</a:t>
            </a:r>
            <a:endParaRPr lang="en-US" dirty="0"/>
          </a:p>
        </p:txBody>
      </p:sp>
      <p:sp>
        <p:nvSpPr>
          <p:cNvPr id="4" name="Slide Number Placeholder 3"/>
          <p:cNvSpPr>
            <a:spLocks noGrp="1"/>
          </p:cNvSpPr>
          <p:nvPr>
            <p:ph type="sldNum" sz="quarter" idx="10"/>
          </p:nvPr>
        </p:nvSpPr>
        <p:spPr/>
        <p:txBody>
          <a:bodyPr/>
          <a:lstStyle/>
          <a:p>
            <a:fld id="{3955A9AB-CD6D-4DE8-BFAB-FAFD3FDD6823}" type="slidenum">
              <a:rPr lang="en-US" smtClean="0"/>
              <a:t>16</a:t>
            </a:fld>
            <a:endParaRPr lang="en-US"/>
          </a:p>
        </p:txBody>
      </p:sp>
    </p:spTree>
    <p:extLst>
      <p:ext uri="{BB962C8B-B14F-4D97-AF65-F5344CB8AC3E}">
        <p14:creationId xmlns:p14="http://schemas.microsoft.com/office/powerpoint/2010/main" val="80812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All compounds are molecules, but not all molecules are compounds!</a:t>
            </a:r>
            <a:endParaRPr lang="en-US" dirty="0"/>
          </a:p>
        </p:txBody>
      </p:sp>
      <p:sp>
        <p:nvSpPr>
          <p:cNvPr id="4" name="Slide Number Placeholder 3"/>
          <p:cNvSpPr>
            <a:spLocks noGrp="1"/>
          </p:cNvSpPr>
          <p:nvPr>
            <p:ph type="sldNum" sz="quarter" idx="10"/>
          </p:nvPr>
        </p:nvSpPr>
        <p:spPr/>
        <p:txBody>
          <a:bodyPr/>
          <a:lstStyle/>
          <a:p>
            <a:fld id="{3955A9AB-CD6D-4DE8-BFAB-FAFD3FDD6823}" type="slidenum">
              <a:rPr lang="en-US" smtClean="0"/>
              <a:t>26</a:t>
            </a:fld>
            <a:endParaRPr lang="en-US"/>
          </a:p>
        </p:txBody>
      </p:sp>
    </p:spTree>
    <p:extLst>
      <p:ext uri="{BB962C8B-B14F-4D97-AF65-F5344CB8AC3E}">
        <p14:creationId xmlns:p14="http://schemas.microsoft.com/office/powerpoint/2010/main" val="243857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All compounds are molecules, but not all molecules </a:t>
            </a:r>
            <a:r>
              <a:rPr lang="en-US" smtClean="0"/>
              <a:t>are compounds!</a:t>
            </a:r>
            <a:endParaRPr lang="en-US" dirty="0"/>
          </a:p>
        </p:txBody>
      </p:sp>
      <p:sp>
        <p:nvSpPr>
          <p:cNvPr id="4" name="Slide Number Placeholder 3"/>
          <p:cNvSpPr>
            <a:spLocks noGrp="1"/>
          </p:cNvSpPr>
          <p:nvPr>
            <p:ph type="sldNum" sz="quarter" idx="10"/>
          </p:nvPr>
        </p:nvSpPr>
        <p:spPr/>
        <p:txBody>
          <a:bodyPr/>
          <a:lstStyle/>
          <a:p>
            <a:fld id="{3955A9AB-CD6D-4DE8-BFAB-FAFD3FDD6823}" type="slidenum">
              <a:rPr lang="en-US" smtClean="0"/>
              <a:t>27</a:t>
            </a:fld>
            <a:endParaRPr lang="en-US"/>
          </a:p>
        </p:txBody>
      </p:sp>
    </p:spTree>
    <p:extLst>
      <p:ext uri="{BB962C8B-B14F-4D97-AF65-F5344CB8AC3E}">
        <p14:creationId xmlns:p14="http://schemas.microsoft.com/office/powerpoint/2010/main" val="2438577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Click link</a:t>
            </a:r>
            <a:r>
              <a:rPr lang="en-US" baseline="0" dirty="0" smtClean="0"/>
              <a:t> to see animations of various types of bonds with audio descriptions.</a:t>
            </a:r>
            <a:endParaRPr lang="en-US" dirty="0"/>
          </a:p>
        </p:txBody>
      </p:sp>
      <p:sp>
        <p:nvSpPr>
          <p:cNvPr id="4" name="Slide Number Placeholder 3"/>
          <p:cNvSpPr>
            <a:spLocks noGrp="1"/>
          </p:cNvSpPr>
          <p:nvPr>
            <p:ph type="sldNum" sz="quarter" idx="10"/>
          </p:nvPr>
        </p:nvSpPr>
        <p:spPr/>
        <p:txBody>
          <a:bodyPr/>
          <a:lstStyle/>
          <a:p>
            <a:fld id="{3955A9AB-CD6D-4DE8-BFAB-FAFD3FDD6823}" type="slidenum">
              <a:rPr lang="en-US" smtClean="0"/>
              <a:t>28</a:t>
            </a:fld>
            <a:endParaRPr lang="en-US"/>
          </a:p>
        </p:txBody>
      </p:sp>
    </p:spTree>
    <p:extLst>
      <p:ext uri="{BB962C8B-B14F-4D97-AF65-F5344CB8AC3E}">
        <p14:creationId xmlns:p14="http://schemas.microsoft.com/office/powerpoint/2010/main" val="243857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B20D777-2510-4A40-9606-4025FFB07311}"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CBE94991-F0AA-4D55-966D-26CF1DD570C9}"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0D777-2510-4A40-9606-4025FFB07311}"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94991-F0AA-4D55-966D-26CF1DD570C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20D777-2510-4A40-9606-4025FFB07311}"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94991-F0AA-4D55-966D-26CF1DD570C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20D777-2510-4A40-9606-4025FFB07311}" type="datetimeFigureOut">
              <a:rPr lang="en-US" smtClean="0"/>
              <a:t>12/19/2014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94991-F0AA-4D55-966D-26CF1DD570C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B20D777-2510-4A40-9606-4025FFB07311}" type="datetimeFigureOut">
              <a:rPr lang="en-US" smtClean="0"/>
              <a:t>12/19/2014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94991-F0AA-4D55-966D-26CF1DD570C9}"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20D777-2510-4A40-9606-4025FFB07311}" type="datetimeFigureOut">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94991-F0AA-4D55-966D-26CF1DD570C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20D777-2510-4A40-9606-4025FFB07311}" type="datetimeFigureOut">
              <a:rPr lang="en-US" smtClean="0"/>
              <a:t>12/19/2014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94991-F0AA-4D55-966D-26CF1DD570C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20D777-2510-4A40-9606-4025FFB07311}" type="datetimeFigureOut">
              <a:rPr lang="en-US" smtClean="0"/>
              <a:t>12/19/2014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94991-F0AA-4D55-966D-26CF1DD570C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B20D777-2510-4A40-9606-4025FFB07311}" type="datetimeFigureOut">
              <a:rPr lang="en-US" smtClean="0"/>
              <a:t>12/19/2014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94991-F0AA-4D55-966D-26CF1DD570C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20D777-2510-4A40-9606-4025FFB07311}" type="datetimeFigureOut">
              <a:rPr lang="en-US" smtClean="0"/>
              <a:t>12/19/2014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94991-F0AA-4D55-966D-26CF1DD570C9}"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B20D777-2510-4A40-9606-4025FFB07311}" type="datetimeFigureOut">
              <a:rPr lang="en-US" smtClean="0"/>
              <a:t>12/19/2014</a:t>
            </a:fld>
            <a:endParaRPr lang="en-US"/>
          </a:p>
        </p:txBody>
      </p:sp>
      <p:sp>
        <p:nvSpPr>
          <p:cNvPr id="7" name="Slide Number Placeholder 6"/>
          <p:cNvSpPr>
            <a:spLocks noGrp="1"/>
          </p:cNvSpPr>
          <p:nvPr>
            <p:ph type="sldNum" sz="quarter" idx="12"/>
          </p:nvPr>
        </p:nvSpPr>
        <p:spPr/>
        <p:txBody>
          <a:bodyPr/>
          <a:lstStyle/>
          <a:p>
            <a:fld id="{CBE94991-F0AA-4D55-966D-26CF1DD570C9}"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B20D777-2510-4A40-9606-4025FFB07311}" type="datetimeFigureOut">
              <a:rPr lang="en-US" smtClean="0"/>
              <a:t>12/19/2014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BE94991-F0AA-4D55-966D-26CF1DD570C9}"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3.jpeg" Type="http://schemas.openxmlformats.org/officeDocument/2006/relationships/image"/><Relationship Id="rId2" Target="../media/image2.jpeg" Type="http://schemas.openxmlformats.org/officeDocument/2006/relationships/image"/><Relationship Id="rId1" Target="../slideLayouts/slideLayout3.xml" Type="http://schemas.openxmlformats.org/officeDocument/2006/relationships/slideLayout"/></Relationships>
</file>

<file path=ppt/slides/_rels/slide10.xml.rels><?xml version="1.0" encoding="UTF-8" standalone="yes" ?><Relationships xmlns="http://schemas.openxmlformats.org/package/2006/relationships"><Relationship Id="rId2" Target="../media/image24.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25.jpe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2" Target="../media/image26.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2" Target="../media/image27.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28.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30.jpeg" Type="http://schemas.openxmlformats.org/officeDocument/2006/relationships/image"/><Relationship Id="rId2" Target="../media/image29.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8" Target="../media/image36.jpeg" Type="http://schemas.openxmlformats.org/officeDocument/2006/relationships/image"/><Relationship Id="rId3" Target="../media/image31.jpeg" Type="http://schemas.openxmlformats.org/officeDocument/2006/relationships/image"/><Relationship Id="rId7" Target="../media/image35.jpe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 Id="rId6" Target="../media/image34.jpeg" Type="http://schemas.openxmlformats.org/officeDocument/2006/relationships/image"/><Relationship Id="rId5" Target="../media/image33.jpeg" Type="http://schemas.openxmlformats.org/officeDocument/2006/relationships/image"/><Relationship Id="rId4" Target="../media/image32.jpeg" Type="http://schemas.openxmlformats.org/officeDocument/2006/relationships/image"/></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arget="../media/image40.jpeg" Type="http://schemas.openxmlformats.org/officeDocument/2006/relationships/image"/><Relationship Id="rId2" Target="../media/image39.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4.jpeg" Type="http://schemas.openxmlformats.org/officeDocument/2006/relationships/image"/><Relationship Id="rId2" Target="../notesSlides/notesSlide1.xml" Type="http://schemas.openxmlformats.org/officeDocument/2006/relationships/notesSlid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3" Target="../media/image42.jpeg" Type="http://schemas.openxmlformats.org/officeDocument/2006/relationships/image"/><Relationship Id="rId2" Target="../media/image41.jpe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43.jpeg" Type="http://schemas.openxmlformats.org/officeDocument/2006/relationships/image"/><Relationship Id="rId2" Target="../media/image41.jpeg" Type="http://schemas.openxmlformats.org/officeDocument/2006/relationships/imag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arget="../media/image46.jpeg" Type="http://schemas.openxmlformats.org/officeDocument/2006/relationships/image"/><Relationship Id="rId2" Target="../media/image45.pn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47.jpe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48.jpeg" Type="http://schemas.openxmlformats.org/officeDocument/2006/relationships/imag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3" Target="../media/image49.jpe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3" Target="../media/image50.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3" Type="http://schemas.openxmlformats.org/officeDocument/2006/relationships/hyperlink" Target="http://www.kentchemistry.com/links/bonding/bondingflashes/bond_types.sw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arget="../media/image53.png" Type="http://schemas.openxmlformats.org/officeDocument/2006/relationships/image"/><Relationship Id="rId2" Target="../media/image52.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3" Target="../media/image6.png" Type="http://schemas.openxmlformats.org/officeDocument/2006/relationships/image"/><Relationship Id="rId2" Target="../media/image5.png"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yes" ?><Relationships xmlns="http://schemas.openxmlformats.org/package/2006/relationships"><Relationship Id="rId3" Target="../media/image55.jpeg" Type="http://schemas.openxmlformats.org/officeDocument/2006/relationships/image"/><Relationship Id="rId2" Target="../media/image54.pn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arget="../media/image57.jpe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yes" ?><Relationships xmlns="http://schemas.openxmlformats.org/package/2006/relationships"><Relationship Id="rId2" Target="../media/image58.jpeg" Type="http://schemas.openxmlformats.org/officeDocument/2006/relationships/imag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2" Target="../media/image58.jpeg" Type="http://schemas.openxmlformats.org/officeDocument/2006/relationships/image"/><Relationship Id="rId1" Target="../slideLayouts/slideLayout2.xml" Type="http://schemas.openxmlformats.org/officeDocument/2006/relationships/slideLayout"/></Relationships>
</file>

<file path=ppt/slides/_rels/slide35.xml.rels><?xml version="1.0" encoding="UTF-8" standalone="yes" ?><Relationships xmlns="http://schemas.openxmlformats.org/package/2006/relationships"><Relationship Id="rId2" Target="../media/image59.jpeg" Type="http://schemas.openxmlformats.org/officeDocument/2006/relationships/image"/><Relationship Id="rId1" Target="../slideLayouts/slideLayout2.xml" Type="http://schemas.openxmlformats.org/officeDocument/2006/relationships/slideLayout"/></Relationships>
</file>

<file path=ppt/slides/_rels/slide36.xml.rels><?xml version="1.0" encoding="UTF-8" standalone="yes" ?><Relationships xmlns="http://schemas.openxmlformats.org/package/2006/relationships"><Relationship Id="rId2" Target="../media/image60.jpeg" Type="http://schemas.openxmlformats.org/officeDocument/2006/relationships/imag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arget="../media/image63.jpeg" Type="http://schemas.openxmlformats.org/officeDocument/2006/relationships/image"/><Relationship Id="rId2" Target="../media/image62.png" Type="http://schemas.openxmlformats.org/officeDocument/2006/relationships/image"/><Relationship Id="rId1" Target="../slideLayouts/slideLayout2.xml" Type="http://schemas.openxmlformats.org/officeDocument/2006/relationships/slideLayout"/><Relationship Id="rId4" Target="../media/image64.jpeg" Type="http://schemas.openxmlformats.org/officeDocument/2006/relationships/image"/></Relationships>
</file>

<file path=ppt/slides/_rels/slide39.xml.rels><?xml version="1.0" encoding="UTF-8" standalone="yes" ?><Relationships xmlns="http://schemas.openxmlformats.org/package/2006/relationships"><Relationship Id="rId2" Target="../media/image65.jpeg" Type="http://schemas.openxmlformats.org/officeDocument/2006/relationships/image"/><Relationship Id="rId1" Target="../slideLayouts/slideLayout2.xml" Type="http://schemas.openxmlformats.org/officeDocument/2006/relationships/slideLayout"/></Relationships>
</file>

<file path=ppt/slides/_rels/slide4.xml.rels><?xml version="1.0" encoding="UTF-8" standalone="yes" ?><Relationships xmlns="http://schemas.openxmlformats.org/package/2006/relationships"><Relationship Id="rId3" Target="../media/image7.jpeg" Type="http://schemas.openxmlformats.org/officeDocument/2006/relationships/image"/><Relationship Id="rId7" Target="../media/image11.jpeg" Type="http://schemas.openxmlformats.org/officeDocument/2006/relationships/image"/><Relationship Id="rId2" Target="../notesSlides/notesSlide2.xml" Type="http://schemas.openxmlformats.org/officeDocument/2006/relationships/notesSlide"/><Relationship Id="rId1" Target="../slideLayouts/slideLayout2.xml" Type="http://schemas.openxmlformats.org/officeDocument/2006/relationships/slideLayout"/><Relationship Id="rId6" Target="../media/image10.jpeg" Type="http://schemas.openxmlformats.org/officeDocument/2006/relationships/image"/><Relationship Id="rId5" Target="../media/image9.jpeg" Type="http://schemas.openxmlformats.org/officeDocument/2006/relationships/image"/><Relationship Id="rId4" Target="../media/image8.jpeg" Type="http://schemas.openxmlformats.org/officeDocument/2006/relationships/image"/></Relationships>
</file>

<file path=ppt/slides/_rels/slide5.xml.rels><?xml version="1.0" encoding="UTF-8" standalone="yes" ?><Relationships xmlns="http://schemas.openxmlformats.org/package/2006/relationships"><Relationship Id="rId3" Target="../media/image12.jpeg" Type="http://schemas.openxmlformats.org/officeDocument/2006/relationships/image"/><Relationship Id="rId7" Target="../media/image16.jpeg" Type="http://schemas.openxmlformats.org/officeDocument/2006/relationships/image"/><Relationship Id="rId2" Target="../notesSlides/notesSlide3.xml" Type="http://schemas.openxmlformats.org/officeDocument/2006/relationships/notesSlide"/><Relationship Id="rId1" Target="../slideLayouts/slideLayout2.xml" Type="http://schemas.openxmlformats.org/officeDocument/2006/relationships/slideLayout"/><Relationship Id="rId6" Target="../media/image15.jpeg" Type="http://schemas.openxmlformats.org/officeDocument/2006/relationships/image"/><Relationship Id="rId5" Target="../media/image14.jpeg" Type="http://schemas.openxmlformats.org/officeDocument/2006/relationships/image"/><Relationship Id="rId4" Target="../media/image13.jpeg" Type="http://schemas.openxmlformats.org/officeDocument/2006/relationships/image"/></Relationships>
</file>

<file path=ppt/slides/_rels/slide6.xml.rels><?xml version="1.0" encoding="UTF-8" standalone="yes" ?><Relationships xmlns="http://schemas.openxmlformats.org/package/2006/relationships"><Relationship Id="rId3" Target="../media/image18.jpeg" Type="http://schemas.openxmlformats.org/officeDocument/2006/relationships/image"/><Relationship Id="rId2" Target="../media/image17.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19.jpeg" Type="http://schemas.openxmlformats.org/officeDocument/2006/relationships/image"/><Relationship Id="rId2" Target="../notesSlides/notesSlide4.xml" Type="http://schemas.openxmlformats.org/officeDocument/2006/relationships/notesSlide"/><Relationship Id="rId1" Target="../slideLayouts/slideLayout5.xml" Type="http://schemas.openxmlformats.org/officeDocument/2006/relationships/slideLayout"/><Relationship Id="rId4" Target="../media/image20.jpeg" Type="http://schemas.openxmlformats.org/officeDocument/2006/relationships/image"/></Relationships>
</file>

<file path=ppt/slides/_rels/slide8.xml.rels><?xml version="1.0" encoding="UTF-8" standalone="yes" ?><Relationships xmlns="http://schemas.openxmlformats.org/package/2006/relationships"><Relationship Id="rId3" Target="../media/image22.jpeg" Type="http://schemas.openxmlformats.org/officeDocument/2006/relationships/image"/><Relationship Id="rId2" Target="../media/image21.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23.jpe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940" y="2971800"/>
            <a:ext cx="7696200" cy="1295401"/>
          </a:xfrm>
        </p:spPr>
        <p:txBody>
          <a:bodyPr/>
          <a:lstStyle/>
          <a:p>
            <a:r>
              <a:rPr lang="en-US" dirty="0" smtClean="0"/>
              <a:t>Common Chemistry Terms</a:t>
            </a:r>
            <a:endParaRPr lang="en-US" dirty="0"/>
          </a:p>
        </p:txBody>
      </p:sp>
      <p:sp>
        <p:nvSpPr>
          <p:cNvPr id="4" name="Text Placeholder 3"/>
          <p:cNvSpPr>
            <a:spLocks noGrp="1"/>
          </p:cNvSpPr>
          <p:nvPr>
            <p:ph type="body"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41284"/>
            <a:ext cx="2215492" cy="2438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1284"/>
            <a:ext cx="2412819" cy="2402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34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Sublimation </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 change from solid to gas</a:t>
            </a:r>
          </a:p>
          <a:p>
            <a:r>
              <a:rPr lang="en-US" u="sng" dirty="0" smtClean="0"/>
              <a:t>Example</a:t>
            </a:r>
            <a:r>
              <a:rPr lang="en-US" dirty="0" smtClean="0"/>
              <a:t>: dry ice </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24200"/>
            <a:ext cx="3581400" cy="292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365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Deposition</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 change from gas to solid</a:t>
            </a:r>
          </a:p>
          <a:p>
            <a:r>
              <a:rPr lang="en-US" u="sng" dirty="0" smtClean="0"/>
              <a:t>Example</a:t>
            </a:r>
            <a:r>
              <a:rPr lang="en-US" dirty="0" smtClean="0"/>
              <a:t>: frost</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429000"/>
            <a:ext cx="38100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208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condensation</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 change from a gas to liquid</a:t>
            </a:r>
          </a:p>
          <a:p>
            <a:r>
              <a:rPr lang="en-US" u="sng" dirty="0" smtClean="0"/>
              <a:t>Example</a:t>
            </a:r>
            <a:r>
              <a:rPr lang="en-US" dirty="0" smtClean="0"/>
              <a:t>: Water gathering on a cold bottle</a:t>
            </a:r>
          </a:p>
          <a:p>
            <a:pPr marL="114300" indent="0">
              <a:buNone/>
            </a:pPr>
            <a:r>
              <a:rPr lang="en-US" dirty="0" smtClean="0"/>
              <a:t> </a:t>
            </a:r>
            <a:endParaRPr lang="en-US"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819400"/>
            <a:ext cx="48006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801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 change from liquid to solid</a:t>
            </a:r>
          </a:p>
          <a:p>
            <a:r>
              <a:rPr lang="en-US" u="sng" dirty="0" smtClean="0"/>
              <a:t>Example</a:t>
            </a:r>
            <a:r>
              <a:rPr lang="en-US" dirty="0" smtClean="0"/>
              <a:t>: ice</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512" y="2933700"/>
            <a:ext cx="4790456" cy="3592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569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melting</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 change from solid to liquid </a:t>
            </a:r>
          </a:p>
          <a:p>
            <a:r>
              <a:rPr lang="en-US" u="sng" dirty="0" smtClean="0"/>
              <a:t>Example</a:t>
            </a:r>
            <a:r>
              <a:rPr lang="en-US" dirty="0" smtClean="0"/>
              <a:t>: candle wax</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735" y="2895600"/>
            <a:ext cx="4876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4794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refraction</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t>
            </a:r>
            <a:r>
              <a:rPr lang="en-US" dirty="0"/>
              <a:t>bending of light as it passes from one substance to </a:t>
            </a:r>
            <a:r>
              <a:rPr lang="en-US" dirty="0" smtClean="0"/>
              <a:t>another</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181066"/>
            <a:ext cx="3058823" cy="2811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896135"/>
            <a:ext cx="2857500"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071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875" y="3514072"/>
            <a:ext cx="20955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54" y="4879499"/>
            <a:ext cx="2686050" cy="1844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element</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 substance that cannot be separated into simpler substances </a:t>
            </a:r>
            <a:endParaRPr lang="en-US" dirty="0"/>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2977058"/>
            <a:ext cx="2286108" cy="1613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914" y="2667000"/>
            <a:ext cx="2234108" cy="2234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508" y="2719172"/>
            <a:ext cx="217170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 y="4893147"/>
            <a:ext cx="2359662"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796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 horizontal row of elements in the periodic table</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0"/>
            <a:ext cx="6348046"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639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Families/groups</a:t>
            </a:r>
            <a:endParaRPr lang="en-US" dirty="0"/>
          </a:p>
        </p:txBody>
      </p:sp>
      <p:sp>
        <p:nvSpPr>
          <p:cNvPr id="4" name="Content Placeholder 3"/>
          <p:cNvSpPr>
            <a:spLocks noGrp="1"/>
          </p:cNvSpPr>
          <p:nvPr>
            <p:ph idx="1"/>
          </p:nvPr>
        </p:nvSpPr>
        <p:spPr/>
        <p:txBody>
          <a:bodyPr/>
          <a:lstStyle/>
          <a:p>
            <a:r>
              <a:rPr lang="en-US" u="sng" dirty="0" smtClean="0"/>
              <a:t>Definition</a:t>
            </a:r>
            <a:r>
              <a:rPr lang="en-US" dirty="0" smtClean="0"/>
              <a:t>: a vertical row </a:t>
            </a:r>
            <a:r>
              <a:rPr lang="en-US" dirty="0"/>
              <a:t>of elements in the periodic </a:t>
            </a:r>
            <a:r>
              <a:rPr lang="en-US" dirty="0" smtClean="0"/>
              <a:t>table</a:t>
            </a:r>
          </a:p>
          <a:p>
            <a:r>
              <a:rPr lang="en-US" dirty="0" smtClean="0"/>
              <a:t>These elements  have similar </a:t>
            </a:r>
            <a:r>
              <a:rPr lang="en-US" dirty="0"/>
              <a:t>properties</a:t>
            </a:r>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352800"/>
            <a:ext cx="6956226" cy="3124200"/>
          </a:xfrm>
          <a:prstGeom prst="rect">
            <a:avLst/>
          </a:prstGeom>
          <a:ln>
            <a:solidFill>
              <a:schemeClr val="tx2"/>
            </a:solidFill>
          </a:ln>
        </p:spPr>
      </p:pic>
    </p:spTree>
    <p:extLst>
      <p:ext uri="{BB962C8B-B14F-4D97-AF65-F5344CB8AC3E}">
        <p14:creationId xmlns:p14="http://schemas.microsoft.com/office/powerpoint/2010/main" val="1906739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Protons</a:t>
            </a:r>
            <a:endParaRPr lang="en-US" dirty="0"/>
          </a:p>
        </p:txBody>
      </p:sp>
      <p:sp>
        <p:nvSpPr>
          <p:cNvPr id="3" name="Content Placeholder 2"/>
          <p:cNvSpPr>
            <a:spLocks noGrp="1"/>
          </p:cNvSpPr>
          <p:nvPr>
            <p:ph idx="1"/>
          </p:nvPr>
        </p:nvSpPr>
        <p:spPr>
          <a:xfrm>
            <a:off x="304800" y="1720612"/>
            <a:ext cx="8458200" cy="4373563"/>
          </a:xfrm>
        </p:spPr>
        <p:txBody>
          <a:bodyPr/>
          <a:lstStyle/>
          <a:p>
            <a:r>
              <a:rPr lang="en-US" u="sng" dirty="0" smtClean="0"/>
              <a:t>Definition</a:t>
            </a:r>
            <a:r>
              <a:rPr lang="en-US" dirty="0" smtClean="0"/>
              <a:t>: </a:t>
            </a:r>
            <a:r>
              <a:rPr lang="en-US" dirty="0" smtClean="0">
                <a:solidFill>
                  <a:srgbClr val="FF0000"/>
                </a:solidFill>
              </a:rPr>
              <a:t>positively</a:t>
            </a:r>
            <a:r>
              <a:rPr lang="en-US" dirty="0" smtClean="0"/>
              <a:t> charged particles </a:t>
            </a:r>
            <a:r>
              <a:rPr lang="en-US" dirty="0" smtClean="0">
                <a:solidFill>
                  <a:srgbClr val="FF0000"/>
                </a:solidFill>
              </a:rPr>
              <a:t>in</a:t>
            </a:r>
            <a:r>
              <a:rPr lang="en-US" dirty="0" smtClean="0"/>
              <a:t> the nucleus</a:t>
            </a:r>
          </a:p>
          <a:p>
            <a:r>
              <a:rPr lang="en-US" dirty="0" smtClean="0"/>
              <a:t>Hydrogen ion, H</a:t>
            </a:r>
            <a:r>
              <a:rPr lang="en-US" baseline="30000" dirty="0" smtClean="0"/>
              <a:t>+ </a:t>
            </a:r>
            <a:r>
              <a:rPr lang="en-US" dirty="0" smtClean="0"/>
              <a:t>is a proton</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50" y="3339286"/>
            <a:ext cx="2747962" cy="2747962"/>
          </a:xfrm>
          <a:prstGeom prst="rect">
            <a:avLst/>
          </a:prstGeom>
          <a:noFill/>
          <a:ln w="9525">
            <a:solidFill>
              <a:schemeClr val="tx1"/>
            </a:solidFill>
            <a:miter lim="800000"/>
            <a:headEnd/>
            <a:tailEnd/>
          </a:ln>
        </p:spPr>
      </p:pic>
      <p:sp>
        <p:nvSpPr>
          <p:cNvPr id="6" name="Oval 5"/>
          <p:cNvSpPr/>
          <p:nvPr/>
        </p:nvSpPr>
        <p:spPr>
          <a:xfrm>
            <a:off x="3505200" y="4191000"/>
            <a:ext cx="626425" cy="286987"/>
          </a:xfrm>
          <a:prstGeom prst="ellipse">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84517"/>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457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549133"/>
            <a:ext cx="4589873" cy="304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Matter</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term for any type of material; anything that has mass and takes up space</a:t>
            </a:r>
          </a:p>
          <a:p>
            <a:r>
              <a:rPr lang="en-US" dirty="0" smtClean="0"/>
              <a:t>4 primary states of matter</a:t>
            </a:r>
          </a:p>
          <a:p>
            <a:pPr lvl="1"/>
            <a:r>
              <a:rPr lang="en-US" dirty="0" smtClean="0"/>
              <a:t>There may be limitless states of matter </a:t>
            </a:r>
            <a:endParaRPr lang="en-US" dirty="0"/>
          </a:p>
        </p:txBody>
      </p:sp>
      <p:sp>
        <p:nvSpPr>
          <p:cNvPr id="4" name="TextBox 3"/>
          <p:cNvSpPr txBox="1"/>
          <p:nvPr/>
        </p:nvSpPr>
        <p:spPr>
          <a:xfrm>
            <a:off x="2514600" y="4652700"/>
            <a:ext cx="914400" cy="400110"/>
          </a:xfrm>
          <a:prstGeom prst="rect">
            <a:avLst/>
          </a:prstGeom>
          <a:noFill/>
          <a:ln>
            <a:noFill/>
          </a:ln>
        </p:spPr>
        <p:txBody>
          <a:bodyPr wrap="square" rtlCol="0">
            <a:spAutoFit/>
          </a:bodyPr>
          <a:lstStyle/>
          <a:p>
            <a:pPr algn="ctr"/>
            <a:r>
              <a:rPr lang="en-US" sz="2000" b="1" dirty="0" smtClean="0">
                <a:solidFill>
                  <a:srgbClr val="FF0000"/>
                </a:solidFill>
                <a:effectLst>
                  <a:outerShdw blurRad="38100" dist="38100" dir="2700000" algn="tl">
                    <a:srgbClr val="000000">
                      <a:alpha val="43137"/>
                    </a:srgbClr>
                  </a:outerShdw>
                </a:effectLst>
              </a:rPr>
              <a:t>Solid</a:t>
            </a:r>
            <a:endParaRPr lang="en-US" sz="2000" b="1"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4953000" y="4652700"/>
            <a:ext cx="856075" cy="369332"/>
          </a:xfrm>
          <a:prstGeom prst="rect">
            <a:avLst/>
          </a:prstGeom>
          <a:noFill/>
        </p:spPr>
        <p:txBody>
          <a:bodyPr wrap="square" rtlCol="0">
            <a:spAutoFit/>
          </a:bodyPr>
          <a:lstStyle/>
          <a:p>
            <a:pPr algn="ctr"/>
            <a:r>
              <a:rPr lang="en-US" b="1" dirty="0" smtClean="0">
                <a:solidFill>
                  <a:schemeClr val="bg2"/>
                </a:solidFill>
                <a:effectLst>
                  <a:outerShdw blurRad="38100" dist="38100" dir="2700000" algn="tl">
                    <a:srgbClr val="000000">
                      <a:alpha val="43137"/>
                    </a:srgbClr>
                  </a:outerShdw>
                </a:effectLst>
              </a:rPr>
              <a:t>Liquid</a:t>
            </a:r>
            <a:r>
              <a:rPr lang="en-US" dirty="0" smtClean="0"/>
              <a:t> </a:t>
            </a:r>
            <a:endParaRPr lang="en-US" dirty="0"/>
          </a:p>
        </p:txBody>
      </p:sp>
      <p:sp>
        <p:nvSpPr>
          <p:cNvPr id="6" name="TextBox 5"/>
          <p:cNvSpPr txBox="1"/>
          <p:nvPr/>
        </p:nvSpPr>
        <p:spPr>
          <a:xfrm>
            <a:off x="2514600" y="6174343"/>
            <a:ext cx="914400" cy="400110"/>
          </a:xfrm>
          <a:prstGeom prst="rect">
            <a:avLst/>
          </a:prstGeom>
          <a:noFill/>
          <a:ln>
            <a:noFill/>
          </a:ln>
        </p:spPr>
        <p:txBody>
          <a:bodyPr wrap="square" rtlCol="0">
            <a:spAutoFit/>
          </a:bodyPr>
          <a:lstStyle/>
          <a:p>
            <a:pPr algn="ctr"/>
            <a:r>
              <a:rPr lang="en-US" sz="2000" b="1" dirty="0" smtClean="0">
                <a:effectLst>
                  <a:outerShdw blurRad="38100" dist="38100" dir="2700000" algn="tl">
                    <a:srgbClr val="000000">
                      <a:alpha val="43137"/>
                    </a:srgbClr>
                  </a:outerShdw>
                </a:effectLst>
              </a:rPr>
              <a:t>Gas</a:t>
            </a:r>
            <a:endParaRPr lang="en-US" sz="2000" b="1" dirty="0">
              <a:effectLst>
                <a:outerShdw blurRad="38100" dist="38100" dir="2700000" algn="tl">
                  <a:srgbClr val="000000">
                    <a:alpha val="43137"/>
                  </a:srgbClr>
                </a:outerShdw>
              </a:effectLst>
            </a:endParaRPr>
          </a:p>
        </p:txBody>
      </p:sp>
      <p:sp>
        <p:nvSpPr>
          <p:cNvPr id="7" name="TextBox 6"/>
          <p:cNvSpPr txBox="1"/>
          <p:nvPr/>
        </p:nvSpPr>
        <p:spPr>
          <a:xfrm>
            <a:off x="4756855" y="6192308"/>
            <a:ext cx="1248363" cy="400110"/>
          </a:xfrm>
          <a:prstGeom prst="rect">
            <a:avLst/>
          </a:prstGeom>
          <a:noFill/>
        </p:spPr>
        <p:txBody>
          <a:bodyPr wrap="square" rtlCol="0">
            <a:spAutoFit/>
          </a:bodyPr>
          <a:lstStyle/>
          <a:p>
            <a:pPr algn="ctr"/>
            <a:r>
              <a:rPr lang="en-US" sz="2000" b="1" dirty="0" smtClean="0">
                <a:solidFill>
                  <a:srgbClr val="FF0000"/>
                </a:solidFill>
                <a:effectLst>
                  <a:outerShdw blurRad="38100" dist="38100" dir="2700000" algn="tl">
                    <a:srgbClr val="000000">
                      <a:alpha val="43137"/>
                    </a:srgbClr>
                  </a:outerShdw>
                </a:effectLst>
              </a:rPr>
              <a:t>plasma</a:t>
            </a:r>
            <a:endParaRPr lang="en-US" sz="2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717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neutrons</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t>
            </a:r>
            <a:r>
              <a:rPr lang="en-US" dirty="0" smtClean="0">
                <a:solidFill>
                  <a:srgbClr val="FF0000"/>
                </a:solidFill>
              </a:rPr>
              <a:t>neutrally</a:t>
            </a:r>
            <a:r>
              <a:rPr lang="en-US" dirty="0" smtClean="0"/>
              <a:t> charged particles </a:t>
            </a:r>
            <a:r>
              <a:rPr lang="en-US" dirty="0" smtClean="0">
                <a:solidFill>
                  <a:srgbClr val="FF0000"/>
                </a:solidFill>
              </a:rPr>
              <a:t>in</a:t>
            </a:r>
            <a:r>
              <a:rPr lang="en-US" dirty="0" smtClean="0"/>
              <a:t> the nucleus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918" y="2895600"/>
            <a:ext cx="2773363"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189867" y="4415643"/>
            <a:ext cx="715963"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C:\Users\ljlab\AppData\Local\Microsoft\Windows\Temporary Internet Files\Content.IE5\F0EWGQ7J\jimmy_neutron_boy_cartoon_wallpaper-1400x10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78162"/>
            <a:ext cx="34544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167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electrons</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t>
            </a:r>
            <a:r>
              <a:rPr lang="en-US" dirty="0" smtClean="0">
                <a:solidFill>
                  <a:srgbClr val="FF0000"/>
                </a:solidFill>
              </a:rPr>
              <a:t>negatively</a:t>
            </a:r>
            <a:r>
              <a:rPr lang="en-US" dirty="0" smtClean="0"/>
              <a:t> charged particles </a:t>
            </a:r>
            <a:r>
              <a:rPr lang="en-US" dirty="0" smtClean="0">
                <a:solidFill>
                  <a:srgbClr val="FF0000"/>
                </a:solidFill>
              </a:rPr>
              <a:t>outside</a:t>
            </a:r>
            <a:r>
              <a:rPr lang="en-US" dirty="0" smtClean="0"/>
              <a:t> the nucleus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252" y="3256756"/>
            <a:ext cx="2773363" cy="277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477000" y="3459678"/>
            <a:ext cx="791369" cy="274122"/>
          </a:xfrm>
          <a:prstGeom prst="ellipse">
            <a:avLst/>
          </a:prstGeom>
          <a:noFill/>
          <a:ln>
            <a:solidFill>
              <a:srgbClr val="4A8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71800"/>
            <a:ext cx="3248025"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291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Valence electrons</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t>
            </a:r>
            <a:r>
              <a:rPr lang="en-US" dirty="0" smtClean="0"/>
              <a:t>electrons </a:t>
            </a:r>
            <a:r>
              <a:rPr lang="en-US" dirty="0"/>
              <a:t>in the outer shell of an </a:t>
            </a:r>
            <a:r>
              <a:rPr lang="en-US" dirty="0" smtClean="0"/>
              <a:t>atom</a:t>
            </a:r>
          </a:p>
          <a:p>
            <a:r>
              <a:rPr lang="en-US" dirty="0" smtClean="0"/>
              <a:t>Involved </a:t>
            </a:r>
            <a:r>
              <a:rPr lang="en-US" dirty="0"/>
              <a:t>in forming bonds to adjacent </a:t>
            </a:r>
            <a:r>
              <a:rPr lang="en-US" dirty="0" smtClean="0"/>
              <a:t>atoms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743199"/>
            <a:ext cx="3060084" cy="39584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58576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number</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the number of protons in the nucleus of an atom</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1242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563220"/>
            <a:ext cx="5294846" cy="397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2482755" y="3425872"/>
            <a:ext cx="1371600" cy="1143000"/>
          </a:xfrm>
          <a:prstGeom prst="straightConnector1">
            <a:avLst/>
          </a:prstGeom>
          <a:ln w="44450" cmpd="sng">
            <a:tailEnd type="arrow"/>
          </a:ln>
        </p:spPr>
        <p:style>
          <a:lnRef idx="1">
            <a:schemeClr val="accent1"/>
          </a:lnRef>
          <a:fillRef idx="0">
            <a:schemeClr val="accent1"/>
          </a:fillRef>
          <a:effectRef idx="0">
            <a:schemeClr val="accent1"/>
          </a:effectRef>
          <a:fontRef idx="minor">
            <a:schemeClr val="tx1"/>
          </a:fontRef>
        </p:style>
      </p:cxnSp>
      <p:sp>
        <p:nvSpPr>
          <p:cNvPr id="4" name="AutoShape 2" descr="http://www.google.com/url?sa=i&amp;source=images&amp;cd=&amp;docid=U8gXuUrGF9sYbM&amp;tbnid=atLpvwXYUMHXdM:&amp;ved=0CAUQjBw&amp;url=https%3A%2F%2Fgcps.desire2learn.com%2Fd2l%2Flor%2Fviewer%2FviewFile.d2lfile%2F6605%2F48792%2FPeriodicTable%2FIons_and_Isotopes%2Fisotopes%25202.JPG&amp;ei=d0nhU4PeKIqjyATP9IGIBA&amp;psig=AFQjCNHwoB38NWCqlqTydh1A2PB3SXqGXA&amp;ust=1407359735778147"/>
          <p:cNvSpPr>
            <a:spLocks noChangeAspect="1" noChangeArrowheads="1"/>
          </p:cNvSpPr>
          <p:nvPr/>
        </p:nvSpPr>
        <p:spPr bwMode="auto">
          <a:xfrm>
            <a:off x="63500" y="-136525"/>
            <a:ext cx="4505325" cy="1952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814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isotopes</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atoms of the same element that have different numbers of neutrons</a:t>
            </a:r>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971800"/>
            <a:ext cx="650525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57400" y="5410200"/>
            <a:ext cx="1295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5410200"/>
            <a:ext cx="1295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1200" y="5410200"/>
            <a:ext cx="1371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697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Molecule</a:t>
            </a:r>
            <a:endParaRPr lang="en-US" dirty="0"/>
          </a:p>
        </p:txBody>
      </p:sp>
      <p:sp>
        <p:nvSpPr>
          <p:cNvPr id="4" name="Content Placeholder 3"/>
          <p:cNvSpPr>
            <a:spLocks noGrp="1"/>
          </p:cNvSpPr>
          <p:nvPr>
            <p:ph idx="1"/>
          </p:nvPr>
        </p:nvSpPr>
        <p:spPr>
          <a:xfrm>
            <a:off x="228600" y="1752600"/>
            <a:ext cx="8686800" cy="4373563"/>
          </a:xfrm>
        </p:spPr>
        <p:txBody>
          <a:bodyPr/>
          <a:lstStyle/>
          <a:p>
            <a:r>
              <a:rPr lang="en-US" u="sng" dirty="0" smtClean="0"/>
              <a:t>Definition</a:t>
            </a:r>
            <a:r>
              <a:rPr lang="en-US" dirty="0" smtClean="0"/>
              <a:t>: </a:t>
            </a:r>
            <a:r>
              <a:rPr lang="en-US" dirty="0"/>
              <a:t>atoms </a:t>
            </a:r>
            <a:r>
              <a:rPr lang="en-US" dirty="0" smtClean="0"/>
              <a:t>that </a:t>
            </a:r>
            <a:r>
              <a:rPr lang="en-US" dirty="0"/>
              <a:t>are connected by chemical bonds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667000"/>
            <a:ext cx="4481513" cy="39254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116663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a:t>
            </a:r>
            <a:endParaRPr lang="en-US" dirty="0"/>
          </a:p>
        </p:txBody>
      </p:sp>
      <p:sp>
        <p:nvSpPr>
          <p:cNvPr id="4" name="Content Placeholder 3"/>
          <p:cNvSpPr>
            <a:spLocks noGrp="1"/>
          </p:cNvSpPr>
          <p:nvPr>
            <p:ph idx="1"/>
          </p:nvPr>
        </p:nvSpPr>
        <p:spPr/>
        <p:txBody>
          <a:bodyPr/>
          <a:lstStyle/>
          <a:p>
            <a:r>
              <a:rPr lang="en-US" u="sng" dirty="0" smtClean="0"/>
              <a:t>Definition</a:t>
            </a:r>
            <a:r>
              <a:rPr lang="en-US" dirty="0" smtClean="0"/>
              <a:t>: </a:t>
            </a:r>
            <a:r>
              <a:rPr lang="en-US" dirty="0"/>
              <a:t>a pure chemical substance </a:t>
            </a:r>
            <a:r>
              <a:rPr lang="en-US" dirty="0" smtClean="0"/>
              <a:t>consisting </a:t>
            </a:r>
            <a:r>
              <a:rPr lang="en-US" dirty="0"/>
              <a:t>of two or more </a:t>
            </a:r>
            <a:r>
              <a:rPr lang="en-US" dirty="0" smtClean="0"/>
              <a:t>different elements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47749"/>
            <a:ext cx="513080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181600" y="6193464"/>
            <a:ext cx="2159000" cy="400110"/>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Water, H</a:t>
            </a:r>
            <a:r>
              <a:rPr lang="en-US" sz="2000" b="1" baseline="-25000" dirty="0" smtClean="0">
                <a:solidFill>
                  <a:schemeClr val="bg1"/>
                </a:solidFill>
                <a:effectLst>
                  <a:outerShdw blurRad="38100" dist="38100" dir="2700000" algn="tl">
                    <a:srgbClr val="000000">
                      <a:alpha val="43137"/>
                    </a:srgbClr>
                  </a:outerShdw>
                </a:effectLst>
              </a:rPr>
              <a:t>2</a:t>
            </a:r>
            <a:r>
              <a:rPr lang="en-US" sz="2000" b="1" dirty="0" smtClean="0">
                <a:solidFill>
                  <a:schemeClr val="bg1"/>
                </a:solidFill>
                <a:effectLst>
                  <a:outerShdw blurRad="38100" dist="38100" dir="2700000" algn="tl">
                    <a:srgbClr val="000000">
                      <a:alpha val="43137"/>
                    </a:srgbClr>
                  </a:outerShdw>
                </a:effectLst>
              </a:rPr>
              <a:t>O</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2451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Covalent bond</a:t>
            </a:r>
            <a:endParaRPr lang="en-US" dirty="0"/>
          </a:p>
        </p:txBody>
      </p:sp>
      <p:sp>
        <p:nvSpPr>
          <p:cNvPr id="4" name="Content Placeholder 3"/>
          <p:cNvSpPr>
            <a:spLocks noGrp="1"/>
          </p:cNvSpPr>
          <p:nvPr>
            <p:ph idx="1"/>
          </p:nvPr>
        </p:nvSpPr>
        <p:spPr/>
        <p:txBody>
          <a:bodyPr/>
          <a:lstStyle/>
          <a:p>
            <a:r>
              <a:rPr lang="en-US" u="sng" dirty="0" smtClean="0"/>
              <a:t>Definition</a:t>
            </a:r>
            <a:r>
              <a:rPr lang="en-US" dirty="0" smtClean="0"/>
              <a:t>: </a:t>
            </a:r>
            <a:r>
              <a:rPr lang="en-US" dirty="0"/>
              <a:t>a chemical bond that involves the sharing of electron pairs between atoms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742063"/>
            <a:ext cx="4843795" cy="3752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6268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bond</a:t>
            </a:r>
            <a:endParaRPr lang="en-US" dirty="0"/>
          </a:p>
        </p:txBody>
      </p:sp>
      <p:sp>
        <p:nvSpPr>
          <p:cNvPr id="4" name="Content Placeholder 3"/>
          <p:cNvSpPr>
            <a:spLocks noGrp="1"/>
          </p:cNvSpPr>
          <p:nvPr>
            <p:ph idx="1"/>
          </p:nvPr>
        </p:nvSpPr>
        <p:spPr/>
        <p:txBody>
          <a:bodyPr/>
          <a:lstStyle/>
          <a:p>
            <a:r>
              <a:rPr lang="en-US" u="sng" dirty="0" smtClean="0"/>
              <a:t>Definition</a:t>
            </a:r>
            <a:r>
              <a:rPr lang="en-US" dirty="0" smtClean="0"/>
              <a:t>: bonds in which atoms </a:t>
            </a:r>
            <a:r>
              <a:rPr lang="en-US" dirty="0"/>
              <a:t>that have lost one or more electrons </a:t>
            </a:r>
            <a:r>
              <a:rPr lang="en-US" dirty="0" smtClean="0"/>
              <a:t>and </a:t>
            </a:r>
            <a:r>
              <a:rPr lang="en-US" dirty="0"/>
              <a:t>atoms that have gained one or more </a:t>
            </a:r>
            <a:r>
              <a:rPr lang="en-US" dirty="0" smtClean="0"/>
              <a:t>electrons.</a:t>
            </a:r>
            <a:endParaRPr lang="en-US" dirty="0"/>
          </a:p>
        </p:txBody>
      </p:sp>
      <p:sp>
        <p:nvSpPr>
          <p:cNvPr id="5" name="TextBox 4"/>
          <p:cNvSpPr txBox="1"/>
          <p:nvPr/>
        </p:nvSpPr>
        <p:spPr>
          <a:xfrm>
            <a:off x="228600" y="5943600"/>
            <a:ext cx="8686800" cy="523220"/>
          </a:xfrm>
          <a:prstGeom prst="rect">
            <a:avLst/>
          </a:prstGeom>
          <a:noFill/>
        </p:spPr>
        <p:txBody>
          <a:bodyPr wrap="square" rtlCol="0">
            <a:spAutoFit/>
          </a:bodyPr>
          <a:lstStyle/>
          <a:p>
            <a:pPr algn="ctr"/>
            <a:r>
              <a:rPr lang="en-US" sz="2800" dirty="0" smtClean="0">
                <a:hlinkClick r:id="rId3"/>
              </a:rPr>
              <a:t>bonding animation</a:t>
            </a:r>
            <a:r>
              <a:rPr lang="en-US" sz="2800" dirty="0" smtClean="0"/>
              <a:t> </a:t>
            </a:r>
            <a:endParaRPr lang="en-US" sz="2800"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086100"/>
            <a:ext cx="4762500" cy="2857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3756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Cation</a:t>
            </a:r>
            <a:endParaRPr lang="en-US" dirty="0"/>
          </a:p>
        </p:txBody>
      </p:sp>
      <p:sp>
        <p:nvSpPr>
          <p:cNvPr id="3" name="Content Placeholder 2"/>
          <p:cNvSpPr>
            <a:spLocks noGrp="1"/>
          </p:cNvSpPr>
          <p:nvPr>
            <p:ph idx="1"/>
          </p:nvPr>
        </p:nvSpPr>
        <p:spPr/>
        <p:txBody>
          <a:bodyPr/>
          <a:lstStyle/>
          <a:p>
            <a:r>
              <a:rPr lang="en-US" u="sng" dirty="0"/>
              <a:t>Definition</a:t>
            </a:r>
            <a:r>
              <a:rPr lang="en-US" dirty="0"/>
              <a:t>: </a:t>
            </a:r>
            <a:r>
              <a:rPr lang="en-US" dirty="0" smtClean="0"/>
              <a:t>positively </a:t>
            </a:r>
            <a:r>
              <a:rPr lang="en-US" dirty="0"/>
              <a:t>charged atom or group of atoms </a:t>
            </a:r>
            <a:endParaRPr lang="en-US" dirty="0" smtClean="0"/>
          </a:p>
          <a:p>
            <a:r>
              <a:rPr lang="en-US" u="sng" dirty="0" smtClean="0"/>
              <a:t>Examples</a:t>
            </a:r>
            <a:r>
              <a:rPr lang="en-US" dirty="0" smtClean="0"/>
              <a:t>: Calcium Ca</a:t>
            </a:r>
            <a:r>
              <a:rPr lang="en-US" baseline="30000" dirty="0" smtClean="0"/>
              <a:t>2+</a:t>
            </a:r>
            <a:r>
              <a:rPr lang="en-US" dirty="0" smtClean="0"/>
              <a:t>, Silver</a:t>
            </a:r>
            <a:r>
              <a:rPr lang="en-US" baseline="30000" dirty="0"/>
              <a:t> </a:t>
            </a:r>
            <a:r>
              <a:rPr lang="en-US" dirty="0"/>
              <a:t> </a:t>
            </a:r>
            <a:r>
              <a:rPr lang="en-US" dirty="0" smtClean="0"/>
              <a:t>Ag</a:t>
            </a:r>
            <a:r>
              <a:rPr lang="en-US" baseline="30000" dirty="0" smtClean="0"/>
              <a:t>+</a:t>
            </a:r>
            <a:r>
              <a:rPr lang="en-US" dirty="0" smtClean="0"/>
              <a:t>, Potassium K</a:t>
            </a:r>
            <a:r>
              <a:rPr lang="en-US" baseline="30000" dirty="0" smtClean="0"/>
              <a:t>+</a:t>
            </a:r>
            <a:endParaRPr lang="en-US" dirty="0"/>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581400"/>
            <a:ext cx="3519487" cy="263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17952"/>
            <a:ext cx="2499666" cy="249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917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p</a:t>
            </a:r>
            <a:r>
              <a:rPr lang="en-US" dirty="0" smtClean="0"/>
              <a:t>H</a:t>
            </a:r>
            <a:endParaRPr lang="en-US" dirty="0"/>
          </a:p>
        </p:txBody>
      </p:sp>
      <p:sp>
        <p:nvSpPr>
          <p:cNvPr id="5" name="Content Placeholder 4"/>
          <p:cNvSpPr>
            <a:spLocks noGrp="1"/>
          </p:cNvSpPr>
          <p:nvPr>
            <p:ph idx="1"/>
          </p:nvPr>
        </p:nvSpPr>
        <p:spPr/>
        <p:txBody>
          <a:bodyPr/>
          <a:lstStyle/>
          <a:p>
            <a:r>
              <a:rPr lang="en-US" dirty="0" smtClean="0"/>
              <a:t>Definition: measure of Hydrogen ion concentration </a:t>
            </a:r>
          </a:p>
          <a:p>
            <a:pPr lvl="1"/>
            <a:r>
              <a:rPr lang="en-US" dirty="0" smtClean="0"/>
              <a:t>measure of the acidity or basicity of an </a:t>
            </a:r>
          </a:p>
          <a:p>
            <a:pPr marL="457200" lvl="1" indent="0">
              <a:buNone/>
            </a:pPr>
            <a:r>
              <a:rPr lang="en-US" dirty="0"/>
              <a:t> </a:t>
            </a:r>
            <a:r>
              <a:rPr lang="en-US" dirty="0" smtClean="0"/>
              <a:t>   aqueous solution</a:t>
            </a:r>
            <a:endParaRPr lang="en-US"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92438"/>
            <a:ext cx="510540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04418"/>
            <a:ext cx="1870075" cy="1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34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Anion </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negatively charged </a:t>
            </a:r>
            <a:r>
              <a:rPr lang="en-US" dirty="0"/>
              <a:t>atom or group of atoms </a:t>
            </a:r>
          </a:p>
          <a:p>
            <a:r>
              <a:rPr lang="en-US" u="sng" dirty="0" smtClean="0"/>
              <a:t>Examples</a:t>
            </a:r>
            <a:r>
              <a:rPr lang="en-US" dirty="0" smtClean="0"/>
              <a:t>: Fluoride F</a:t>
            </a:r>
            <a:r>
              <a:rPr lang="en-US" baseline="30000" dirty="0" smtClean="0"/>
              <a:t>-</a:t>
            </a:r>
            <a:r>
              <a:rPr lang="en-US" dirty="0" smtClean="0"/>
              <a:t>, Chloride Cl</a:t>
            </a:r>
            <a:r>
              <a:rPr lang="en-US" baseline="30000" dirty="0" smtClean="0"/>
              <a:t>-</a:t>
            </a:r>
            <a:r>
              <a:rPr lang="en-US" dirty="0" smtClean="0"/>
              <a:t>, Iodide I</a:t>
            </a:r>
            <a:r>
              <a:rPr lang="en-US" baseline="30000" dirty="0" smtClean="0"/>
              <a:t>-</a:t>
            </a:r>
            <a:r>
              <a:rPr lang="en-US" dirty="0" smtClean="0"/>
              <a:t> </a:t>
            </a:r>
            <a:endParaRPr lang="en-US" dirty="0"/>
          </a:p>
        </p:txBody>
      </p:sp>
      <p:pic>
        <p:nvPicPr>
          <p:cNvPr id="27652" name="Picture 4" descr="http://www.clker.com/cliparts/W/c/m/c/r/F/negative-charge-m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723963"/>
            <a:ext cx="2057400" cy="2337955"/>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624036"/>
            <a:ext cx="2590800" cy="2491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3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Formula</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t>
            </a:r>
            <a:r>
              <a:rPr lang="en-US" dirty="0"/>
              <a:t>An expression which states the number and type of atoms present in a molecule of a substance</a:t>
            </a:r>
            <a:r>
              <a:rPr lang="en-US" dirty="0" smtClean="0"/>
              <a:t>.</a:t>
            </a:r>
          </a:p>
          <a:p>
            <a:endParaRPr lang="en-US" dirty="0"/>
          </a:p>
          <a:p>
            <a:endParaRPr lang="en-US"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76600"/>
            <a:ext cx="7324164" cy="289560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26690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a:t>
            </a:r>
            <a:r>
              <a:rPr lang="en-US" dirty="0" smtClean="0"/>
              <a:t>Reaction</a:t>
            </a:r>
            <a:endParaRPr lang="en-US" dirty="0"/>
          </a:p>
        </p:txBody>
      </p:sp>
      <p:sp>
        <p:nvSpPr>
          <p:cNvPr id="3" name="Content Placeholder 2"/>
          <p:cNvSpPr>
            <a:spLocks noGrp="1"/>
          </p:cNvSpPr>
          <p:nvPr>
            <p:ph idx="1"/>
          </p:nvPr>
        </p:nvSpPr>
        <p:spPr>
          <a:xfrm>
            <a:off x="228600" y="1752600"/>
            <a:ext cx="8686800" cy="4373563"/>
          </a:xfrm>
        </p:spPr>
        <p:txBody>
          <a:bodyPr/>
          <a:lstStyle/>
          <a:p>
            <a:r>
              <a:rPr lang="en-US" u="sng" dirty="0" smtClean="0"/>
              <a:t>Definition:</a:t>
            </a:r>
            <a:r>
              <a:rPr lang="en-US" dirty="0" smtClean="0"/>
              <a:t> </a:t>
            </a:r>
            <a:r>
              <a:rPr lang="en-US" dirty="0"/>
              <a:t>A </a:t>
            </a:r>
            <a:r>
              <a:rPr lang="en-US" dirty="0" smtClean="0"/>
              <a:t>process </a:t>
            </a:r>
            <a:r>
              <a:rPr lang="en-US" dirty="0"/>
              <a:t>where a set of substances undergo a chemical change to form a different substance. </a:t>
            </a:r>
            <a:endParaRPr lang="en-US" dirty="0" smtClean="0"/>
          </a:p>
          <a:p>
            <a:endParaRPr lang="en-US" dirty="0"/>
          </a:p>
          <a:p>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36" y="3124200"/>
            <a:ext cx="8368393" cy="3124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93393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Reactant/Reagent</a:t>
            </a:r>
            <a:endParaRPr lang="en-US" dirty="0"/>
          </a:p>
        </p:txBody>
      </p:sp>
      <p:sp>
        <p:nvSpPr>
          <p:cNvPr id="3" name="Content Placeholder 2"/>
          <p:cNvSpPr>
            <a:spLocks noGrp="1"/>
          </p:cNvSpPr>
          <p:nvPr>
            <p:ph idx="1"/>
          </p:nvPr>
        </p:nvSpPr>
        <p:spPr>
          <a:xfrm>
            <a:off x="228600" y="1752600"/>
            <a:ext cx="8686800" cy="4373563"/>
          </a:xfrm>
        </p:spPr>
        <p:txBody>
          <a:bodyPr/>
          <a:lstStyle/>
          <a:p>
            <a:r>
              <a:rPr lang="en-US" dirty="0" smtClean="0"/>
              <a:t>Definition: </a:t>
            </a:r>
            <a:r>
              <a:rPr lang="en-US" dirty="0" smtClean="0"/>
              <a:t>substances </a:t>
            </a:r>
            <a:r>
              <a:rPr lang="en-US" dirty="0"/>
              <a:t>that are used to bring about </a:t>
            </a:r>
            <a:r>
              <a:rPr lang="en-US" dirty="0" smtClean="0"/>
              <a:t>a </a:t>
            </a:r>
            <a:r>
              <a:rPr lang="en-US" dirty="0"/>
              <a:t>chemical </a:t>
            </a:r>
            <a:r>
              <a:rPr lang="en-US" dirty="0" smtClean="0"/>
              <a:t>reaction</a:t>
            </a:r>
          </a:p>
          <a:p>
            <a:r>
              <a:rPr lang="en-US" dirty="0" smtClean="0"/>
              <a:t>any </a:t>
            </a:r>
            <a:r>
              <a:rPr lang="en-US" dirty="0"/>
              <a:t>substance that is consumed or used up during the </a:t>
            </a:r>
            <a:r>
              <a:rPr lang="en-US" dirty="0" smtClean="0"/>
              <a:t>reaction </a:t>
            </a:r>
            <a:endParaRPr lang="en-US" dirty="0"/>
          </a:p>
          <a:p>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00400"/>
            <a:ext cx="4930549" cy="32560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342866" y="5991283"/>
            <a:ext cx="1848134"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Reactant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9047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a:t>
            </a:r>
            <a:endParaRPr lang="en-US" dirty="0"/>
          </a:p>
        </p:txBody>
      </p:sp>
      <p:sp>
        <p:nvSpPr>
          <p:cNvPr id="3" name="Content Placeholder 2"/>
          <p:cNvSpPr>
            <a:spLocks noGrp="1"/>
          </p:cNvSpPr>
          <p:nvPr>
            <p:ph idx="1"/>
          </p:nvPr>
        </p:nvSpPr>
        <p:spPr>
          <a:xfrm>
            <a:off x="228600" y="1752600"/>
            <a:ext cx="8686800" cy="4373563"/>
          </a:xfrm>
        </p:spPr>
        <p:txBody>
          <a:bodyPr/>
          <a:lstStyle/>
          <a:p>
            <a:r>
              <a:rPr lang="en-US" dirty="0" smtClean="0"/>
              <a:t>Definition: </a:t>
            </a:r>
            <a:r>
              <a:rPr lang="en-US" dirty="0"/>
              <a:t>The substance that is produced by a chemical </a:t>
            </a:r>
            <a:r>
              <a:rPr lang="en-US" dirty="0" smtClean="0"/>
              <a:t>reaction</a:t>
            </a: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47771"/>
            <a:ext cx="5334000" cy="35224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5469340" y="5919128"/>
            <a:ext cx="1806349"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rPr>
              <a:t>Product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5619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Catalyst</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substance that speeds up a chemical reaction but is chemically unchanged </a:t>
            </a:r>
          </a:p>
          <a:p>
            <a:r>
              <a:rPr lang="en-US" u="sng" dirty="0" smtClean="0"/>
              <a:t>Example</a:t>
            </a:r>
            <a:r>
              <a:rPr lang="en-US" dirty="0" smtClean="0"/>
              <a:t>: </a:t>
            </a:r>
            <a:r>
              <a:rPr lang="en-US" dirty="0"/>
              <a:t>Enzymes are catalysts because they allow the reactions that take place in the body to occur fast enough that we can live</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86200"/>
            <a:ext cx="4800600" cy="2787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744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of Mass</a:t>
            </a:r>
            <a:endParaRPr lang="en-US" dirty="0"/>
          </a:p>
        </p:txBody>
      </p:sp>
      <p:sp>
        <p:nvSpPr>
          <p:cNvPr id="3" name="Content Placeholder 2"/>
          <p:cNvSpPr>
            <a:spLocks noGrp="1"/>
          </p:cNvSpPr>
          <p:nvPr>
            <p:ph idx="1"/>
          </p:nvPr>
        </p:nvSpPr>
        <p:spPr>
          <a:xfrm>
            <a:off x="228600" y="1752600"/>
            <a:ext cx="8763000" cy="4373563"/>
          </a:xfrm>
        </p:spPr>
        <p:txBody>
          <a:bodyPr/>
          <a:lstStyle/>
          <a:p>
            <a:r>
              <a:rPr lang="en-US" u="sng" dirty="0" smtClean="0"/>
              <a:t>Definition:</a:t>
            </a:r>
            <a:r>
              <a:rPr lang="en-US" dirty="0" smtClean="0"/>
              <a:t> </a:t>
            </a:r>
            <a:r>
              <a:rPr lang="en-US" dirty="0"/>
              <a:t>matter can be neither created nor </a:t>
            </a:r>
            <a:r>
              <a:rPr lang="en-US" dirty="0" smtClean="0"/>
              <a:t>destroyed</a:t>
            </a:r>
          </a:p>
          <a:p>
            <a:r>
              <a:rPr lang="en-US" dirty="0" smtClean="0"/>
              <a:t>The mass </a:t>
            </a:r>
            <a:r>
              <a:rPr lang="en-US" dirty="0"/>
              <a:t>of an object or collection of objects never changes, no matter how the parts are rearranged</a:t>
            </a:r>
          </a:p>
          <a:p>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429000"/>
            <a:ext cx="2490659" cy="3276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9349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Stoichiometry</a:t>
            </a:r>
            <a:endParaRPr lang="en-US" dirty="0"/>
          </a:p>
        </p:txBody>
      </p:sp>
      <p:sp>
        <p:nvSpPr>
          <p:cNvPr id="3" name="Content Placeholder 2"/>
          <p:cNvSpPr>
            <a:spLocks noGrp="1"/>
          </p:cNvSpPr>
          <p:nvPr>
            <p:ph idx="1"/>
          </p:nvPr>
        </p:nvSpPr>
        <p:spPr>
          <a:xfrm>
            <a:off x="228600" y="1752600"/>
            <a:ext cx="8763000" cy="4373563"/>
          </a:xfrm>
        </p:spPr>
        <p:txBody>
          <a:bodyPr/>
          <a:lstStyle/>
          <a:p>
            <a:r>
              <a:rPr lang="en-US" u="sng" dirty="0" smtClean="0"/>
              <a:t>Definition:</a:t>
            </a:r>
            <a:r>
              <a:rPr lang="en-US" dirty="0" smtClean="0"/>
              <a:t> </a:t>
            </a:r>
            <a:r>
              <a:rPr lang="en-US" dirty="0"/>
              <a:t>the part of chemistry that studies amounts of substances that are involved in </a:t>
            </a:r>
            <a:r>
              <a:rPr lang="en-US" dirty="0" smtClean="0"/>
              <a:t>reactions</a:t>
            </a:r>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19400"/>
            <a:ext cx="4927600" cy="3695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80708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measures the number of particles in a specific substance</a:t>
            </a:r>
          </a:p>
          <a:p>
            <a:r>
              <a:rPr lang="en-US" dirty="0" smtClean="0"/>
              <a:t>Avogadro's number = 6.02 x 10</a:t>
            </a:r>
            <a:r>
              <a:rPr lang="en-US" baseline="30000" dirty="0" smtClean="0"/>
              <a:t>23</a:t>
            </a:r>
          </a:p>
          <a:p>
            <a:r>
              <a:rPr lang="en-US" dirty="0" smtClean="0"/>
              <a:t>Used to convert between atoms/molecules and grams</a:t>
            </a:r>
          </a:p>
          <a:p>
            <a:pPr lvl="1"/>
            <a:endParaRPr lang="en-US" baseline="30000" dirty="0"/>
          </a:p>
          <a:p>
            <a:pPr lvl="1"/>
            <a:endParaRPr lang="en-US" baseline="30000" dirty="0" smtClean="0"/>
          </a:p>
          <a:p>
            <a:pPr lvl="1"/>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95" y="4207558"/>
            <a:ext cx="2398464"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465" y="4128976"/>
            <a:ext cx="2564729" cy="214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321858"/>
            <a:ext cx="19050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946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676400"/>
            <a:ext cx="3657600" cy="5024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240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substance that gives off H</a:t>
            </a:r>
            <a:r>
              <a:rPr lang="en-US" baseline="30000" dirty="0" smtClean="0"/>
              <a:t>+</a:t>
            </a:r>
            <a:r>
              <a:rPr lang="en-US" dirty="0" smtClean="0"/>
              <a:t> ions in water and has a pH &lt; 7</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187" y="3088481"/>
            <a:ext cx="37052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2429667"/>
            <a:ext cx="1962600" cy="19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4705800"/>
            <a:ext cx="3193323" cy="195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787827"/>
            <a:ext cx="3322765" cy="186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623312"/>
            <a:ext cx="1733692" cy="206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155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 compound that gives off OH</a:t>
            </a:r>
            <a:r>
              <a:rPr lang="en-US" baseline="30000" dirty="0" smtClean="0"/>
              <a:t>-</a:t>
            </a:r>
            <a:r>
              <a:rPr lang="en-US" dirty="0" smtClean="0"/>
              <a:t> ions in water and have a pH &gt; 7</a:t>
            </a:r>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103" y="2699288"/>
            <a:ext cx="21717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412" y="4540436"/>
            <a:ext cx="1759398" cy="218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699288"/>
            <a:ext cx="1905000" cy="201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739573"/>
            <a:ext cx="2792413"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439871"/>
            <a:ext cx="2661612"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379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Mixture</a:t>
            </a:r>
            <a:endParaRPr lang="en-US" dirty="0"/>
          </a:p>
        </p:txBody>
      </p:sp>
      <p:sp>
        <p:nvSpPr>
          <p:cNvPr id="3" name="Content Placeholder 2"/>
          <p:cNvSpPr>
            <a:spLocks noGrp="1"/>
          </p:cNvSpPr>
          <p:nvPr>
            <p:ph idx="1"/>
          </p:nvPr>
        </p:nvSpPr>
        <p:spPr/>
        <p:txBody>
          <a:bodyPr/>
          <a:lstStyle/>
          <a:p>
            <a:r>
              <a:rPr lang="en-US" u="sng" dirty="0" smtClean="0"/>
              <a:t>Definition</a:t>
            </a:r>
            <a:r>
              <a:rPr lang="en-US" dirty="0"/>
              <a:t>: </a:t>
            </a:r>
            <a:r>
              <a:rPr lang="en-US" dirty="0" smtClean="0"/>
              <a:t>A mixture is what you get when </a:t>
            </a:r>
            <a:r>
              <a:rPr lang="en-US" dirty="0"/>
              <a:t>you combine two </a:t>
            </a:r>
            <a:r>
              <a:rPr lang="en-US" dirty="0" smtClean="0"/>
              <a:t>or more substances</a:t>
            </a:r>
          </a:p>
          <a:p>
            <a:r>
              <a:rPr lang="en-US" dirty="0" smtClean="0"/>
              <a:t>No </a:t>
            </a:r>
            <a:r>
              <a:rPr lang="en-US" dirty="0"/>
              <a:t>chemical reaction occurs </a:t>
            </a:r>
            <a:endParaRPr lang="en-US" dirty="0" smtClean="0"/>
          </a:p>
          <a:p>
            <a:r>
              <a:rPr lang="en-US" dirty="0" smtClean="0">
                <a:solidFill>
                  <a:srgbClr val="C00000"/>
                </a:solidFill>
              </a:rPr>
              <a:t>Can</a:t>
            </a:r>
            <a:r>
              <a:rPr lang="en-US" dirty="0" smtClean="0"/>
              <a:t> </a:t>
            </a:r>
            <a:r>
              <a:rPr lang="en-US" dirty="0"/>
              <a:t>separate </a:t>
            </a:r>
            <a:r>
              <a:rPr lang="en-US" dirty="0" smtClean="0"/>
              <a:t>substances again</a:t>
            </a:r>
            <a:endParaRPr lang="en-US" dirty="0"/>
          </a:p>
          <a:p>
            <a:r>
              <a:rPr lang="en-US" u="sng" dirty="0" smtClean="0"/>
              <a:t>Example</a:t>
            </a:r>
            <a:r>
              <a:rPr lang="en-US" dirty="0" smtClean="0"/>
              <a:t>: different fruits </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693141"/>
            <a:ext cx="42862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114800"/>
            <a:ext cx="2283441" cy="228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772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Mixture Types</a:t>
            </a:r>
            <a:endParaRPr lang="en-US" dirty="0"/>
          </a:p>
        </p:txBody>
      </p:sp>
      <p:sp>
        <p:nvSpPr>
          <p:cNvPr id="4" name="Text Placeholder 3"/>
          <p:cNvSpPr>
            <a:spLocks noGrp="1"/>
          </p:cNvSpPr>
          <p:nvPr>
            <p:ph type="body" idx="1"/>
          </p:nvPr>
        </p:nvSpPr>
        <p:spPr>
          <a:xfrm>
            <a:off x="426128" y="1722438"/>
            <a:ext cx="4040188" cy="487362"/>
          </a:xfrm>
        </p:spPr>
        <p:txBody>
          <a:bodyPr/>
          <a:lstStyle/>
          <a:p>
            <a:r>
              <a:rPr lang="en-US" dirty="0" smtClean="0"/>
              <a:t>Heterogeneous </a:t>
            </a:r>
            <a:endParaRPr lang="en-US" dirty="0"/>
          </a:p>
        </p:txBody>
      </p:sp>
      <p:sp>
        <p:nvSpPr>
          <p:cNvPr id="3" name="Content Placeholder 2"/>
          <p:cNvSpPr>
            <a:spLocks noGrp="1"/>
          </p:cNvSpPr>
          <p:nvPr>
            <p:ph sz="half" idx="2"/>
          </p:nvPr>
        </p:nvSpPr>
        <p:spPr>
          <a:xfrm>
            <a:off x="379412" y="2133600"/>
            <a:ext cx="4040188" cy="3687762"/>
          </a:xfrm>
        </p:spPr>
        <p:txBody>
          <a:bodyPr/>
          <a:lstStyle/>
          <a:p>
            <a:r>
              <a:rPr lang="en-US" u="sng" dirty="0" smtClean="0"/>
              <a:t>Definition</a:t>
            </a:r>
            <a:r>
              <a:rPr lang="en-US" dirty="0" smtClean="0"/>
              <a:t>: parts of a mixture that </a:t>
            </a:r>
            <a:r>
              <a:rPr lang="en-US" dirty="0" smtClean="0">
                <a:solidFill>
                  <a:srgbClr val="C00000"/>
                </a:solidFill>
              </a:rPr>
              <a:t>are not</a:t>
            </a:r>
            <a:r>
              <a:rPr lang="en-US" dirty="0" smtClean="0"/>
              <a:t> evenly distributed </a:t>
            </a:r>
            <a:endParaRPr lang="en-US" dirty="0"/>
          </a:p>
        </p:txBody>
      </p:sp>
      <p:sp>
        <p:nvSpPr>
          <p:cNvPr id="5" name="Text Placeholder 4"/>
          <p:cNvSpPr>
            <a:spLocks noGrp="1"/>
          </p:cNvSpPr>
          <p:nvPr>
            <p:ph type="body" sz="quarter" idx="3"/>
          </p:nvPr>
        </p:nvSpPr>
        <p:spPr>
          <a:xfrm>
            <a:off x="4645025" y="1722438"/>
            <a:ext cx="4041775" cy="487362"/>
          </a:xfrm>
        </p:spPr>
        <p:txBody>
          <a:bodyPr/>
          <a:lstStyle/>
          <a:p>
            <a:r>
              <a:rPr lang="en-US" dirty="0" smtClean="0"/>
              <a:t>Homogeneous </a:t>
            </a:r>
            <a:endParaRPr lang="en-US" dirty="0"/>
          </a:p>
        </p:txBody>
      </p:sp>
      <p:sp>
        <p:nvSpPr>
          <p:cNvPr id="6" name="Content Placeholder 5"/>
          <p:cNvSpPr>
            <a:spLocks noGrp="1"/>
          </p:cNvSpPr>
          <p:nvPr>
            <p:ph sz="quarter" idx="4"/>
          </p:nvPr>
        </p:nvSpPr>
        <p:spPr>
          <a:xfrm>
            <a:off x="4648200" y="2133600"/>
            <a:ext cx="4041775" cy="3687762"/>
          </a:xfrm>
        </p:spPr>
        <p:txBody>
          <a:bodyPr/>
          <a:lstStyle/>
          <a:p>
            <a:r>
              <a:rPr lang="en-US" u="sng" dirty="0"/>
              <a:t>Definition</a:t>
            </a:r>
            <a:r>
              <a:rPr lang="en-US" dirty="0"/>
              <a:t>: parts of a mixture that </a:t>
            </a:r>
            <a:r>
              <a:rPr lang="en-US" dirty="0">
                <a:solidFill>
                  <a:srgbClr val="C00000"/>
                </a:solidFill>
              </a:rPr>
              <a:t>are</a:t>
            </a:r>
            <a:r>
              <a:rPr lang="en-US" dirty="0"/>
              <a:t> evenly distributed </a:t>
            </a:r>
          </a:p>
          <a:p>
            <a:endParaRPr lang="en-US" dirty="0"/>
          </a:p>
        </p:txBody>
      </p:sp>
      <p:pic>
        <p:nvPicPr>
          <p:cNvPr id="12291" name="Picture 3" descr="C:\Users\ljlab\AppData\Local\Microsoft\Windows\Temporary Internet Files\Content.IE5\XJS1Q9DM\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0"/>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475511"/>
            <a:ext cx="3913187"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54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fade">
                                      <p:cBhvr>
                                        <p:cTn id="13" dur="500"/>
                                        <p:tgtEl>
                                          <p:spTgt spid="1229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293"/>
                                        </p:tgtEl>
                                        <p:attrNameLst>
                                          <p:attrName>style.visibility</p:attrName>
                                        </p:attrNameLst>
                                      </p:cBhvr>
                                      <p:to>
                                        <p:strVal val="visible"/>
                                      </p:to>
                                    </p:set>
                                    <p:animEffect transition="in" filter="fade">
                                      <p:cBhvr>
                                        <p:cTn id="24"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where one substance is evenly and completely dissolved into another </a:t>
            </a:r>
          </a:p>
          <a:p>
            <a:r>
              <a:rPr lang="en-US" dirty="0"/>
              <a:t>C</a:t>
            </a:r>
            <a:r>
              <a:rPr lang="en-US" dirty="0" smtClean="0"/>
              <a:t>hemical reaction occurs</a:t>
            </a:r>
          </a:p>
          <a:p>
            <a:r>
              <a:rPr lang="en-US" dirty="0" smtClean="0"/>
              <a:t>Substances</a:t>
            </a:r>
            <a:r>
              <a:rPr lang="en-US" dirty="0" smtClean="0">
                <a:solidFill>
                  <a:srgbClr val="C00000"/>
                </a:solidFill>
              </a:rPr>
              <a:t> can not</a:t>
            </a:r>
            <a:r>
              <a:rPr lang="en-US" dirty="0" smtClean="0"/>
              <a:t> be separated </a:t>
            </a:r>
          </a:p>
          <a:p>
            <a:r>
              <a:rPr lang="en-US" u="sng" dirty="0" smtClean="0"/>
              <a:t>Example</a:t>
            </a:r>
            <a:r>
              <a:rPr lang="en-US" dirty="0" smtClean="0"/>
              <a:t>: air        Nitrogen + Oxygen </a:t>
            </a:r>
          </a:p>
          <a:p>
            <a:r>
              <a:rPr lang="en-US" u="sng" dirty="0" smtClean="0"/>
              <a:t>Example</a:t>
            </a:r>
            <a:r>
              <a:rPr lang="en-US" dirty="0" smtClean="0"/>
              <a:t>: carbon dioxide in soda </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4450094"/>
            <a:ext cx="40005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2819400" y="3589361"/>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2630" y="3876675"/>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517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Vaporization </a:t>
            </a:r>
            <a:endParaRPr lang="en-US" dirty="0"/>
          </a:p>
        </p:txBody>
      </p:sp>
      <p:sp>
        <p:nvSpPr>
          <p:cNvPr id="3" name="Content Placeholder 2"/>
          <p:cNvSpPr>
            <a:spLocks noGrp="1"/>
          </p:cNvSpPr>
          <p:nvPr>
            <p:ph idx="1"/>
          </p:nvPr>
        </p:nvSpPr>
        <p:spPr/>
        <p:txBody>
          <a:bodyPr/>
          <a:lstStyle/>
          <a:p>
            <a:r>
              <a:rPr lang="en-US" u="sng" dirty="0" smtClean="0"/>
              <a:t>Definition</a:t>
            </a:r>
            <a:r>
              <a:rPr lang="en-US" dirty="0" smtClean="0"/>
              <a:t>: a change from liquid to gas</a:t>
            </a:r>
          </a:p>
          <a:p>
            <a:r>
              <a:rPr lang="en-US" u="sng" dirty="0" smtClean="0"/>
              <a:t>Example</a:t>
            </a:r>
            <a:r>
              <a:rPr lang="en-US" dirty="0" smtClean="0"/>
              <a:t>: Water</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495800" cy="2857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3790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1">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0070C0"/>
      </a:hlink>
      <a:folHlink>
        <a:srgbClr val="7030A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3091</TotalTime>
  <Words>865</Words>
  <Application>Microsoft Office PowerPoint</Application>
  <PresentationFormat>On-screen Show (4:3)</PresentationFormat>
  <Paragraphs>136</Paragraphs>
  <Slides>39</Slides>
  <Notes>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Apothecary</vt:lpstr>
      <vt:lpstr>Common Chemistry Terms</vt:lpstr>
      <vt:lpstr>Matter</vt:lpstr>
      <vt:lpstr>pH</vt:lpstr>
      <vt:lpstr>Acid</vt:lpstr>
      <vt:lpstr>Base</vt:lpstr>
      <vt:lpstr>Mixture</vt:lpstr>
      <vt:lpstr>Mixture Types</vt:lpstr>
      <vt:lpstr>solution</vt:lpstr>
      <vt:lpstr>Vaporization </vt:lpstr>
      <vt:lpstr>Sublimation </vt:lpstr>
      <vt:lpstr>Deposition</vt:lpstr>
      <vt:lpstr>condensation</vt:lpstr>
      <vt:lpstr>Freezing</vt:lpstr>
      <vt:lpstr>melting</vt:lpstr>
      <vt:lpstr>refraction</vt:lpstr>
      <vt:lpstr>element</vt:lpstr>
      <vt:lpstr>Period</vt:lpstr>
      <vt:lpstr>Families/groups</vt:lpstr>
      <vt:lpstr>Protons</vt:lpstr>
      <vt:lpstr>neutrons</vt:lpstr>
      <vt:lpstr>electrons</vt:lpstr>
      <vt:lpstr>Valence electrons</vt:lpstr>
      <vt:lpstr>Atomic number</vt:lpstr>
      <vt:lpstr>isotopes</vt:lpstr>
      <vt:lpstr>Molecule</vt:lpstr>
      <vt:lpstr>Compound</vt:lpstr>
      <vt:lpstr>Covalent bond</vt:lpstr>
      <vt:lpstr>ionic bond</vt:lpstr>
      <vt:lpstr>Cation</vt:lpstr>
      <vt:lpstr>Anion </vt:lpstr>
      <vt:lpstr>Chemical Formula</vt:lpstr>
      <vt:lpstr>Chemical Reaction</vt:lpstr>
      <vt:lpstr>Reactant/Reagent</vt:lpstr>
      <vt:lpstr>Product</vt:lpstr>
      <vt:lpstr>Catalyst</vt:lpstr>
      <vt:lpstr>Conservation of Mass</vt:lpstr>
      <vt:lpstr>Stoichiometry</vt:lpstr>
      <vt:lpstr>Mole</vt:lpstr>
      <vt:lpstr>Questions?</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dc:creator>
  <cp:lastModifiedBy>Torri Whitaker</cp:lastModifiedBy>
  <cp:revision>143</cp:revision>
  <dcterms:created xsi:type="dcterms:W3CDTF">2014-08-04T14:26:07Z</dcterms:created>
  <dcterms:modified xsi:type="dcterms:W3CDTF">2014-12-19T16:51:01Z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1180814</vt:lpwstr>
  </property>
  <property fmtid="{D5CDD505-2E9C-101B-9397-08002B2CF9AE}" name="NXPowerLiteSettings" pid="3">
    <vt:lpwstr>F7000400038000</vt:lpwstr>
  </property>
  <property fmtid="{D5CDD505-2E9C-101B-9397-08002B2CF9AE}" name="NXPowerLiteVersion" pid="4">
    <vt:lpwstr>D5.1.6</vt:lpwstr>
  </property>
</Properties>
</file>