
<file path=[Content_Types].xml><?xml version="1.0" encoding="utf-8"?>
<Types xmlns="http://schemas.openxmlformats.org/package/2006/content-types">
  <Default ContentType="image/png" Extension="png"/>
  <Default ContentType="image/x-wmf" Extension="wmf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1" r:id="rId4"/>
    <p:sldId id="258" r:id="rId5"/>
    <p:sldId id="266" r:id="rId6"/>
    <p:sldId id="257" r:id="rId7"/>
    <p:sldId id="262" r:id="rId8"/>
    <p:sldId id="259" r:id="rId9"/>
    <p:sldId id="263" r:id="rId10"/>
    <p:sldId id="264" r:id="rId11"/>
    <p:sldId id="260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6C5C7-3C4E-4CB4-9A4D-A271C25D525F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43EA7-708E-4818-9FDE-CC5C1A94E8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06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43EA7-708E-4818-9FDE-CC5C1A94E80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21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http://www.ucmp.berkeley.edu/education/dynamic/session1/sess1_earthcurrents.html</a:t>
            </a:r>
          </a:p>
          <a:p>
            <a:r>
              <a:rPr lang="en-US" dirty="0" smtClean="0"/>
              <a:t>http://schools.bcsd.com/fremont/5th_Sci_weather_Wind.htm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43EA7-708E-4818-9FDE-CC5C1A94E80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71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http://www.moorlandschool.co.uk/earth/convecti.htm</a:t>
            </a:r>
          </a:p>
          <a:p>
            <a:r>
              <a:rPr lang="en-US" dirty="0" smtClean="0"/>
              <a:t>http://mediatheek.thinkquest.nl/~ll125/en/fullconvect.htm</a:t>
            </a:r>
          </a:p>
          <a:p>
            <a:r>
              <a:rPr lang="en-US" dirty="0" smtClean="0"/>
              <a:t>http://www.pbs.org/wgbh/aso/tryit/tectonics/intro.html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43EA7-708E-4818-9FDE-CC5C1A94E80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49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http://www.tectonic-forces.org/pt13.htm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43EA7-708E-4818-9FDE-CC5C1A94E8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72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http://www.chemistry-dictionary.com/definition/atmospheric+convection.php</a:t>
            </a:r>
          </a:p>
          <a:p>
            <a:r>
              <a:rPr lang="en-US" dirty="0" smtClean="0"/>
              <a:t>http://www.ux1.eiu.edu/~cfjps/1400/circulation.html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43EA7-708E-4818-9FDE-CC5C1A94E80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37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smtClean="0"/>
              <a:t>michelletang3b2physicsproject09.blogspot.com/2009/06/transfer-of-thermal-energy-convection.html</a:t>
            </a:r>
          </a:p>
          <a:p>
            <a:r>
              <a:rPr lang="en-US" dirty="0" smtClean="0"/>
              <a:t>http://www.bing.com/images/search?q=wind+convection+currents&amp;view=detail&amp;id=95F35D5707A7E8FE3681DA6CFB7BBD79DD258757&amp;first=0&amp;FORM=IDFRIR</a:t>
            </a:r>
            <a:endParaRPr lang="en-US" dirty="0" smtClean="0"/>
          </a:p>
          <a:p>
            <a:r>
              <a:rPr lang="en-US" dirty="0" smtClean="0"/>
              <a:t>http://www.edupics.com/coloring-page-wind-i11400.html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43EA7-708E-4818-9FDE-CC5C1A94E80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18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http://findarticles.com/p/articles/mi_gx5226/is_2002/ai_n19143879/</a:t>
            </a:r>
          </a:p>
          <a:p>
            <a:r>
              <a:rPr lang="en-US" dirty="0" smtClean="0"/>
              <a:t>http://www.all-creatures.org/hope/gw/01_hydrosphere.htm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43EA7-708E-4818-9FDE-CC5C1A94E8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0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1231"/>
      </p:ext>
    </p:extLst>
  </p:cSld>
  <p:clrMapOvr>
    <a:masterClrMapping/>
  </p:clrMapOvr>
  <p:transition spd="slow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96446"/>
      </p:ext>
    </p:extLst>
  </p:cSld>
  <p:clrMapOvr>
    <a:masterClrMapping/>
  </p:clrMapOvr>
  <p:transition spd="slow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51514"/>
      </p:ext>
    </p:extLst>
  </p:cSld>
  <p:clrMapOvr>
    <a:masterClrMapping/>
  </p:clrMapOvr>
  <p:transition spd="slow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67443"/>
      </p:ext>
    </p:extLst>
  </p:cSld>
  <p:clrMapOvr>
    <a:masterClrMapping/>
  </p:clrMapOvr>
  <p:transition spd="slow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71280"/>
      </p:ext>
    </p:extLst>
  </p:cSld>
  <p:clrMapOvr>
    <a:masterClrMapping/>
  </p:clrMapOvr>
  <p:transition spd="slow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2167"/>
      </p:ext>
    </p:extLst>
  </p:cSld>
  <p:clrMapOvr>
    <a:masterClrMapping/>
  </p:clrMapOvr>
  <p:transition spd="slow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64704"/>
      </p:ext>
    </p:extLst>
  </p:cSld>
  <p:clrMapOvr>
    <a:masterClrMapping/>
  </p:clrMapOvr>
  <p:transition spd="slow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38822"/>
      </p:ext>
    </p:extLst>
  </p:cSld>
  <p:clrMapOvr>
    <a:masterClrMapping/>
  </p:clrMapOvr>
  <p:transition spd="slow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1008"/>
      </p:ext>
    </p:extLst>
  </p:cSld>
  <p:clrMapOvr>
    <a:masterClrMapping/>
  </p:clrMapOvr>
  <p:transition spd="slow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90223"/>
      </p:ext>
    </p:extLst>
  </p:cSld>
  <p:clrMapOvr>
    <a:masterClrMapping/>
  </p:clrMapOvr>
  <p:transition spd="slow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44479"/>
      </p:ext>
    </p:extLst>
  </p:cSld>
  <p:clrMapOvr>
    <a:masterClrMapping/>
  </p:clrMapOvr>
  <p:transition spd="slow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FFEDF-FCA9-413B-8926-C21779BE3A24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D6A77-BBA7-4B21-803D-7E31E76B6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6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hdphoto1.wdp" Type="http://schemas.microsoft.com/office/2007/relationships/hdphoto"/><Relationship Id="rId4" Target="../media/image11.pn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Relationship Id="rId4" Target="http://youtu.be/ryrXAGY1dmE" TargetMode="External" Type="http://schemas.openxmlformats.org/officeDocument/2006/relationships/hyperlink"/></Relationships>
</file>

<file path=ppt/slides/_rels/slide7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flip="none" rotWithShape="1">
          <a:gsLst>
            <a:gs pos="0">
              <a:srgbClr val="FFF200"/>
            </a:gs>
            <a:gs pos="11000">
              <a:srgbClr val="FF7A00"/>
            </a:gs>
            <a:gs pos="5000">
              <a:srgbClr val="FFE200"/>
            </a:gs>
            <a:gs pos="20000">
              <a:srgbClr val="FF0300"/>
            </a:gs>
            <a:gs pos="36000">
              <a:srgbClr val="4D0808"/>
            </a:gs>
            <a:gs pos="29000">
              <a:srgbClr val="4D0808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"/>
          <a:stretch/>
        </p:blipFill>
        <p:spPr bwMode="auto">
          <a:xfrm>
            <a:off x="0" y="17092"/>
            <a:ext cx="9144000" cy="468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29200"/>
            <a:ext cx="7772400" cy="1470025"/>
          </a:xfrm>
        </p:spPr>
        <p:txBody>
          <a:bodyPr>
            <a:normAutofit/>
          </a:bodyPr>
          <a:lstStyle/>
          <a:p>
            <a:r>
              <a:rPr dirty="0" lang="en-US" smtClean="0" sz="6600">
                <a:solidFill>
                  <a:schemeClr val="bg1"/>
                </a:solidFill>
                <a:latin charset="0" pitchFamily="2" typeface="Heavy Heap"/>
              </a:rPr>
              <a:t>Convection Currents</a:t>
            </a:r>
            <a:endParaRPr dirty="0" lang="en-US" sz="6600">
              <a:solidFill>
                <a:schemeClr val="bg1"/>
              </a:solidFill>
              <a:latin charset="0" pitchFamily="2" typeface="Heavy Heap"/>
            </a:endParaRPr>
          </a:p>
        </p:txBody>
      </p:sp>
    </p:spTree>
    <p:extLst>
      <p:ext uri="{BB962C8B-B14F-4D97-AF65-F5344CB8AC3E}">
        <p14:creationId xmlns:p14="http://schemas.microsoft.com/office/powerpoint/2010/main" val="607232922"/>
      </p:ext>
    </p:extLst>
  </p:cSld>
  <p:clrMapOvr>
    <a:masterClrMapping/>
  </p:clrMapOvr>
  <p:transition spd="slow">
    <p:cover dir="r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>
          <a:gsLst>
            <a:gs pos="21000">
              <a:srgbClr val="8488C4"/>
            </a:gs>
            <a:gs pos="13000">
              <a:srgbClr val="8488C4"/>
            </a:gs>
            <a:gs pos="31000">
              <a:srgbClr val="8488C4"/>
            </a:gs>
            <a:gs pos="50000">
              <a:srgbClr val="8488C4"/>
            </a:gs>
            <a:gs pos="85000">
              <a:srgbClr val="D4DEFF"/>
            </a:gs>
            <a:gs pos="100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962400"/>
            <a:ext cx="4419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rrowheads="1" noChangeAspect="1"/>
          </p:cNvPicPr>
          <p:nvPr/>
        </p:nvPicPr>
        <p:blipFill rotWithShape="1">
          <a:blip cstate="print"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"/>
          <a:stretch/>
        </p:blipFill>
        <p:spPr bwMode="auto">
          <a:xfrm>
            <a:off x="152400" y="91067"/>
            <a:ext cx="4019144" cy="2956933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76200"/>
            <a:ext cx="8229600" cy="1143000"/>
          </a:xfrm>
        </p:spPr>
        <p:txBody>
          <a:bodyPr/>
          <a:lstStyle/>
          <a:p>
            <a:r>
              <a:rPr b="1" dirty="0" lang="en-US" smtClean="0">
                <a:solidFill>
                  <a:schemeClr val="bg1">
                    <a:lumMod val="85000"/>
                  </a:schemeClr>
                </a:solidFill>
                <a:latin charset="0" pitchFamily="82" typeface="Felix Titling"/>
              </a:rPr>
              <a:t>Wind</a:t>
            </a:r>
            <a:endParaRPr b="1" dirty="0" lang="en-US">
              <a:solidFill>
                <a:schemeClr val="bg1">
                  <a:lumMod val="85000"/>
                </a:schemeClr>
              </a:solidFill>
              <a:latin charset="0" pitchFamily="82" typeface="Felix Titling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1544" y="990600"/>
            <a:ext cx="4989662" cy="6324600"/>
          </a:xfrm>
        </p:spPr>
        <p:txBody>
          <a:bodyPr>
            <a:normAutofit fontScale="77500" lnSpcReduction="20000"/>
          </a:bodyPr>
          <a:lstStyle/>
          <a:p>
            <a:r>
              <a:rPr dirty="0" lang="en-US" smtClean="0">
                <a:solidFill>
                  <a:schemeClr val="accent1">
                    <a:lumMod val="75000"/>
                  </a:schemeClr>
                </a:solidFill>
              </a:rPr>
              <a:t>The horizontal air flow in a convective current is “wind.” </a:t>
            </a:r>
          </a:p>
          <a:p>
            <a:r>
              <a:rPr dirty="0" lang="en-US" smtClean="0">
                <a:solidFill>
                  <a:schemeClr val="accent1">
                    <a:lumMod val="75000"/>
                  </a:schemeClr>
                </a:solidFill>
              </a:rPr>
              <a:t>When two surfaces are heated unequally, they heat the overlying air unevenly. The warmer air expands and becomes lighter or less dense than the cool air. </a:t>
            </a:r>
          </a:p>
          <a:p>
            <a:r>
              <a:rPr dirty="0" lang="en-US" smtClean="0">
                <a:solidFill>
                  <a:schemeClr val="accent1">
                    <a:lumMod val="75000"/>
                  </a:schemeClr>
                </a:solidFill>
              </a:rPr>
              <a:t>The more dense, cool air is drawn to the ground by its greater gravitational force lifting or forcing the warm air upward. </a:t>
            </a:r>
          </a:p>
          <a:p>
            <a:r>
              <a:rPr dirty="0" lang="en-US" smtClean="0">
                <a:solidFill>
                  <a:schemeClr val="accent1">
                    <a:lumMod val="75000"/>
                  </a:schemeClr>
                </a:solidFill>
              </a:rPr>
              <a:t>The rising air spreads and cools, eventually descending to complete the convective circulation. As long as the uneven heating persists, convection maintains a continuous “convective current.”</a:t>
            </a:r>
            <a:endParaRPr dirty="0" 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563373"/>
      </p:ext>
    </p:extLst>
  </p:cSld>
  <p:clrMapOvr>
    <a:masterClrMapping/>
  </p:clrMapOvr>
  <p:transition spd="slow">
    <p:cover dir="r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5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6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8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3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4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5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6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1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32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3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4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9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40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41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42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build="p" grpId="0" spid="3"/>
    </p:bld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1" dirty="0" lang="en-US" smtClean="0" sz="4800">
                <a:solidFill>
                  <a:schemeClr val="accent6">
                    <a:lumMod val="60000"/>
                    <a:lumOff val="40000"/>
                  </a:schemeClr>
                </a:solidFill>
                <a:latin charset="0" pitchFamily="82" typeface="Felix Titling"/>
              </a:rPr>
              <a:t>Hydrosphere convection</a:t>
            </a:r>
            <a:endParaRPr b="1" dirty="0" lang="en-US" sz="4800">
              <a:solidFill>
                <a:schemeClr val="accent6">
                  <a:lumMod val="60000"/>
                  <a:lumOff val="40000"/>
                </a:schemeClr>
              </a:solidFill>
              <a:latin charset="0" pitchFamily="82" typeface="Felix Titling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lang="en-US" smtClean="0">
                <a:solidFill>
                  <a:schemeClr val="bg1"/>
                </a:solidFill>
              </a:rPr>
              <a:t>Convection in the hydrosphere circulates water, keeping the temperature gradients of the ocean stable.</a:t>
            </a:r>
            <a:endParaRPr dirty="0" lang="en-US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3886200" y="2665142"/>
            <a:ext cx="4148254" cy="419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10262"/>
      </p:ext>
    </p:extLst>
  </p:cSld>
  <p:clrMapOvr>
    <a:masterClrMapping/>
  </p:clrMapOvr>
  <p:transition spd="slow">
    <p:cover dir="r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>
                      <p:stCondLst>
                        <p:cond delay="indefinite"/>
                      </p:stCondLst>
                      <p:childTnLst>
                        <p:par>
                          <p:cTn fill="hold" id="1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build="p" grpId="0" s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Were you right? How much did you know?</a:t>
            </a:r>
          </a:p>
          <a:p>
            <a:r>
              <a:rPr lang="en-US" dirty="0" smtClean="0"/>
              <a:t>Share your thoughts with the class. See how much everyone else knew!</a:t>
            </a:r>
            <a:endParaRPr lang="en-US" dirty="0"/>
          </a:p>
        </p:txBody>
      </p:sp>
      <p:pic>
        <p:nvPicPr>
          <p:cNvPr id="4" name="Picture 2" descr="C:\Users\Ljlab\AppData\Local\Microsoft\Windows\Temporary Internet Files\Content.IE5\ZW7G579G\MC90043480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0"/>
            <a:ext cx="1828572" cy="1828572"/>
          </a:xfrm>
          <a:prstGeom prst="rect">
            <a:avLst/>
          </a:prstGeom>
          <a:noFill/>
        </p:spPr>
      </p:pic>
      <p:pic>
        <p:nvPicPr>
          <p:cNvPr id="2050" name="Picture 2" descr="C:\Users\Ljlab\AppData\Local\Microsoft\Windows\Temporary Internet Files\Content.IE5\LLR6J5SN\MC9004346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648200"/>
            <a:ext cx="1914525" cy="19462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4525963"/>
          </a:xfrm>
        </p:spPr>
        <p:txBody>
          <a:bodyPr/>
          <a:lstStyle/>
          <a:p>
            <a:r>
              <a:rPr lang="en-US" dirty="0" smtClean="0"/>
              <a:t>Before continuing, brainstorm and write down what you think convection currents are...</a:t>
            </a:r>
          </a:p>
          <a:p>
            <a:endParaRPr lang="en-US" dirty="0" smtClean="0"/>
          </a:p>
        </p:txBody>
      </p:sp>
      <p:pic>
        <p:nvPicPr>
          <p:cNvPr id="1026" name="Picture 2" descr="C:\Users\Ljlab\AppData\Local\Microsoft\Windows\Temporary Internet Files\Content.IE5\ZW7G579G\MC90043480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0"/>
            <a:ext cx="1828572" cy="1828572"/>
          </a:xfrm>
          <a:prstGeom prst="rect">
            <a:avLst/>
          </a:prstGeom>
          <a:noFill/>
        </p:spPr>
      </p:pic>
      <p:pic>
        <p:nvPicPr>
          <p:cNvPr id="1027" name="Picture 3" descr="C:\Users\Ljlab\AppData\Local\Microsoft\Windows\Temporary Internet Files\Content.IE5\OB3K2VXZ\MC90043474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572286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physics.arizona.edu/~thews/reu/Convection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6096000" cy="411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41910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Felix Titling" pitchFamily="82" charset="0"/>
              </a:rPr>
              <a:t>Convection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latin typeface="Felix Titling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movement of heat by a liquid or gas.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liquid or gas moves from one location to another, carrying heat along with it.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movement of a mass of heated liquid or gas is called a current.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049028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Felix Titling" pitchFamily="82" charset="0"/>
              </a:rPr>
              <a:t>Currents in the Earth’s System</a:t>
            </a:r>
            <a:endParaRPr lang="en-US" sz="4800" b="1" dirty="0">
              <a:solidFill>
                <a:schemeClr val="accent3">
                  <a:lumMod val="60000"/>
                  <a:lumOff val="40000"/>
                </a:schemeClr>
              </a:solidFill>
              <a:latin typeface="Felix Titling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0" y="1524000"/>
            <a:ext cx="3352800" cy="5334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Convection currents occur within: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geosphere-Plate tectonics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atmosphere-Wind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hydrosphere-Ocean currents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" y="1676400"/>
            <a:ext cx="5861824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747879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4525963"/>
          </a:xfrm>
        </p:spPr>
        <p:txBody>
          <a:bodyPr/>
          <a:lstStyle/>
          <a:p>
            <a:r>
              <a:rPr lang="en-US" dirty="0" smtClean="0"/>
              <a:t>Now write down what you think occurs in geosphere, atmosphere, and hydrosphere convection.  </a:t>
            </a:r>
            <a:endParaRPr lang="en-US" dirty="0"/>
          </a:p>
        </p:txBody>
      </p:sp>
      <p:pic>
        <p:nvPicPr>
          <p:cNvPr id="4" name="Picture 2" descr="C:\Users\Ljlab\AppData\Local\Microsoft\Windows\Temporary Internet Files\Content.IE5\ZW7G579G\MC90043480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0"/>
            <a:ext cx="1828572" cy="1828572"/>
          </a:xfrm>
          <a:prstGeom prst="rect">
            <a:avLst/>
          </a:prstGeom>
          <a:noFill/>
        </p:spPr>
      </p:pic>
      <p:pic>
        <p:nvPicPr>
          <p:cNvPr id="5" name="Picture 3" descr="C:\Users\Ljlab\AppData\Local\Microsoft\Windows\Temporary Internet Files\Content.IE5\OB3K2VXZ\MC90043474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572286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b="1" dirty="0" lang="en-US" smtClean="0">
                <a:solidFill>
                  <a:schemeClr val="accent5">
                    <a:lumMod val="60000"/>
                    <a:lumOff val="40000"/>
                  </a:schemeClr>
                </a:solidFill>
                <a:latin charset="0" pitchFamily="82" typeface="Felix Titling"/>
              </a:rPr>
              <a:t>Geosphere Convection</a:t>
            </a:r>
            <a:endParaRPr b="1" dirty="0" lang="en-US">
              <a:solidFill>
                <a:schemeClr val="accent5">
                  <a:lumMod val="60000"/>
                  <a:lumOff val="40000"/>
                </a:schemeClr>
              </a:solidFill>
              <a:latin charset="0" pitchFamily="82" typeface="Felix Titling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590800"/>
            <a:ext cx="8001000" cy="4267200"/>
          </a:xfrm>
          <a:solidFill>
            <a:schemeClr val="tx1">
              <a:alpha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b="1" dirty="0" lang="en-US" smtClean="0">
                <a:solidFill>
                  <a:schemeClr val="bg1"/>
                </a:solidFill>
              </a:rPr>
              <a:t>Convection occurs because the density of a fluid is related to its temperature. </a:t>
            </a:r>
          </a:p>
          <a:p>
            <a:r>
              <a:rPr b="1" dirty="0" lang="en-US" smtClean="0">
                <a:solidFill>
                  <a:schemeClr val="bg1"/>
                </a:solidFill>
              </a:rPr>
              <a:t>Hot rocks lower in the mantle are less dense than their cooler counterparts above.</a:t>
            </a:r>
          </a:p>
          <a:p>
            <a:r>
              <a:rPr b="1" dirty="0" lang="en-US" smtClean="0">
                <a:solidFill>
                  <a:schemeClr val="bg1"/>
                </a:solidFill>
              </a:rPr>
              <a:t>The hot rock rises and the cooler rock sinks due to gravity.</a:t>
            </a:r>
          </a:p>
          <a:p>
            <a:r>
              <a:rPr b="1" dirty="0" lang="en-US">
                <a:solidFill>
                  <a:schemeClr val="bg1"/>
                </a:solidFill>
              </a:rPr>
              <a:t>Large convection systems in the mantle may carry along the plates of the lithosphere like a conveyer belt</a:t>
            </a:r>
            <a:r>
              <a:rPr b="1" dirty="0" lang="en-US" smtClean="0">
                <a:solidFill>
                  <a:schemeClr val="bg1"/>
                </a:solidFill>
              </a:rPr>
              <a:t>.</a:t>
            </a:r>
          </a:p>
          <a:p>
            <a:endParaRPr b="1" dirty="0" lang="en-US" smtClean="0">
              <a:solidFill>
                <a:schemeClr val="bg1"/>
              </a:solidFill>
            </a:endParaRPr>
          </a:p>
          <a:p>
            <a:pPr indent="0" marL="0">
              <a:buNone/>
            </a:pPr>
            <a:r>
              <a:rPr b="1" dirty="0" lang="en-US">
                <a:solidFill>
                  <a:schemeClr val="bg1"/>
                </a:solidFill>
              </a:rPr>
              <a:t>Video Link: </a:t>
            </a:r>
            <a:r>
              <a:rPr b="1" dirty="0" lang="en-US">
                <a:hlinkClick r:id="rId4"/>
              </a:rPr>
              <a:t>http://</a:t>
            </a:r>
            <a:r>
              <a:rPr b="1" dirty="0" lang="en-US" smtClean="0">
                <a:hlinkClick r:id="rId4"/>
              </a:rPr>
              <a:t>youtu.be/ryrXAGY1dmE</a:t>
            </a:r>
            <a:endParaRPr b="1" dirty="0" lang="en-US" smtClean="0"/>
          </a:p>
          <a:p>
            <a:pPr indent="0" marL="0">
              <a:buNone/>
            </a:pP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965613781"/>
      </p:ext>
    </p:extLst>
  </p:cSld>
  <p:clrMapOvr>
    <a:masterClrMapping/>
  </p:clrMapOvr>
  <p:transition spd="slow">
    <p:cover dir="r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7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2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7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animBg="1" build="p" grpId="0" spid="3" uiExpan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Felix Titling" pitchFamily="82" charset="0"/>
              </a:rPr>
              <a:t>Plate Tectonics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Felix Titling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earth’s plates are pulled apart by the convection currents.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8332"/>
            <a:ext cx="9144000" cy="4009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06676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78" y="16726"/>
            <a:ext cx="9171878" cy="6860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620000" cy="1143000"/>
          </a:xfrm>
          <a:solidFill>
            <a:schemeClr val="tx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Felix Titling" pitchFamily="82" charset="0"/>
              </a:rPr>
              <a:t>Atmospheric Convection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Felix Titling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1447800"/>
          </a:xfrm>
          <a:solidFill>
            <a:schemeClr val="tx1">
              <a:alpha val="5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Process in which heat energy is transported through a medium, usually a gas or liquid.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31754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7000">
              <a:srgbClr val="0A128C"/>
            </a:gs>
            <a:gs pos="33000">
              <a:srgbClr val="181CC7"/>
            </a:gs>
            <a:gs pos="55000">
              <a:srgbClr val="7005D4"/>
            </a:gs>
            <a:gs pos="8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-228600"/>
            <a:ext cx="5181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Felix Titling" pitchFamily="82" charset="0"/>
              </a:rPr>
              <a:t>Air current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Felix Titling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8492" y="990600"/>
            <a:ext cx="4105507" cy="5867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heat that comes from the sun causes the currents of air to move.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happens because the sun heats the earth’s surface causing the air near the surface to get warmer.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air molecules move further away from each other making the warm air less dense which causes it to rise.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As it rises, the air begins to cool and then sinks back towards the surface.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5029200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147144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458</Words>
  <Application>Microsoft Office PowerPoint</Application>
  <PresentationFormat>On-screen Show (4:3)</PresentationFormat>
  <Paragraphs>57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Convection Currents</vt:lpstr>
      <vt:lpstr>PowerPoint Presentation</vt:lpstr>
      <vt:lpstr>Convection</vt:lpstr>
      <vt:lpstr>Currents in the Earth’s System</vt:lpstr>
      <vt:lpstr>PowerPoint Presentation</vt:lpstr>
      <vt:lpstr>Geosphere Convection</vt:lpstr>
      <vt:lpstr>Plate Tectonics</vt:lpstr>
      <vt:lpstr>Atmospheric Convection</vt:lpstr>
      <vt:lpstr>Air current</vt:lpstr>
      <vt:lpstr>Wind</vt:lpstr>
      <vt:lpstr>Hydrosphere convection</vt:lpstr>
      <vt:lpstr>PowerPoint Presentation</vt:lpstr>
    </vt:vector>
  </TitlesOfParts>
  <Company>College of Veterinary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Convection Currents</dc:title>
  <dc:creator>L Johnson's Lab</dc:creator>
  <cp:lastModifiedBy>L Johnson's Lab</cp:lastModifiedBy>
  <cp:revision>24</cp:revision>
  <dcterms:created xsi:type="dcterms:W3CDTF">2011-06-08T17:32:51Z</dcterms:created>
  <dcterms:modified xsi:type="dcterms:W3CDTF">2011-08-02T15:21:25Z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516357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