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63"/>
  </p:notesMasterIdLst>
  <p:sldIdLst>
    <p:sldId id="256" r:id="rId4"/>
    <p:sldId id="258" r:id="rId5"/>
    <p:sldId id="293" r:id="rId6"/>
    <p:sldId id="257" r:id="rId7"/>
    <p:sldId id="259" r:id="rId8"/>
    <p:sldId id="260" r:id="rId9"/>
    <p:sldId id="261" r:id="rId10"/>
    <p:sldId id="262" r:id="rId11"/>
    <p:sldId id="294" r:id="rId12"/>
    <p:sldId id="263" r:id="rId13"/>
    <p:sldId id="265" r:id="rId14"/>
    <p:sldId id="264" r:id="rId15"/>
    <p:sldId id="267" r:id="rId16"/>
    <p:sldId id="268" r:id="rId17"/>
    <p:sldId id="295" r:id="rId18"/>
    <p:sldId id="269" r:id="rId19"/>
    <p:sldId id="270" r:id="rId20"/>
    <p:sldId id="271" r:id="rId21"/>
    <p:sldId id="272" r:id="rId22"/>
    <p:sldId id="296" r:id="rId23"/>
    <p:sldId id="273" r:id="rId24"/>
    <p:sldId id="316" r:id="rId25"/>
    <p:sldId id="276" r:id="rId26"/>
    <p:sldId id="274" r:id="rId27"/>
    <p:sldId id="286" r:id="rId28"/>
    <p:sldId id="275" r:id="rId29"/>
    <p:sldId id="277" r:id="rId30"/>
    <p:sldId id="297" r:id="rId31"/>
    <p:sldId id="278" r:id="rId32"/>
    <p:sldId id="279" r:id="rId33"/>
    <p:sldId id="280" r:id="rId34"/>
    <p:sldId id="281" r:id="rId35"/>
    <p:sldId id="298" r:id="rId36"/>
    <p:sldId id="282" r:id="rId37"/>
    <p:sldId id="283" r:id="rId38"/>
    <p:sldId id="284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289" r:id="rId57"/>
    <p:sldId id="290" r:id="rId58"/>
    <p:sldId id="291" r:id="rId59"/>
    <p:sldId id="292" r:id="rId60"/>
    <p:sldId id="288" r:id="rId61"/>
    <p:sldId id="285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08F58-2CC6-4E92-BAF3-14906D2FD0D0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667D1-D92D-49DE-83F1-B34D26C94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Providing</a:t>
            </a:r>
            <a:r>
              <a:rPr lang="en-US" baseline="0" dirty="0" smtClean="0"/>
              <a:t> students with a photo negative may help them understand this process better.  Many have never seen photo negatives and may not be familiar with this phenomenon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667D1-D92D-49DE-83F1-B34D26C9427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1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6D0691-ED75-4EF7-8E94-EA5068415C3F}" type="datetimeFigureOut">
              <a:rPr lang="en-US" smtClean="0">
                <a:solidFill>
                  <a:srgbClr val="CCD1B9"/>
                </a:solidFill>
              </a:rPr>
              <a:pPr/>
              <a:t>9/6/2012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90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4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D0691-ED75-4EF7-8E94-EA5068415C3F}" type="datetimeFigureOut">
              <a:rPr lang="en-US" smtClean="0"/>
              <a:pPr/>
              <a:t>9/6/2012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51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0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24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62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66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CCD1B9"/>
                </a:solidFill>
              </a:rPr>
              <a:pPr/>
              <a:t>9/6/2012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9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57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6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6D0691-ED75-4EF7-8E94-EA5068415C3F}" type="datetimeFigureOut">
              <a:rPr lang="en-US" smtClean="0">
                <a:solidFill>
                  <a:srgbClr val="CCD1B9"/>
                </a:solidFill>
              </a:rPr>
              <a:pPr/>
              <a:t>9/6/2012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61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3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D0691-ED75-4EF7-8E94-EA5068415C3F}" type="datetimeFigureOut">
              <a:rPr lang="en-US" smtClean="0"/>
              <a:pPr/>
              <a:t>9/6/2012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89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0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43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45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8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7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CCD1B9"/>
                </a:solidFill>
              </a:rPr>
              <a:pPr/>
              <a:t>9/6/2012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77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62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42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06D0691-ED75-4EF7-8E94-EA5068415C3F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BB1BD9F-1EEF-40A7-9785-1B4CC58B9A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6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06D0691-ED75-4EF7-8E94-EA5068415C3F}" type="datetimeFigureOut">
              <a:rPr lang="en-US" smtClean="0">
                <a:solidFill>
                  <a:srgbClr val="534949"/>
                </a:solidFill>
              </a:rPr>
              <a:pPr/>
              <a:t>9/6/2012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BB1BD9F-1EEF-40A7-9785-1B4CC58B9A6F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1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1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6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0.xml" Type="http://schemas.openxmlformats.org/officeDocument/2006/relationships/slideLayout"/></Relationships>
</file>

<file path=ppt/slides/_rels/slide39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3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4.xml" Type="http://schemas.openxmlformats.org/officeDocument/2006/relationships/slideLayout"/></Relationships>
</file>

<file path=ppt/slides/_rels/slide48.xml.rels><?xml version="1.0" encoding="UTF-8" standalone="yes" ?><Relationships xmlns="http://schemas.openxmlformats.org/package/2006/relationships"><Relationship Id="rId2" Target="../media/image30.jpeg" Type="http://schemas.openxmlformats.org/officeDocument/2006/relationships/image"/><Relationship Id="rId1" Target="../slideLayouts/slideLayout24.xml" Type="http://schemas.openxmlformats.org/officeDocument/2006/relationships/slideLayout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3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4.xml" Type="http://schemas.openxmlformats.org/officeDocument/2006/relationships/slideLayout"/></Relationships>
</file>

<file path=ppt/slides/_rels/slide53.xml.rels><?xml version="1.0" encoding="UTF-8" standalone="yes" ?><Relationships xmlns="http://schemas.openxmlformats.org/package/2006/relationships"><Relationship Id="rId2" Target="../media/image33.jpeg" Type="http://schemas.openxmlformats.org/officeDocument/2006/relationships/image"/><Relationship Id="rId1" Target="../slideLayouts/slideLayout24.xml" Type="http://schemas.openxmlformats.org/officeDocument/2006/relationships/slideLayout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6.xml.rels><?xml version="1.0" encoding="UTF-8" standalone="yes" ?><Relationships xmlns="http://schemas.openxmlformats.org/package/2006/relationships"><Relationship Id="rId2" Target="../media/image3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7.xml.rels><?xml version="1.0" encoding="UTF-8" standalone="yes" ?><Relationships xmlns="http://schemas.openxmlformats.org/package/2006/relationships"><Relationship Id="rId2" Target="../media/image3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education.com/article.cfm?c=0+1302+1473&amp;aid=1007" TargetMode="External"/><Relationship Id="rId7" Type="http://schemas.openxmlformats.org/officeDocument/2006/relationships/hyperlink" Target="http://gvi.vetmed.ufl.edu/faq.html" TargetMode="External"/><Relationship Id="rId2" Type="http://schemas.openxmlformats.org/officeDocument/2006/relationships/hyperlink" Target="http://www.ehrs.upenn.edu/media_files/docs/pdf/vetusersguide2012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etmed.wsu.edu/depts-vth/radiology/" TargetMode="External"/><Relationship Id="rId5" Type="http://schemas.openxmlformats.org/officeDocument/2006/relationships/hyperlink" Target="http://largeanimal.vethospitals.ufl.edu/services/diagnostic-imaging/digital-computed-radiography-dr-cr/" TargetMode="External"/><Relationship Id="rId4" Type="http://schemas.openxmlformats.org/officeDocument/2006/relationships/hyperlink" Target="http://www.vetmed.vt.edu/vth/radiology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Digital Imaging Equipment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931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Uses magnetic fields and radio waves to diagnose diseases and injury of soft tissue</a:t>
            </a:r>
          </a:p>
          <a:p>
            <a:r>
              <a:rPr lang="en-US" sz="2800" dirty="0" smtClean="0"/>
              <a:t>The atoms comprising soft tissue align with the magnetic field in the machine</a:t>
            </a:r>
          </a:p>
          <a:p>
            <a:r>
              <a:rPr lang="en-US" sz="2800" dirty="0" smtClean="0"/>
              <a:t>Radio waves pulsed into the field alter the atoms causing signals to be released and transmitted to a computer</a:t>
            </a:r>
          </a:p>
          <a:p>
            <a:r>
              <a:rPr lang="en-US" sz="2800" dirty="0" smtClean="0"/>
              <a:t>Signals then show up as either </a:t>
            </a:r>
            <a:r>
              <a:rPr lang="en-US" sz="2800" dirty="0" smtClean="0"/>
              <a:t>light or dark </a:t>
            </a:r>
            <a:r>
              <a:rPr lang="en-US" sz="2800" dirty="0" smtClean="0"/>
              <a:t>areas in the computer image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44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4407408"/>
          </a:xfrm>
        </p:spPr>
        <p:txBody>
          <a:bodyPr/>
          <a:lstStyle/>
          <a:p>
            <a:r>
              <a:rPr lang="en-US" sz="2800" dirty="0" smtClean="0"/>
              <a:t>Primarily used to examine internal organs for abnormalities</a:t>
            </a:r>
          </a:p>
          <a:p>
            <a:r>
              <a:rPr lang="en-US" sz="2800" dirty="0" smtClean="0"/>
              <a:t>Imaging of large patients is </a:t>
            </a:r>
            <a:r>
              <a:rPr lang="en-US" sz="2800" dirty="0"/>
              <a:t>limited to the limbs and </a:t>
            </a:r>
            <a:r>
              <a:rPr lang="en-US" sz="2800" dirty="0" smtClean="0"/>
              <a:t>head due to size constraints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it works cont’d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80" y="3733800"/>
            <a:ext cx="397383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9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560292" cy="491032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Diagnosing abnormalities of the brain, spinal cord, and musculoskeletal system</a:t>
            </a:r>
          </a:p>
          <a:p>
            <a:r>
              <a:rPr lang="en-US" sz="3000" dirty="0" smtClean="0"/>
              <a:t>Diagnose or monitor treatment for conditions such as:</a:t>
            </a:r>
          </a:p>
          <a:p>
            <a:pPr lvl="1"/>
            <a:r>
              <a:rPr lang="en-US" sz="3000" dirty="0" smtClean="0"/>
              <a:t>Tumors of the chest, abdomen or pelvis</a:t>
            </a:r>
          </a:p>
          <a:p>
            <a:pPr lvl="1"/>
            <a:r>
              <a:rPr lang="en-US" sz="3000" dirty="0" smtClean="0"/>
              <a:t>Certain types of heart disease</a:t>
            </a:r>
          </a:p>
          <a:p>
            <a:pPr lvl="1"/>
            <a:r>
              <a:rPr lang="en-US" sz="3000" dirty="0" smtClean="0"/>
              <a:t>Blockages, enlargements or anatomical variants of blood vessels</a:t>
            </a:r>
          </a:p>
          <a:p>
            <a:pPr lvl="1"/>
            <a:r>
              <a:rPr lang="en-US" sz="3000" dirty="0" smtClean="0"/>
              <a:t>Diseases of the gastrointestinal tract</a:t>
            </a:r>
          </a:p>
          <a:p>
            <a:pPr lvl="1"/>
            <a:r>
              <a:rPr lang="en-US" sz="3000" dirty="0" smtClean="0"/>
              <a:t>Cysts and solid tumors in the kidneys or other urinary tract organs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115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676400"/>
            <a:ext cx="52578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Radio-frequency energy to excite molecules is similar to those from a radio or TV station</a:t>
            </a:r>
          </a:p>
          <a:p>
            <a:r>
              <a:rPr lang="en-US" sz="2800" dirty="0" smtClean="0"/>
              <a:t>Caution must be taken in patients with metal implants or pacemakers</a:t>
            </a:r>
          </a:p>
          <a:p>
            <a:r>
              <a:rPr lang="en-US" sz="2800" dirty="0" smtClean="0"/>
              <a:t>Requires </a:t>
            </a:r>
            <a:r>
              <a:rPr lang="en-US" sz="2800" dirty="0"/>
              <a:t>general anesthesia to ensure the clearest and most accurate image possible</a:t>
            </a:r>
          </a:p>
          <a:p>
            <a:pPr marL="45720" indent="0">
              <a:buNone/>
            </a:pP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9" y="1828800"/>
            <a:ext cx="334235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Digital Fluoroscopy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024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758640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/>
          <a:lstStyle/>
          <a:p>
            <a:r>
              <a:rPr lang="en-US" sz="2800" dirty="0" smtClean="0"/>
              <a:t>Digital images are acquired at a rate of 1-8 frames per second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unit is used for </a:t>
            </a:r>
            <a:r>
              <a:rPr lang="en-US" sz="2800" dirty="0" err="1" smtClean="0"/>
              <a:t>myelography</a:t>
            </a:r>
            <a:r>
              <a:rPr lang="en-US" sz="2800" dirty="0" smtClean="0"/>
              <a:t>, contrast GI tract studies, and small animal general diagnostic imaging.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890" y="3733800"/>
            <a:ext cx="3763806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7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/>
          <a:lstStyle/>
          <a:p>
            <a:r>
              <a:rPr lang="en-US" sz="2800" dirty="0" smtClean="0"/>
              <a:t>Special procedures such as angiography, venography, cardiac fluoroscopy, or evaluation for dynamic tracheal disease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7327"/>
            <a:ext cx="5687269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3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440740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Only persons required for a fluoroscopic procedure should be in the room during the procedure</a:t>
            </a:r>
          </a:p>
          <a:p>
            <a:r>
              <a:rPr lang="en-US" sz="2800" dirty="0" smtClean="0"/>
              <a:t>Use the smallest possible beam area, thereby reducing the scatter radiation to personnel.</a:t>
            </a:r>
          </a:p>
          <a:p>
            <a:r>
              <a:rPr lang="en-US" sz="2800" dirty="0" smtClean="0"/>
              <a:t>Fluoroscopic doses can also be minimized by reduction in the fluoroscopic time used</a:t>
            </a:r>
          </a:p>
          <a:p>
            <a:r>
              <a:rPr lang="en-US" sz="2800" dirty="0" smtClean="0"/>
              <a:t>Use the shortest possible distance from the image intensifier to the animal to reduce scattered radiation levels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Safety while operating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22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Digital or computed </a:t>
            </a:r>
            <a:r>
              <a:rPr lang="en-US" sz="6000" dirty="0" smtClean="0"/>
              <a:t>Radiography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506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Computed Tomography (CT)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319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66" y="2209800"/>
            <a:ext cx="5336405" cy="38100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05000"/>
            <a:ext cx="3248025" cy="43307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Computed Radiography uses </a:t>
            </a:r>
            <a:r>
              <a:rPr lang="en-US" sz="2800" dirty="0" smtClean="0"/>
              <a:t>a cassette system with imaging plate that contains photostimulable storage phosphors.</a:t>
            </a:r>
          </a:p>
          <a:p>
            <a:r>
              <a:rPr lang="en-US" sz="2800" dirty="0" smtClean="0"/>
              <a:t>The phosphors detect and store energy from the x-rays that strike the cassette.</a:t>
            </a:r>
          </a:p>
          <a:p>
            <a:r>
              <a:rPr lang="en-US" sz="2800" dirty="0" smtClean="0"/>
              <a:t>The light is captured, recorded, and processed into an image by a computer. The imaging plate is then erased by fluorescent light in the scanner, and is ready to be used again.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2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986686"/>
            <a:ext cx="4876800" cy="44903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Digital Radiography has no processing or erasing step</a:t>
            </a:r>
          </a:p>
          <a:p>
            <a:r>
              <a:rPr lang="en-US" sz="2800" dirty="0" smtClean="0"/>
              <a:t>Provides an instant digital image similar to a digital camera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85416"/>
            <a:ext cx="3600450" cy="290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4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08" y="1600200"/>
            <a:ext cx="8788892" cy="51389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digitized image can be manipulated: changing contrast and brightness, zoom in or out, and take measurements</a:t>
            </a:r>
          </a:p>
          <a:p>
            <a:r>
              <a:rPr lang="en-US" sz="2800" dirty="0" smtClean="0"/>
              <a:t>Images are stored in a secure file that is difficult to alter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it works Cont’d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4348595" cy="289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2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information about the internal architecture of abdominal organs, bones and areas such as the pelvic canal.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3304309"/>
            <a:ext cx="4677758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1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4407408"/>
          </a:xfrm>
        </p:spPr>
        <p:txBody>
          <a:bodyPr>
            <a:noAutofit/>
          </a:bodyPr>
          <a:lstStyle/>
          <a:p>
            <a:r>
              <a:rPr lang="en-US" sz="2800" dirty="0" smtClean="0"/>
              <a:t>Limit the X-Ray beam to the smallest area possible</a:t>
            </a:r>
          </a:p>
          <a:p>
            <a:r>
              <a:rPr lang="en-US" sz="2800" dirty="0" smtClean="0"/>
              <a:t>Align the X-ray beam properly with the animal and the image receptor</a:t>
            </a:r>
          </a:p>
          <a:p>
            <a:r>
              <a:rPr lang="en-US" sz="2800" dirty="0" smtClean="0"/>
              <a:t>Remain behind a protective barrier during the entire radiographic exposure</a:t>
            </a:r>
          </a:p>
          <a:p>
            <a:r>
              <a:rPr lang="en-US" sz="2800" dirty="0" smtClean="0"/>
              <a:t>Wear </a:t>
            </a:r>
            <a:r>
              <a:rPr lang="en-US" sz="2800" dirty="0"/>
              <a:t>protective gloves and aprons having a lead equivalent of not less than 0.5 millimeter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Safety While Operating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34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16810"/>
            <a:ext cx="4267199" cy="4376929"/>
          </a:xfrm>
        </p:spPr>
        <p:txBody>
          <a:bodyPr/>
          <a:lstStyle/>
          <a:p>
            <a:r>
              <a:rPr lang="en-US" sz="2800" dirty="0" smtClean="0"/>
              <a:t>Some radiographs require sedation or general anesthesia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</a:t>
            </a:r>
            <a:endParaRPr lang="en-US" sz="4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1200"/>
            <a:ext cx="4914194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1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Ultrasound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39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endParaRPr dirty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Placeholder 12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5455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3005329"/>
          </a:xfrm>
        </p:spPr>
        <p:txBody>
          <a:bodyPr/>
          <a:lstStyle/>
          <a:p>
            <a:r>
              <a:rPr dirty="0" lang="en-US" smtClean="0" sz="2800"/>
              <a:t>Uses sound waves to produce images of organs.</a:t>
            </a:r>
          </a:p>
          <a:p>
            <a:r>
              <a:rPr dirty="0" lang="en-US" smtClean="0" sz="2800"/>
              <a:t>Sound waves sent into the body are reflected off of an internal tissue interface.</a:t>
            </a:r>
          </a:p>
          <a:p>
            <a:r>
              <a:rPr dirty="0" lang="en-US" smtClean="0" sz="2800"/>
              <a:t>Hundred of these reflected signals provide an image of the organ, which can be visualized on the ultrasound machine monitor.</a:t>
            </a:r>
          </a:p>
          <a:p>
            <a:endParaRPr dirty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 sz="4400"/>
              <a:t>How it works</a:t>
            </a:r>
            <a:endParaRPr dirty="0" lang="en-US" sz="4400"/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 bwMode="auto">
          <a:xfrm>
            <a:off x="3158836" y="4572000"/>
            <a:ext cx="2812474" cy="203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68953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>
          <a:xfrm>
            <a:off x="7010400" y="2057400"/>
            <a:ext cx="1981200" cy="3048000"/>
          </a:xfrm>
        </p:spPr>
        <p:txBody>
          <a:bodyPr>
            <a:normAutofit/>
          </a:bodyPr>
          <a:lstStyle/>
          <a:p>
            <a:pPr algn="ctr"/>
            <a:r>
              <a:rPr dirty="0" lang="en-US" smtClean="0" sz="2800"/>
              <a:t>CT scanner</a:t>
            </a:r>
            <a:endParaRPr dirty="0" lang="en-US" sz="2800"/>
          </a:p>
        </p:txBody>
      </p:sp>
    </p:spTree>
    <p:extLst>
      <p:ext uri="{BB962C8B-B14F-4D97-AF65-F5344CB8AC3E}">
        <p14:creationId xmlns:p14="http://schemas.microsoft.com/office/powerpoint/2010/main" val="127226414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830" y="1676400"/>
            <a:ext cx="8686799" cy="2243329"/>
          </a:xfrm>
        </p:spPr>
        <p:txBody>
          <a:bodyPr>
            <a:noAutofit/>
          </a:bodyPr>
          <a:lstStyle/>
          <a:p>
            <a:r>
              <a:rPr dirty="0" lang="en-US" sz="2800"/>
              <a:t>Areas frequently </a:t>
            </a:r>
            <a:r>
              <a:rPr dirty="0" lang="en-US" smtClean="0" sz="2800"/>
              <a:t>viewed with ultrasound</a:t>
            </a:r>
            <a:r>
              <a:rPr dirty="0" lang="en-US" sz="2800"/>
              <a:t>:</a:t>
            </a:r>
          </a:p>
          <a:p>
            <a:pPr lvl="1"/>
            <a:r>
              <a:rPr dirty="0" lang="en-US" sz="2800"/>
              <a:t>Thorax, abdomen, eyes, brain, and </a:t>
            </a:r>
            <a:r>
              <a:rPr dirty="0" lang="en-US" smtClean="0" sz="2800"/>
              <a:t>tendons</a:t>
            </a:r>
          </a:p>
          <a:p>
            <a:r>
              <a:rPr dirty="0" lang="en-US" smtClean="0" sz="2800"/>
              <a:t>View abnormalities of organs and provides guidance for biopsies </a:t>
            </a:r>
          </a:p>
          <a:p>
            <a:pPr indent="0" marL="45720">
              <a:buNone/>
            </a:pPr>
            <a:endParaRPr dirty="0"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 sz="4400"/>
              <a:t>uses</a:t>
            </a:r>
            <a:endParaRPr dirty="0" lang="en-US" sz="4400"/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/>
          <a:stretch/>
        </p:blipFill>
        <p:spPr bwMode="auto">
          <a:xfrm>
            <a:off x="990600" y="3775363"/>
            <a:ext cx="7157260" cy="284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8706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lang="en-US" smtClean="0" sz="2800"/>
              <a:t>The ultrasound exam is painless, most patients require no sedation or anesthesia, and tolerate the procedure well.</a:t>
            </a:r>
            <a:endParaRPr dirty="0"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 sz="4400"/>
              <a:t>risks</a:t>
            </a:r>
            <a:endParaRPr dirty="0" lang="en-US" sz="4400"/>
          </a:p>
        </p:txBody>
      </p:sp>
      <p:pic>
        <p:nvPicPr>
          <p:cNvPr id="3074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"/>
          <a:stretch/>
        </p:blipFill>
        <p:spPr bwMode="auto">
          <a:xfrm>
            <a:off x="1905000" y="3144982"/>
            <a:ext cx="5180870" cy="340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36306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Nuclear Scintigraphy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21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4072391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362200"/>
            <a:ext cx="4571999" cy="2624330"/>
          </a:xfrm>
        </p:spPr>
        <p:txBody>
          <a:bodyPr/>
          <a:lstStyle/>
          <a:p>
            <a:r>
              <a:rPr lang="en-US" sz="2800" dirty="0" smtClean="0"/>
              <a:t>An animal is injected with a short-lived radioactive isotope which travels to </a:t>
            </a:r>
            <a:r>
              <a:rPr lang="en-US" sz="2800" dirty="0"/>
              <a:t>specific </a:t>
            </a:r>
            <a:r>
              <a:rPr lang="en-US" sz="2800" dirty="0" smtClean="0"/>
              <a:t>organs/tissues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383986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3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762999" cy="304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Identifying lameness in equine patients where the cause of the lameness is difficult to localize by conventional methods</a:t>
            </a:r>
          </a:p>
          <a:p>
            <a:r>
              <a:rPr lang="en-US" sz="2800" dirty="0" smtClean="0"/>
              <a:t>Detects Porto systemic shunts, sub-clinical renal failure, and hyperthyroidism</a:t>
            </a:r>
          </a:p>
          <a:p>
            <a:r>
              <a:rPr lang="en-US" sz="2800" dirty="0" smtClean="0"/>
              <a:t>Evaluation of </a:t>
            </a:r>
            <a:r>
              <a:rPr lang="en-US" sz="2800" dirty="0" err="1" smtClean="0"/>
              <a:t>mucociliary</a:t>
            </a:r>
            <a:r>
              <a:rPr lang="en-US" sz="2800" dirty="0" smtClean="0"/>
              <a:t> clearance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1999"/>
            <a:ext cx="3127828" cy="205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9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animal is administered radioactive elements called isotopes or tracers that go through the bloodstream to the target organ</a:t>
            </a:r>
          </a:p>
          <a:p>
            <a:r>
              <a:rPr lang="en-US" sz="2800" dirty="0" smtClean="0"/>
              <a:t>Patient is usually isolated 12-24 hours after the exam to allow the body to become clear of the radioactive tracers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038" y="4114800"/>
            <a:ext cx="3724787" cy="24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9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Endoscope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214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44" y="97176"/>
            <a:ext cx="5566556" cy="660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549430"/>
      </p:ext>
    </p:extLst>
  </p:cSld>
  <p:clrMapOvr>
    <a:masterClrMapping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3000" cy="4407408"/>
          </a:xfrm>
        </p:spPr>
        <p:txBody>
          <a:bodyPr>
            <a:normAutofit/>
          </a:bodyPr>
          <a:lstStyle/>
          <a:p>
            <a:r>
              <a:rPr dirty="0" lang="en-US" smtClean="0" sz="2800"/>
              <a:t>a small camera is guided throughout the body via naturally existing orifices (nose, </a:t>
            </a:r>
            <a:r>
              <a:rPr dirty="0" err="1" lang="en-US" smtClean="0" sz="2800"/>
              <a:t>mouth,etc</a:t>
            </a:r>
            <a:r>
              <a:rPr dirty="0" lang="en-US" smtClean="0" sz="2800"/>
              <a:t>) </a:t>
            </a:r>
          </a:p>
          <a:p>
            <a:r>
              <a:rPr dirty="0" lang="en-US" smtClean="0" sz="2800"/>
              <a:t>Can reach most parts of the body without the need for open surgery</a:t>
            </a:r>
            <a:endParaRPr dirty="0" lang="en-US" sz="2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 sz="4400"/>
              <a:t>how it works</a:t>
            </a:r>
            <a:endParaRPr dirty="0" lang="en-US" sz="4400"/>
          </a:p>
        </p:txBody>
      </p:sp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104009" y="3773009"/>
            <a:ext cx="4083728" cy="273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06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Provides high-resolution cross-sectional anatomical images</a:t>
            </a:r>
          </a:p>
          <a:p>
            <a:r>
              <a:rPr lang="en-US" sz="2800" dirty="0" smtClean="0"/>
              <a:t>Table moves through a circular opening in the CT scanner called the gantry, while an x-ray tube emits x-rays as it spins 360 degrees inside the gantry</a:t>
            </a:r>
          </a:p>
          <a:p>
            <a:r>
              <a:rPr lang="en-US" sz="2800" dirty="0" smtClean="0"/>
              <a:t>A detector array measures the amount of x-rays that pass through the anatomic part and cross-sectional images are generated from data. 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01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4343401" cy="3767329"/>
          </a:xfrm>
        </p:spPr>
        <p:txBody>
          <a:bodyPr>
            <a:normAutofit/>
          </a:bodyPr>
          <a:lstStyle/>
          <a:p>
            <a:pPr>
              <a:tabLst>
                <a:tab pos="1663700" algn="l"/>
              </a:tabLst>
            </a:pPr>
            <a:r>
              <a:rPr lang="en-US" sz="2800" dirty="0" smtClean="0"/>
              <a:t>Observe internal structures without surgery</a:t>
            </a:r>
          </a:p>
          <a:p>
            <a:pPr lvl="1">
              <a:tabLst>
                <a:tab pos="1663700" algn="l"/>
              </a:tabLst>
            </a:pPr>
            <a:r>
              <a:rPr lang="en-US" sz="2600" dirty="0" smtClean="0"/>
              <a:t>Assists with diagnosis </a:t>
            </a:r>
          </a:p>
          <a:p>
            <a:pPr>
              <a:tabLst>
                <a:tab pos="1663700" algn="l"/>
              </a:tabLst>
            </a:pPr>
            <a:r>
              <a:rPr lang="en-US" sz="2800" dirty="0" smtClean="0"/>
              <a:t>Minimally invasive surgeries (biopsy)</a:t>
            </a:r>
          </a:p>
          <a:p>
            <a:pPr>
              <a:tabLst>
                <a:tab pos="1663700" algn="l"/>
              </a:tabLst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362200"/>
            <a:ext cx="419919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442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Gastrointestinal Tract</a:t>
            </a:r>
          </a:p>
          <a:p>
            <a:pPr lvl="1"/>
            <a:r>
              <a:rPr lang="en-US" sz="2600" dirty="0" smtClean="0"/>
              <a:t>Esophagogastroduodenoscopy: esophagus</a:t>
            </a:r>
            <a:r>
              <a:rPr lang="en-US" sz="2600" dirty="0"/>
              <a:t>, stomach and duodenum </a:t>
            </a:r>
            <a:endParaRPr lang="en-US" sz="2600" dirty="0" smtClean="0"/>
          </a:p>
          <a:p>
            <a:pPr lvl="1"/>
            <a:r>
              <a:rPr lang="en-US" sz="2600" dirty="0" err="1" smtClean="0"/>
              <a:t>Enteroscopy</a:t>
            </a:r>
            <a:r>
              <a:rPr lang="en-US" sz="2600" dirty="0" smtClean="0"/>
              <a:t>: small intestine</a:t>
            </a:r>
            <a:endParaRPr lang="en-US" sz="2600" dirty="0"/>
          </a:p>
          <a:p>
            <a:pPr lvl="1"/>
            <a:r>
              <a:rPr lang="en-US" sz="2600" dirty="0" smtClean="0"/>
              <a:t>Colonoscopy</a:t>
            </a:r>
            <a:r>
              <a:rPr lang="en-US" sz="2600" dirty="0"/>
              <a:t>, </a:t>
            </a:r>
            <a:r>
              <a:rPr lang="en-US" sz="2600" dirty="0" err="1" smtClean="0"/>
              <a:t>sigmoidoscopy</a:t>
            </a:r>
            <a:r>
              <a:rPr lang="en-US" sz="2600" dirty="0" smtClean="0"/>
              <a:t>: large intestine/colon</a:t>
            </a:r>
          </a:p>
          <a:p>
            <a:pPr lvl="1"/>
            <a:r>
              <a:rPr lang="en-US" sz="2600" dirty="0" err="1" smtClean="0"/>
              <a:t>Proctoscopy</a:t>
            </a:r>
            <a:r>
              <a:rPr lang="en-US" sz="2600" dirty="0" smtClean="0"/>
              <a:t>: rectum and </a:t>
            </a:r>
            <a:r>
              <a:rPr lang="en-US" sz="2600" dirty="0"/>
              <a:t>anus </a:t>
            </a:r>
            <a:endParaRPr lang="en-US" sz="2600" dirty="0" smtClean="0"/>
          </a:p>
          <a:p>
            <a:r>
              <a:rPr lang="en-US" sz="2800" dirty="0" smtClean="0"/>
              <a:t>Respiratory </a:t>
            </a:r>
            <a:r>
              <a:rPr lang="en-US" sz="2800" dirty="0"/>
              <a:t>tract</a:t>
            </a:r>
          </a:p>
          <a:p>
            <a:pPr lvl="1"/>
            <a:r>
              <a:rPr lang="en-US" sz="2600" dirty="0" err="1" smtClean="0"/>
              <a:t>Rhinoscopy</a:t>
            </a:r>
            <a:r>
              <a:rPr lang="en-US" sz="2600" dirty="0" smtClean="0"/>
              <a:t>: nose</a:t>
            </a:r>
            <a:endParaRPr lang="en-US" sz="2600" dirty="0"/>
          </a:p>
          <a:p>
            <a:pPr lvl="1"/>
            <a:r>
              <a:rPr lang="en-US" sz="2600" dirty="0" smtClean="0"/>
              <a:t>Bronchoscopy: lower </a:t>
            </a:r>
            <a:r>
              <a:rPr lang="en-US" sz="2600" dirty="0"/>
              <a:t>respiratory </a:t>
            </a:r>
            <a:r>
              <a:rPr lang="en-US" sz="2600" dirty="0" smtClean="0"/>
              <a:t>tract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types of Endoscopy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8477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Ear: </a:t>
            </a:r>
            <a:r>
              <a:rPr lang="en-US" sz="2800" dirty="0" err="1" smtClean="0"/>
              <a:t>otoscope</a:t>
            </a:r>
            <a:endParaRPr lang="en-US" sz="2800" dirty="0" smtClean="0"/>
          </a:p>
          <a:p>
            <a:r>
              <a:rPr lang="en-US" sz="2800" dirty="0" smtClean="0"/>
              <a:t>Urinary tract: cystoscopy</a:t>
            </a:r>
          </a:p>
          <a:p>
            <a:r>
              <a:rPr lang="en-US" sz="2800" dirty="0" smtClean="0"/>
              <a:t>Female </a:t>
            </a:r>
            <a:r>
              <a:rPr lang="en-US" sz="2800" dirty="0"/>
              <a:t>reproductive </a:t>
            </a:r>
            <a:r>
              <a:rPr lang="en-US" sz="2800" dirty="0" smtClean="0"/>
              <a:t>system: </a:t>
            </a:r>
            <a:r>
              <a:rPr lang="en-US" sz="2800" dirty="0" err="1" smtClean="0"/>
              <a:t>gynoscopy</a:t>
            </a:r>
            <a:endParaRPr lang="en-US" sz="2800" dirty="0"/>
          </a:p>
          <a:p>
            <a:pPr lvl="1"/>
            <a:r>
              <a:rPr lang="en-US" sz="2600" dirty="0" smtClean="0"/>
              <a:t>Colposcopy: cervix</a:t>
            </a:r>
            <a:endParaRPr lang="en-US" sz="2600" dirty="0"/>
          </a:p>
          <a:p>
            <a:pPr lvl="1"/>
            <a:r>
              <a:rPr lang="en-US" sz="2600" dirty="0" smtClean="0"/>
              <a:t>Hysteroscopy: uterus </a:t>
            </a:r>
            <a:endParaRPr lang="en-US" sz="2600" dirty="0"/>
          </a:p>
          <a:p>
            <a:pPr lvl="1"/>
            <a:r>
              <a:rPr lang="en-US" sz="2600" dirty="0" err="1" smtClean="0"/>
              <a:t>Falloposcopy</a:t>
            </a:r>
            <a:r>
              <a:rPr lang="en-US" sz="2600" dirty="0" smtClean="0"/>
              <a:t>: fallopian tubes</a:t>
            </a:r>
          </a:p>
          <a:p>
            <a:r>
              <a:rPr lang="en-US" sz="3000" dirty="0" smtClean="0"/>
              <a:t> </a:t>
            </a:r>
            <a:r>
              <a:rPr lang="en-US" sz="2800" dirty="0" smtClean="0"/>
              <a:t>Closed Body Cavities</a:t>
            </a:r>
            <a:endParaRPr lang="en-US" sz="2800" dirty="0"/>
          </a:p>
          <a:p>
            <a:pPr lvl="1"/>
            <a:r>
              <a:rPr lang="en-US" sz="2800" dirty="0" smtClean="0"/>
              <a:t>Laparoscopy: abdominal </a:t>
            </a:r>
            <a:r>
              <a:rPr lang="en-US" sz="2800" dirty="0"/>
              <a:t>or pelvic </a:t>
            </a:r>
            <a:r>
              <a:rPr lang="en-US" sz="2800" dirty="0" smtClean="0"/>
              <a:t>cavity</a:t>
            </a:r>
          </a:p>
          <a:p>
            <a:pPr lvl="1"/>
            <a:r>
              <a:rPr lang="en-US" sz="2800" dirty="0" smtClean="0"/>
              <a:t>Arthroscopy: interior </a:t>
            </a:r>
            <a:r>
              <a:rPr lang="en-US" sz="2800" dirty="0"/>
              <a:t>of a </a:t>
            </a:r>
            <a:r>
              <a:rPr lang="en-US" sz="2800" dirty="0" smtClean="0"/>
              <a:t>joint</a:t>
            </a:r>
            <a:endParaRPr lang="en-US" sz="2800" dirty="0"/>
          </a:p>
          <a:p>
            <a:pPr lvl="1"/>
            <a:r>
              <a:rPr lang="en-US" sz="2800" dirty="0" err="1" smtClean="0"/>
              <a:t>Thoracoscopy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 smtClean="0"/>
              <a:t>mediastinoscopy</a:t>
            </a:r>
            <a:r>
              <a:rPr lang="en-US" sz="2800" dirty="0" smtClean="0"/>
              <a:t>: chest organs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types of Endoscopy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51198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0"/>
            <a:ext cx="4876801" cy="48341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Patient is usually anesthetized  </a:t>
            </a:r>
          </a:p>
          <a:p>
            <a:r>
              <a:rPr lang="en-US" sz="2800" dirty="0" smtClean="0"/>
              <a:t>Complications (such as perforation of organs) due to the exam rarely occur</a:t>
            </a:r>
          </a:p>
          <a:p>
            <a:r>
              <a:rPr lang="en-US" sz="2800" dirty="0" smtClean="0"/>
              <a:t>Tearing of tissue may require surgical repair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1828800"/>
            <a:ext cx="376237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74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892277"/>
            <a:ext cx="6629400" cy="1645920"/>
          </a:xfrm>
        </p:spPr>
        <p:txBody>
          <a:bodyPr/>
          <a:lstStyle/>
          <a:p>
            <a:r>
              <a:rPr lang="en-US" sz="4400" dirty="0" smtClean="0"/>
              <a:t>Electrocardiograph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2793166"/>
      </p:ext>
    </p:extLst>
  </p:cSld>
  <p:clrMapOvr>
    <a:masterClrMapping/>
  </p:clrMapOvr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08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0721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Pet lies on its right side or stands </a:t>
            </a:r>
          </a:p>
          <a:p>
            <a:r>
              <a:rPr lang="en-US" sz="2800" dirty="0" smtClean="0"/>
              <a:t>Conductive gel or alcohol is applied to the skin to better transmit the electrical activity</a:t>
            </a:r>
          </a:p>
          <a:p>
            <a:r>
              <a:rPr lang="en-US" sz="2800" dirty="0" smtClean="0"/>
              <a:t>Clip or plate electrodes are attached to the pets limbs and chest wall which are attached to thin lead cables connected to the machine</a:t>
            </a:r>
          </a:p>
          <a:p>
            <a:r>
              <a:rPr lang="en-US" sz="2800" dirty="0" smtClean="0"/>
              <a:t>Typical recording duration is 30 seconds to 2 minutes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it 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05984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719071"/>
            <a:ext cx="8636492" cy="2624329"/>
          </a:xfrm>
        </p:spPr>
        <p:txBody>
          <a:bodyPr/>
          <a:lstStyle/>
          <a:p>
            <a:r>
              <a:rPr lang="en-US" sz="2800" dirty="0" smtClean="0"/>
              <a:t>Reveals abnormalities of heart rate and electrical rhythm.</a:t>
            </a:r>
          </a:p>
          <a:p>
            <a:r>
              <a:rPr lang="en-US" sz="2800" dirty="0" smtClean="0"/>
              <a:t>“Screening test” for serious heart disease, but should be used in conjunction with stethoscope exam, chest x-ray and echocardiogram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65520"/>
            <a:ext cx="3292412" cy="246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1777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Neither sedation or anesthesia is </a:t>
            </a:r>
            <a:r>
              <a:rPr lang="en-US" sz="2800" dirty="0" smtClean="0"/>
              <a:t>needed</a:t>
            </a:r>
          </a:p>
          <a:p>
            <a:pPr lvl="1"/>
            <a:r>
              <a:rPr lang="en-US" sz="2800" dirty="0" smtClean="0"/>
              <a:t>Some animals resist restraint and may </a:t>
            </a:r>
            <a:r>
              <a:rPr lang="en-US" sz="2800" dirty="0"/>
              <a:t>need to be sedated, but it is not recommended </a:t>
            </a:r>
            <a:r>
              <a:rPr lang="en-US" sz="2800" dirty="0" smtClean="0"/>
              <a:t>due to </a:t>
            </a:r>
            <a:r>
              <a:rPr lang="en-US" sz="2800" dirty="0"/>
              <a:t>the </a:t>
            </a:r>
            <a:r>
              <a:rPr lang="en-US" sz="2800" dirty="0" smtClean="0"/>
              <a:t>potential influence on </a:t>
            </a:r>
            <a:r>
              <a:rPr lang="en-US" sz="2800" dirty="0"/>
              <a:t>the </a:t>
            </a:r>
            <a:r>
              <a:rPr lang="en-US" sz="2800" dirty="0" smtClean="0"/>
              <a:t>heart</a:t>
            </a:r>
          </a:p>
          <a:p>
            <a:r>
              <a:rPr lang="en-US" sz="2800" dirty="0"/>
              <a:t>This exam is noninvasive and is not </a:t>
            </a:r>
            <a:r>
              <a:rPr lang="en-US" sz="2800" dirty="0" smtClean="0"/>
              <a:t>painful </a:t>
            </a:r>
            <a:endParaRPr lang="en-US" sz="28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Safety AND RISK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52900"/>
            <a:ext cx="4343400" cy="241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8733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Radiograph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4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Detects and confirms the presence of tumor</a:t>
            </a:r>
          </a:p>
          <a:p>
            <a:r>
              <a:rPr lang="en-US" sz="2800" dirty="0" smtClean="0"/>
              <a:t>Guides a biopsy</a:t>
            </a:r>
          </a:p>
          <a:p>
            <a:r>
              <a:rPr lang="en-US" sz="2800" dirty="0" smtClean="0"/>
              <a:t>Helps plan and monitor radiation and surgical treatment</a:t>
            </a:r>
          </a:p>
          <a:p>
            <a:r>
              <a:rPr lang="en-US" sz="2800" dirty="0" smtClean="0"/>
              <a:t>Helps diagnose problems with blood vessels and the heart</a:t>
            </a:r>
          </a:p>
          <a:p>
            <a:r>
              <a:rPr lang="en-US" sz="2800" dirty="0" smtClean="0"/>
              <a:t>Used for diagnosing abnormalities of the:</a:t>
            </a:r>
          </a:p>
          <a:p>
            <a:pPr lvl="1"/>
            <a:r>
              <a:rPr lang="en-US" sz="2800" dirty="0" smtClean="0"/>
              <a:t>Brain, nasal passages, musculo-skeletal system, spine, abdomen, lungs and mediastinum</a:t>
            </a:r>
            <a:endParaRPr lang="en-US" sz="2800" dirty="0"/>
          </a:p>
          <a:p>
            <a:pPr marL="365760" lvl="1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56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Placeholder 10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312563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0"/>
            <a:ext cx="8686799" cy="49103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Produced </a:t>
            </a:r>
            <a:r>
              <a:rPr lang="en-US" sz="2800" dirty="0"/>
              <a:t>by transmitting x-rays through a </a:t>
            </a:r>
            <a:r>
              <a:rPr lang="en-US" sz="2800" dirty="0" smtClean="0"/>
              <a:t>patient</a:t>
            </a:r>
          </a:p>
          <a:p>
            <a:pPr lvl="1"/>
            <a:r>
              <a:rPr lang="en-US" sz="2600" dirty="0" smtClean="0"/>
              <a:t>X-rays pass through less dense objects (fluid or air) and are </a:t>
            </a:r>
            <a:r>
              <a:rPr lang="en-US" sz="2600" dirty="0" smtClean="0"/>
              <a:t>absorbed by denser </a:t>
            </a:r>
            <a:r>
              <a:rPr lang="en-US" sz="2600" dirty="0" smtClean="0"/>
              <a:t>objects (bone) 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capture device </a:t>
            </a:r>
            <a:r>
              <a:rPr lang="en-US" sz="2800" dirty="0" smtClean="0"/>
              <a:t>converts </a:t>
            </a:r>
            <a:r>
              <a:rPr lang="en-US" sz="2800" dirty="0"/>
              <a:t>x-rays into visible light which then forms an </a:t>
            </a:r>
            <a:r>
              <a:rPr lang="en-US" sz="2800" dirty="0" smtClean="0"/>
              <a:t>image</a:t>
            </a:r>
          </a:p>
          <a:p>
            <a:r>
              <a:rPr lang="en-US" sz="2800" dirty="0" smtClean="0"/>
              <a:t>Denser objects (like bone) appear whiter, while less dense objects (air or fluid) appear black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does it work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1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4343400" cy="3157730"/>
          </a:xfrm>
        </p:spPr>
        <p:txBody>
          <a:bodyPr/>
          <a:lstStyle/>
          <a:p>
            <a:r>
              <a:rPr lang="en-US" sz="2800" dirty="0" smtClean="0"/>
              <a:t>Used to examine and diagnose internal structures such as: bones, heart, lungs, and abdominal organs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09800"/>
            <a:ext cx="3962400" cy="305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6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2929129"/>
          </a:xfrm>
        </p:spPr>
        <p:txBody>
          <a:bodyPr>
            <a:normAutofit/>
          </a:bodyPr>
          <a:lstStyle/>
          <a:p>
            <a:r>
              <a:rPr dirty="0" lang="en-US" smtClean="0" sz="2800"/>
              <a:t>Radiography is painless</a:t>
            </a:r>
          </a:p>
          <a:p>
            <a:r>
              <a:rPr dirty="0" lang="en-US" smtClean="0" sz="2800"/>
              <a:t>Sedation may be needed to reduce stress and properly position animals</a:t>
            </a:r>
          </a:p>
          <a:p>
            <a:r>
              <a:rPr dirty="0" lang="en-US" smtClean="0" sz="2800"/>
              <a:t>Technicians restraining patients must wear protective apparel and monitor exposure</a:t>
            </a:r>
          </a:p>
          <a:p>
            <a:endParaRPr dirty="0"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en-US" smtClean="0" sz="4400"/>
              <a:t>Safety and Risk</a:t>
            </a:r>
            <a:endParaRPr dirty="0" lang="en-US" sz="4400"/>
          </a:p>
        </p:txBody>
      </p:sp>
      <p:pic>
        <p:nvPicPr>
          <p:cNvPr id="5122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276856" y="4136136"/>
            <a:ext cx="3419856" cy="245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010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Safety with equipment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969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0046"/>
            <a:ext cx="4648201" cy="38435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Verifying the identify of the patient is the most important first step in imaging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Identification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5" y="2015836"/>
            <a:ext cx="374738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4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1"/>
            <a:ext cx="4648201" cy="3962400"/>
          </a:xfrm>
        </p:spPr>
        <p:txBody>
          <a:bodyPr/>
          <a:lstStyle/>
          <a:p>
            <a:r>
              <a:rPr lang="en-US" sz="2800" dirty="0" smtClean="0"/>
              <a:t>Whenever possible, use sandbags or other restraints instead of having persons hold patients during imaging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restraint</a:t>
            </a:r>
            <a:endParaRPr lang="en-US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5" y="2057400"/>
            <a:ext cx="329045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1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12035"/>
            <a:ext cx="4876799" cy="38435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unauthorized visitors during imaging exams</a:t>
            </a:r>
          </a:p>
          <a:p>
            <a:pPr lvl="1"/>
            <a:r>
              <a:rPr lang="en-US" sz="2700" dirty="0" smtClean="0"/>
              <a:t>This includes the owners of the animals being imaged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Access to imaging rooms</a:t>
            </a:r>
            <a:endParaRPr lang="en-US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279" y="1905000"/>
            <a:ext cx="350462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81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199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Control exposure levels by:</a:t>
            </a:r>
          </a:p>
          <a:p>
            <a:pPr lvl="1"/>
            <a:r>
              <a:rPr lang="en-US" sz="2800" dirty="0" smtClean="0"/>
              <a:t>Maximization of distance from radiation source</a:t>
            </a:r>
          </a:p>
          <a:p>
            <a:pPr lvl="1"/>
            <a:r>
              <a:rPr lang="en-US" sz="2800" dirty="0" smtClean="0"/>
              <a:t>Minimization of radiation exposure time</a:t>
            </a:r>
          </a:p>
          <a:p>
            <a:pPr lvl="1"/>
            <a:r>
              <a:rPr lang="en-US" sz="2800" dirty="0" smtClean="0"/>
              <a:t>Proper shielding of radiation source</a:t>
            </a:r>
          </a:p>
          <a:p>
            <a:pPr lvl="1"/>
            <a:r>
              <a:rPr lang="en-US" sz="2800" dirty="0" smtClean="0"/>
              <a:t>Proper shielding for personnel</a:t>
            </a:r>
          </a:p>
          <a:p>
            <a:r>
              <a:rPr lang="en-US" sz="2800" dirty="0" smtClean="0"/>
              <a:t>Personnel staying in the exam room should be protected by proper shielding. </a:t>
            </a:r>
          </a:p>
          <a:p>
            <a:pPr lvl="1"/>
            <a:r>
              <a:rPr lang="en-US" sz="2700" dirty="0" smtClean="0"/>
              <a:t>thyroid shields, leaded glasses, gloves, and aprons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Radiation safety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46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References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http://www.ehrs.upenn.edu/media_files/docs/pdf/vetusersguide2012.pdf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http://www.peteducation.com/article.cfm?c=0+1302+1473&amp;aid=1007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5146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u="sng" dirty="0">
                <a:hlinkClick r:id="rId4"/>
              </a:rPr>
              <a:t>http://www.vetmed.vt.edu/vth/radiology.asp#tomo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8194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u="sng" dirty="0">
                <a:hlinkClick r:id="rId5"/>
              </a:rPr>
              <a:t>http://largeanimal.vethospitals.ufl.edu/services/diagnostic-imaging/digital-computed-radiography-dr-cr/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3429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u="sng" dirty="0">
                <a:hlinkClick r:id="rId6"/>
              </a:rPr>
              <a:t>http://www.vetmed.wsu.edu/depts-vth/radiology/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3733800"/>
            <a:ext cx="4456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u="sng" dirty="0">
                <a:hlinkClick r:id="rId7"/>
              </a:rPr>
              <a:t>http://gvi.vetmed.ufl.edu/faq.html#Q10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19071"/>
            <a:ext cx="8762999" cy="4407408"/>
          </a:xfrm>
        </p:spPr>
        <p:txBody>
          <a:bodyPr>
            <a:normAutofit/>
          </a:bodyPr>
          <a:lstStyle/>
          <a:p>
            <a:r>
              <a:rPr lang="en-US" sz="2800" dirty="0"/>
              <a:t>Average scanning time per anatomic region is only 10-20 seconds therefore many patients can be examined under sedation instead of anesthesia</a:t>
            </a:r>
          </a:p>
          <a:p>
            <a:r>
              <a:rPr lang="en-US" sz="2800" dirty="0"/>
              <a:t>General anesthesia and  is necessary for thorax imaging to control respiration and for timed contrast imaging to control movement </a:t>
            </a:r>
          </a:p>
          <a:p>
            <a:pPr lvl="1"/>
            <a:r>
              <a:rPr lang="en-US" sz="2800" dirty="0"/>
              <a:t>Ensures the clearest and most accurate images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Other facts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77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057400"/>
            <a:ext cx="4571999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CT </a:t>
            </a:r>
            <a:r>
              <a:rPr lang="en-US" sz="2800" dirty="0" smtClean="0"/>
              <a:t>scans should be avoided during the first trimester of pregnancy</a:t>
            </a:r>
          </a:p>
          <a:p>
            <a:r>
              <a:rPr lang="en-US" sz="2800" dirty="0" smtClean="0"/>
              <a:t>Animals must be sedated or under anesthesia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</a:t>
            </a:r>
            <a:endParaRPr lang="en-US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41148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0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6324600" cy="1645920"/>
          </a:xfrm>
        </p:spPr>
        <p:txBody>
          <a:bodyPr/>
          <a:lstStyle/>
          <a:p>
            <a:pPr algn="ctr"/>
            <a:r>
              <a:rPr lang="en-US" sz="6000" dirty="0" smtClean="0"/>
              <a:t>Magnetic resonance imaging (MRI)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811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ChangeAspect="1" noGrp="1"/>
          </p:cNvPicPr>
          <p:nvPr>
            <p:ph idx="1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"/>
          <a:stretch>
            <a:fillRect/>
          </a:stretch>
        </p:blipFill>
        <p:spPr/>
      </p:pic>
      <p:sp>
        <p:nvSpPr>
          <p:cNvPr id="3" name="Text Placeholder 2"/>
          <p:cNvSpPr>
            <a:spLocks noGrp="1"/>
          </p:cNvSpPr>
          <p:nvPr>
            <p:ph idx="2" sz="half" type="body"/>
          </p:nvPr>
        </p:nvSpPr>
        <p:spPr/>
        <p:txBody>
          <a:bodyPr>
            <a:normAutofit/>
          </a:bodyPr>
          <a:lstStyle/>
          <a:p>
            <a:pPr algn="ctr"/>
            <a:r>
              <a:rPr dirty="0" lang="en-US" smtClean="0" sz="2800"/>
              <a:t>MRI Machine </a:t>
            </a:r>
            <a:endParaRPr dirty="0" lang="en-US" sz="2800"/>
          </a:p>
        </p:txBody>
      </p:sp>
    </p:spTree>
    <p:extLst>
      <p:ext uri="{BB962C8B-B14F-4D97-AF65-F5344CB8AC3E}">
        <p14:creationId xmlns:p14="http://schemas.microsoft.com/office/powerpoint/2010/main" val="150513824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908</TotalTime>
  <Words>1461</Words>
  <Application>Microsoft Office PowerPoint</Application>
  <PresentationFormat>On-screen Show (4:3)</PresentationFormat>
  <Paragraphs>178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Grid</vt:lpstr>
      <vt:lpstr>1_Grid</vt:lpstr>
      <vt:lpstr>2_Grid</vt:lpstr>
      <vt:lpstr>Digital Imaging Equipment</vt:lpstr>
      <vt:lpstr>Computed Tomography (CT)</vt:lpstr>
      <vt:lpstr>PowerPoint Presentation</vt:lpstr>
      <vt:lpstr>How it works</vt:lpstr>
      <vt:lpstr>uses</vt:lpstr>
      <vt:lpstr>Other facts</vt:lpstr>
      <vt:lpstr>Risks</vt:lpstr>
      <vt:lpstr>Magnetic resonance imaging (MRI)</vt:lpstr>
      <vt:lpstr>PowerPoint Presentation</vt:lpstr>
      <vt:lpstr>How it works</vt:lpstr>
      <vt:lpstr>How it works cont’d.</vt:lpstr>
      <vt:lpstr>uses</vt:lpstr>
      <vt:lpstr>Risks</vt:lpstr>
      <vt:lpstr>Digital Fluoroscopy</vt:lpstr>
      <vt:lpstr>PowerPoint Presentation</vt:lpstr>
      <vt:lpstr>how it works</vt:lpstr>
      <vt:lpstr>uses</vt:lpstr>
      <vt:lpstr>Safety while operating</vt:lpstr>
      <vt:lpstr>Digital or computed Radiography</vt:lpstr>
      <vt:lpstr>PowerPoint Presentation</vt:lpstr>
      <vt:lpstr>How it works</vt:lpstr>
      <vt:lpstr>How it works</vt:lpstr>
      <vt:lpstr>How it works Cont’d.</vt:lpstr>
      <vt:lpstr>uses</vt:lpstr>
      <vt:lpstr>Safety While Operating</vt:lpstr>
      <vt:lpstr>Risks</vt:lpstr>
      <vt:lpstr>Ultrasound</vt:lpstr>
      <vt:lpstr>PowerPoint Presentation</vt:lpstr>
      <vt:lpstr>How it works</vt:lpstr>
      <vt:lpstr>uses</vt:lpstr>
      <vt:lpstr>risks</vt:lpstr>
      <vt:lpstr>Nuclear Scintigraphy</vt:lpstr>
      <vt:lpstr>PowerPoint Presentation</vt:lpstr>
      <vt:lpstr>how it works</vt:lpstr>
      <vt:lpstr>Uses</vt:lpstr>
      <vt:lpstr>Risks</vt:lpstr>
      <vt:lpstr>Endoscope</vt:lpstr>
      <vt:lpstr>PowerPoint Presentation</vt:lpstr>
      <vt:lpstr>how it works</vt:lpstr>
      <vt:lpstr>Uses</vt:lpstr>
      <vt:lpstr>types of Endoscopy</vt:lpstr>
      <vt:lpstr>types of Endoscopy</vt:lpstr>
      <vt:lpstr>Risks</vt:lpstr>
      <vt:lpstr>Electrocardiograph</vt:lpstr>
      <vt:lpstr>PowerPoint Presentation</vt:lpstr>
      <vt:lpstr>How it works</vt:lpstr>
      <vt:lpstr>Uses</vt:lpstr>
      <vt:lpstr>Safety AND RISK</vt:lpstr>
      <vt:lpstr>Radiograph</vt:lpstr>
      <vt:lpstr>PowerPoint Presentation</vt:lpstr>
      <vt:lpstr>How does it work</vt:lpstr>
      <vt:lpstr>Uses</vt:lpstr>
      <vt:lpstr>Safety and Risk</vt:lpstr>
      <vt:lpstr>Safety with equipment</vt:lpstr>
      <vt:lpstr>Identification</vt:lpstr>
      <vt:lpstr>restraint</vt:lpstr>
      <vt:lpstr>Access to imaging rooms</vt:lpstr>
      <vt:lpstr>Radiation safety</vt:lpstr>
      <vt:lpstr>References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Ljlab</dc:creator>
  <cp:lastModifiedBy>Whitaker, Torri</cp:lastModifiedBy>
  <cp:revision>80</cp:revision>
  <dcterms:created xsi:type="dcterms:W3CDTF">2012-03-02T18:58:01Z</dcterms:created>
  <dcterms:modified xsi:type="dcterms:W3CDTF">2012-09-06T16:10:44Z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768428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