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180C-8D21-4B7D-B3A0-C420A3B99890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83858C-69F4-4D92-8E2E-D73C29B17D4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180C-8D21-4B7D-B3A0-C420A3B99890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858C-69F4-4D92-8E2E-D73C29B17D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180C-8D21-4B7D-B3A0-C420A3B99890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858C-69F4-4D92-8E2E-D73C29B17D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F6A180C-8D21-4B7D-B3A0-C420A3B99890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283858C-69F4-4D92-8E2E-D73C29B17D4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180C-8D21-4B7D-B3A0-C420A3B99890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858C-69F4-4D92-8E2E-D73C29B17D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180C-8D21-4B7D-B3A0-C420A3B99890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858C-69F4-4D92-8E2E-D73C29B17D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858C-69F4-4D92-8E2E-D73C29B17D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180C-8D21-4B7D-B3A0-C420A3B99890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180C-8D21-4B7D-B3A0-C420A3B99890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858C-69F4-4D92-8E2E-D73C29B17D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180C-8D21-4B7D-B3A0-C420A3B99890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858C-69F4-4D92-8E2E-D73C29B17D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F6A180C-8D21-4B7D-B3A0-C420A3B99890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283858C-69F4-4D92-8E2E-D73C29B17D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180C-8D21-4B7D-B3A0-C420A3B99890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83858C-69F4-4D92-8E2E-D73C29B17D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6A180C-8D21-4B7D-B3A0-C420A3B99890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283858C-69F4-4D92-8E2E-D73C29B17D4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2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2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 ?><Relationships xmlns="http://schemas.openxmlformats.org/package/2006/relationships"><Relationship Id="rId3" Target="../media/image24.jpeg" Type="http://schemas.openxmlformats.org/officeDocument/2006/relationships/image"/><Relationship Id="rId2" Target="../media/image23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26.jpeg" Type="http://schemas.openxmlformats.org/officeDocument/2006/relationships/image"/><Relationship Id="rId4" Target="../media/image25.jpeg" Type="http://schemas.openxmlformats.org/officeDocument/2006/relationships/image"/></Relationships>
</file>

<file path=ppt/slides/_rels/slide14.xml.rels><?xml version="1.0" encoding="UTF-8" standalone="yes" ?><Relationships xmlns="http://schemas.openxmlformats.org/package/2006/relationships"><Relationship Id="rId3" Target="../media/image28.jpeg" Type="http://schemas.openxmlformats.org/officeDocument/2006/relationships/image"/><Relationship Id="rId2" Target="../media/image27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29.jpeg" Type="http://schemas.openxmlformats.org/officeDocument/2006/relationships/image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8" Target="../media/image9.jpeg" Type="http://schemas.openxmlformats.org/officeDocument/2006/relationships/image"/><Relationship Id="rId3" Target="../media/image4.jpeg" Type="http://schemas.openxmlformats.org/officeDocument/2006/relationships/image"/><Relationship Id="rId7" Target="../media/image8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7.jpeg" Type="http://schemas.openxmlformats.org/officeDocument/2006/relationships/image"/><Relationship Id="rId11" Target="../media/image12.jpeg" Type="http://schemas.openxmlformats.org/officeDocument/2006/relationships/image"/><Relationship Id="rId5" Target="../media/image6.jpeg" Type="http://schemas.openxmlformats.org/officeDocument/2006/relationships/image"/><Relationship Id="rId10" Target="../media/image11.jpeg" Type="http://schemas.openxmlformats.org/officeDocument/2006/relationships/image"/><Relationship Id="rId4" Target="../media/image5.jpeg" Type="http://schemas.openxmlformats.org/officeDocument/2006/relationships/image"/><Relationship Id="rId9" Target="../media/image10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17.jpeg" Type="http://schemas.openxmlformats.org/officeDocument/2006/relationships/image"/><Relationship Id="rId5" Target="../media/image16.jpeg" Type="http://schemas.openxmlformats.org/officeDocument/2006/relationships/image"/><Relationship Id="rId4" Target="../media/image15.jpeg" Type="http://schemas.openxmlformats.org/officeDocument/2006/relationships/image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<Relationships xmlns="http://schemas.openxmlformats.org/package/2006/relationships"><Relationship Id="rId2" Target="../media/image1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1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2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Ecosystem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226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 ecosystem includes all organisms in a defined area and their nonliving environment</a:t>
            </a:r>
          </a:p>
          <a:p>
            <a:pPr lvl="1"/>
            <a:r>
              <a:rPr lang="en-US" dirty="0" smtClean="0"/>
              <a:t>When you study an ecosystem, you look at how the living and nonliving parts interact and affect each other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The Earth is the largest of all ecosystems, called the </a:t>
            </a:r>
            <a:r>
              <a:rPr lang="en-US" b="1" dirty="0" smtClean="0"/>
              <a:t>biosphere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4: Ecosystem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959128"/>
            <a:ext cx="4191000" cy="2374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96728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biosphere</a:t>
            </a:r>
            <a:r>
              <a:rPr lang="en-US" dirty="0" smtClean="0"/>
              <a:t> can be divided into smaller regions that have distinct characteristics. These regions are called </a:t>
            </a:r>
            <a:r>
              <a:rPr lang="en-US" b="1" dirty="0" smtClean="0"/>
              <a:t>biomes.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The major biomes include:</a:t>
            </a:r>
          </a:p>
          <a:p>
            <a:pPr lvl="2"/>
            <a:r>
              <a:rPr lang="en-US" b="1" dirty="0" smtClean="0"/>
              <a:t>Desert</a:t>
            </a:r>
            <a:endParaRPr lang="en-US" dirty="0" smtClean="0"/>
          </a:p>
          <a:p>
            <a:pPr lvl="2"/>
            <a:r>
              <a:rPr lang="en-US" b="1" dirty="0" smtClean="0"/>
              <a:t>Rainforest</a:t>
            </a:r>
          </a:p>
          <a:p>
            <a:pPr lvl="2"/>
            <a:r>
              <a:rPr lang="en-US" b="1" dirty="0" smtClean="0"/>
              <a:t>Grassland</a:t>
            </a:r>
          </a:p>
          <a:p>
            <a:pPr lvl="2"/>
            <a:r>
              <a:rPr lang="en-US" b="1" dirty="0" smtClean="0"/>
              <a:t>Tundra</a:t>
            </a:r>
          </a:p>
          <a:p>
            <a:pPr lvl="2"/>
            <a:r>
              <a:rPr lang="en-US" b="1" smtClean="0"/>
              <a:t>Taiga</a:t>
            </a:r>
            <a:endParaRPr lang="en-US" b="1" dirty="0" smtClean="0"/>
          </a:p>
          <a:p>
            <a:pPr lvl="2"/>
            <a:r>
              <a:rPr lang="en-US" b="1" dirty="0" smtClean="0"/>
              <a:t>Temperate forest</a:t>
            </a:r>
          </a:p>
          <a:p>
            <a:pPr lvl="2"/>
            <a:r>
              <a:rPr lang="en-US" b="1" dirty="0" smtClean="0"/>
              <a:t>Aquatic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Biosphere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505200"/>
            <a:ext cx="4652963" cy="227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32244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Starting at the bottom, the levels of ecosystem organization are:</a:t>
            </a:r>
          </a:p>
          <a:p>
            <a:endParaRPr lang="en-US" dirty="0"/>
          </a:p>
          <a:p>
            <a:pPr lvl="1"/>
            <a:r>
              <a:rPr lang="en-US" dirty="0" smtClean="0"/>
              <a:t>Organism</a:t>
            </a:r>
          </a:p>
          <a:p>
            <a:pPr lvl="1"/>
            <a:r>
              <a:rPr lang="en-US" dirty="0" smtClean="0"/>
              <a:t>Population</a:t>
            </a:r>
          </a:p>
          <a:p>
            <a:pPr lvl="1"/>
            <a:r>
              <a:rPr lang="en-US" dirty="0" smtClean="0"/>
              <a:t>Community</a:t>
            </a:r>
          </a:p>
          <a:p>
            <a:pPr lvl="1"/>
            <a:r>
              <a:rPr lang="en-US" dirty="0" smtClean="0"/>
              <a:t>Ecosystem</a:t>
            </a:r>
          </a:p>
          <a:p>
            <a:pPr lvl="1"/>
            <a:r>
              <a:rPr lang="en-US" dirty="0" smtClean="0"/>
              <a:t>Biome </a:t>
            </a:r>
          </a:p>
          <a:p>
            <a:pPr lvl="1"/>
            <a:r>
              <a:rPr lang="en-US" dirty="0" smtClean="0"/>
              <a:t>Biosphere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 smtClean="0"/>
              <a:t>Can you give an examples of these levels, starting from the bottom?  What does each level include?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4633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Guess which vocabulary word fits the picture the best: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28" y="1400094"/>
            <a:ext cx="3644285" cy="2395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718560"/>
            <a:ext cx="4476750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51" y="3968320"/>
            <a:ext cx="3842196" cy="2508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797" y="1043414"/>
            <a:ext cx="3383981" cy="2537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19201" y="1912184"/>
            <a:ext cx="2214096" cy="1371600"/>
          </a:xfrm>
          <a:prstGeom prst="rect">
            <a:avLst/>
          </a:prstGeom>
          <a:noFill/>
        </p:spPr>
        <p:txBody>
          <a:bodyPr wrap="square" lIns="91440" tIns="45720" rIns="91440" bIns="45720">
            <a:normAutofit fontScale="55000" lnSpcReduction="20000"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This is a </a:t>
            </a: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</a:t>
            </a:r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opulation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of jellyfish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64007" y="1400094"/>
            <a:ext cx="2859187" cy="1647906"/>
          </a:xfrm>
          <a:prstGeom prst="rect">
            <a:avLst/>
          </a:prstGeom>
          <a:noFill/>
        </p:spPr>
        <p:txBody>
          <a:bodyPr wrap="square" lIns="91440" tIns="45720" rIns="91440" bIns="45720">
            <a:normAutofit fontScale="55000" lnSpcReduction="20000"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This mushroom is a single </a:t>
            </a:r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organism</a:t>
            </a:r>
            <a:endParaRPr lang="en-US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28800" y="4815225"/>
            <a:ext cx="2275550" cy="1641259"/>
          </a:xfrm>
          <a:prstGeom prst="rect">
            <a:avLst/>
          </a:prstGeom>
          <a:noFill/>
        </p:spPr>
        <p:txBody>
          <a:bodyPr wrap="square" lIns="91440" tIns="45720" rIns="91440" bIns="45720">
            <a:normAutofit fontScale="55000" lnSpcReduction="20000"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These animals ar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 part of a </a:t>
            </a:r>
            <a:r>
              <a:rPr lang="en-U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community</a:t>
            </a:r>
            <a:endParaRPr lang="en-US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74400" y="5220551"/>
            <a:ext cx="2438399" cy="1184059"/>
          </a:xfrm>
          <a:prstGeom prst="rect">
            <a:avLst/>
          </a:prstGeom>
          <a:noFill/>
        </p:spPr>
        <p:txBody>
          <a:bodyPr wrap="square" lIns="91440" tIns="45720" rIns="91440" bIns="45720">
            <a:normAutofit fontScale="62500" lnSpcReduction="20000"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This is an </a:t>
            </a:r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ecosystem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!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40800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these?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3962400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47800"/>
            <a:ext cx="4171950" cy="2793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4548187"/>
            <a:ext cx="2971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Aspen trees can actually clone themselves through a method called </a:t>
            </a:r>
            <a:r>
              <a:rPr lang="en-US" b="1" dirty="0" smtClean="0"/>
              <a:t>asexual propagation</a:t>
            </a:r>
            <a:r>
              <a:rPr lang="en-US" dirty="0" smtClean="0"/>
              <a:t>. In this picture, all of the aspens are really one </a:t>
            </a:r>
            <a:r>
              <a:rPr lang="en-US" dirty="0" smtClean="0"/>
              <a:t>tree  sharing a large root system!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4548187"/>
            <a:ext cx="297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brain coral is actually a </a:t>
            </a:r>
            <a:r>
              <a:rPr lang="en-US" b="1" dirty="0" smtClean="0"/>
              <a:t>colony</a:t>
            </a:r>
            <a:r>
              <a:rPr lang="en-US" dirty="0" smtClean="0"/>
              <a:t> of individual coral </a:t>
            </a:r>
            <a:r>
              <a:rPr lang="en-US" b="1" dirty="0" smtClean="0"/>
              <a:t>polyps</a:t>
            </a:r>
            <a:r>
              <a:rPr lang="en-US" dirty="0" smtClean="0"/>
              <a:t>.  All corals are colonies of many organisms!  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775" y="2663190"/>
            <a:ext cx="5048250" cy="336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114800" y="2743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Individual coral polyps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373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Occasionally there are examples of a level of organization appearing to be a different level, such as the aspen appearing to be multiple trees and brain coral appearing to be one animal.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However, these occurrences are not common.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Ecology is not always what you expect…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4659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branch of biology studying the relationships and interactions between organisms and the environment</a:t>
            </a:r>
          </a:p>
          <a:p>
            <a:endParaRPr lang="en-US" dirty="0"/>
          </a:p>
          <a:p>
            <a:r>
              <a:rPr lang="en-US" dirty="0" smtClean="0"/>
              <a:t>In order to study ecology, scientists look at how organisms are related to one another and how they are related to the environment in which they live – the ecosystem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Ecology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7716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ecosystem includes all </a:t>
            </a:r>
            <a:r>
              <a:rPr lang="en-US" b="1" dirty="0" smtClean="0">
                <a:solidFill>
                  <a:schemeClr val="tx2"/>
                </a:solidFill>
              </a:rPr>
              <a:t>living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organisms in a defined area and their </a:t>
            </a:r>
            <a:r>
              <a:rPr lang="en-US" b="1" dirty="0" smtClean="0">
                <a:solidFill>
                  <a:schemeClr val="tx2"/>
                </a:solidFill>
              </a:rPr>
              <a:t>nonliving</a:t>
            </a:r>
            <a:r>
              <a:rPr lang="en-US" dirty="0" smtClean="0"/>
              <a:t> environment.</a:t>
            </a:r>
          </a:p>
          <a:p>
            <a:endParaRPr lang="en-US" dirty="0"/>
          </a:p>
          <a:p>
            <a:pPr lvl="1"/>
            <a:r>
              <a:rPr lang="en-US" dirty="0" smtClean="0"/>
              <a:t>Ecosystems are made up of living and nonliving factors:</a:t>
            </a:r>
          </a:p>
          <a:p>
            <a:pPr lvl="2"/>
            <a:r>
              <a:rPr lang="en-US" dirty="0"/>
              <a:t>Biotic factors - living</a:t>
            </a:r>
          </a:p>
          <a:p>
            <a:pPr lvl="2"/>
            <a:r>
              <a:rPr lang="en-US" dirty="0"/>
              <a:t>Abiotic factors - </a:t>
            </a:r>
            <a:r>
              <a:rPr lang="en-US" dirty="0" smtClean="0"/>
              <a:t>nonliving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Think about the biotic and abiotic factors in your environment!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Ecosystem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463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3124200" cy="685800"/>
          </a:xfrm>
        </p:spPr>
        <p:txBody>
          <a:bodyPr/>
          <a:lstStyle/>
          <a:p>
            <a:r>
              <a:rPr lang="en-US" dirty="0" smtClean="0"/>
              <a:t>Anything living: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Biotic Factors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19600"/>
            <a:ext cx="2616200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70921"/>
            <a:ext cx="1793471" cy="134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85282"/>
            <a:ext cx="3037385" cy="2169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267200"/>
            <a:ext cx="2031052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085282"/>
            <a:ext cx="2476501" cy="150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816" y="2469038"/>
            <a:ext cx="1928813" cy="140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774" y="646363"/>
            <a:ext cx="2066095" cy="144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455" y="5218568"/>
            <a:ext cx="1290638" cy="1095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222" y="4985015"/>
            <a:ext cx="1549549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774" y="4035844"/>
            <a:ext cx="2066095" cy="836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92850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7772400" cy="1066800"/>
          </a:xfrm>
        </p:spPr>
        <p:txBody>
          <a:bodyPr/>
          <a:lstStyle/>
          <a:p>
            <a:r>
              <a:rPr lang="en-US" dirty="0" smtClean="0"/>
              <a:t>Parts that make up the environment that are not living: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Abiotic Factors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565" y="4448399"/>
            <a:ext cx="2354235" cy="1765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057400"/>
            <a:ext cx="2857501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359762"/>
            <a:ext cx="2667000" cy="1942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48399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575" y="2057400"/>
            <a:ext cx="2838450" cy="1884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08493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Scientists have realized that life can be ordered in a hierarchy of ecosystem organization</a:t>
            </a:r>
          </a:p>
          <a:p>
            <a:pPr lvl="1"/>
            <a:r>
              <a:rPr lang="en-US" dirty="0" smtClean="0"/>
              <a:t>A hierarchy is a system of things ranked one above the other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Let’s look at the ecosystem hierarchy going from </a:t>
            </a:r>
            <a:r>
              <a:rPr lang="en-US" b="1" dirty="0" smtClean="0"/>
              <a:t>simple to complex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in Everything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7806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886200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b="1" dirty="0" smtClean="0"/>
              <a:t>organism</a:t>
            </a:r>
            <a:r>
              <a:rPr lang="en-US" dirty="0" smtClean="0"/>
              <a:t> is any living thing – a plant, a germ, a human, a fish, a bird, etc.</a:t>
            </a:r>
          </a:p>
          <a:p>
            <a:endParaRPr lang="en-US" dirty="0" smtClean="0"/>
          </a:p>
          <a:p>
            <a:r>
              <a:rPr lang="en-US" dirty="0" smtClean="0"/>
              <a:t>One organism by itself is the simplest level of ecosystem organization</a:t>
            </a:r>
          </a:p>
          <a:p>
            <a:pPr lvl="1"/>
            <a:r>
              <a:rPr lang="en-US" dirty="0" smtClean="0"/>
              <a:t>An organism is classified as being a member of a </a:t>
            </a:r>
            <a:r>
              <a:rPr lang="en-US" b="1" dirty="0" smtClean="0"/>
              <a:t>species – </a:t>
            </a:r>
            <a:r>
              <a:rPr lang="en-US" dirty="0" smtClean="0"/>
              <a:t>a distinct sort or kind of organism</a:t>
            </a:r>
          </a:p>
          <a:p>
            <a:pPr lvl="1"/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Example:  whitetail deer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1: Single Organism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343400"/>
            <a:ext cx="2081213" cy="2247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5707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2766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population</a:t>
            </a:r>
            <a:r>
              <a:rPr lang="en-US" dirty="0" smtClean="0"/>
              <a:t> is made up of all the individuals of a given </a:t>
            </a:r>
            <a:r>
              <a:rPr lang="en-US" b="1" dirty="0" smtClean="0"/>
              <a:t>species</a:t>
            </a:r>
            <a:r>
              <a:rPr lang="en-US" dirty="0" smtClean="0"/>
              <a:t> in a specific area or region at a certain time.</a:t>
            </a:r>
          </a:p>
          <a:p>
            <a:pPr lvl="1"/>
            <a:r>
              <a:rPr lang="en-US" dirty="0" smtClean="0"/>
              <a:t>A group of organisms of the same kind</a:t>
            </a:r>
          </a:p>
          <a:p>
            <a:pPr lvl="1"/>
            <a:endParaRPr lang="en-US" dirty="0"/>
          </a:p>
          <a:p>
            <a:pPr marL="365760" lvl="1" indent="0">
              <a:buNone/>
            </a:pPr>
            <a:r>
              <a:rPr lang="en-US" dirty="0" smtClean="0"/>
              <a:t>Example: </a:t>
            </a:r>
            <a:r>
              <a:rPr lang="en-US" smtClean="0"/>
              <a:t>a herd of </a:t>
            </a:r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whitetail deer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2: Population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429000"/>
            <a:ext cx="3490913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09029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7432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community</a:t>
            </a:r>
            <a:r>
              <a:rPr lang="en-US" dirty="0" smtClean="0"/>
              <a:t> includes all organisms in a given area</a:t>
            </a:r>
          </a:p>
          <a:p>
            <a:pPr lvl="1"/>
            <a:r>
              <a:rPr lang="en-US" dirty="0" smtClean="0"/>
              <a:t>Sizes of communities vary greatly</a:t>
            </a:r>
          </a:p>
          <a:p>
            <a:r>
              <a:rPr lang="en-US" dirty="0" smtClean="0"/>
              <a:t>Populations within a community are </a:t>
            </a:r>
            <a:r>
              <a:rPr lang="en-US" i="1" dirty="0" smtClean="0"/>
              <a:t>interdependent</a:t>
            </a:r>
            <a:r>
              <a:rPr lang="en-US" dirty="0" smtClean="0"/>
              <a:t> because of the </a:t>
            </a:r>
            <a:r>
              <a:rPr lang="en-US" b="1" dirty="0" smtClean="0"/>
              <a:t>food webs </a:t>
            </a:r>
            <a:r>
              <a:rPr lang="en-US" dirty="0" smtClean="0"/>
              <a:t>that bind them together</a:t>
            </a:r>
          </a:p>
          <a:p>
            <a:endParaRPr lang="en-US" dirty="0"/>
          </a:p>
          <a:p>
            <a:pPr lvl="1"/>
            <a:r>
              <a:rPr lang="en-US" dirty="0" smtClean="0"/>
              <a:t>Example: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3: Community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352800"/>
            <a:ext cx="4953000" cy="3154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35520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Gree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4A6300"/>
      </a:accent2>
      <a:accent3>
        <a:srgbClr val="00B050"/>
      </a:accent3>
      <a:accent4>
        <a:srgbClr val="484A32"/>
      </a:accent4>
      <a:accent5>
        <a:srgbClr val="956B43"/>
      </a:accent5>
      <a:accent6>
        <a:srgbClr val="00FF99"/>
      </a:accent6>
      <a:hlink>
        <a:srgbClr val="669900"/>
      </a:hlink>
      <a:folHlink>
        <a:srgbClr val="CCFF33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2162</TotalTime>
  <Words>558</Words>
  <Application>Microsoft Office PowerPoint</Application>
  <PresentationFormat>On-screen Show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Paper</vt:lpstr>
      <vt:lpstr>Ecosystem Organization</vt:lpstr>
      <vt:lpstr>Ecology</vt:lpstr>
      <vt:lpstr>Ecosystem</vt:lpstr>
      <vt:lpstr>Biotic Factors</vt:lpstr>
      <vt:lpstr>Abiotic Factors</vt:lpstr>
      <vt:lpstr>Order in Everything</vt:lpstr>
      <vt:lpstr>Level 1: Single Organism</vt:lpstr>
      <vt:lpstr>Level 2: Population</vt:lpstr>
      <vt:lpstr>Level 3: Community</vt:lpstr>
      <vt:lpstr>Level 4: Ecosystem</vt:lpstr>
      <vt:lpstr>The Biosphere</vt:lpstr>
      <vt:lpstr>Let’s Review! </vt:lpstr>
      <vt:lpstr>Guess which vocabulary word fits the picture the best:</vt:lpstr>
      <vt:lpstr>How about these?</vt:lpstr>
      <vt:lpstr>Ecology is not always what you expect…</vt:lpstr>
    </vt:vector>
  </TitlesOfParts>
  <Company>College of Veterinary Medicine - Texas A&amp;M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Ecosystem Organization</dc:title>
  <dc:creator>L Johnson's Lab</dc:creator>
  <cp:lastModifiedBy>Tech</cp:lastModifiedBy>
  <cp:revision>39</cp:revision>
  <dcterms:created xsi:type="dcterms:W3CDTF">2012-05-31T15:09:27Z</dcterms:created>
  <dcterms:modified xsi:type="dcterms:W3CDTF">2012-08-29T19:23:38Z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735826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