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8"/>
  </p:notesMasterIdLst>
  <p:sldIdLst>
    <p:sldId id="258" r:id="rId2"/>
    <p:sldId id="257" r:id="rId3"/>
    <p:sldId id="259" r:id="rId4"/>
    <p:sldId id="260" r:id="rId5"/>
    <p:sldId id="298" r:id="rId6"/>
    <p:sldId id="261" r:id="rId7"/>
    <p:sldId id="262" r:id="rId8"/>
    <p:sldId id="264" r:id="rId9"/>
    <p:sldId id="265" r:id="rId10"/>
    <p:sldId id="266" r:id="rId11"/>
    <p:sldId id="267" r:id="rId12"/>
    <p:sldId id="269" r:id="rId13"/>
    <p:sldId id="270" r:id="rId14"/>
    <p:sldId id="271" r:id="rId15"/>
    <p:sldId id="272" r:id="rId16"/>
    <p:sldId id="268" r:id="rId17"/>
    <p:sldId id="273" r:id="rId18"/>
    <p:sldId id="280" r:id="rId19"/>
    <p:sldId id="281" r:id="rId20"/>
    <p:sldId id="282" r:id="rId21"/>
    <p:sldId id="283" r:id="rId22"/>
    <p:sldId id="284" r:id="rId23"/>
    <p:sldId id="285" r:id="rId24"/>
    <p:sldId id="279" r:id="rId25"/>
    <p:sldId id="287" r:id="rId26"/>
    <p:sldId id="286" r:id="rId27"/>
    <p:sldId id="288" r:id="rId28"/>
    <p:sldId id="274" r:id="rId29"/>
    <p:sldId id="277" r:id="rId30"/>
    <p:sldId id="289" r:id="rId31"/>
    <p:sldId id="276" r:id="rId32"/>
    <p:sldId id="275" r:id="rId33"/>
    <p:sldId id="290" r:id="rId34"/>
    <p:sldId id="293" r:id="rId35"/>
    <p:sldId id="294" r:id="rId36"/>
    <p:sldId id="291" r:id="rId37"/>
    <p:sldId id="292" r:id="rId38"/>
    <p:sldId id="295" r:id="rId39"/>
    <p:sldId id="263" r:id="rId40"/>
    <p:sldId id="296" r:id="rId41"/>
    <p:sldId id="299" r:id="rId42"/>
    <p:sldId id="308" r:id="rId43"/>
    <p:sldId id="300" r:id="rId44"/>
    <p:sldId id="297" r:id="rId45"/>
    <p:sldId id="304" r:id="rId46"/>
    <p:sldId id="302" r:id="rId47"/>
    <p:sldId id="307" r:id="rId48"/>
    <p:sldId id="303" r:id="rId49"/>
    <p:sldId id="306" r:id="rId50"/>
    <p:sldId id="313" r:id="rId51"/>
    <p:sldId id="305" r:id="rId52"/>
    <p:sldId id="311" r:id="rId53"/>
    <p:sldId id="312" r:id="rId54"/>
    <p:sldId id="301" r:id="rId55"/>
    <p:sldId id="310"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B6E"/>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43" autoAdjust="0"/>
  </p:normalViewPr>
  <p:slideViewPr>
    <p:cSldViewPr>
      <p:cViewPr>
        <p:scale>
          <a:sx n="93" d="100"/>
          <a:sy n="93" d="100"/>
        </p:scale>
        <p:origin x="-143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B0A91-ED5D-4115-9266-0ABD35D10447}" type="datetimeFigureOut">
              <a:rPr lang="en-US" smtClean="0"/>
              <a:t>8/14/2013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86BB6-1A99-4015-9D8B-08FCC3416819}" type="slidenum">
              <a:rPr lang="en-US" smtClean="0"/>
              <a:t>‹#›</a:t>
            </a:fld>
            <a:endParaRPr lang="en-US"/>
          </a:p>
        </p:txBody>
      </p:sp>
    </p:spTree>
    <p:extLst>
      <p:ext uri="{BB962C8B-B14F-4D97-AF65-F5344CB8AC3E}">
        <p14:creationId xmlns:p14="http://schemas.microsoft.com/office/powerpoint/2010/main" val="378816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2.ca.uky.edu/poultryprofitability/Production_manual/Chapter3_Anatomy_and_Physiology/Chapter3.pdf"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cienceline.ucsb.edu/getkey.php?key=185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axidermy.net/forum/index.php?topic=250969.1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because</a:t>
            </a:r>
            <a:r>
              <a:rPr lang="en-US" baseline="0" dirty="0" smtClean="0"/>
              <a:t> when they chew on the bones, it splinters off and could cause choking or pain for your dog.</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10</a:t>
            </a:fld>
            <a:endParaRPr lang="en-US"/>
          </a:p>
        </p:txBody>
      </p:sp>
    </p:spTree>
    <p:extLst>
      <p:ext uri="{BB962C8B-B14F-4D97-AF65-F5344CB8AC3E}">
        <p14:creationId xmlns:p14="http://schemas.microsoft.com/office/powerpoint/2010/main" val="108318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Note there are over 17 different types of living species of penguin, from here on out in the PowerPoint when I refer to “penguins” it is to mean Emperor Penguins.</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41</a:t>
            </a:fld>
            <a:endParaRPr lang="en-US"/>
          </a:p>
        </p:txBody>
      </p:sp>
    </p:spTree>
    <p:extLst>
      <p:ext uri="{BB962C8B-B14F-4D97-AF65-F5344CB8AC3E}">
        <p14:creationId xmlns:p14="http://schemas.microsoft.com/office/powerpoint/2010/main" val="1501077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http://www.gdargaud.net/Antarctica/PenguinFAQ.html</a:t>
            </a:r>
          </a:p>
          <a:p>
            <a:endParaRPr lang="en-US"/>
          </a:p>
        </p:txBody>
      </p:sp>
      <p:sp>
        <p:nvSpPr>
          <p:cNvPr id="4" name="Slide Number Placeholder 3"/>
          <p:cNvSpPr>
            <a:spLocks noGrp="1"/>
          </p:cNvSpPr>
          <p:nvPr>
            <p:ph type="sldNum" sz="quarter" idx="10"/>
          </p:nvPr>
        </p:nvSpPr>
        <p:spPr/>
        <p:txBody>
          <a:bodyPr/>
          <a:lstStyle/>
          <a:p>
            <a:fld id="{23786BB6-1A99-4015-9D8B-08FCC3416819}" type="slidenum">
              <a:rPr lang="en-US" smtClean="0"/>
              <a:t>43</a:t>
            </a:fld>
            <a:endParaRPr lang="en-US"/>
          </a:p>
        </p:txBody>
      </p:sp>
    </p:spTree>
    <p:extLst>
      <p:ext uri="{BB962C8B-B14F-4D97-AF65-F5344CB8AC3E}">
        <p14:creationId xmlns:p14="http://schemas.microsoft.com/office/powerpoint/2010/main" val="763015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http://fossilpenguins.wordpress.com/tag/bones/</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44</a:t>
            </a:fld>
            <a:endParaRPr lang="en-US"/>
          </a:p>
        </p:txBody>
      </p:sp>
    </p:spTree>
    <p:extLst>
      <p:ext uri="{BB962C8B-B14F-4D97-AF65-F5344CB8AC3E}">
        <p14:creationId xmlns:p14="http://schemas.microsoft.com/office/powerpoint/2010/main" val="357946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detailed information: http://www.livescience.com/14117-penguin-diving-feat-oxygen-trick.html</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50</a:t>
            </a:fld>
            <a:endParaRPr lang="en-US"/>
          </a:p>
        </p:txBody>
      </p:sp>
    </p:spTree>
    <p:extLst>
      <p:ext uri="{BB962C8B-B14F-4D97-AF65-F5344CB8AC3E}">
        <p14:creationId xmlns:p14="http://schemas.microsoft.com/office/powerpoint/2010/main" val="360158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Chickens do have keel bones and muscles located on their breasts, just as flight birds do.</a:t>
            </a:r>
            <a:r>
              <a:rPr lang="en-US" baseline="0" dirty="0" smtClean="0"/>
              <a:t> </a:t>
            </a:r>
            <a:r>
              <a:rPr lang="en-US" b="0" u="none" baseline="0" dirty="0" smtClean="0"/>
              <a:t>The reason why chickens are able to fly into a small tree is because their white meat muscles on their breast allow them to fly for a short and quick period of time. The reason why they cannot fly for longer distances is because they do not have dark/red meat muscles on their breast. Remember that the breast muscles are the muscles that allow for flight.  </a:t>
            </a:r>
            <a:endParaRPr lang="en-US" b="1" dirty="0" smtClean="0">
              <a:hlinkClick r:id="rId3"/>
            </a:endParaRPr>
          </a:p>
          <a:p>
            <a:endParaRPr lang="en-US" dirty="0" smtClean="0">
              <a:hlinkClick r:id="rId3"/>
            </a:endParaRPr>
          </a:p>
          <a:p>
            <a:r>
              <a:rPr lang="en-US" dirty="0" smtClean="0">
                <a:hlinkClick r:id="rId3"/>
              </a:rPr>
              <a:t>http://www2.ca.uky.edu/poultryprofitability/Production_manual/Chapter3_Anatomy_and_Physiology/Chapter3.pdf</a:t>
            </a:r>
            <a:endParaRPr lang="en-US" dirty="0" smtClean="0"/>
          </a:p>
          <a:p>
            <a:r>
              <a:rPr lang="en-US" dirty="0" smtClean="0">
                <a:hlinkClick r:id="rId4"/>
              </a:rPr>
              <a:t>http://scienceline.ucsb.edu/getkey.php?key=1859</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56</a:t>
            </a:fld>
            <a:endParaRPr lang="en-US"/>
          </a:p>
        </p:txBody>
      </p:sp>
    </p:spTree>
    <p:extLst>
      <p:ext uri="{BB962C8B-B14F-4D97-AF65-F5344CB8AC3E}">
        <p14:creationId xmlns:p14="http://schemas.microsoft.com/office/powerpoint/2010/main" val="259744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how much larger it</a:t>
            </a:r>
            <a:r>
              <a:rPr lang="en-US" baseline="0" dirty="0" smtClean="0"/>
              <a:t> is (and therefore stronger), so that more muscles can be attached to it.</a:t>
            </a:r>
          </a:p>
          <a:p>
            <a:endParaRPr lang="en-US" baseline="0" dirty="0" smtClean="0"/>
          </a:p>
          <a:p>
            <a:r>
              <a:rPr lang="en-US" baseline="0" dirty="0" smtClean="0"/>
              <a:t>All skeletal pictures of the red-tailed hawk: </a:t>
            </a:r>
            <a:r>
              <a:rPr lang="en-US" dirty="0" smtClean="0">
                <a:hlinkClick r:id="rId3"/>
              </a:rPr>
              <a:t>http://www.taxidermy.net/forum/index.php?topic=250969.15</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12</a:t>
            </a:fld>
            <a:endParaRPr lang="en-US"/>
          </a:p>
        </p:txBody>
      </p:sp>
    </p:spTree>
    <p:extLst>
      <p:ext uri="{BB962C8B-B14F-4D97-AF65-F5344CB8AC3E}">
        <p14:creationId xmlns:p14="http://schemas.microsoft.com/office/powerpoint/2010/main" val="415279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introduce Darwin's study of finches on the Galapagos Islands</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18</a:t>
            </a:fld>
            <a:endParaRPr lang="en-US"/>
          </a:p>
        </p:txBody>
      </p:sp>
    </p:spTree>
    <p:extLst>
      <p:ext uri="{BB962C8B-B14F-4D97-AF65-F5344CB8AC3E}">
        <p14:creationId xmlns:p14="http://schemas.microsoft.com/office/powerpoint/2010/main" val="2317058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example/illustration of how</a:t>
            </a:r>
            <a:r>
              <a:rPr lang="en-US" baseline="0" dirty="0" smtClean="0"/>
              <a:t> digestion works in birds and why a crop is necessary: http://www.backyardnature.net/birdguts.htm </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19</a:t>
            </a:fld>
            <a:endParaRPr lang="en-US"/>
          </a:p>
        </p:txBody>
      </p:sp>
    </p:spTree>
    <p:extLst>
      <p:ext uri="{BB962C8B-B14F-4D97-AF65-F5344CB8AC3E}">
        <p14:creationId xmlns:p14="http://schemas.microsoft.com/office/powerpoint/2010/main" val="178500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depth explanation of the process:</a:t>
            </a:r>
          </a:p>
          <a:p>
            <a:r>
              <a:rPr lang="en-US" dirty="0" smtClean="0"/>
              <a:t>http://www.stanford.edu/group/stanfordbirds/text/essays/Adaptations.html </a:t>
            </a:r>
          </a:p>
          <a:p>
            <a:r>
              <a:rPr lang="en-US" dirty="0" smtClean="0"/>
              <a:t>http://people.eku.edu/ritchisong/birdrespiration.html</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24</a:t>
            </a:fld>
            <a:endParaRPr lang="en-US"/>
          </a:p>
        </p:txBody>
      </p:sp>
    </p:spTree>
    <p:extLst>
      <p:ext uri="{BB962C8B-B14F-4D97-AF65-F5344CB8AC3E}">
        <p14:creationId xmlns:p14="http://schemas.microsoft.com/office/powerpoint/2010/main" val="212855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 about ¼ of the way down this webpage to the flash animations of how birds</a:t>
            </a:r>
            <a:r>
              <a:rPr lang="en-US" baseline="0" dirty="0" smtClean="0"/>
              <a:t> lungs work. Great for visualization of this complex process!</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25</a:t>
            </a:fld>
            <a:endParaRPr lang="en-US"/>
          </a:p>
        </p:txBody>
      </p:sp>
    </p:spTree>
    <p:extLst>
      <p:ext uri="{BB962C8B-B14F-4D97-AF65-F5344CB8AC3E}">
        <p14:creationId xmlns:p14="http://schemas.microsoft.com/office/powerpoint/2010/main" val="4543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http://people.eku.edu/ritchisong/birdcirculatory.html</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27</a:t>
            </a:fld>
            <a:endParaRPr lang="en-US"/>
          </a:p>
        </p:txBody>
      </p:sp>
    </p:spTree>
    <p:extLst>
      <p:ext uri="{BB962C8B-B14F-4D97-AF65-F5344CB8AC3E}">
        <p14:creationId xmlns:p14="http://schemas.microsoft.com/office/powerpoint/2010/main" val="125395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http://swartzentrover.com/cotor/Photos/Hiking/Birds/BirdPages/Anatomy/Anatomy.htm</a:t>
            </a:r>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33</a:t>
            </a:fld>
            <a:endParaRPr lang="en-US"/>
          </a:p>
        </p:txBody>
      </p:sp>
    </p:spTree>
    <p:extLst>
      <p:ext uri="{BB962C8B-B14F-4D97-AF65-F5344CB8AC3E}">
        <p14:creationId xmlns:p14="http://schemas.microsoft.com/office/powerpoint/2010/main" val="1017221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http://www2.unil.ch/biomapper/opengl/BirdFlight.html  </a:t>
            </a:r>
          </a:p>
          <a:p>
            <a:endParaRPr lang="en-US" dirty="0" smtClean="0"/>
          </a:p>
          <a:p>
            <a:r>
              <a:rPr lang="en-US" dirty="0" smtClean="0"/>
              <a:t>How birds are able to fly: http://www.ccmr.cornell.edu/education/ask/index.html?quid=1283</a:t>
            </a:r>
          </a:p>
          <a:p>
            <a:endParaRPr lang="en-US" dirty="0"/>
          </a:p>
        </p:txBody>
      </p:sp>
      <p:sp>
        <p:nvSpPr>
          <p:cNvPr id="4" name="Slide Number Placeholder 3"/>
          <p:cNvSpPr>
            <a:spLocks noGrp="1"/>
          </p:cNvSpPr>
          <p:nvPr>
            <p:ph type="sldNum" sz="quarter" idx="10"/>
          </p:nvPr>
        </p:nvSpPr>
        <p:spPr/>
        <p:txBody>
          <a:bodyPr/>
          <a:lstStyle/>
          <a:p>
            <a:fld id="{23786BB6-1A99-4015-9D8B-08FCC3416819}" type="slidenum">
              <a:rPr lang="en-US" smtClean="0"/>
              <a:t>38</a:t>
            </a:fld>
            <a:endParaRPr lang="en-US"/>
          </a:p>
        </p:txBody>
      </p:sp>
    </p:spTree>
    <p:extLst>
      <p:ext uri="{BB962C8B-B14F-4D97-AF65-F5344CB8AC3E}">
        <p14:creationId xmlns:p14="http://schemas.microsoft.com/office/powerpoint/2010/main" val="175624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DF81296-8420-4B8C-984D-B11216826D86}" type="datetimeFigureOut">
              <a:rPr lang="en-US" smtClean="0"/>
              <a:t>8/14/2013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BEAFDF5-24C9-471E-BCB3-96B8F7B5B58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F81296-8420-4B8C-984D-B11216826D86}"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AFDF5-24C9-471E-BCB3-96B8F7B5B5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DF81296-8420-4B8C-984D-B11216826D86}" type="datetimeFigureOut">
              <a:rPr lang="en-US" smtClean="0"/>
              <a:t>8/14/2013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BEAFDF5-24C9-471E-BCB3-96B8F7B5B58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DF81296-8420-4B8C-984D-B11216826D86}"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BEAFDF5-24C9-471E-BCB3-96B8F7B5B58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DF81296-8420-4B8C-984D-B11216826D86}" type="datetimeFigureOut">
              <a:rPr lang="en-US" smtClean="0"/>
              <a:t>8/14/2013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BEAFDF5-24C9-471E-BCB3-96B8F7B5B58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DF81296-8420-4B8C-984D-B11216826D86}" type="datetimeFigureOut">
              <a:rPr lang="en-US" smtClean="0"/>
              <a:t>8/14/2013</a:t>
            </a:fld>
            <a:endParaRPr lang="en-US"/>
          </a:p>
        </p:txBody>
      </p:sp>
      <p:sp>
        <p:nvSpPr>
          <p:cNvPr id="10" name="Slide Number Placeholder 9"/>
          <p:cNvSpPr>
            <a:spLocks noGrp="1"/>
          </p:cNvSpPr>
          <p:nvPr>
            <p:ph type="sldNum" sz="quarter" idx="16"/>
          </p:nvPr>
        </p:nvSpPr>
        <p:spPr/>
        <p:txBody>
          <a:bodyPr rtlCol="0"/>
          <a:lstStyle/>
          <a:p>
            <a:fld id="{BBEAFDF5-24C9-471E-BCB3-96B8F7B5B58E}"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DF81296-8420-4B8C-984D-B11216826D86}" type="datetimeFigureOut">
              <a:rPr lang="en-US" smtClean="0"/>
              <a:t>8/14/2013</a:t>
            </a:fld>
            <a:endParaRPr lang="en-US"/>
          </a:p>
        </p:txBody>
      </p:sp>
      <p:sp>
        <p:nvSpPr>
          <p:cNvPr id="12" name="Slide Number Placeholder 11"/>
          <p:cNvSpPr>
            <a:spLocks noGrp="1"/>
          </p:cNvSpPr>
          <p:nvPr>
            <p:ph type="sldNum" sz="quarter" idx="16"/>
          </p:nvPr>
        </p:nvSpPr>
        <p:spPr/>
        <p:txBody>
          <a:bodyPr rtlCol="0"/>
          <a:lstStyle/>
          <a:p>
            <a:fld id="{BBEAFDF5-24C9-471E-BCB3-96B8F7B5B58E}"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F81296-8420-4B8C-984D-B11216826D86}" type="datetimeFigureOut">
              <a:rPr lang="en-US" smtClean="0"/>
              <a:t>8/14/2013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BEAFDF5-24C9-471E-BCB3-96B8F7B5B5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81296-8420-4B8C-984D-B11216826D86}" type="datetimeFigureOut">
              <a:rPr lang="en-US" smtClean="0"/>
              <a:t>8/14/2013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BEAFDF5-24C9-471E-BCB3-96B8F7B5B5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DF81296-8420-4B8C-984D-B11216826D86}" type="datetimeFigureOut">
              <a:rPr lang="en-US" smtClean="0"/>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BEAFDF5-24C9-471E-BCB3-96B8F7B5B58E}"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DF81296-8420-4B8C-984D-B11216826D86}" type="datetimeFigureOut">
              <a:rPr lang="en-US" smtClean="0"/>
              <a:t>8/14/2013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BEAFDF5-24C9-471E-BCB3-96B8F7B5B58E}"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DF81296-8420-4B8C-984D-B11216826D86}" type="datetimeFigureOut">
              <a:rPr lang="en-US" smtClean="0"/>
              <a:t>8/14/2013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BEAFDF5-24C9-471E-BCB3-96B8F7B5B5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5.wdp"/><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eople.eku.edu/ritchisong/birdrespiratio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4.xml"/><Relationship Id="rId5" Type="http://schemas.microsoft.com/office/2007/relationships/hdphoto" Target="../media/hdphoto16.wdp"/><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0.gif"/><Relationship Id="rId4" Type="http://schemas.openxmlformats.org/officeDocument/2006/relationships/image" Target="../media/image69.gif"/></Relationships>
</file>

<file path=ppt/slides/_rels/slide3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71.png"/><Relationship Id="rId1" Type="http://schemas.openxmlformats.org/officeDocument/2006/relationships/slideLayout" Target="../slideLayouts/slideLayout3.xml"/><Relationship Id="rId5" Type="http://schemas.microsoft.com/office/2007/relationships/hdphoto" Target="../media/hdphoto18.wdp"/><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4.png"/><Relationship Id="rId18" Type="http://schemas.microsoft.com/office/2007/relationships/hdphoto" Target="../media/hdphoto10.wdp"/><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7.wdp"/><Relationship Id="rId17" Type="http://schemas.openxmlformats.org/officeDocument/2006/relationships/image" Target="../media/image16.png"/><Relationship Id="rId2" Type="http://schemas.openxmlformats.org/officeDocument/2006/relationships/image" Target="../media/image6.jpeg"/><Relationship Id="rId16" Type="http://schemas.microsoft.com/office/2007/relationships/hdphoto" Target="../media/hdphoto9.wdp"/><Relationship Id="rId20" Type="http://schemas.microsoft.com/office/2007/relationships/hdphoto" Target="../media/hdphoto11.wdp"/><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microsoft.com/office/2007/relationships/hdphoto" Target="../media/hdphoto6.wdp"/><Relationship Id="rId19"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12.png"/><Relationship Id="rId14" Type="http://schemas.microsoft.com/office/2007/relationships/hdphoto" Target="../media/hdphoto8.wdp"/></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4.xml"/><Relationship Id="rId5" Type="http://schemas.openxmlformats.org/officeDocument/2006/relationships/image" Target="../media/image90.jpeg"/><Relationship Id="rId4" Type="http://schemas.openxmlformats.org/officeDocument/2006/relationships/image" Target="../media/image89.jpeg"/></Relationships>
</file>

<file path=ppt/slides/_rels/slide5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www.youtube.com/watch?v=A9mbCNs47FI" TargetMode="External"/><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hyperlink" Target="http://www.youtube.com/watch?v=S1SWeKV2X8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png"/><Relationship Id="rId1" Type="http://schemas.openxmlformats.org/officeDocument/2006/relationships/slideLayout" Target="../slideLayouts/slideLayout3.xml"/><Relationship Id="rId5" Type="http://schemas.microsoft.com/office/2007/relationships/hdphoto" Target="../media/hdphoto13.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124200"/>
            <a:ext cx="6477000" cy="1828800"/>
          </a:xfrm>
        </p:spPr>
        <p:txBody>
          <a:bodyPr/>
          <a:lstStyle/>
          <a:p>
            <a:r>
              <a:rPr lang="en-US" dirty="0" smtClean="0">
                <a:solidFill>
                  <a:schemeClr val="accent1"/>
                </a:solidFill>
              </a:rPr>
              <a:t>Anatomy of Birds</a:t>
            </a:r>
            <a:endParaRPr lang="en-US" dirty="0">
              <a:solidFill>
                <a:schemeClr val="accent1"/>
              </a:solidFill>
            </a:endParaRPr>
          </a:p>
        </p:txBody>
      </p:sp>
      <p:sp>
        <p:nvSpPr>
          <p:cNvPr id="3" name="Subtitle 2"/>
          <p:cNvSpPr>
            <a:spLocks noGrp="1"/>
          </p:cNvSpPr>
          <p:nvPr>
            <p:ph type="subTitle" idx="1"/>
          </p:nvPr>
        </p:nvSpPr>
        <p:spPr/>
        <p:txBody>
          <a:bodyPr>
            <a:normAutofit fontScale="77500" lnSpcReduction="20000"/>
          </a:bodyPr>
          <a:lstStyle/>
          <a:p>
            <a:pPr fontAlgn="t"/>
            <a:r>
              <a:rPr lang="en-US" dirty="0" smtClean="0"/>
              <a:t>TEKS 7.7 (C)		TEKS 7.11 (B)</a:t>
            </a:r>
          </a:p>
          <a:p>
            <a:pPr fontAlgn="t"/>
            <a:r>
              <a:rPr lang="en-US" dirty="0" smtClean="0"/>
              <a:t>TEKS 7.10 (A) (B)		TEKS 7. 12 (A)</a:t>
            </a:r>
          </a:p>
        </p:txBody>
      </p:sp>
    </p:spTree>
    <p:extLst>
      <p:ext uri="{BB962C8B-B14F-4D97-AF65-F5344CB8AC3E}">
        <p14:creationId xmlns:p14="http://schemas.microsoft.com/office/powerpoint/2010/main" val="836981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Adaptations</a:t>
            </a:r>
            <a:endParaRPr lang="en-US" dirty="0"/>
          </a:p>
        </p:txBody>
      </p:sp>
      <p:sp>
        <p:nvSpPr>
          <p:cNvPr id="3" name="Content Placeholder 2"/>
          <p:cNvSpPr>
            <a:spLocks noGrp="1"/>
          </p:cNvSpPr>
          <p:nvPr>
            <p:ph sz="quarter" idx="1"/>
          </p:nvPr>
        </p:nvSpPr>
        <p:spPr/>
        <p:txBody>
          <a:bodyPr/>
          <a:lstStyle/>
          <a:p>
            <a:r>
              <a:rPr lang="en-US" dirty="0" smtClean="0"/>
              <a:t>Even though bird bones are hollow, they are still very strong to support the demands of flight and landing.</a:t>
            </a:r>
          </a:p>
          <a:p>
            <a:r>
              <a:rPr lang="en-US" dirty="0" smtClean="0"/>
              <a:t>Compare:</a:t>
            </a:r>
          </a:p>
          <a:p>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
          <a:stretch/>
        </p:blipFill>
        <p:spPr bwMode="auto">
          <a:xfrm>
            <a:off x="2987040" y="2895600"/>
            <a:ext cx="5638800" cy="334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20620497">
            <a:off x="342548" y="2690336"/>
            <a:ext cx="8458918" cy="2308324"/>
          </a:xfrm>
          <a:prstGeom prst="rect">
            <a:avLst/>
          </a:prstGeom>
          <a:blipFill>
            <a:blip r:embed="rId4"/>
            <a:tile tx="0" ty="0" sx="100000" sy="100000" flip="none" algn="tl"/>
          </a:blipFill>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Why do you think it is not a</a:t>
            </a:r>
          </a:p>
          <a:p>
            <a:pPr algn="ct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good idea to let your dog</a:t>
            </a:r>
          </a:p>
          <a:p>
            <a:pPr algn="ct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a:t>
            </a: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your leftover chicken bones?</a:t>
            </a:r>
          </a:p>
        </p:txBody>
      </p:sp>
    </p:spTree>
    <p:extLst>
      <p:ext uri="{BB962C8B-B14F-4D97-AF65-F5344CB8AC3E}">
        <p14:creationId xmlns:p14="http://schemas.microsoft.com/office/powerpoint/2010/main" val="12813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p:cTn id="19" dur="500" fill="hold"/>
                                        <p:tgtEl>
                                          <p:spTgt spid="5122"/>
                                        </p:tgtEl>
                                        <p:attrNameLst>
                                          <p:attrName>ppt_w</p:attrName>
                                        </p:attrNameLst>
                                      </p:cBhvr>
                                      <p:tavLst>
                                        <p:tav tm="0">
                                          <p:val>
                                            <p:fltVal val="0"/>
                                          </p:val>
                                        </p:tav>
                                        <p:tav tm="100000">
                                          <p:val>
                                            <p:strVal val="#ppt_w"/>
                                          </p:val>
                                        </p:tav>
                                      </p:tavLst>
                                    </p:anim>
                                    <p:anim calcmode="lin" valueType="num">
                                      <p:cBhvr>
                                        <p:cTn id="20" dur="500" fill="hold"/>
                                        <p:tgtEl>
                                          <p:spTgt spid="5122"/>
                                        </p:tgtEl>
                                        <p:attrNameLst>
                                          <p:attrName>ppt_h</p:attrName>
                                        </p:attrNameLst>
                                      </p:cBhvr>
                                      <p:tavLst>
                                        <p:tav tm="0">
                                          <p:val>
                                            <p:fltVal val="0"/>
                                          </p:val>
                                        </p:tav>
                                        <p:tav tm="100000">
                                          <p:val>
                                            <p:strVal val="#ppt_h"/>
                                          </p:val>
                                        </p:tav>
                                      </p:tavLst>
                                    </p:anim>
                                    <p:animEffect transition="in" filter="fade">
                                      <p:cBhvr>
                                        <p:cTn id="21" dur="5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Adaptations</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dirty="0" smtClean="0"/>
              <a:t>Some of the bones in a birds skeletal system are fused together to make them more rigid and allow for greater muscle attachment.</a:t>
            </a:r>
          </a:p>
          <a:p>
            <a:r>
              <a:rPr lang="en-US" dirty="0" smtClean="0"/>
              <a:t>Compare the bird “pelvis” (</a:t>
            </a:r>
            <a:r>
              <a:rPr lang="en-US" dirty="0" err="1" smtClean="0"/>
              <a:t>synsacrum</a:t>
            </a:r>
            <a:r>
              <a:rPr lang="en-US" dirty="0" smtClean="0"/>
              <a:t>) to a human pelvis:</a:t>
            </a:r>
          </a:p>
          <a:p>
            <a:endParaRPr lang="en-US" dirty="0"/>
          </a:p>
          <a:p>
            <a:endParaRPr lang="en-US" dirty="0" smtClean="0"/>
          </a:p>
          <a:p>
            <a:endParaRPr lang="en-US" dirty="0" smtClean="0"/>
          </a:p>
          <a:p>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795454"/>
            <a:ext cx="1729988" cy="306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95454"/>
            <a:ext cx="27527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4467761"/>
            <a:ext cx="2362200" cy="132343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smtClean="0"/>
              <a:t>The pelvis in a bird is long and has a forward opening to facilitate egg laying.</a:t>
            </a:r>
            <a:endParaRPr lang="en-US" sz="2000" dirty="0"/>
          </a:p>
        </p:txBody>
      </p:sp>
    </p:spTree>
    <p:extLst>
      <p:ext uri="{BB962C8B-B14F-4D97-AF65-F5344CB8AC3E}">
        <p14:creationId xmlns:p14="http://schemas.microsoft.com/office/powerpoint/2010/main" val="36682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barn(inVertical)">
                                      <p:cBhvr>
                                        <p:cTn id="19" dur="5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barn(inVertical)">
                                      <p:cBhvr>
                                        <p:cTn id="24" dur="500"/>
                                        <p:tgtEl>
                                          <p:spTgt spid="6147"/>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Adaptations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Compare the sternum of a human and a chicken (depicted in an upright position).</a:t>
            </a:r>
          </a:p>
          <a:p>
            <a:r>
              <a:rPr lang="en-US" dirty="0" smtClean="0"/>
              <a:t>The breastbone has a special addition in birds, called the </a:t>
            </a:r>
            <a:r>
              <a:rPr lang="en-US" u="sng" dirty="0" smtClean="0"/>
              <a:t>keel</a:t>
            </a:r>
            <a:r>
              <a:rPr lang="en-US" dirty="0" smtClean="0"/>
              <a:t> that allows for the attachment of flight muscles.</a:t>
            </a:r>
          </a:p>
          <a:p>
            <a:endParaRPr lang="en-US" dirty="0"/>
          </a:p>
          <a:p>
            <a:endParaRPr lang="en-US" dirty="0" smtClean="0"/>
          </a:p>
          <a:p>
            <a:endParaRPr lang="en-US" dirty="0" smtClean="0"/>
          </a:p>
          <a:p>
            <a:endParaRPr lang="en-US" dirty="0"/>
          </a:p>
          <a:p>
            <a:endParaRPr lang="en-US" dirty="0"/>
          </a:p>
        </p:txBody>
      </p:sp>
      <p:pic>
        <p:nvPicPr>
          <p:cNvPr id="5"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834716" cy="398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4876800" y="1600200"/>
            <a:ext cx="3886200" cy="505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553200" y="4419600"/>
            <a:ext cx="457200" cy="10668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45"/>
          <a:stretch/>
        </p:blipFill>
        <p:spPr bwMode="auto">
          <a:xfrm>
            <a:off x="4648200" y="1600200"/>
            <a:ext cx="4204852" cy="505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4191000" y="4267200"/>
            <a:ext cx="2362200" cy="1524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9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p:cTn id="24" dur="500" fill="hold"/>
                                        <p:tgtEl>
                                          <p:spTgt spid="1027"/>
                                        </p:tgtEl>
                                        <p:attrNameLst>
                                          <p:attrName>ppt_w</p:attrName>
                                        </p:attrNameLst>
                                      </p:cBhvr>
                                      <p:tavLst>
                                        <p:tav tm="0">
                                          <p:val>
                                            <p:fltVal val="0"/>
                                          </p:val>
                                        </p:tav>
                                        <p:tav tm="100000">
                                          <p:val>
                                            <p:strVal val="#ppt_w"/>
                                          </p:val>
                                        </p:tav>
                                      </p:tavLst>
                                    </p:anim>
                                    <p:anim calcmode="lin" valueType="num">
                                      <p:cBhvr>
                                        <p:cTn id="25" dur="500" fill="hold"/>
                                        <p:tgtEl>
                                          <p:spTgt spid="1027"/>
                                        </p:tgtEl>
                                        <p:attrNameLst>
                                          <p:attrName>ppt_h</p:attrName>
                                        </p:attrNameLst>
                                      </p:cBhvr>
                                      <p:tavLst>
                                        <p:tav tm="0">
                                          <p:val>
                                            <p:fltVal val="0"/>
                                          </p:val>
                                        </p:tav>
                                        <p:tav tm="100000">
                                          <p:val>
                                            <p:strVal val="#ppt_h"/>
                                          </p:val>
                                        </p:tav>
                                      </p:tavLst>
                                    </p:anim>
                                    <p:animEffect transition="in" filter="fade">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anim calcmode="lin" valueType="num">
                                      <p:cBhvr>
                                        <p:cTn id="35" dur="500" fill="hold"/>
                                        <p:tgtEl>
                                          <p:spTgt spid="1029"/>
                                        </p:tgtEl>
                                        <p:attrNameLst>
                                          <p:attrName>ppt_w</p:attrName>
                                        </p:attrNameLst>
                                      </p:cBhvr>
                                      <p:tavLst>
                                        <p:tav tm="0">
                                          <p:val>
                                            <p:fltVal val="0"/>
                                          </p:val>
                                        </p:tav>
                                        <p:tav tm="100000">
                                          <p:val>
                                            <p:strVal val="#ppt_w"/>
                                          </p:val>
                                        </p:tav>
                                      </p:tavLst>
                                    </p:anim>
                                    <p:anim calcmode="lin" valueType="num">
                                      <p:cBhvr>
                                        <p:cTn id="36" dur="500" fill="hold"/>
                                        <p:tgtEl>
                                          <p:spTgt spid="1029"/>
                                        </p:tgtEl>
                                        <p:attrNameLst>
                                          <p:attrName>ppt_h</p:attrName>
                                        </p:attrNameLst>
                                      </p:cBhvr>
                                      <p:tavLst>
                                        <p:tav tm="0">
                                          <p:val>
                                            <p:fltVal val="0"/>
                                          </p:val>
                                        </p:tav>
                                        <p:tav tm="100000">
                                          <p:val>
                                            <p:strVal val="#ppt_h"/>
                                          </p:val>
                                        </p:tav>
                                      </p:tavLst>
                                    </p:anim>
                                    <p:animEffect transition="in" filter="fade">
                                      <p:cBhvr>
                                        <p:cTn id="37" dur="5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i125.photobucket.com/albums/p48/benjhind/Red%20tailed%20hawk/DSC_1104.jpg"/>
          <p:cNvPicPr>
            <a:picLocks noChangeAspect="1" noChangeArrowheads="1"/>
          </p:cNvPicPr>
          <p:nvPr/>
        </p:nvPicPr>
        <p:blipFill rotWithShape="1">
          <a:blip r:embed="rId2">
            <a:extLst>
              <a:ext uri="{28A0092B-C50C-407E-A947-70E740481C1C}">
                <a14:useLocalDpi xmlns:a14="http://schemas.microsoft.com/office/drawing/2010/main" val="0"/>
              </a:ext>
            </a:extLst>
          </a:blip>
          <a:srcRect r="82"/>
          <a:stretch/>
        </p:blipFill>
        <p:spPr bwMode="auto">
          <a:xfrm>
            <a:off x="457200" y="1600200"/>
            <a:ext cx="4225638" cy="5057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Skeletal Adaptations</a:t>
            </a:r>
            <a:endParaRPr lang="en-US" dirty="0"/>
          </a:p>
        </p:txBody>
      </p:sp>
      <p:sp>
        <p:nvSpPr>
          <p:cNvPr id="8" name="Content Placeholder 7"/>
          <p:cNvSpPr>
            <a:spLocks noGrp="1"/>
          </p:cNvSpPr>
          <p:nvPr>
            <p:ph sz="quarter" idx="2"/>
          </p:nvPr>
        </p:nvSpPr>
        <p:spPr>
          <a:xfrm>
            <a:off x="4786744" y="1600201"/>
            <a:ext cx="4204855" cy="1219199"/>
          </a:xfrm>
          <a:ln w="38100"/>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sz="2400" dirty="0" smtClean="0"/>
              <a:t>The “wrist” bones of the wing are fused and elongated so that only three “finger” bones remain.</a:t>
            </a:r>
            <a:endParaRPr lang="en-US" sz="2400" dirty="0"/>
          </a:p>
        </p:txBody>
      </p:sp>
      <p:cxnSp>
        <p:nvCxnSpPr>
          <p:cNvPr id="10" name="Straight Arrow Connector 9"/>
          <p:cNvCxnSpPr/>
          <p:nvPr/>
        </p:nvCxnSpPr>
        <p:spPr>
          <a:xfrm flipH="1">
            <a:off x="3962400" y="2819400"/>
            <a:ext cx="1371600" cy="16002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5181600" y="3664803"/>
            <a:ext cx="3733800" cy="830997"/>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The thigh bones are generally short and sturdy. </a:t>
            </a:r>
          </a:p>
        </p:txBody>
      </p:sp>
      <p:cxnSp>
        <p:nvCxnSpPr>
          <p:cNvPr id="13" name="Straight Arrow Connector 12"/>
          <p:cNvCxnSpPr/>
          <p:nvPr/>
        </p:nvCxnSpPr>
        <p:spPr>
          <a:xfrm flipH="1">
            <a:off x="3733800" y="4129087"/>
            <a:ext cx="1447800" cy="976313"/>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4876800" y="4804707"/>
            <a:ext cx="4163293" cy="1938992"/>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The foot and ankle bones are fused and elongated.</a:t>
            </a:r>
          </a:p>
          <a:p>
            <a:pPr algn="ctr"/>
            <a:r>
              <a:rPr lang="en-US" sz="2400" dirty="0"/>
              <a:t>The backward bend corresponds to the ankle joint in humans. Birds stand on their </a:t>
            </a:r>
            <a:r>
              <a:rPr lang="en-US" sz="2400" dirty="0" smtClean="0"/>
              <a:t>toes.</a:t>
            </a:r>
            <a:endParaRPr lang="en-US" sz="2400" dirty="0"/>
          </a:p>
        </p:txBody>
      </p:sp>
      <p:cxnSp>
        <p:nvCxnSpPr>
          <p:cNvPr id="19" name="Straight Arrow Connector 18"/>
          <p:cNvCxnSpPr/>
          <p:nvPr/>
        </p:nvCxnSpPr>
        <p:spPr>
          <a:xfrm flipH="1">
            <a:off x="4191000" y="5562600"/>
            <a:ext cx="685800" cy="402104"/>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2028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1"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Skeletal Adaptations</a:t>
            </a:r>
            <a:endParaRPr lang="en-US" dirty="0"/>
          </a:p>
        </p:txBody>
      </p:sp>
      <p:sp>
        <p:nvSpPr>
          <p:cNvPr id="2" name="Content Placeholder 1"/>
          <p:cNvSpPr>
            <a:spLocks noGrp="1"/>
          </p:cNvSpPr>
          <p:nvPr>
            <p:ph sz="quarter" idx="1"/>
          </p:nvPr>
        </p:nvSpPr>
        <p:spPr>
          <a:xfrm>
            <a:off x="609600" y="1589566"/>
            <a:ext cx="4267200" cy="5039833"/>
          </a:xfrm>
        </p:spPr>
        <p:txBody>
          <a:bodyPr>
            <a:normAutofit fontScale="85000" lnSpcReduction="10000"/>
          </a:bodyPr>
          <a:lstStyle/>
          <a:p>
            <a:r>
              <a:rPr lang="en-US" dirty="0" smtClean="0"/>
              <a:t>Compare the bones in the human arm to the bones in a bird wing. 	</a:t>
            </a:r>
          </a:p>
          <a:p>
            <a:pPr lvl="1"/>
            <a:r>
              <a:rPr lang="en-US" dirty="0" smtClean="0"/>
              <a:t>What do you notice?</a:t>
            </a:r>
          </a:p>
          <a:p>
            <a:r>
              <a:rPr lang="en-US" dirty="0" smtClean="0"/>
              <a:t>The </a:t>
            </a:r>
            <a:r>
              <a:rPr lang="en-US" dirty="0" err="1" smtClean="0">
                <a:solidFill>
                  <a:srgbClr val="7030A0"/>
                </a:solidFill>
              </a:rPr>
              <a:t>humerus</a:t>
            </a:r>
            <a:r>
              <a:rPr lang="en-US" dirty="0" smtClean="0"/>
              <a:t> is shortened  to withstand the pulling of the flight muscles.</a:t>
            </a:r>
          </a:p>
          <a:p>
            <a:r>
              <a:rPr lang="en-US" dirty="0" smtClean="0"/>
              <a:t>The </a:t>
            </a:r>
            <a:r>
              <a:rPr lang="en-US" dirty="0" smtClean="0">
                <a:solidFill>
                  <a:srgbClr val="92D050"/>
                </a:solidFill>
              </a:rPr>
              <a:t>radius </a:t>
            </a:r>
            <a:r>
              <a:rPr lang="en-US" dirty="0" smtClean="0"/>
              <a:t>and </a:t>
            </a:r>
            <a:r>
              <a:rPr lang="en-US" dirty="0" smtClean="0">
                <a:solidFill>
                  <a:srgbClr val="FF0000"/>
                </a:solidFill>
              </a:rPr>
              <a:t>ulna</a:t>
            </a:r>
            <a:r>
              <a:rPr lang="en-US" dirty="0" smtClean="0"/>
              <a:t> provide support for the wing.</a:t>
            </a:r>
          </a:p>
          <a:p>
            <a:r>
              <a:rPr lang="en-US" dirty="0" smtClean="0"/>
              <a:t>And what are </a:t>
            </a:r>
            <a:r>
              <a:rPr lang="en-US" dirty="0" smtClean="0">
                <a:solidFill>
                  <a:srgbClr val="FFC000"/>
                </a:solidFill>
              </a:rPr>
              <a:t>phalanges</a:t>
            </a:r>
            <a:r>
              <a:rPr lang="en-US" dirty="0" smtClean="0"/>
              <a:t> in humans, in birds these bones are fused for strength and feather support.</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33600"/>
            <a:ext cx="3930650"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14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p:cTn id="11" dur="500" fill="hold"/>
                                        <p:tgtEl>
                                          <p:spTgt spid="1027"/>
                                        </p:tgtEl>
                                        <p:attrNameLst>
                                          <p:attrName>ppt_w</p:attrName>
                                        </p:attrNameLst>
                                      </p:cBhvr>
                                      <p:tavLst>
                                        <p:tav tm="0">
                                          <p:val>
                                            <p:fltVal val="0"/>
                                          </p:val>
                                        </p:tav>
                                        <p:tav tm="100000">
                                          <p:val>
                                            <p:strVal val="#ppt_w"/>
                                          </p:val>
                                        </p:tav>
                                      </p:tavLst>
                                    </p:anim>
                                    <p:anim calcmode="lin" valueType="num">
                                      <p:cBhvr>
                                        <p:cTn id="12" dur="500" fill="hold"/>
                                        <p:tgtEl>
                                          <p:spTgt spid="1027"/>
                                        </p:tgtEl>
                                        <p:attrNameLst>
                                          <p:attrName>ppt_h</p:attrName>
                                        </p:attrNameLst>
                                      </p:cBhvr>
                                      <p:tavLst>
                                        <p:tav tm="0">
                                          <p:val>
                                            <p:fltVal val="0"/>
                                          </p:val>
                                        </p:tav>
                                        <p:tav tm="100000">
                                          <p:val>
                                            <p:strVal val="#ppt_h"/>
                                          </p:val>
                                        </p:tav>
                                      </p:tavLst>
                                    </p:anim>
                                    <p:animEffect transition="in" filter="fade">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Adaptations</a:t>
            </a:r>
            <a:endParaRPr lang="en-US" dirty="0"/>
          </a:p>
        </p:txBody>
      </p:sp>
      <p:sp>
        <p:nvSpPr>
          <p:cNvPr id="3" name="Content Placeholder 2"/>
          <p:cNvSpPr>
            <a:spLocks noGrp="1"/>
          </p:cNvSpPr>
          <p:nvPr>
            <p:ph sz="quarter" idx="1"/>
          </p:nvPr>
        </p:nvSpPr>
        <p:spPr/>
        <p:txBody>
          <a:bodyPr/>
          <a:lstStyle/>
          <a:p>
            <a:r>
              <a:rPr lang="en-US" dirty="0"/>
              <a:t>The pectoral girdle is made up of the sternum, clavicle, </a:t>
            </a:r>
            <a:r>
              <a:rPr lang="en-US" dirty="0" smtClean="0"/>
              <a:t>coracoid, </a:t>
            </a:r>
            <a:r>
              <a:rPr lang="en-US" dirty="0"/>
              <a:t>and </a:t>
            </a:r>
            <a:r>
              <a:rPr lang="en-US" dirty="0" smtClean="0"/>
              <a:t>scapula.</a:t>
            </a:r>
          </a:p>
          <a:p>
            <a:r>
              <a:rPr lang="en-US" dirty="0" smtClean="0"/>
              <a:t>The </a:t>
            </a:r>
            <a:r>
              <a:rPr lang="en-US" dirty="0"/>
              <a:t>clavicles come together to form the </a:t>
            </a:r>
            <a:r>
              <a:rPr lang="en-US" dirty="0" err="1"/>
              <a:t>furcula</a:t>
            </a:r>
            <a:r>
              <a:rPr lang="en-US" dirty="0"/>
              <a:t>, or "</a:t>
            </a:r>
            <a:r>
              <a:rPr lang="en-US" dirty="0" smtClean="0"/>
              <a:t>wishbone."</a:t>
            </a:r>
            <a:endParaRPr lang="en-US" dirty="0"/>
          </a:p>
        </p:txBody>
      </p:sp>
      <p:pic>
        <p:nvPicPr>
          <p:cNvPr id="2051"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526065" y="1447800"/>
            <a:ext cx="4617935" cy="541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638800" y="3581400"/>
            <a:ext cx="1219200" cy="11430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510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Adaptations</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dirty="0"/>
              <a:t>Other bones are </a:t>
            </a:r>
            <a:r>
              <a:rPr lang="en-US" dirty="0">
                <a:solidFill>
                  <a:schemeClr val="accent4"/>
                </a:solidFill>
              </a:rPr>
              <a:t>not</a:t>
            </a:r>
            <a:r>
              <a:rPr lang="en-US" dirty="0"/>
              <a:t> fused together and provide greater </a:t>
            </a:r>
            <a:r>
              <a:rPr lang="en-US" dirty="0" smtClean="0"/>
              <a:t>mobility.</a:t>
            </a:r>
          </a:p>
          <a:p>
            <a:pPr lvl="1"/>
            <a:r>
              <a:rPr lang="en-US" dirty="0" smtClean="0"/>
              <a:t>In flight: </a:t>
            </a:r>
            <a:endParaRPr lang="en-US" dirty="0"/>
          </a:p>
          <a:p>
            <a:pPr marL="0" indent="0">
              <a:buNone/>
            </a:pPr>
            <a:endParaRPr lang="en-US" dirty="0"/>
          </a:p>
          <a:p>
            <a:endParaRPr lang="en-US" dirty="0" smtClean="0"/>
          </a:p>
          <a:p>
            <a:endParaRPr lang="en-US" dirty="0"/>
          </a:p>
          <a:p>
            <a:endParaRPr lang="en-US" dirty="0" smtClean="0"/>
          </a:p>
          <a:p>
            <a:endParaRPr lang="en-US" dirty="0"/>
          </a:p>
          <a:p>
            <a:pPr lvl="1"/>
            <a:r>
              <a:rPr lang="en-US" dirty="0" smtClean="0"/>
              <a:t>To see and get food:</a:t>
            </a:r>
          </a:p>
          <a:p>
            <a:endParaRPr lang="en-US" dirty="0" smtClean="0"/>
          </a:p>
          <a:p>
            <a:endParaRPr lang="en-US" dirty="0"/>
          </a:p>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90800"/>
            <a:ext cx="6385880" cy="296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567" y="3124200"/>
            <a:ext cx="4760913"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0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53"/>
                                        </p:tgtEl>
                                        <p:attrNameLst>
                                          <p:attrName>style.visibility</p:attrName>
                                        </p:attrNameLst>
                                      </p:cBhvr>
                                      <p:to>
                                        <p:strVal val="visible"/>
                                      </p:to>
                                    </p:set>
                                    <p:animEffect transition="in" filter="fade">
                                      <p:cBhvr>
                                        <p:cTn id="32" dur="1000"/>
                                        <p:tgtEl>
                                          <p:spTgt spid="2053"/>
                                        </p:tgtEl>
                                      </p:cBhvr>
                                    </p:animEffect>
                                    <p:anim calcmode="lin" valueType="num">
                                      <p:cBhvr>
                                        <p:cTn id="33" dur="1000" fill="hold"/>
                                        <p:tgtEl>
                                          <p:spTgt spid="2053"/>
                                        </p:tgtEl>
                                        <p:attrNameLst>
                                          <p:attrName>ppt_x</p:attrName>
                                        </p:attrNameLst>
                                      </p:cBhvr>
                                      <p:tavLst>
                                        <p:tav tm="0">
                                          <p:val>
                                            <p:strVal val="#ppt_x"/>
                                          </p:val>
                                        </p:tav>
                                        <p:tav tm="100000">
                                          <p:val>
                                            <p:strVal val="#ppt_x"/>
                                          </p:val>
                                        </p:tav>
                                      </p:tavLst>
                                    </p:anim>
                                    <p:anim calcmode="lin" valueType="num">
                                      <p:cBhvr>
                                        <p:cTn id="34"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Skull</a:t>
            </a:r>
            <a:endParaRPr lang="en-US" dirty="0"/>
          </a:p>
        </p:txBody>
      </p:sp>
      <p:sp>
        <p:nvSpPr>
          <p:cNvPr id="3" name="Content Placeholder 2"/>
          <p:cNvSpPr>
            <a:spLocks noGrp="1"/>
          </p:cNvSpPr>
          <p:nvPr>
            <p:ph sz="quarter" idx="1"/>
          </p:nvPr>
        </p:nvSpPr>
        <p:spPr>
          <a:xfrm>
            <a:off x="612648" y="1600200"/>
            <a:ext cx="8153400" cy="2286000"/>
          </a:xfrm>
        </p:spPr>
        <p:txBody>
          <a:bodyPr>
            <a:normAutofit lnSpcReduction="10000"/>
          </a:bodyPr>
          <a:lstStyle/>
          <a:p>
            <a:r>
              <a:rPr lang="en-US" dirty="0" smtClean="0"/>
              <a:t>Bones in the skull are also </a:t>
            </a:r>
            <a:r>
              <a:rPr lang="en-US" dirty="0" err="1" smtClean="0"/>
              <a:t>pneumatized</a:t>
            </a:r>
            <a:r>
              <a:rPr lang="en-US" dirty="0" smtClean="0"/>
              <a:t>, or filled with air, the same way that their other bones are.</a:t>
            </a:r>
          </a:p>
          <a:p>
            <a:r>
              <a:rPr lang="en-US" dirty="0" smtClean="0"/>
              <a:t>The skull is made more lightweight by lacking a heavy jaw bone and muscles, and also by the absence of teeth.</a:t>
            </a:r>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55031"/>
            <a:ext cx="4287771" cy="2363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288" y="5733761"/>
            <a:ext cx="3505200" cy="646331"/>
          </a:xfrm>
          <a:prstGeom prst="rect">
            <a:avLst/>
          </a:prstGeom>
          <a:noFill/>
        </p:spPr>
        <p:txBody>
          <a:bodyPr wrap="square" rtlCol="0">
            <a:spAutoFit/>
          </a:bodyPr>
          <a:lstStyle/>
          <a:p>
            <a:pPr algn="ctr"/>
            <a:r>
              <a:rPr lang="en-US" dirty="0" smtClean="0">
                <a:solidFill>
                  <a:srgbClr val="FFC000"/>
                </a:solidFill>
              </a:rPr>
              <a:t>Pigeon Skull – notice the large eye sockets and lack of jaw and teeth</a:t>
            </a:r>
            <a:endParaRPr lang="en-US" dirty="0">
              <a:solidFill>
                <a:srgbClr val="FFC000"/>
              </a:solidFill>
            </a:endParaRPr>
          </a:p>
        </p:txBody>
      </p:sp>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371544" y="4055031"/>
            <a:ext cx="4595497" cy="2363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20620497">
            <a:off x="355269" y="3013154"/>
            <a:ext cx="8414419" cy="1569660"/>
          </a:xfrm>
          <a:prstGeom prst="rect">
            <a:avLst/>
          </a:prstGeom>
          <a:blipFill>
            <a:blip r:embed="rId4"/>
            <a:tile tx="0" ty="0" sx="100000" sy="100000" flip="none" algn="tl"/>
          </a:blipFill>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Wait, so how do birds chew and</a:t>
            </a:r>
          </a:p>
          <a:p>
            <a:pPr algn="ct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digest their food?</a:t>
            </a:r>
          </a:p>
        </p:txBody>
      </p:sp>
      <p:sp>
        <p:nvSpPr>
          <p:cNvPr id="5" name="TextBox 4"/>
          <p:cNvSpPr txBox="1"/>
          <p:nvPr/>
        </p:nvSpPr>
        <p:spPr>
          <a:xfrm>
            <a:off x="6502012" y="6056926"/>
            <a:ext cx="2438933" cy="369332"/>
          </a:xfrm>
          <a:prstGeom prst="rect">
            <a:avLst/>
          </a:prstGeom>
          <a:noFill/>
        </p:spPr>
        <p:txBody>
          <a:bodyPr wrap="square" rtlCol="0">
            <a:spAutoFit/>
          </a:bodyPr>
          <a:lstStyle/>
          <a:p>
            <a:pPr algn="ctr"/>
            <a:r>
              <a:rPr lang="en-US" dirty="0" smtClean="0">
                <a:solidFill>
                  <a:srgbClr val="FFC000"/>
                </a:solidFill>
              </a:rPr>
              <a:t>Red-tailed Hawk Skull</a:t>
            </a:r>
            <a:endParaRPr lang="en-US" dirty="0">
              <a:solidFill>
                <a:srgbClr val="FFC000"/>
              </a:solidFill>
            </a:endParaRPr>
          </a:p>
        </p:txBody>
      </p:sp>
    </p:spTree>
    <p:extLst>
      <p:ext uri="{BB962C8B-B14F-4D97-AF65-F5344CB8AC3E}">
        <p14:creationId xmlns:p14="http://schemas.microsoft.com/office/powerpoint/2010/main" val="11079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wipe(right)">
                                      <p:cBhvr>
                                        <p:cTn id="19" dur="500"/>
                                        <p:tgtEl>
                                          <p:spTgt spid="4099"/>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ipe(left)">
                                      <p:cBhvr>
                                        <p:cTn id="27" dur="500"/>
                                        <p:tgtEl>
                                          <p:spTgt spid="410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Adaptations </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In the place of lips and teeth, a bird simply has a beak. Each beak is adapted to the types of food a bird eats.</a:t>
            </a:r>
          </a:p>
          <a:p>
            <a:r>
              <a:rPr lang="en-US" dirty="0" smtClean="0"/>
              <a:t>In birds of prey, such as the red-tailed hawk, they have a powerful hooked beak for tearing apart flesh.</a:t>
            </a:r>
          </a:p>
          <a:p>
            <a:r>
              <a:rPr lang="en-US" dirty="0" smtClean="0"/>
              <a:t>In birds like the pigeon, who consume mostly grains and seeds, (in the wild – not talking about city pigeons who will eat your </a:t>
            </a:r>
            <a:r>
              <a:rPr lang="en-US" dirty="0" err="1" smtClean="0"/>
              <a:t>french</a:t>
            </a:r>
            <a:r>
              <a:rPr lang="en-US" dirty="0" smtClean="0"/>
              <a:t> fry!) will have short beaks capable of cracking seeds.</a:t>
            </a:r>
            <a:endParaRPr lang="en-US" dirty="0"/>
          </a:p>
        </p:txBody>
      </p:sp>
      <p:pic>
        <p:nvPicPr>
          <p:cNvPr id="5123"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45050" y="1799838"/>
            <a:ext cx="3886200" cy="415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301" b="100000" l="3623" r="96377">
                        <a14:backgroundMark x1="31159" y1="78689" x2="31159" y2="78689"/>
                        <a14:backgroundMark x1="19565" y1="92350" x2="19565" y2="92350"/>
                        <a14:backgroundMark x1="25725" y1="93989" x2="25725" y2="93989"/>
                        <a14:backgroundMark x1="44928" y1="93443" x2="44928" y2="93443"/>
                        <a14:backgroundMark x1="38043" y1="77049" x2="38043" y2="77049"/>
                        <a14:backgroundMark x1="38406" y1="71585" x2="38406" y2="71585"/>
                        <a14:backgroundMark x1="52899" y1="79781" x2="52899" y2="79781"/>
                        <a14:backgroundMark x1="49638" y1="79781" x2="49638" y2="79781"/>
                        <a14:backgroundMark x1="70652" y1="80328" x2="70652" y2="80328"/>
                        <a14:backgroundMark x1="65580" y1="89617" x2="65580" y2="89617"/>
                        <a14:backgroundMark x1="39855" y1="93443" x2="39855" y2="93443"/>
                      </a14:backgroundRemoval>
                    </a14:imgEffect>
                  </a14:imgLayer>
                </a14:imgProps>
              </a:ext>
              <a:ext uri="{28A0092B-C50C-407E-A947-70E740481C1C}">
                <a14:useLocalDpi xmlns:a14="http://schemas.microsoft.com/office/drawing/2010/main" val="0"/>
              </a:ext>
            </a:extLst>
          </a:blip>
          <a:stretch/>
        </p:blipFill>
        <p:spPr bwMode="auto">
          <a:xfrm>
            <a:off x="2438400" y="5638800"/>
            <a:ext cx="2968256" cy="142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6019800"/>
            <a:ext cx="1371600" cy="646331"/>
          </a:xfrm>
          <a:prstGeom prst="rect">
            <a:avLst/>
          </a:prstGeom>
          <a:noFill/>
        </p:spPr>
        <p:txBody>
          <a:bodyPr wrap="square" rtlCol="0">
            <a:spAutoFit/>
          </a:bodyPr>
          <a:lstStyle/>
          <a:p>
            <a:pPr algn="ctr"/>
            <a:r>
              <a:rPr lang="en-US" dirty="0" smtClean="0">
                <a:solidFill>
                  <a:schemeClr val="accent1">
                    <a:lumMod val="75000"/>
                  </a:schemeClr>
                </a:solidFill>
              </a:rPr>
              <a:t>Not their natural diet!</a:t>
            </a:r>
            <a:endParaRPr lang="en-US" dirty="0">
              <a:solidFill>
                <a:schemeClr val="accent1">
                  <a:lumMod val="75000"/>
                </a:schemeClr>
              </a:solidFill>
            </a:endParaRPr>
          </a:p>
        </p:txBody>
      </p:sp>
    </p:spTree>
    <p:extLst>
      <p:ext uri="{BB962C8B-B14F-4D97-AF65-F5344CB8AC3E}">
        <p14:creationId xmlns:p14="http://schemas.microsoft.com/office/powerpoint/2010/main" val="33405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randombar(horizontal)">
                                      <p:cBhvr>
                                        <p:cTn id="11" dur="500"/>
                                        <p:tgtEl>
                                          <p:spTgt spid="512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barn(inVertical)">
                                      <p:cBhvr>
                                        <p:cTn id="28" dur="500"/>
                                        <p:tgtEl>
                                          <p:spTgt spid="51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Adaptations</a:t>
            </a:r>
            <a:endParaRPr lang="en-US" dirty="0"/>
          </a:p>
        </p:txBody>
      </p:sp>
      <p:sp>
        <p:nvSpPr>
          <p:cNvPr id="5" name="Content Placeholder 4"/>
          <p:cNvSpPr>
            <a:spLocks noGrp="1"/>
          </p:cNvSpPr>
          <p:nvPr>
            <p:ph sz="quarter" idx="1"/>
          </p:nvPr>
        </p:nvSpPr>
        <p:spPr>
          <a:xfrm>
            <a:off x="609600" y="1589567"/>
            <a:ext cx="4343400" cy="4572000"/>
          </a:xfrm>
        </p:spPr>
        <p:txBody>
          <a:bodyPr>
            <a:noAutofit/>
          </a:bodyPr>
          <a:lstStyle/>
          <a:p>
            <a:r>
              <a:rPr lang="en-US" sz="2400" dirty="0" smtClean="0"/>
              <a:t>A birds mouth is unimportant when it comes to eating and digesting food (especially compared to all our mouths do to kick start digestion).</a:t>
            </a:r>
          </a:p>
          <a:p>
            <a:r>
              <a:rPr lang="en-US" sz="2400" dirty="0" smtClean="0"/>
              <a:t>Once food is swallowed, it travels down the esophagus.</a:t>
            </a:r>
          </a:p>
          <a:p>
            <a:r>
              <a:rPr lang="en-US" sz="2400" dirty="0" smtClean="0"/>
              <a:t>Most birds have a crop attached to their esophagus which acts as a temporary storage location for food and allows food to soften.</a:t>
            </a: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3581400" cy="158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15000" y="3264457"/>
            <a:ext cx="2362200" cy="400110"/>
          </a:xfrm>
          <a:prstGeom prst="rect">
            <a:avLst/>
          </a:prstGeom>
          <a:noFill/>
        </p:spPr>
        <p:txBody>
          <a:bodyPr wrap="square" rtlCol="0">
            <a:spAutoFit/>
          </a:bodyPr>
          <a:lstStyle/>
          <a:p>
            <a:pPr algn="ctr"/>
            <a:r>
              <a:rPr lang="en-US" sz="2000" dirty="0" smtClean="0">
                <a:solidFill>
                  <a:schemeClr val="accent1">
                    <a:lumMod val="75000"/>
                  </a:schemeClr>
                </a:solidFill>
              </a:rPr>
              <a:t>Various crop shapes</a:t>
            </a:r>
            <a:endParaRPr lang="en-US" sz="2000" dirty="0">
              <a:solidFill>
                <a:schemeClr val="accent1">
                  <a:lumMod val="75000"/>
                </a:schemeClr>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950" y="4038600"/>
            <a:ext cx="28575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61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wipe(down)">
                                      <p:cBhvr>
                                        <p:cTn id="25" dur="580">
                                          <p:stCondLst>
                                            <p:cond delay="0"/>
                                          </p:stCondLst>
                                        </p:cTn>
                                        <p:tgtEl>
                                          <p:spTgt spid="6146"/>
                                        </p:tgtEl>
                                      </p:cBhvr>
                                    </p:animEffect>
                                    <p:anim calcmode="lin" valueType="num">
                                      <p:cBhvr>
                                        <p:cTn id="26"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31" dur="26">
                                          <p:stCondLst>
                                            <p:cond delay="650"/>
                                          </p:stCondLst>
                                        </p:cTn>
                                        <p:tgtEl>
                                          <p:spTgt spid="6146"/>
                                        </p:tgtEl>
                                      </p:cBhvr>
                                      <p:to x="100000" y="60000"/>
                                    </p:animScale>
                                    <p:animScale>
                                      <p:cBhvr>
                                        <p:cTn id="32" dur="166" decel="50000">
                                          <p:stCondLst>
                                            <p:cond delay="676"/>
                                          </p:stCondLst>
                                        </p:cTn>
                                        <p:tgtEl>
                                          <p:spTgt spid="6146"/>
                                        </p:tgtEl>
                                      </p:cBhvr>
                                      <p:to x="100000" y="100000"/>
                                    </p:animScale>
                                    <p:animScale>
                                      <p:cBhvr>
                                        <p:cTn id="33" dur="26">
                                          <p:stCondLst>
                                            <p:cond delay="1312"/>
                                          </p:stCondLst>
                                        </p:cTn>
                                        <p:tgtEl>
                                          <p:spTgt spid="6146"/>
                                        </p:tgtEl>
                                      </p:cBhvr>
                                      <p:to x="100000" y="80000"/>
                                    </p:animScale>
                                    <p:animScale>
                                      <p:cBhvr>
                                        <p:cTn id="34" dur="166" decel="50000">
                                          <p:stCondLst>
                                            <p:cond delay="1338"/>
                                          </p:stCondLst>
                                        </p:cTn>
                                        <p:tgtEl>
                                          <p:spTgt spid="6146"/>
                                        </p:tgtEl>
                                      </p:cBhvr>
                                      <p:to x="100000" y="100000"/>
                                    </p:animScale>
                                    <p:animScale>
                                      <p:cBhvr>
                                        <p:cTn id="35" dur="26">
                                          <p:stCondLst>
                                            <p:cond delay="1642"/>
                                          </p:stCondLst>
                                        </p:cTn>
                                        <p:tgtEl>
                                          <p:spTgt spid="6146"/>
                                        </p:tgtEl>
                                      </p:cBhvr>
                                      <p:to x="100000" y="90000"/>
                                    </p:animScale>
                                    <p:animScale>
                                      <p:cBhvr>
                                        <p:cTn id="36" dur="166" decel="50000">
                                          <p:stCondLst>
                                            <p:cond delay="1668"/>
                                          </p:stCondLst>
                                        </p:cTn>
                                        <p:tgtEl>
                                          <p:spTgt spid="6146"/>
                                        </p:tgtEl>
                                      </p:cBhvr>
                                      <p:to x="100000" y="100000"/>
                                    </p:animScale>
                                    <p:animScale>
                                      <p:cBhvr>
                                        <p:cTn id="37" dur="26">
                                          <p:stCondLst>
                                            <p:cond delay="1808"/>
                                          </p:stCondLst>
                                        </p:cTn>
                                        <p:tgtEl>
                                          <p:spTgt spid="6146"/>
                                        </p:tgtEl>
                                      </p:cBhvr>
                                      <p:to x="100000" y="95000"/>
                                    </p:animScale>
                                    <p:animScale>
                                      <p:cBhvr>
                                        <p:cTn id="38" dur="166" decel="50000">
                                          <p:stCondLst>
                                            <p:cond delay="1834"/>
                                          </p:stCondLst>
                                        </p:cTn>
                                        <p:tgtEl>
                                          <p:spTgt spid="6146"/>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6147"/>
                                        </p:tgtEl>
                                        <p:attrNameLst>
                                          <p:attrName>style.visibility</p:attrName>
                                        </p:attrNameLst>
                                      </p:cBhvr>
                                      <p:to>
                                        <p:strVal val="visible"/>
                                      </p:to>
                                    </p:set>
                                    <p:animEffect transition="in" filter="wipe(down)">
                                      <p:cBhvr>
                                        <p:cTn id="57" dur="580">
                                          <p:stCondLst>
                                            <p:cond delay="0"/>
                                          </p:stCondLst>
                                        </p:cTn>
                                        <p:tgtEl>
                                          <p:spTgt spid="6147"/>
                                        </p:tgtEl>
                                      </p:cBhvr>
                                    </p:animEffect>
                                    <p:anim calcmode="lin" valueType="num">
                                      <p:cBhvr>
                                        <p:cTn id="58" dur="1822" tmFilter="0,0; 0.14,0.36; 0.43,0.73; 0.71,0.91; 1.0,1.0">
                                          <p:stCondLst>
                                            <p:cond delay="0"/>
                                          </p:stCondLst>
                                        </p:cTn>
                                        <p:tgtEl>
                                          <p:spTgt spid="614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147"/>
                                        </p:tgtEl>
                                        <p:attrNameLst>
                                          <p:attrName>ppt_y</p:attrName>
                                        </p:attrNameLst>
                                      </p:cBhvr>
                                      <p:tavLst>
                                        <p:tav tm="0" fmla="#ppt_y-sin(pi*$)/81">
                                          <p:val>
                                            <p:fltVal val="0"/>
                                          </p:val>
                                        </p:tav>
                                        <p:tav tm="100000">
                                          <p:val>
                                            <p:fltVal val="1"/>
                                          </p:val>
                                        </p:tav>
                                      </p:tavLst>
                                    </p:anim>
                                    <p:animScale>
                                      <p:cBhvr>
                                        <p:cTn id="63" dur="26">
                                          <p:stCondLst>
                                            <p:cond delay="650"/>
                                          </p:stCondLst>
                                        </p:cTn>
                                        <p:tgtEl>
                                          <p:spTgt spid="6147"/>
                                        </p:tgtEl>
                                      </p:cBhvr>
                                      <p:to x="100000" y="60000"/>
                                    </p:animScale>
                                    <p:animScale>
                                      <p:cBhvr>
                                        <p:cTn id="64" dur="166" decel="50000">
                                          <p:stCondLst>
                                            <p:cond delay="676"/>
                                          </p:stCondLst>
                                        </p:cTn>
                                        <p:tgtEl>
                                          <p:spTgt spid="6147"/>
                                        </p:tgtEl>
                                      </p:cBhvr>
                                      <p:to x="100000" y="100000"/>
                                    </p:animScale>
                                    <p:animScale>
                                      <p:cBhvr>
                                        <p:cTn id="65" dur="26">
                                          <p:stCondLst>
                                            <p:cond delay="1312"/>
                                          </p:stCondLst>
                                        </p:cTn>
                                        <p:tgtEl>
                                          <p:spTgt spid="6147"/>
                                        </p:tgtEl>
                                      </p:cBhvr>
                                      <p:to x="100000" y="80000"/>
                                    </p:animScale>
                                    <p:animScale>
                                      <p:cBhvr>
                                        <p:cTn id="66" dur="166" decel="50000">
                                          <p:stCondLst>
                                            <p:cond delay="1338"/>
                                          </p:stCondLst>
                                        </p:cTn>
                                        <p:tgtEl>
                                          <p:spTgt spid="6147"/>
                                        </p:tgtEl>
                                      </p:cBhvr>
                                      <p:to x="100000" y="100000"/>
                                    </p:animScale>
                                    <p:animScale>
                                      <p:cBhvr>
                                        <p:cTn id="67" dur="26">
                                          <p:stCondLst>
                                            <p:cond delay="1642"/>
                                          </p:stCondLst>
                                        </p:cTn>
                                        <p:tgtEl>
                                          <p:spTgt spid="6147"/>
                                        </p:tgtEl>
                                      </p:cBhvr>
                                      <p:to x="100000" y="90000"/>
                                    </p:animScale>
                                    <p:animScale>
                                      <p:cBhvr>
                                        <p:cTn id="68" dur="166" decel="50000">
                                          <p:stCondLst>
                                            <p:cond delay="1668"/>
                                          </p:stCondLst>
                                        </p:cTn>
                                        <p:tgtEl>
                                          <p:spTgt spid="6147"/>
                                        </p:tgtEl>
                                      </p:cBhvr>
                                      <p:to x="100000" y="100000"/>
                                    </p:animScale>
                                    <p:animScale>
                                      <p:cBhvr>
                                        <p:cTn id="69" dur="26">
                                          <p:stCondLst>
                                            <p:cond delay="1808"/>
                                          </p:stCondLst>
                                        </p:cTn>
                                        <p:tgtEl>
                                          <p:spTgt spid="6147"/>
                                        </p:tgtEl>
                                      </p:cBhvr>
                                      <p:to x="100000" y="95000"/>
                                    </p:animScale>
                                    <p:animScale>
                                      <p:cBhvr>
                                        <p:cTn id="70" dur="166" decel="50000">
                                          <p:stCondLst>
                                            <p:cond delay="1834"/>
                                          </p:stCondLst>
                                        </p:cTn>
                                        <p:tgtEl>
                                          <p:spTgt spid="61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pitchFamily="34" charset="0"/>
              </a:rPr>
              <a:t>Before we start…</a:t>
            </a:r>
            <a:endParaRPr lang="en-US" dirty="0">
              <a:latin typeface="Tw Cen MT" pitchFamily="34" charset="0"/>
            </a:endParaRPr>
          </a:p>
        </p:txBody>
      </p:sp>
      <p:sp>
        <p:nvSpPr>
          <p:cNvPr id="3" name="Content Placeholder 2"/>
          <p:cNvSpPr>
            <a:spLocks noGrp="1"/>
          </p:cNvSpPr>
          <p:nvPr>
            <p:ph sz="quarter" idx="1"/>
          </p:nvPr>
        </p:nvSpPr>
        <p:spPr/>
        <p:txBody>
          <a:bodyPr/>
          <a:lstStyle/>
          <a:p>
            <a:r>
              <a:rPr lang="en-US" dirty="0" smtClean="0">
                <a:latin typeface="Tw Cen MT" pitchFamily="34" charset="0"/>
              </a:rPr>
              <a:t>All birds have essentially the same body design.</a:t>
            </a:r>
          </a:p>
          <a:p>
            <a:r>
              <a:rPr lang="en-US" dirty="0" smtClean="0">
                <a:latin typeface="Tw Cen MT" pitchFamily="34" charset="0"/>
              </a:rPr>
              <a:t>Different life styles and pressures from the environment in which they live in means that they have evolved into different variations. </a:t>
            </a:r>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099050" y="1589087"/>
            <a:ext cx="3435350" cy="5153025"/>
          </a:xfrm>
        </p:spPr>
      </p:pic>
      <p:sp>
        <p:nvSpPr>
          <p:cNvPr id="8" name="Rectangle 7"/>
          <p:cNvSpPr/>
          <p:nvPr/>
        </p:nvSpPr>
        <p:spPr>
          <a:xfrm rot="20620497">
            <a:off x="614538" y="2967335"/>
            <a:ext cx="7914924" cy="1754326"/>
          </a:xfrm>
          <a:prstGeom prst="rect">
            <a:avLst/>
          </a:prstGeom>
          <a:blipFill>
            <a:blip r:embed="rId3"/>
            <a:tile tx="0" ty="0" sx="100000" sy="100000" flip="none" algn="tl"/>
          </a:blipFill>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How come some birds can</a:t>
            </a:r>
          </a:p>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fly while others can’t??</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55915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6"/>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Adaptations</a:t>
            </a:r>
            <a:endParaRPr lang="en-US" dirty="0"/>
          </a:p>
        </p:txBody>
      </p:sp>
      <p:sp>
        <p:nvSpPr>
          <p:cNvPr id="3" name="Content Placeholder 2"/>
          <p:cNvSpPr>
            <a:spLocks noGrp="1"/>
          </p:cNvSpPr>
          <p:nvPr>
            <p:ph sz="quarter" idx="1"/>
          </p:nvPr>
        </p:nvSpPr>
        <p:spPr>
          <a:xfrm>
            <a:off x="612648" y="1600200"/>
            <a:ext cx="4568952" cy="2514600"/>
          </a:xfrm>
        </p:spPr>
        <p:txBody>
          <a:bodyPr>
            <a:noAutofit/>
          </a:bodyPr>
          <a:lstStyle/>
          <a:p>
            <a:r>
              <a:rPr lang="en-US" sz="2200" dirty="0" smtClean="0"/>
              <a:t>Food is only stored in the crop when the stomach is full and then continues down the digestive tract.</a:t>
            </a:r>
          </a:p>
          <a:p>
            <a:r>
              <a:rPr lang="en-US" sz="2200" dirty="0" smtClean="0"/>
              <a:t>From the crop to the stomach, food travels down to the </a:t>
            </a:r>
            <a:r>
              <a:rPr lang="en-US" sz="2200" dirty="0" err="1" smtClean="0"/>
              <a:t>petroventriculus</a:t>
            </a:r>
            <a:r>
              <a:rPr lang="en-US" sz="2200" dirty="0" smtClean="0"/>
              <a:t>, the first chamber in a birds two chambered stomach.</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412677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5588" y="4114800"/>
            <a:ext cx="8147412" cy="1890261"/>
          </a:xfrm>
          <a:prstGeom prst="rect">
            <a:avLst/>
          </a:prstGeom>
        </p:spPr>
        <p:txBody>
          <a:bodyPr wrap="square">
            <a:spAutoFit/>
          </a:bodyPr>
          <a:lstStyle/>
          <a:p>
            <a:pPr marL="320040" lvl="0" indent="-320040">
              <a:spcBef>
                <a:spcPts val="700"/>
              </a:spcBef>
              <a:buClr>
                <a:srgbClr val="DD8047"/>
              </a:buClr>
              <a:buSzPct val="60000"/>
              <a:buFont typeface="Wingdings"/>
              <a:buChar char=""/>
            </a:pPr>
            <a:r>
              <a:rPr lang="en-US" sz="2200" dirty="0" smtClean="0">
                <a:solidFill>
                  <a:prstClr val="black"/>
                </a:solidFill>
              </a:rPr>
              <a:t>Here, acid is secreted that breaks down the food.</a:t>
            </a:r>
          </a:p>
          <a:p>
            <a:pPr marL="320040" lvl="0" indent="-320040">
              <a:spcBef>
                <a:spcPts val="700"/>
              </a:spcBef>
              <a:buClr>
                <a:srgbClr val="DD8047"/>
              </a:buClr>
              <a:buSzPct val="60000"/>
              <a:buFont typeface="Wingdings"/>
              <a:buChar char=""/>
            </a:pPr>
            <a:r>
              <a:rPr lang="en-US" sz="2200" dirty="0" smtClean="0">
                <a:solidFill>
                  <a:prstClr val="black"/>
                </a:solidFill>
              </a:rPr>
              <a:t>In birds of prey that swallow bones, the </a:t>
            </a:r>
            <a:r>
              <a:rPr lang="en-US" sz="2200" dirty="0" err="1" smtClean="0">
                <a:solidFill>
                  <a:prstClr val="black"/>
                </a:solidFill>
              </a:rPr>
              <a:t>petroventriculus</a:t>
            </a:r>
            <a:r>
              <a:rPr lang="en-US" sz="2200" dirty="0" smtClean="0">
                <a:solidFill>
                  <a:prstClr val="black"/>
                </a:solidFill>
              </a:rPr>
              <a:t> is well developed and in some birds the pH levels are found as low as 0.2!</a:t>
            </a:r>
          </a:p>
          <a:p>
            <a:pPr marL="640080" lvl="1" indent="-274320">
              <a:spcBef>
                <a:spcPts val="550"/>
              </a:spcBef>
              <a:buClr>
                <a:srgbClr val="94B6D2"/>
              </a:buClr>
              <a:buSzPct val="70000"/>
              <a:buFont typeface="Wingdings 2"/>
              <a:buChar char=""/>
            </a:pPr>
            <a:r>
              <a:rPr lang="en-US" sz="2000" dirty="0" smtClean="0">
                <a:solidFill>
                  <a:prstClr val="black"/>
                </a:solidFill>
              </a:rPr>
              <a:t>A shrike's well developed first stomach-chamber can digest an entire mouse in only three hours!</a:t>
            </a:r>
            <a:endParaRPr lang="en-US" sz="2000" dirty="0">
              <a:solidFill>
                <a:prstClr val="black"/>
              </a:solidFill>
            </a:endParaRPr>
          </a:p>
        </p:txBody>
      </p:sp>
    </p:spTree>
    <p:extLst>
      <p:ext uri="{BB962C8B-B14F-4D97-AF65-F5344CB8AC3E}">
        <p14:creationId xmlns:p14="http://schemas.microsoft.com/office/powerpoint/2010/main" val="288615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170"/>
                                        </p:tgtEl>
                                        <p:attrNameLst>
                                          <p:attrName>r</p:attrName>
                                        </p:attrNameLst>
                                      </p:cBhvr>
                                    </p:animRot>
                                    <p:animRot by="-240000">
                                      <p:cBhvr>
                                        <p:cTn id="25" dur="200" fill="hold">
                                          <p:stCondLst>
                                            <p:cond delay="200"/>
                                          </p:stCondLst>
                                        </p:cTn>
                                        <p:tgtEl>
                                          <p:spTgt spid="7170"/>
                                        </p:tgtEl>
                                        <p:attrNameLst>
                                          <p:attrName>r</p:attrName>
                                        </p:attrNameLst>
                                      </p:cBhvr>
                                    </p:animRot>
                                    <p:animRot by="240000">
                                      <p:cBhvr>
                                        <p:cTn id="26" dur="200" fill="hold">
                                          <p:stCondLst>
                                            <p:cond delay="400"/>
                                          </p:stCondLst>
                                        </p:cTn>
                                        <p:tgtEl>
                                          <p:spTgt spid="7170"/>
                                        </p:tgtEl>
                                        <p:attrNameLst>
                                          <p:attrName>r</p:attrName>
                                        </p:attrNameLst>
                                      </p:cBhvr>
                                    </p:animRot>
                                    <p:animRot by="-240000">
                                      <p:cBhvr>
                                        <p:cTn id="27" dur="200" fill="hold">
                                          <p:stCondLst>
                                            <p:cond delay="600"/>
                                          </p:stCondLst>
                                        </p:cTn>
                                        <p:tgtEl>
                                          <p:spTgt spid="7170"/>
                                        </p:tgtEl>
                                        <p:attrNameLst>
                                          <p:attrName>r</p:attrName>
                                        </p:attrNameLst>
                                      </p:cBhvr>
                                    </p:animRot>
                                    <p:animRot by="120000">
                                      <p:cBhvr>
                                        <p:cTn id="28" dur="200" fill="hold">
                                          <p:stCondLst>
                                            <p:cond delay="800"/>
                                          </p:stCondLst>
                                        </p:cTn>
                                        <p:tgtEl>
                                          <p:spTgt spid="717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Adaptations</a:t>
            </a:r>
            <a:endParaRPr lang="en-US" dirty="0"/>
          </a:p>
        </p:txBody>
      </p:sp>
      <p:sp>
        <p:nvSpPr>
          <p:cNvPr id="3" name="Content Placeholder 2"/>
          <p:cNvSpPr>
            <a:spLocks noGrp="1"/>
          </p:cNvSpPr>
          <p:nvPr>
            <p:ph sz="quarter" idx="1"/>
          </p:nvPr>
        </p:nvSpPr>
        <p:spPr>
          <a:xfrm>
            <a:off x="609600" y="1589566"/>
            <a:ext cx="4038600" cy="5268433"/>
          </a:xfrm>
        </p:spPr>
        <p:txBody>
          <a:bodyPr>
            <a:normAutofit fontScale="47500" lnSpcReduction="20000"/>
          </a:bodyPr>
          <a:lstStyle/>
          <a:p>
            <a:r>
              <a:rPr lang="en-US" sz="5100" dirty="0" smtClean="0"/>
              <a:t>Once food is properly broken down in the </a:t>
            </a:r>
            <a:r>
              <a:rPr lang="en-US" sz="5100" dirty="0" err="1" smtClean="0"/>
              <a:t>petroventriculus</a:t>
            </a:r>
            <a:r>
              <a:rPr lang="en-US" sz="5100" dirty="0" smtClean="0"/>
              <a:t>, it moves to the second chamber of the stomach: the gizzard.</a:t>
            </a:r>
          </a:p>
          <a:p>
            <a:r>
              <a:rPr lang="en-US" sz="5100" dirty="0" smtClean="0"/>
              <a:t>The gizzard is made of very powerful muscles, but </a:t>
            </a:r>
            <a:r>
              <a:rPr lang="en-US" sz="5100" dirty="0" smtClean="0"/>
              <a:t>depending </a:t>
            </a:r>
            <a:r>
              <a:rPr lang="en-US" sz="5100" dirty="0" smtClean="0"/>
              <a:t>on what the bird eats, it cannot pulverize everything consumed.</a:t>
            </a:r>
          </a:p>
          <a:p>
            <a:r>
              <a:rPr lang="en-US" sz="5100" dirty="0" smtClean="0"/>
              <a:t>Birds will swallow small rocks and grit </a:t>
            </a:r>
            <a:r>
              <a:rPr lang="en-US" sz="5100" dirty="0" smtClean="0"/>
              <a:t>while eating</a:t>
            </a:r>
            <a:r>
              <a:rPr lang="en-US" sz="5100" dirty="0" smtClean="0"/>
              <a:t>, these small rocks and grit aid the gizzard </a:t>
            </a:r>
            <a:r>
              <a:rPr lang="en-US" sz="5100" dirty="0" smtClean="0"/>
              <a:t>in </a:t>
            </a:r>
            <a:r>
              <a:rPr lang="en-US" sz="5100" dirty="0" smtClean="0"/>
              <a:t>completely </a:t>
            </a:r>
            <a:r>
              <a:rPr lang="en-US" sz="5100" dirty="0" smtClean="0"/>
              <a:t>breaking down food.</a:t>
            </a:r>
            <a:endParaRPr lang="en-US" sz="5100" dirty="0" smtClean="0"/>
          </a:p>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5"/>
          <a:stretch/>
        </p:blipFill>
        <p:spPr bwMode="auto">
          <a:xfrm>
            <a:off x="5113148" y="1600200"/>
            <a:ext cx="3505200" cy="2541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5105400" y="4343400"/>
            <a:ext cx="3505201" cy="2350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34747" y="1600200"/>
            <a:ext cx="2438400" cy="461665"/>
          </a:xfrm>
          <a:prstGeom prst="rect">
            <a:avLst/>
          </a:prstGeom>
          <a:noFill/>
        </p:spPr>
        <p:txBody>
          <a:bodyPr wrap="square" rtlCol="0">
            <a:spAutoFit/>
          </a:bodyPr>
          <a:lstStyle/>
          <a:p>
            <a:pPr algn="ctr"/>
            <a:r>
              <a:rPr lang="en-US" sz="2400" b="1" dirty="0" smtClean="0">
                <a:solidFill>
                  <a:schemeClr val="accent1"/>
                </a:solidFill>
              </a:rPr>
              <a:t>Inside a gizzard</a:t>
            </a:r>
            <a:endParaRPr lang="en-US" sz="2400" b="1" dirty="0">
              <a:solidFill>
                <a:schemeClr val="accent1"/>
              </a:solidFill>
            </a:endParaRPr>
          </a:p>
        </p:txBody>
      </p:sp>
      <p:sp>
        <p:nvSpPr>
          <p:cNvPr id="8" name="TextBox 7"/>
          <p:cNvSpPr txBox="1"/>
          <p:nvPr/>
        </p:nvSpPr>
        <p:spPr>
          <a:xfrm>
            <a:off x="5261674" y="6231777"/>
            <a:ext cx="3208148" cy="461665"/>
          </a:xfrm>
          <a:prstGeom prst="rect">
            <a:avLst/>
          </a:prstGeom>
          <a:noFill/>
        </p:spPr>
        <p:txBody>
          <a:bodyPr wrap="square" rtlCol="0">
            <a:spAutoFit/>
          </a:bodyPr>
          <a:lstStyle/>
          <a:p>
            <a:pPr algn="ctr"/>
            <a:r>
              <a:rPr lang="en-US" sz="2400" b="1" dirty="0" smtClean="0">
                <a:solidFill>
                  <a:schemeClr val="accent1"/>
                </a:solidFill>
              </a:rPr>
              <a:t>Stones in the gizzard</a:t>
            </a:r>
            <a:endParaRPr lang="en-US" sz="2400" b="1" dirty="0">
              <a:solidFill>
                <a:schemeClr val="accent1"/>
              </a:solidFill>
            </a:endParaRPr>
          </a:p>
        </p:txBody>
      </p:sp>
    </p:spTree>
    <p:extLst>
      <p:ext uri="{BB962C8B-B14F-4D97-AF65-F5344CB8AC3E}">
        <p14:creationId xmlns:p14="http://schemas.microsoft.com/office/powerpoint/2010/main" val="119528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Adaptations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9601200" cy="685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p:txBody>
          <a:bodyPr/>
          <a:lstStyle/>
          <a:p>
            <a:r>
              <a:rPr lang="en-US" dirty="0" smtClean="0">
                <a:solidFill>
                  <a:schemeClr val="bg1"/>
                </a:solidFill>
              </a:rPr>
              <a:t>Not everything a bird of prey consumes is completely digestible (bones, fur, feathers, etc.).</a:t>
            </a:r>
          </a:p>
          <a:p>
            <a:r>
              <a:rPr lang="en-US" dirty="0" smtClean="0">
                <a:solidFill>
                  <a:schemeClr val="bg1"/>
                </a:solidFill>
              </a:rPr>
              <a:t>Birds will pass pellets to remove this indigestible material from its stomach.</a:t>
            </a:r>
          </a:p>
          <a:p>
            <a:r>
              <a:rPr lang="en-US" dirty="0" smtClean="0">
                <a:solidFill>
                  <a:schemeClr val="bg1"/>
                </a:solidFill>
              </a:rPr>
              <a:t>It will be stored in the crop for sometime until regurgitation.</a:t>
            </a:r>
            <a:endParaRPr lang="en-US" dirty="0">
              <a:solidFill>
                <a:schemeClr val="bg1"/>
              </a:solidFill>
            </a:endParaRPr>
          </a:p>
        </p:txBody>
      </p:sp>
    </p:spTree>
    <p:extLst>
      <p:ext uri="{BB962C8B-B14F-4D97-AF65-F5344CB8AC3E}">
        <p14:creationId xmlns:p14="http://schemas.microsoft.com/office/powerpoint/2010/main" val="208905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Adaptations</a:t>
            </a:r>
            <a:endParaRPr lang="en-US" dirty="0"/>
          </a:p>
        </p:txBody>
      </p:sp>
      <p:sp>
        <p:nvSpPr>
          <p:cNvPr id="3" name="Content Placeholder 2"/>
          <p:cNvSpPr>
            <a:spLocks noGrp="1"/>
          </p:cNvSpPr>
          <p:nvPr>
            <p:ph sz="quarter" idx="1"/>
          </p:nvPr>
        </p:nvSpPr>
        <p:spPr>
          <a:xfrm>
            <a:off x="612648" y="1600200"/>
            <a:ext cx="4396103" cy="4495800"/>
          </a:xfrm>
        </p:spPr>
        <p:txBody>
          <a:bodyPr>
            <a:noAutofit/>
          </a:bodyPr>
          <a:lstStyle/>
          <a:p>
            <a:r>
              <a:rPr lang="en-US" sz="2400" dirty="0" smtClean="0"/>
              <a:t>From the gizzard, food travels into the intestines which are very short in birds that eat “simple” foods such as fruit and insects. In birds that eat “tough” foods such as seeds, plants, and fish their intestines are longer.</a:t>
            </a:r>
          </a:p>
          <a:p>
            <a:r>
              <a:rPr lang="en-US" sz="2400" dirty="0" smtClean="0"/>
              <a:t>Birds usually have two caeca (singular: caecum) which aid in the absorption of water, proteins, and nutrients.</a:t>
            </a:r>
          </a:p>
          <a:p>
            <a:r>
              <a:rPr lang="en-US" sz="2400" dirty="0" smtClean="0"/>
              <a:t>After absorption, waste is eliminated through the rectum.</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581" y="2384398"/>
            <a:ext cx="412750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9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2704176"/>
            <a:ext cx="5286375" cy="428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Respiratory Adaptations	</a:t>
            </a:r>
            <a:endParaRPr lang="en-US" dirty="0"/>
          </a:p>
        </p:txBody>
      </p:sp>
      <p:sp>
        <p:nvSpPr>
          <p:cNvPr id="3" name="Content Placeholder 2"/>
          <p:cNvSpPr>
            <a:spLocks noGrp="1"/>
          </p:cNvSpPr>
          <p:nvPr>
            <p:ph sz="quarter" idx="1"/>
          </p:nvPr>
        </p:nvSpPr>
        <p:spPr>
          <a:xfrm>
            <a:off x="612648" y="1600200"/>
            <a:ext cx="8153400" cy="4648200"/>
          </a:xfrm>
        </p:spPr>
        <p:txBody>
          <a:bodyPr>
            <a:normAutofit/>
          </a:bodyPr>
          <a:lstStyle/>
          <a:p>
            <a:r>
              <a:rPr lang="en-US" sz="2400" dirty="0" smtClean="0"/>
              <a:t>An average bird devotes about one-fifth of its body volume to its respiratory system.</a:t>
            </a:r>
          </a:p>
          <a:p>
            <a:r>
              <a:rPr lang="en-US" sz="2400" dirty="0" smtClean="0"/>
              <a:t>Birds have fairly small lungs, but make up for it by the addition of air sacs.</a:t>
            </a:r>
          </a:p>
        </p:txBody>
      </p:sp>
      <p:sp>
        <p:nvSpPr>
          <p:cNvPr id="7" name="TextBox 6"/>
          <p:cNvSpPr txBox="1"/>
          <p:nvPr/>
        </p:nvSpPr>
        <p:spPr>
          <a:xfrm>
            <a:off x="609600" y="3200400"/>
            <a:ext cx="3581400" cy="3031599"/>
          </a:xfrm>
          <a:prstGeom prst="rect">
            <a:avLst/>
          </a:prstGeom>
          <a:noFill/>
        </p:spPr>
        <p:txBody>
          <a:bodyPr wrap="square" rtlCol="0">
            <a:spAutoFit/>
          </a:bodyPr>
          <a:lstStyle/>
          <a:p>
            <a:pPr marL="320040" lvl="0" indent="-320040">
              <a:spcBef>
                <a:spcPts val="700"/>
              </a:spcBef>
              <a:buClr>
                <a:srgbClr val="DD8047"/>
              </a:buClr>
              <a:buSzPct val="60000"/>
              <a:buFont typeface="Wingdings"/>
              <a:buChar char=""/>
            </a:pPr>
            <a:r>
              <a:rPr lang="en-US" sz="2400" dirty="0">
                <a:solidFill>
                  <a:prstClr val="black"/>
                </a:solidFill>
              </a:rPr>
              <a:t>Air sacs allow for unidirectional flow of air through the </a:t>
            </a:r>
            <a:r>
              <a:rPr lang="en-US" sz="2400" dirty="0" smtClean="0">
                <a:solidFill>
                  <a:prstClr val="black"/>
                </a:solidFill>
              </a:rPr>
              <a:t>lungs.</a:t>
            </a:r>
            <a:endParaRPr lang="en-US" sz="2400" dirty="0">
              <a:solidFill>
                <a:prstClr val="black"/>
              </a:solidFill>
            </a:endParaRPr>
          </a:p>
          <a:p>
            <a:pPr marL="640080" lvl="1" indent="-274320">
              <a:spcBef>
                <a:spcPts val="550"/>
              </a:spcBef>
              <a:buClr>
                <a:srgbClr val="94B6D2"/>
              </a:buClr>
              <a:buSzPct val="70000"/>
              <a:buFont typeface="Wingdings 2"/>
              <a:buChar char=""/>
            </a:pPr>
            <a:r>
              <a:rPr lang="en-US" sz="2000" dirty="0">
                <a:solidFill>
                  <a:prstClr val="black"/>
                </a:solidFill>
              </a:rPr>
              <a:t>This means that the air in a birds respiratory system is freshly inhaled air and therefore has a higher oxygen </a:t>
            </a:r>
            <a:r>
              <a:rPr lang="en-US" sz="2000" dirty="0" smtClean="0">
                <a:solidFill>
                  <a:prstClr val="black"/>
                </a:solidFill>
              </a:rPr>
              <a:t>content.</a:t>
            </a:r>
            <a:endParaRPr lang="en-US" sz="2000" dirty="0">
              <a:solidFill>
                <a:prstClr val="black"/>
              </a:solidFill>
            </a:endParaRPr>
          </a:p>
          <a:p>
            <a:endParaRPr lang="en-US" sz="1400" dirty="0"/>
          </a:p>
        </p:txBody>
      </p:sp>
    </p:spTree>
    <p:extLst>
      <p:ext uri="{BB962C8B-B14F-4D97-AF65-F5344CB8AC3E}">
        <p14:creationId xmlns:p14="http://schemas.microsoft.com/office/powerpoint/2010/main" val="18264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 calcmode="lin" valueType="num">
                                      <p:cBhvr additive="base">
                                        <p:cTn id="3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Adaptations</a:t>
            </a:r>
            <a:endParaRPr lang="en-US" dirty="0"/>
          </a:p>
        </p:txBody>
      </p:sp>
      <p:sp>
        <p:nvSpPr>
          <p:cNvPr id="3" name="Content Placeholder 2"/>
          <p:cNvSpPr>
            <a:spLocks noGrp="1"/>
          </p:cNvSpPr>
          <p:nvPr>
            <p:ph sz="quarter" idx="1"/>
          </p:nvPr>
        </p:nvSpPr>
        <p:spPr>
          <a:xfrm>
            <a:off x="612648" y="1600200"/>
            <a:ext cx="8153400" cy="1447800"/>
          </a:xfrm>
        </p:spPr>
        <p:txBody>
          <a:bodyPr/>
          <a:lstStyle/>
          <a:p>
            <a:r>
              <a:rPr lang="en-US" dirty="0"/>
              <a:t>Explore: </a:t>
            </a:r>
            <a:r>
              <a:rPr lang="en-US" dirty="0">
                <a:hlinkClick r:id="rId3"/>
              </a:rPr>
              <a:t>http://</a:t>
            </a:r>
            <a:r>
              <a:rPr lang="en-US" dirty="0" smtClean="0">
                <a:hlinkClick r:id="rId3"/>
              </a:rPr>
              <a:t>people.eku.edu/ritchisong/birdrespiration.html</a:t>
            </a:r>
            <a:r>
              <a:rPr lang="en-US" dirty="0" smtClean="0"/>
              <a:t> </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3" y="2590800"/>
            <a:ext cx="5818187"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621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Adaptations	</a:t>
            </a:r>
            <a:endParaRPr lang="en-US" dirty="0"/>
          </a:p>
        </p:txBody>
      </p:sp>
      <p:sp>
        <p:nvSpPr>
          <p:cNvPr id="3" name="Content Placeholder 2"/>
          <p:cNvSpPr>
            <a:spLocks noGrp="1"/>
          </p:cNvSpPr>
          <p:nvPr>
            <p:ph sz="quarter" idx="1"/>
          </p:nvPr>
        </p:nvSpPr>
        <p:spPr>
          <a:xfrm>
            <a:off x="612648" y="1600200"/>
            <a:ext cx="8153400" cy="1981200"/>
          </a:xfrm>
        </p:spPr>
        <p:txBody>
          <a:bodyPr/>
          <a:lstStyle/>
          <a:p>
            <a:r>
              <a:rPr lang="en-US" dirty="0" smtClean="0"/>
              <a:t>Birds have four chambered hearts with two pumps. </a:t>
            </a:r>
          </a:p>
          <a:p>
            <a:pPr lvl="1"/>
            <a:r>
              <a:rPr lang="en-US" dirty="0" smtClean="0"/>
              <a:t>One to take oxygen rich blood to organs.</a:t>
            </a:r>
          </a:p>
          <a:p>
            <a:pPr lvl="1"/>
            <a:r>
              <a:rPr lang="en-US" dirty="0" smtClean="0"/>
              <a:t>One to remove oxygen poor blood to the lungs for exhalation.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29000"/>
            <a:ext cx="733425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9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3074"/>
                                        </p:tgtEl>
                                      </p:cBhvr>
                                    </p:animEffect>
                                    <p:animScale>
                                      <p:cBhvr>
                                        <p:cTn id="25" dur="250" autoRev="1" fill="hold"/>
                                        <p:tgtEl>
                                          <p:spTgt spid="3074"/>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3074"/>
                                        </p:tgtEl>
                                      </p:cBhvr>
                                    </p:animEffect>
                                    <p:animScale>
                                      <p:cBhvr>
                                        <p:cTn id="30" dur="250" autoRev="1" fill="hold"/>
                                        <p:tgtEl>
                                          <p:spTgt spid="307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3074"/>
                                        </p:tgtEl>
                                      </p:cBhvr>
                                    </p:animEffect>
                                    <p:animScale>
                                      <p:cBhvr>
                                        <p:cTn id="35" dur="25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Adaptations	</a:t>
            </a:r>
            <a:endParaRPr lang="en-US" dirty="0"/>
          </a:p>
        </p:txBody>
      </p:sp>
      <p:sp>
        <p:nvSpPr>
          <p:cNvPr id="3" name="Content Placeholder 2"/>
          <p:cNvSpPr>
            <a:spLocks noGrp="1"/>
          </p:cNvSpPr>
          <p:nvPr>
            <p:ph sz="quarter" idx="1"/>
          </p:nvPr>
        </p:nvSpPr>
        <p:spPr>
          <a:xfrm>
            <a:off x="609600" y="1589567"/>
            <a:ext cx="4114800" cy="4572000"/>
          </a:xfrm>
        </p:spPr>
        <p:txBody>
          <a:bodyPr>
            <a:noAutofit/>
          </a:bodyPr>
          <a:lstStyle/>
          <a:p>
            <a:r>
              <a:rPr lang="en-US" sz="1400" dirty="0"/>
              <a:t>The </a:t>
            </a:r>
            <a:r>
              <a:rPr lang="en-US" sz="1400" b="1" dirty="0"/>
              <a:t>jugular anastomosis</a:t>
            </a:r>
            <a:r>
              <a:rPr lang="en-US" sz="1400" dirty="0"/>
              <a:t> allows blood to flow from right to left side when the birds head is turned &amp; one of the jugulars </a:t>
            </a:r>
            <a:r>
              <a:rPr lang="en-US" sz="1400" dirty="0" smtClean="0"/>
              <a:t>constricted. The</a:t>
            </a:r>
            <a:r>
              <a:rPr lang="en-US" sz="1400" dirty="0"/>
              <a:t> </a:t>
            </a:r>
            <a:r>
              <a:rPr lang="en-US" sz="1400" b="1" dirty="0"/>
              <a:t>jugular veins</a:t>
            </a:r>
            <a:r>
              <a:rPr lang="en-US" sz="1400" dirty="0"/>
              <a:t> drain the head and neck. </a:t>
            </a:r>
          </a:p>
          <a:p>
            <a:r>
              <a:rPr lang="en-US" sz="1400" dirty="0"/>
              <a:t>The </a:t>
            </a:r>
            <a:r>
              <a:rPr lang="en-US" sz="1400" b="1" dirty="0"/>
              <a:t>brachial veins</a:t>
            </a:r>
            <a:r>
              <a:rPr lang="en-US" sz="1400" dirty="0"/>
              <a:t> drain the wings.</a:t>
            </a:r>
          </a:p>
          <a:p>
            <a:r>
              <a:rPr lang="en-US" sz="1400" dirty="0"/>
              <a:t>The </a:t>
            </a:r>
            <a:r>
              <a:rPr lang="en-US" sz="1400" b="1" dirty="0"/>
              <a:t>pectoral veins</a:t>
            </a:r>
            <a:r>
              <a:rPr lang="en-US" sz="1400" dirty="0"/>
              <a:t> drain the pectoral muscles and anterior thorax.</a:t>
            </a:r>
          </a:p>
          <a:p>
            <a:r>
              <a:rPr lang="en-US" sz="1400" dirty="0"/>
              <a:t>The </a:t>
            </a:r>
            <a:r>
              <a:rPr lang="en-US" sz="1400" b="1" dirty="0"/>
              <a:t>superior vena </a:t>
            </a:r>
            <a:r>
              <a:rPr lang="en-US" sz="1400" b="1" dirty="0" err="1"/>
              <a:t>cavae</a:t>
            </a:r>
            <a:r>
              <a:rPr lang="en-US" sz="1400" dirty="0"/>
              <a:t> (or </a:t>
            </a:r>
            <a:r>
              <a:rPr lang="en-US" sz="1400" dirty="0" err="1"/>
              <a:t>precavae</a:t>
            </a:r>
            <a:r>
              <a:rPr lang="en-US" sz="1400" dirty="0"/>
              <a:t>) drain the anterior regions of the body.</a:t>
            </a:r>
          </a:p>
          <a:p>
            <a:r>
              <a:rPr lang="en-US" sz="1400" dirty="0"/>
              <a:t>The </a:t>
            </a:r>
            <a:r>
              <a:rPr lang="en-US" sz="1400" b="1" dirty="0"/>
              <a:t>inferior vena cava</a:t>
            </a:r>
            <a:r>
              <a:rPr lang="en-US" sz="1400" dirty="0"/>
              <a:t> (or </a:t>
            </a:r>
            <a:r>
              <a:rPr lang="en-US" sz="1400" dirty="0" err="1"/>
              <a:t>postcava</a:t>
            </a:r>
            <a:r>
              <a:rPr lang="en-US" sz="1400" dirty="0"/>
              <a:t>) drains the posterior portion of the body.</a:t>
            </a:r>
          </a:p>
          <a:p>
            <a:r>
              <a:rPr lang="en-US" sz="1400" dirty="0"/>
              <a:t>The </a:t>
            </a:r>
            <a:r>
              <a:rPr lang="en-US" sz="1400" b="1" dirty="0"/>
              <a:t>hepatic vein</a:t>
            </a:r>
            <a:r>
              <a:rPr lang="en-US" sz="1400" dirty="0"/>
              <a:t> drains the liver.</a:t>
            </a:r>
          </a:p>
          <a:p>
            <a:r>
              <a:rPr lang="en-US" sz="1400" dirty="0"/>
              <a:t>The </a:t>
            </a:r>
            <a:r>
              <a:rPr lang="en-US" sz="1400" b="1" dirty="0"/>
              <a:t>hepatic portal vein</a:t>
            </a:r>
            <a:r>
              <a:rPr lang="en-US" sz="1400" dirty="0"/>
              <a:t> drains the digestive system.</a:t>
            </a:r>
          </a:p>
          <a:p>
            <a:r>
              <a:rPr lang="en-US" sz="1400" dirty="0"/>
              <a:t>The </a:t>
            </a:r>
            <a:r>
              <a:rPr lang="en-US" sz="1400" b="1" dirty="0" err="1"/>
              <a:t>coccygeomesenteric</a:t>
            </a:r>
            <a:r>
              <a:rPr lang="en-US" sz="1400" b="1" dirty="0"/>
              <a:t> vein</a:t>
            </a:r>
            <a:r>
              <a:rPr lang="en-US" sz="1400" dirty="0"/>
              <a:t> drains the posterior digestive system &amp; empties in the hepatic portal vein.</a:t>
            </a:r>
          </a:p>
          <a:p>
            <a:r>
              <a:rPr lang="en-US" sz="1400" dirty="0"/>
              <a:t>The </a:t>
            </a:r>
            <a:r>
              <a:rPr lang="en-US" sz="1400" b="1" dirty="0"/>
              <a:t>femoral veins</a:t>
            </a:r>
            <a:r>
              <a:rPr lang="en-US" sz="1400" dirty="0"/>
              <a:t> drain the legs.</a:t>
            </a:r>
          </a:p>
          <a:p>
            <a:r>
              <a:rPr lang="en-US" sz="1400" dirty="0"/>
              <a:t>The </a:t>
            </a:r>
            <a:r>
              <a:rPr lang="en-US" sz="1400" b="1" dirty="0"/>
              <a:t>sciatic veins</a:t>
            </a:r>
            <a:r>
              <a:rPr lang="en-US" sz="1400" dirty="0"/>
              <a:t> drain the hip or thigh regions.</a:t>
            </a:r>
          </a:p>
          <a:p>
            <a:r>
              <a:rPr lang="en-US" sz="1400" dirty="0"/>
              <a:t>The </a:t>
            </a:r>
            <a:r>
              <a:rPr lang="en-US" sz="1400" b="1" dirty="0"/>
              <a:t>renal &amp; renal portal veins</a:t>
            </a:r>
            <a:r>
              <a:rPr lang="en-US" sz="1400" dirty="0"/>
              <a:t> drain the kidneys.</a:t>
            </a:r>
          </a:p>
        </p:txBody>
      </p:sp>
      <p:sp>
        <p:nvSpPr>
          <p:cNvPr id="4" name="Content Placeholder 3"/>
          <p:cNvSpPr>
            <a:spLocks noGrp="1"/>
          </p:cNvSpPr>
          <p:nvPr>
            <p:ph sz="quarter" idx="2"/>
          </p:nvPr>
        </p:nvSpPr>
        <p:spPr/>
        <p:txBody>
          <a:bodyPr>
            <a:normAutofit/>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8290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9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Muscular Adaptations</a:t>
            </a:r>
            <a:endParaRPr lang="en-US" dirty="0"/>
          </a:p>
        </p:txBody>
      </p:sp>
      <p:sp>
        <p:nvSpPr>
          <p:cNvPr id="3" name="Content Placeholder 2"/>
          <p:cNvSpPr>
            <a:spLocks noGrp="1"/>
          </p:cNvSpPr>
          <p:nvPr>
            <p:ph sz="quarter" idx="1"/>
          </p:nvPr>
        </p:nvSpPr>
        <p:spPr>
          <a:xfrm>
            <a:off x="609600" y="5105400"/>
            <a:ext cx="8153400" cy="1676400"/>
          </a:xfrm>
        </p:spPr>
        <p:txBody>
          <a:bodyPr>
            <a:normAutofit fontScale="77500" lnSpcReduction="20000"/>
          </a:bodyPr>
          <a:lstStyle/>
          <a:p>
            <a:r>
              <a:rPr lang="en-US" dirty="0" smtClean="0"/>
              <a:t>There are some 175 muscles in a bird that control the movement of it’s wings, legs, feet, head, and tail.</a:t>
            </a:r>
          </a:p>
          <a:p>
            <a:r>
              <a:rPr lang="en-US" dirty="0" smtClean="0"/>
              <a:t>The large muscles are centered near the birds center of gravity for balance.</a:t>
            </a:r>
          </a:p>
          <a:p>
            <a:r>
              <a:rPr lang="en-US" dirty="0" smtClean="0"/>
              <a:t>Muscle mass is divided between the wings and the legs.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1524000"/>
            <a:ext cx="74390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88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Adaptations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Most commonly people consider breast meat to be “white” which is common for chickens and turkeys – birds that do not fly.</a:t>
            </a:r>
          </a:p>
          <a:p>
            <a:r>
              <a:rPr lang="en-US" dirty="0" smtClean="0"/>
              <a:t>Typically in birds that are long distance flyers, the breast meat (or flight muscles!) are “red” due to the abundance of oxygen carrying blood cells.</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1601787"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432175"/>
            <a:ext cx="1722437"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3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arn(inHorizontal)">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3077"/>
                                        </p:tgtEl>
                                        <p:attrNameLst>
                                          <p:attrName>style.visibility</p:attrName>
                                        </p:attrNameLst>
                                      </p:cBhvr>
                                      <p:to>
                                        <p:strVal val="visible"/>
                                      </p:to>
                                    </p:set>
                                    <p:animEffect transition="in" filter="barn(outHorizontal)">
                                      <p:cBhvr>
                                        <p:cTn id="24"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9250"/>
            <a:ext cx="9711197"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Habitats</a:t>
            </a:r>
            <a:endParaRPr lang="en-US" dirty="0"/>
          </a:p>
        </p:txBody>
      </p:sp>
      <p:sp>
        <p:nvSpPr>
          <p:cNvPr id="10" name="Content Placeholder 9"/>
          <p:cNvSpPr>
            <a:spLocks noGrp="1"/>
          </p:cNvSpPr>
          <p:nvPr>
            <p:ph sz="quarter" idx="1"/>
          </p:nvPr>
        </p:nvSpPr>
        <p:spPr>
          <a:xfrm>
            <a:off x="765048" y="2286000"/>
            <a:ext cx="7616952" cy="3657600"/>
          </a:xfrm>
          <a:solidFill>
            <a:srgbClr val="99CCFF">
              <a:alpha val="72000"/>
            </a:srgbClr>
          </a:solidFill>
          <a:effectLst>
            <a:softEdge rad="63500"/>
          </a:effectLst>
        </p:spPr>
        <p:style>
          <a:lnRef idx="2">
            <a:schemeClr val="accent1"/>
          </a:lnRef>
          <a:fillRef idx="1">
            <a:schemeClr val="lt1"/>
          </a:fillRef>
          <a:effectRef idx="0">
            <a:schemeClr val="accent1"/>
          </a:effectRef>
          <a:fontRef idx="minor">
            <a:schemeClr val="dk1"/>
          </a:fontRef>
        </p:style>
        <p:txBody>
          <a:bodyPr/>
          <a:lstStyle/>
          <a:p>
            <a:r>
              <a:rPr lang="en-US" dirty="0" smtClean="0"/>
              <a:t>The way a bird looks depends on the environment it lives in. </a:t>
            </a:r>
          </a:p>
          <a:p>
            <a:r>
              <a:rPr lang="en-US" dirty="0" smtClean="0"/>
              <a:t>Arctic penguins would not do well living in the savannas of Africa, yet ostriches thrive there.</a:t>
            </a:r>
          </a:p>
          <a:p>
            <a:pPr lvl="1"/>
            <a:r>
              <a:rPr lang="en-US" dirty="0" smtClean="0"/>
              <a:t>What do these birds have in common?</a:t>
            </a:r>
            <a:endParaRPr lang="en-US" dirty="0"/>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922" b="99216" l="10000" r="90000"/>
                    </a14:imgEffect>
                  </a14:imgLayer>
                </a14:imgProps>
              </a:ext>
              <a:ext uri="{28A0092B-C50C-407E-A947-70E740481C1C}">
                <a14:useLocalDpi xmlns:a14="http://schemas.microsoft.com/office/drawing/2010/main" val="0"/>
              </a:ext>
            </a:extLst>
          </a:blip>
          <a:srcRect/>
          <a:stretch>
            <a:fillRect/>
          </a:stretch>
        </p:blipFill>
        <p:spPr bwMode="auto">
          <a:xfrm>
            <a:off x="-609600" y="4448881"/>
            <a:ext cx="28575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000" b="98667" l="10000" r="92400">
                        <a14:backgroundMark x1="49200" y1="55333" x2="49200" y2="55333"/>
                        <a14:backgroundMark x1="53000" y1="58333" x2="53000" y2="58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553200" y="3994826"/>
            <a:ext cx="4724400" cy="301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63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0-#ppt_h/2"/>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 calcmode="lin" valueType="num">
                                      <p:cBhvr additive="base">
                                        <p:cTn id="2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Adaptations</a:t>
            </a:r>
            <a:endParaRPr lang="en-US" dirty="0"/>
          </a:p>
        </p:txBody>
      </p:sp>
      <p:sp>
        <p:nvSpPr>
          <p:cNvPr id="3" name="Content Placeholder 2"/>
          <p:cNvSpPr>
            <a:spLocks noGrp="1"/>
          </p:cNvSpPr>
          <p:nvPr>
            <p:ph sz="quarter" idx="1"/>
          </p:nvPr>
        </p:nvSpPr>
        <p:spPr/>
        <p:txBody>
          <a:bodyPr/>
          <a:lstStyle/>
          <a:p>
            <a:r>
              <a:rPr lang="en-US" dirty="0" smtClean="0"/>
              <a:t>To fly, a bird moves it’s wings up and down, not by using muscles that work in pairs (as in our arms and legs), but rather as part of a pulley system.</a:t>
            </a:r>
          </a:p>
          <a:p>
            <a:pPr lvl="1"/>
            <a:r>
              <a:rPr lang="en-US" dirty="0" smtClean="0"/>
              <a:t>A muscle that connects to the chest pulls the wing up and down.</a:t>
            </a:r>
          </a:p>
          <a:p>
            <a:r>
              <a:rPr lang="en-US" dirty="0"/>
              <a:t>Flight muscles are located in the breast area and are attached to the </a:t>
            </a:r>
            <a:r>
              <a:rPr lang="en-US" dirty="0" smtClean="0"/>
              <a:t>keel.</a:t>
            </a:r>
            <a:endParaRPr lang="en-US" dirty="0"/>
          </a:p>
        </p:txBody>
      </p:sp>
      <p:pic>
        <p:nvPicPr>
          <p:cNvPr id="3074" name="Picture 2" descr="flapping bird  animation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82690"/>
            <a:ext cx="1611841" cy="183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Adaptations</a:t>
            </a:r>
            <a:endParaRPr lang="en-US" dirty="0"/>
          </a:p>
        </p:txBody>
      </p:sp>
      <p:sp>
        <p:nvSpPr>
          <p:cNvPr id="3" name="Content Placeholder 2"/>
          <p:cNvSpPr>
            <a:spLocks noGrp="1"/>
          </p:cNvSpPr>
          <p:nvPr>
            <p:ph sz="quarter" idx="1"/>
          </p:nvPr>
        </p:nvSpPr>
        <p:spPr>
          <a:xfrm>
            <a:off x="612648" y="1600200"/>
            <a:ext cx="8153400" cy="1600200"/>
          </a:xfrm>
        </p:spPr>
        <p:txBody>
          <a:bodyPr/>
          <a:lstStyle/>
          <a:p>
            <a:r>
              <a:rPr lang="en-US" dirty="0" smtClean="0"/>
              <a:t>The </a:t>
            </a:r>
            <a:r>
              <a:rPr lang="en-US" dirty="0" err="1" smtClean="0"/>
              <a:t>supracoracoideus</a:t>
            </a:r>
            <a:r>
              <a:rPr lang="en-US" dirty="0" smtClean="0"/>
              <a:t> </a:t>
            </a:r>
            <a:r>
              <a:rPr lang="en-US" dirty="0"/>
              <a:t>works using a pulley like system to lift the wing while the pectorals provide the </a:t>
            </a:r>
            <a:r>
              <a:rPr lang="en-US" dirty="0" smtClean="0"/>
              <a:t>down stroke.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3048000"/>
            <a:ext cx="6680200" cy="396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581400" y="5880100"/>
            <a:ext cx="1316832" cy="5334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62400" y="5295900"/>
            <a:ext cx="1826816" cy="5334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2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1524000"/>
            <a:ext cx="9144000" cy="6064898"/>
          </a:xfrm>
          <a:prstGeom prst="rect">
            <a:avLst/>
          </a:prstGeom>
        </p:spPr>
      </p:pic>
      <p:sp>
        <p:nvSpPr>
          <p:cNvPr id="2" name="Title 1"/>
          <p:cNvSpPr>
            <a:spLocks noGrp="1"/>
          </p:cNvSpPr>
          <p:nvPr>
            <p:ph type="title"/>
          </p:nvPr>
        </p:nvSpPr>
        <p:spPr/>
        <p:txBody>
          <a:bodyPr/>
          <a:lstStyle/>
          <a:p>
            <a:r>
              <a:rPr lang="en-US" dirty="0" smtClean="0"/>
              <a:t>Feathers</a:t>
            </a:r>
            <a:endParaRPr lang="en-US" dirty="0"/>
          </a:p>
        </p:txBody>
      </p:sp>
      <p:sp>
        <p:nvSpPr>
          <p:cNvPr id="5" name="Content Placeholder 4"/>
          <p:cNvSpPr>
            <a:spLocks noGrp="1"/>
          </p:cNvSpPr>
          <p:nvPr>
            <p:ph sz="quarter" idx="2"/>
          </p:nvPr>
        </p:nvSpPr>
        <p:spPr>
          <a:xfrm>
            <a:off x="4648201" y="1600200"/>
            <a:ext cx="4495800" cy="5801833"/>
          </a:xfrm>
        </p:spPr>
        <p:txBody>
          <a:bodyPr>
            <a:normAutofit fontScale="92500" lnSpcReduction="20000"/>
          </a:bodyPr>
          <a:lstStyle/>
          <a:p>
            <a:r>
              <a:rPr lang="en-US" dirty="0"/>
              <a:t>Birds are the only species to have the adaptation of </a:t>
            </a:r>
            <a:r>
              <a:rPr lang="en-US" dirty="0" smtClean="0"/>
              <a:t>feathers.</a:t>
            </a:r>
            <a:endParaRPr lang="en-US" dirty="0"/>
          </a:p>
          <a:p>
            <a:r>
              <a:rPr lang="en-US" dirty="0"/>
              <a:t>They are made out of the same substance your finger nails are made of: </a:t>
            </a:r>
            <a:r>
              <a:rPr lang="en-US" dirty="0" smtClean="0"/>
              <a:t>keratin.</a:t>
            </a:r>
            <a:endParaRPr lang="en-US" dirty="0"/>
          </a:p>
          <a:p>
            <a:r>
              <a:rPr lang="en-US" dirty="0"/>
              <a:t>Feathers must all be in working condition for the bird to fly effectively, which is why you see birds preening their feathers so </a:t>
            </a:r>
            <a:r>
              <a:rPr lang="en-US" dirty="0" smtClean="0"/>
              <a:t>often.</a:t>
            </a:r>
            <a:endParaRPr lang="en-US" dirty="0"/>
          </a:p>
          <a:p>
            <a:r>
              <a:rPr lang="en-US" dirty="0"/>
              <a:t>Once a feather is broken it cannot be repaired, only </a:t>
            </a:r>
            <a:r>
              <a:rPr lang="en-US" dirty="0" smtClean="0"/>
              <a:t>removed.</a:t>
            </a:r>
            <a:endParaRPr lang="en-US" dirty="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736600" y="2133600"/>
            <a:ext cx="3687805"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182" b="95636" l="9290" r="89071"/>
                    </a14:imgEffect>
                  </a14:imgLayer>
                </a14:imgProps>
              </a:ext>
              <a:ext uri="{28A0092B-C50C-407E-A947-70E740481C1C}">
                <a14:useLocalDpi xmlns:a14="http://schemas.microsoft.com/office/drawing/2010/main" val="0"/>
              </a:ext>
            </a:extLst>
          </a:blip>
          <a:srcRect/>
          <a:stretch>
            <a:fillRect/>
          </a:stretch>
        </p:blipFill>
        <p:spPr bwMode="auto">
          <a:xfrm rot="4394192">
            <a:off x="6958463" y="-540730"/>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80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Feathers</a:t>
            </a:r>
            <a:endParaRPr lang="en-US" dirty="0"/>
          </a:p>
        </p:txBody>
      </p:sp>
      <p:sp>
        <p:nvSpPr>
          <p:cNvPr id="6" name="Content Placeholder 5"/>
          <p:cNvSpPr>
            <a:spLocks noGrp="1"/>
          </p:cNvSpPr>
          <p:nvPr>
            <p:ph sz="quarter" idx="1"/>
          </p:nvPr>
        </p:nvSpPr>
        <p:spPr/>
        <p:txBody>
          <a:bodyPr/>
          <a:lstStyle/>
          <a:p>
            <a:r>
              <a:rPr lang="en-US" dirty="0" smtClean="0"/>
              <a:t>There are many types of feathers that can be found on a bird, each is specialized for its own role.</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47"/>
          <a:stretch/>
        </p:blipFill>
        <p:spPr>
          <a:xfrm>
            <a:off x="1600200" y="2628900"/>
            <a:ext cx="6223000" cy="425450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28900"/>
            <a:ext cx="47625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2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676777"/>
            <a:ext cx="3037915" cy="218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rot="5400000">
            <a:off x="6252889" y="152673"/>
            <a:ext cx="762546"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p:txBody>
          <a:bodyPr>
            <a:normAutofit/>
          </a:bodyPr>
          <a:lstStyle/>
          <a:p>
            <a:r>
              <a:rPr lang="en-US" sz="2800" dirty="0" err="1" smtClean="0"/>
              <a:t>Rectrices</a:t>
            </a:r>
            <a:r>
              <a:rPr lang="en-US" sz="2800" dirty="0" smtClean="0"/>
              <a:t> (tail feathers)</a:t>
            </a:r>
          </a:p>
          <a:p>
            <a:pPr lvl="1"/>
            <a:r>
              <a:rPr lang="en-US" sz="2400" dirty="0" smtClean="0"/>
              <a:t>Help provide lift, stability, and maneuverability in flight</a:t>
            </a:r>
          </a:p>
          <a:p>
            <a:endParaRPr lang="en-US" sz="2800" dirty="0" smtClean="0"/>
          </a:p>
          <a:p>
            <a:r>
              <a:rPr lang="en-US" sz="2800" dirty="0" smtClean="0"/>
              <a:t>Remiges (flight feathers)</a:t>
            </a:r>
          </a:p>
          <a:p>
            <a:pPr lvl="1"/>
            <a:r>
              <a:rPr lang="en-US" sz="2400" dirty="0" smtClean="0"/>
              <a:t>Support the bird during flight</a:t>
            </a:r>
          </a:p>
          <a:p>
            <a:pPr lvl="1"/>
            <a:r>
              <a:rPr lang="en-US" sz="2400" dirty="0" smtClean="0">
                <a:solidFill>
                  <a:srgbClr val="F56B6E"/>
                </a:solidFill>
              </a:rPr>
              <a:t>Primaries</a:t>
            </a:r>
            <a:r>
              <a:rPr lang="en-US" sz="2400" dirty="0" smtClean="0"/>
              <a:t> = outer remiges, the strongest flight feather</a:t>
            </a:r>
          </a:p>
          <a:p>
            <a:pPr lvl="1"/>
            <a:r>
              <a:rPr lang="en-US" sz="2400" dirty="0" smtClean="0">
                <a:solidFill>
                  <a:schemeClr val="accent1">
                    <a:lumMod val="60000"/>
                    <a:lumOff val="40000"/>
                  </a:schemeClr>
                </a:solidFill>
              </a:rPr>
              <a:t>Secondaries</a:t>
            </a:r>
            <a:r>
              <a:rPr lang="en-US" sz="2400" dirty="0" smtClean="0"/>
              <a:t> = provide lift in soaring and flapping flight</a:t>
            </a:r>
          </a:p>
          <a:p>
            <a:endParaRPr lang="en-US" sz="2800" dirty="0" smtClean="0"/>
          </a:p>
          <a:p>
            <a:r>
              <a:rPr lang="en-US" sz="2800" dirty="0" smtClean="0"/>
              <a:t>Coverts = streamline the shape of the wing</a:t>
            </a:r>
          </a:p>
          <a:p>
            <a:pPr lvl="1"/>
            <a:endParaRPr lang="en-US" sz="2400" dirty="0" smtClean="0"/>
          </a:p>
          <a:p>
            <a:pPr lvl="1"/>
            <a:endParaRPr lang="en-US" sz="2400" dirty="0"/>
          </a:p>
        </p:txBody>
      </p:sp>
      <p:sp>
        <p:nvSpPr>
          <p:cNvPr id="2" name="Title 1"/>
          <p:cNvSpPr>
            <a:spLocks noGrp="1"/>
          </p:cNvSpPr>
          <p:nvPr>
            <p:ph type="title"/>
          </p:nvPr>
        </p:nvSpPr>
        <p:spPr/>
        <p:txBody>
          <a:bodyPr/>
          <a:lstStyle/>
          <a:p>
            <a:r>
              <a:rPr lang="en-US" dirty="0" smtClean="0"/>
              <a:t>Types of Feathers</a:t>
            </a:r>
            <a:endParaRPr lang="en-US" dirty="0"/>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5"/>
          <a:stretch/>
        </p:blipFill>
        <p:spPr bwMode="auto">
          <a:xfrm rot="5400000">
            <a:off x="6319836" y="2097235"/>
            <a:ext cx="628650" cy="283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0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2000"/>
                                        <p:tgtEl>
                                          <p:spTgt spid="5122"/>
                                        </p:tgtEl>
                                      </p:cBhvr>
                                    </p:animEffect>
                                    <p:anim calcmode="lin" valueType="num">
                                      <p:cBhvr>
                                        <p:cTn id="14" dur="2000" fill="hold"/>
                                        <p:tgtEl>
                                          <p:spTgt spid="5122"/>
                                        </p:tgtEl>
                                        <p:attrNameLst>
                                          <p:attrName>ppt_w</p:attrName>
                                        </p:attrNameLst>
                                      </p:cBhvr>
                                      <p:tavLst>
                                        <p:tav tm="0" fmla="#ppt_w*sin(2.5*pi*$)">
                                          <p:val>
                                            <p:fltVal val="0"/>
                                          </p:val>
                                        </p:tav>
                                        <p:tav tm="100000">
                                          <p:val>
                                            <p:fltVal val="1"/>
                                          </p:val>
                                        </p:tav>
                                      </p:tavLst>
                                    </p:anim>
                                    <p:anim calcmode="lin" valueType="num">
                                      <p:cBhvr>
                                        <p:cTn id="15"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5123"/>
                                        </p:tgtEl>
                                        <p:attrNameLst>
                                          <p:attrName>style.visibility</p:attrName>
                                        </p:attrNameLst>
                                      </p:cBhvr>
                                      <p:to>
                                        <p:strVal val="visible"/>
                                      </p:to>
                                    </p:set>
                                    <p:animEffect transition="in" filter="fade">
                                      <p:cBhvr>
                                        <p:cTn id="32" dur="2000"/>
                                        <p:tgtEl>
                                          <p:spTgt spid="5123"/>
                                        </p:tgtEl>
                                      </p:cBhvr>
                                    </p:animEffect>
                                    <p:anim calcmode="lin" valueType="num">
                                      <p:cBhvr>
                                        <p:cTn id="33" dur="2000" fill="hold"/>
                                        <p:tgtEl>
                                          <p:spTgt spid="5123"/>
                                        </p:tgtEl>
                                        <p:attrNameLst>
                                          <p:attrName>ppt_w</p:attrName>
                                        </p:attrNameLst>
                                      </p:cBhvr>
                                      <p:tavLst>
                                        <p:tav tm="0" fmla="#ppt_w*sin(2.5*pi*$)">
                                          <p:val>
                                            <p:fltVal val="0"/>
                                          </p:val>
                                        </p:tav>
                                        <p:tav tm="100000">
                                          <p:val>
                                            <p:fltVal val="1"/>
                                          </p:val>
                                        </p:tav>
                                      </p:tavLst>
                                    </p:anim>
                                    <p:anim calcmode="lin" valueType="num">
                                      <p:cBhvr>
                                        <p:cTn id="34" dur="2000" fill="hold"/>
                                        <p:tgtEl>
                                          <p:spTgt spid="512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7" presetID="45" presetClass="entr" presetSubtype="0" fill="hold" nodeType="withEffect">
                                  <p:stCondLst>
                                    <p:cond delay="0"/>
                                  </p:stCondLst>
                                  <p:childTnLst>
                                    <p:set>
                                      <p:cBhvr>
                                        <p:cTn id="48" dur="1" fill="hold">
                                          <p:stCondLst>
                                            <p:cond delay="0"/>
                                          </p:stCondLst>
                                        </p:cTn>
                                        <p:tgtEl>
                                          <p:spTgt spid="5124"/>
                                        </p:tgtEl>
                                        <p:attrNameLst>
                                          <p:attrName>style.visibility</p:attrName>
                                        </p:attrNameLst>
                                      </p:cBhvr>
                                      <p:to>
                                        <p:strVal val="visible"/>
                                      </p:to>
                                    </p:set>
                                    <p:animEffect transition="in" filter="fade">
                                      <p:cBhvr>
                                        <p:cTn id="49" dur="2000"/>
                                        <p:tgtEl>
                                          <p:spTgt spid="5124"/>
                                        </p:tgtEl>
                                      </p:cBhvr>
                                    </p:animEffect>
                                    <p:anim calcmode="lin" valueType="num">
                                      <p:cBhvr>
                                        <p:cTn id="50" dur="2000" fill="hold"/>
                                        <p:tgtEl>
                                          <p:spTgt spid="5124"/>
                                        </p:tgtEl>
                                        <p:attrNameLst>
                                          <p:attrName>ppt_w</p:attrName>
                                        </p:attrNameLst>
                                      </p:cBhvr>
                                      <p:tavLst>
                                        <p:tav tm="0" fmla="#ppt_w*sin(2.5*pi*$)">
                                          <p:val>
                                            <p:fltVal val="0"/>
                                          </p:val>
                                        </p:tav>
                                        <p:tav tm="100000">
                                          <p:val>
                                            <p:fltVal val="1"/>
                                          </p:val>
                                        </p:tav>
                                      </p:tavLst>
                                    </p:anim>
                                    <p:anim calcmode="lin" valueType="num">
                                      <p:cBhvr>
                                        <p:cTn id="51" dur="2000" fill="hold"/>
                                        <p:tgtEl>
                                          <p:spTgt spid="5124"/>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7564" y="5871448"/>
            <a:ext cx="817564" cy="116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52373">
            <a:off x="3285575" y="3807840"/>
            <a:ext cx="896740" cy="286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063025" y="2388368"/>
            <a:ext cx="882650" cy="294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55608" y="1053279"/>
            <a:ext cx="849313" cy="268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Types of Feathers</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92500" lnSpcReduction="20000"/>
          </a:bodyPr>
          <a:lstStyle/>
          <a:p>
            <a:r>
              <a:rPr lang="en-US" dirty="0" err="1" smtClean="0"/>
              <a:t>Semiplume</a:t>
            </a:r>
            <a:r>
              <a:rPr lang="en-US" dirty="0" smtClean="0"/>
              <a:t> = found between other feathers, help maintain the streamlined shape of bird</a:t>
            </a:r>
          </a:p>
          <a:p>
            <a:endParaRPr lang="en-US" dirty="0" smtClean="0"/>
          </a:p>
          <a:p>
            <a:r>
              <a:rPr lang="en-US" dirty="0" err="1" smtClean="0"/>
              <a:t>Filoplume</a:t>
            </a:r>
            <a:r>
              <a:rPr lang="en-US" dirty="0" smtClean="0"/>
              <a:t> = are thought to provide birds with feedback on other feather activity to make sure the wing is streamlined properly</a:t>
            </a:r>
          </a:p>
          <a:p>
            <a:endParaRPr lang="en-US" dirty="0" smtClean="0"/>
          </a:p>
          <a:p>
            <a:r>
              <a:rPr lang="en-US" dirty="0" smtClean="0"/>
              <a:t>Bristle = have a tactile function, usually found on the face of the bird</a:t>
            </a:r>
          </a:p>
          <a:p>
            <a:endParaRPr lang="en-US" dirty="0" smtClean="0"/>
          </a:p>
          <a:p>
            <a:r>
              <a:rPr lang="en-US" dirty="0" smtClean="0"/>
              <a:t>Downy = keep the bird warm by creating a puffy tangle of insulating air pockets</a:t>
            </a:r>
          </a:p>
          <a:p>
            <a:endParaRPr lang="en-US" dirty="0"/>
          </a:p>
        </p:txBody>
      </p:sp>
    </p:spTree>
    <p:extLst>
      <p:ext uri="{BB962C8B-B14F-4D97-AF65-F5344CB8AC3E}">
        <p14:creationId xmlns:p14="http://schemas.microsoft.com/office/powerpoint/2010/main" val="17861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45" presetClass="entr" presetSubtype="0"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2000"/>
                                        <p:tgtEl>
                                          <p:spTgt spid="1027"/>
                                        </p:tgtEl>
                                      </p:cBhvr>
                                    </p:animEffect>
                                    <p:anim calcmode="lin" valueType="num">
                                      <p:cBhvr>
                                        <p:cTn id="23" dur="2000" fill="hold"/>
                                        <p:tgtEl>
                                          <p:spTgt spid="1027"/>
                                        </p:tgtEl>
                                        <p:attrNameLst>
                                          <p:attrName>ppt_w</p:attrName>
                                        </p:attrNameLst>
                                      </p:cBhvr>
                                      <p:tavLst>
                                        <p:tav tm="0" fmla="#ppt_w*sin(2.5*pi*$)">
                                          <p:val>
                                            <p:fltVal val="0"/>
                                          </p:val>
                                        </p:tav>
                                        <p:tav tm="100000">
                                          <p:val>
                                            <p:fltVal val="1"/>
                                          </p:val>
                                        </p:tav>
                                      </p:tavLst>
                                    </p:anim>
                                    <p:anim calcmode="lin" valueType="num">
                                      <p:cBhvr>
                                        <p:cTn id="24"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45"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2000"/>
                                        <p:tgtEl>
                                          <p:spTgt spid="1028"/>
                                        </p:tgtEl>
                                      </p:cBhvr>
                                    </p:animEffect>
                                    <p:anim calcmode="lin" valueType="num">
                                      <p:cBhvr>
                                        <p:cTn id="34" dur="2000" fill="hold"/>
                                        <p:tgtEl>
                                          <p:spTgt spid="1028"/>
                                        </p:tgtEl>
                                        <p:attrNameLst>
                                          <p:attrName>ppt_w</p:attrName>
                                        </p:attrNameLst>
                                      </p:cBhvr>
                                      <p:tavLst>
                                        <p:tav tm="0" fmla="#ppt_w*sin(2.5*pi*$)">
                                          <p:val>
                                            <p:fltVal val="0"/>
                                          </p:val>
                                        </p:tav>
                                        <p:tav tm="100000">
                                          <p:val>
                                            <p:fltVal val="1"/>
                                          </p:val>
                                        </p:tav>
                                      </p:tavLst>
                                    </p:anim>
                                    <p:anim calcmode="lin" valueType="num">
                                      <p:cBhvr>
                                        <p:cTn id="35"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2" presetID="45" presetClass="entr" presetSubtype="0" fill="hold" nodeType="with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fade">
                                      <p:cBhvr>
                                        <p:cTn id="44" dur="2000"/>
                                        <p:tgtEl>
                                          <p:spTgt spid="1029"/>
                                        </p:tgtEl>
                                      </p:cBhvr>
                                    </p:animEffect>
                                    <p:anim calcmode="lin" valueType="num">
                                      <p:cBhvr>
                                        <p:cTn id="45" dur="2000" fill="hold"/>
                                        <p:tgtEl>
                                          <p:spTgt spid="1029"/>
                                        </p:tgtEl>
                                        <p:attrNameLst>
                                          <p:attrName>ppt_w</p:attrName>
                                        </p:attrNameLst>
                                      </p:cBhvr>
                                      <p:tavLst>
                                        <p:tav tm="0" fmla="#ppt_w*sin(2.5*pi*$)">
                                          <p:val>
                                            <p:fltVal val="0"/>
                                          </p:val>
                                        </p:tav>
                                        <p:tav tm="100000">
                                          <p:val>
                                            <p:fltVal val="1"/>
                                          </p:val>
                                        </p:tav>
                                      </p:tavLst>
                                    </p:anim>
                                    <p:anim calcmode="lin" valueType="num">
                                      <p:cBhvr>
                                        <p:cTn id="46" dur="2000" fill="hold"/>
                                        <p:tgtEl>
                                          <p:spTgt spid="10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905000"/>
            <a:ext cx="6019800" cy="4783005"/>
          </a:xfrm>
          <a:prstGeom prst="rect">
            <a:avLst/>
          </a:prstGeom>
        </p:spPr>
      </p:pic>
      <p:sp>
        <p:nvSpPr>
          <p:cNvPr id="2" name="Title 1"/>
          <p:cNvSpPr>
            <a:spLocks noGrp="1"/>
          </p:cNvSpPr>
          <p:nvPr>
            <p:ph type="title"/>
          </p:nvPr>
        </p:nvSpPr>
        <p:spPr/>
        <p:txBody>
          <a:bodyPr/>
          <a:lstStyle/>
          <a:p>
            <a:r>
              <a:rPr lang="en-US" dirty="0" smtClean="0"/>
              <a:t>Feathers</a:t>
            </a:r>
            <a:endParaRPr lang="en-US" dirty="0"/>
          </a:p>
        </p:txBody>
      </p:sp>
      <p:sp>
        <p:nvSpPr>
          <p:cNvPr id="3" name="Content Placeholder 2"/>
          <p:cNvSpPr>
            <a:spLocks noGrp="1"/>
          </p:cNvSpPr>
          <p:nvPr>
            <p:ph sz="quarter" idx="1"/>
          </p:nvPr>
        </p:nvSpPr>
        <p:spPr/>
        <p:txBody>
          <a:bodyPr/>
          <a:lstStyle/>
          <a:p>
            <a:r>
              <a:rPr lang="en-US" dirty="0" smtClean="0"/>
              <a:t>The basic feather is similar to the one shown:</a:t>
            </a:r>
            <a:endParaRPr lang="en-US" dirty="0"/>
          </a:p>
        </p:txBody>
      </p:sp>
      <p:sp>
        <p:nvSpPr>
          <p:cNvPr id="6" name="TextBox 5"/>
          <p:cNvSpPr txBox="1"/>
          <p:nvPr/>
        </p:nvSpPr>
        <p:spPr>
          <a:xfrm rot="18963352">
            <a:off x="3259708" y="2665927"/>
            <a:ext cx="2259024" cy="369332"/>
          </a:xfrm>
          <a:prstGeom prst="rect">
            <a:avLst/>
          </a:prstGeom>
          <a:noFill/>
        </p:spPr>
        <p:txBody>
          <a:bodyPr wrap="square" rtlCol="0">
            <a:spAutoFit/>
          </a:bodyPr>
          <a:lstStyle/>
          <a:p>
            <a:pPr algn="ctr"/>
            <a:r>
              <a:rPr lang="en-US" dirty="0" smtClean="0"/>
              <a:t>Vane = the feather </a:t>
            </a:r>
            <a:endParaRPr lang="en-US" dirty="0"/>
          </a:p>
        </p:txBody>
      </p:sp>
      <p:sp>
        <p:nvSpPr>
          <p:cNvPr id="7" name="TextBox 6"/>
          <p:cNvSpPr txBox="1"/>
          <p:nvPr/>
        </p:nvSpPr>
        <p:spPr>
          <a:xfrm>
            <a:off x="6477000" y="3735074"/>
            <a:ext cx="2438400" cy="923330"/>
          </a:xfrm>
          <a:prstGeom prst="rect">
            <a:avLst/>
          </a:prstGeom>
          <a:noFill/>
        </p:spPr>
        <p:txBody>
          <a:bodyPr wrap="square" rtlCol="0">
            <a:spAutoFit/>
          </a:bodyPr>
          <a:lstStyle/>
          <a:p>
            <a:pPr algn="ctr"/>
            <a:r>
              <a:rPr lang="en-US" dirty="0" smtClean="0"/>
              <a:t>Rachis = central shaft of the feather where the vanes are attached </a:t>
            </a:r>
            <a:endParaRPr lang="en-US" dirty="0"/>
          </a:p>
        </p:txBody>
      </p:sp>
      <p:sp>
        <p:nvSpPr>
          <p:cNvPr id="8" name="TextBox 7"/>
          <p:cNvSpPr txBox="1"/>
          <p:nvPr/>
        </p:nvSpPr>
        <p:spPr>
          <a:xfrm>
            <a:off x="6292850" y="4782535"/>
            <a:ext cx="2667000" cy="646331"/>
          </a:xfrm>
          <a:prstGeom prst="rect">
            <a:avLst/>
          </a:prstGeom>
          <a:noFill/>
        </p:spPr>
        <p:txBody>
          <a:bodyPr wrap="square" rtlCol="0">
            <a:spAutoFit/>
          </a:bodyPr>
          <a:lstStyle/>
          <a:p>
            <a:pPr algn="ctr"/>
            <a:r>
              <a:rPr lang="en-US" dirty="0" smtClean="0"/>
              <a:t>Barb = branches of the rachis that form the vanes </a:t>
            </a:r>
            <a:endParaRPr lang="en-US" dirty="0"/>
          </a:p>
        </p:txBody>
      </p:sp>
      <p:sp>
        <p:nvSpPr>
          <p:cNvPr id="9" name="TextBox 8"/>
          <p:cNvSpPr txBox="1"/>
          <p:nvPr/>
        </p:nvSpPr>
        <p:spPr>
          <a:xfrm>
            <a:off x="4876800" y="6026666"/>
            <a:ext cx="4000500" cy="369332"/>
          </a:xfrm>
          <a:prstGeom prst="rect">
            <a:avLst/>
          </a:prstGeom>
          <a:noFill/>
        </p:spPr>
        <p:txBody>
          <a:bodyPr wrap="square" rtlCol="0">
            <a:spAutoFit/>
          </a:bodyPr>
          <a:lstStyle/>
          <a:p>
            <a:pPr algn="ctr"/>
            <a:r>
              <a:rPr lang="en-US" dirty="0" err="1" smtClean="0"/>
              <a:t>Afterfeather</a:t>
            </a:r>
            <a:r>
              <a:rPr lang="en-US" dirty="0" smtClean="0"/>
              <a:t> = provides extra warmth</a:t>
            </a:r>
            <a:endParaRPr lang="en-US" dirty="0"/>
          </a:p>
        </p:txBody>
      </p:sp>
      <p:sp>
        <p:nvSpPr>
          <p:cNvPr id="10" name="TextBox 9"/>
          <p:cNvSpPr txBox="1"/>
          <p:nvPr/>
        </p:nvSpPr>
        <p:spPr>
          <a:xfrm>
            <a:off x="3054350" y="6503339"/>
            <a:ext cx="4572000" cy="369332"/>
          </a:xfrm>
          <a:prstGeom prst="rect">
            <a:avLst/>
          </a:prstGeom>
          <a:noFill/>
        </p:spPr>
        <p:txBody>
          <a:bodyPr wrap="square" rtlCol="0">
            <a:spAutoFit/>
          </a:bodyPr>
          <a:lstStyle/>
          <a:p>
            <a:pPr algn="ctr"/>
            <a:r>
              <a:rPr lang="en-US" dirty="0" smtClean="0"/>
              <a:t>Downy barbs = provides more insulation</a:t>
            </a:r>
            <a:endParaRPr lang="en-US" dirty="0"/>
          </a:p>
        </p:txBody>
      </p:sp>
      <p:sp>
        <p:nvSpPr>
          <p:cNvPr id="11" name="TextBox 10"/>
          <p:cNvSpPr txBox="1"/>
          <p:nvPr/>
        </p:nvSpPr>
        <p:spPr>
          <a:xfrm>
            <a:off x="609600" y="3834837"/>
            <a:ext cx="2514600" cy="923330"/>
          </a:xfrm>
          <a:prstGeom prst="rect">
            <a:avLst/>
          </a:prstGeom>
          <a:noFill/>
        </p:spPr>
        <p:txBody>
          <a:bodyPr wrap="square" rtlCol="0">
            <a:spAutoFit/>
          </a:bodyPr>
          <a:lstStyle/>
          <a:p>
            <a:pPr algn="ctr"/>
            <a:r>
              <a:rPr lang="en-US" dirty="0" err="1" smtClean="0"/>
              <a:t>Calamus</a:t>
            </a:r>
            <a:r>
              <a:rPr lang="en-US" dirty="0" smtClean="0"/>
              <a:t> = hollow shaft that attaches feather to the birds skin</a:t>
            </a:r>
            <a:endParaRPr lang="en-US" dirty="0"/>
          </a:p>
        </p:txBody>
      </p:sp>
    </p:spTree>
    <p:extLst>
      <p:ext uri="{BB962C8B-B14F-4D97-AF65-F5344CB8AC3E}">
        <p14:creationId xmlns:p14="http://schemas.microsoft.com/office/powerpoint/2010/main" val="51261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1" nodeType="clickEffect">
                                  <p:stCondLst>
                                    <p:cond delay="0"/>
                                  </p:stCondLst>
                                  <p:childTnLst>
                                    <p:animEffect transition="out" filter="wipe(down)">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22" presetClass="exit" presetSubtype="4" fill="hold" grpId="1" nodeType="withEffect">
                                  <p:stCondLst>
                                    <p:cond delay="0"/>
                                  </p:stCondLst>
                                  <p:childTnLst>
                                    <p:animEffect transition="out" filter="wipe(down)">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22" presetClass="exit" presetSubtype="4" fill="hold" grpId="1" nodeType="withEffect">
                                  <p:stCondLst>
                                    <p:cond delay="0"/>
                                  </p:stCondLst>
                                  <p:childTnLst>
                                    <p:animEffect transition="out" filter="wipe(down)">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22" presetClass="exit" presetSubtype="4" fill="hold" grpId="1" nodeType="withEffect">
                                  <p:stCondLst>
                                    <p:cond delay="0"/>
                                  </p:stCondLst>
                                  <p:childTnLst>
                                    <p:animEffect transition="out" filter="wipe(down)">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22" presetClass="exit" presetSubtype="4" fill="hold" grpId="1" nodeType="withEffect">
                                  <p:stCondLst>
                                    <p:cond delay="0"/>
                                  </p:stCondLst>
                                  <p:childTnLst>
                                    <p:animEffect transition="out" filter="wipe(down)">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22" presetClass="exit" presetSubtype="4" fill="hold" nodeType="withEffect">
                                  <p:stCondLst>
                                    <p:cond delay="0"/>
                                  </p:stCondLst>
                                  <p:childTnLst>
                                    <p:animEffect transition="out" filter="wipe(down)">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Feathers</a:t>
            </a:r>
            <a:endParaRPr lang="en-US" dirty="0"/>
          </a:p>
        </p:txBody>
      </p:sp>
      <p:sp>
        <p:nvSpPr>
          <p:cNvPr id="3" name="Content Placeholder 2"/>
          <p:cNvSpPr>
            <a:spLocks noGrp="1"/>
          </p:cNvSpPr>
          <p:nvPr>
            <p:ph sz="quarter" idx="1"/>
          </p:nvPr>
        </p:nvSpPr>
        <p:spPr>
          <a:xfrm>
            <a:off x="612648" y="1600200"/>
            <a:ext cx="4416552" cy="4495800"/>
          </a:xfrm>
        </p:spPr>
        <p:txBody>
          <a:bodyPr/>
          <a:lstStyle/>
          <a:p>
            <a:r>
              <a:rPr lang="en-US" dirty="0" smtClean="0"/>
              <a:t>A close up of the feather:</a:t>
            </a:r>
          </a:p>
          <a:p>
            <a:endParaRPr lang="en-US" dirty="0"/>
          </a:p>
          <a:p>
            <a:endParaRPr lang="en-US" dirty="0" smtClean="0"/>
          </a:p>
          <a:p>
            <a:r>
              <a:rPr lang="en-US" dirty="0" smtClean="0"/>
              <a:t>Barbules are tiny extensions from the barbs.</a:t>
            </a:r>
          </a:p>
          <a:p>
            <a:r>
              <a:rPr lang="en-US" dirty="0" smtClean="0"/>
              <a:t>Barbicels are tiny hooks that interlock to hold the barbules together.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676400"/>
            <a:ext cx="4000000" cy="4994286"/>
          </a:xfrm>
          <a:prstGeom prst="rect">
            <a:avLst/>
          </a:prstGeom>
        </p:spPr>
      </p:pic>
    </p:spTree>
    <p:extLst>
      <p:ext uri="{BB962C8B-B14F-4D97-AF65-F5344CB8AC3E}">
        <p14:creationId xmlns:p14="http://schemas.microsoft.com/office/powerpoint/2010/main" val="92379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Wings	</a:t>
            </a:r>
            <a:endParaRPr lang="en-US" dirty="0"/>
          </a:p>
        </p:txBody>
      </p:sp>
      <p:sp>
        <p:nvSpPr>
          <p:cNvPr id="3" name="Content Placeholder 2"/>
          <p:cNvSpPr>
            <a:spLocks noGrp="1"/>
          </p:cNvSpPr>
          <p:nvPr>
            <p:ph sz="quarter" idx="1"/>
          </p:nvPr>
        </p:nvSpPr>
        <p:spPr/>
        <p:txBody>
          <a:bodyPr/>
          <a:lstStyle/>
          <a:p>
            <a:r>
              <a:rPr lang="en-US" dirty="0" smtClean="0"/>
              <a:t>Birds use their wings for different types of flight!</a:t>
            </a:r>
          </a:p>
          <a:p>
            <a:pPr lvl="1"/>
            <a:r>
              <a:rPr lang="en-US" dirty="0" smtClean="0"/>
              <a:t>Flapping</a:t>
            </a:r>
          </a:p>
          <a:p>
            <a:pPr lvl="2"/>
            <a:r>
              <a:rPr lang="en-US" dirty="0" smtClean="0"/>
              <a:t>This is how birds produce the lift they need to take flight</a:t>
            </a:r>
          </a:p>
          <a:p>
            <a:pPr lvl="2"/>
            <a:r>
              <a:rPr lang="en-US" dirty="0" smtClean="0"/>
              <a:t>Flapping also provides forward momentum</a:t>
            </a:r>
            <a:endParaRPr lang="en-US" dirty="0"/>
          </a:p>
          <a:p>
            <a:pPr lvl="1"/>
            <a:r>
              <a:rPr lang="en-US" dirty="0" smtClean="0"/>
              <a:t>Twisting</a:t>
            </a:r>
          </a:p>
          <a:p>
            <a:pPr lvl="2"/>
            <a:r>
              <a:rPr lang="en-US" dirty="0" smtClean="0"/>
              <a:t>Allows for the bird to maintain the right angle for best airflow, especially while soaring</a:t>
            </a:r>
          </a:p>
          <a:p>
            <a:pPr lvl="1"/>
            <a:r>
              <a:rPr lang="en-US" dirty="0" smtClean="0"/>
              <a:t>Folding</a:t>
            </a:r>
          </a:p>
          <a:p>
            <a:pPr lvl="2"/>
            <a:r>
              <a:rPr lang="en-US" dirty="0" smtClean="0"/>
              <a:t>Allows for birds to fly with less effort and reduces drag</a:t>
            </a:r>
          </a:p>
          <a:p>
            <a:pPr lvl="1"/>
            <a:endParaRPr lang="en-US" dirty="0"/>
          </a:p>
        </p:txBody>
      </p:sp>
      <p:pic>
        <p:nvPicPr>
          <p:cNvPr id="2052" name="Picture 4" descr="http://www2.unil.ch/biomapper/opengl/bird-flap.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1143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2.unil.ch/biomapper/opengl/bird-twis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04817"/>
            <a:ext cx="1342438" cy="17339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2.unil.ch/biomapper/opengl/bird-spa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218445"/>
            <a:ext cx="1295400" cy="167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6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2000" fill="hold"/>
                                        <p:tgtEl>
                                          <p:spTgt spid="2052"/>
                                        </p:tgtEl>
                                        <p:attrNameLst>
                                          <p:attrName>ppt_x</p:attrName>
                                        </p:attrNameLst>
                                      </p:cBhvr>
                                      <p:tavLst>
                                        <p:tav tm="0">
                                          <p:val>
                                            <p:strVal val="0-#ppt_w/2"/>
                                          </p:val>
                                        </p:tav>
                                        <p:tav tm="100000">
                                          <p:val>
                                            <p:strVal val="#ppt_x"/>
                                          </p:val>
                                        </p:tav>
                                      </p:tavLst>
                                    </p:anim>
                                    <p:anim calcmode="lin" valueType="num">
                                      <p:cBhvr additive="base">
                                        <p:cTn id="20" dur="20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054"/>
                                        </p:tgtEl>
                                        <p:attrNameLst>
                                          <p:attrName>style.visibility</p:attrName>
                                        </p:attrNameLst>
                                      </p:cBhvr>
                                      <p:to>
                                        <p:strVal val="visible"/>
                                      </p:to>
                                    </p:set>
                                    <p:anim calcmode="lin" valueType="num">
                                      <p:cBhvr additive="base">
                                        <p:cTn id="43" dur="2000" fill="hold"/>
                                        <p:tgtEl>
                                          <p:spTgt spid="2054"/>
                                        </p:tgtEl>
                                        <p:attrNameLst>
                                          <p:attrName>ppt_x</p:attrName>
                                        </p:attrNameLst>
                                      </p:cBhvr>
                                      <p:tavLst>
                                        <p:tav tm="0">
                                          <p:val>
                                            <p:strVal val="0-#ppt_w/2"/>
                                          </p:val>
                                        </p:tav>
                                        <p:tav tm="100000">
                                          <p:val>
                                            <p:strVal val="#ppt_x"/>
                                          </p:val>
                                        </p:tav>
                                      </p:tavLst>
                                    </p:anim>
                                    <p:anim calcmode="lin" valueType="num">
                                      <p:cBhvr additive="base">
                                        <p:cTn id="44" dur="20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56"/>
                                        </p:tgtEl>
                                        <p:attrNameLst>
                                          <p:attrName>style.visibility</p:attrName>
                                        </p:attrNameLst>
                                      </p:cBhvr>
                                      <p:to>
                                        <p:strVal val="visible"/>
                                      </p:to>
                                    </p:set>
                                    <p:animEffect transition="in" filter="fade">
                                      <p:cBhvr>
                                        <p:cTn id="61" dur="500"/>
                                        <p:tgtEl>
                                          <p:spTgt spid="2056"/>
                                        </p:tgtEl>
                                      </p:cBhvr>
                                    </p:animEffect>
                                  </p:childTnLst>
                                </p:cTn>
                              </p:par>
                              <p:par>
                                <p:cTn id="62" presetID="37" presetClass="path" presetSubtype="0" accel="50000" decel="50000" fill="hold" nodeType="withEffect">
                                  <p:stCondLst>
                                    <p:cond delay="0"/>
                                  </p:stCondLst>
                                  <p:childTnLst>
                                    <p:animMotion origin="layout" path="M -0.3375 -0.03055 L -0.11875 0.00949 C -0.07291 0.01852 -0.00434 0.02338 0.06719 0.02338 C 0.14879 0.02338 0.21424 0.01852 0.26007 0.00949 L 0.47917 -0.03055 " pathEditMode="relative" rAng="0" ptsTypes="FffFF">
                                      <p:cBhvr>
                                        <p:cTn id="63" dur="3000" fill="hold"/>
                                        <p:tgtEl>
                                          <p:spTgt spid="2056"/>
                                        </p:tgtEl>
                                        <p:attrNameLst>
                                          <p:attrName>ppt_x</p:attrName>
                                          <p:attrName>ppt_y</p:attrName>
                                        </p:attrNameLst>
                                      </p:cBhvr>
                                      <p:rCtr x="40833" y="2685"/>
                                    </p:animMotion>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additive="base">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Emperor Penguins</a:t>
            </a:r>
          </a:p>
          <a:p>
            <a:r>
              <a:rPr lang="en-US" dirty="0" smtClean="0"/>
              <a:t>Chickens </a:t>
            </a:r>
            <a:endParaRPr lang="en-US" dirty="0"/>
          </a:p>
        </p:txBody>
      </p:sp>
      <p:sp>
        <p:nvSpPr>
          <p:cNvPr id="3" name="Title 2"/>
          <p:cNvSpPr>
            <a:spLocks noGrp="1"/>
          </p:cNvSpPr>
          <p:nvPr>
            <p:ph type="title"/>
          </p:nvPr>
        </p:nvSpPr>
        <p:spPr/>
        <p:txBody>
          <a:bodyPr/>
          <a:lstStyle/>
          <a:p>
            <a:r>
              <a:rPr lang="en-US" dirty="0" smtClean="0"/>
              <a:t>Flightless Birds</a:t>
            </a: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261" b="96014" l="10000" r="95870">
                        <a14:backgroundMark x1="68478" y1="80435" x2="68478" y2="80435"/>
                        <a14:backgroundMark x1="68478" y1="76087" x2="68478" y2="76087"/>
                      </a14:backgroundRemoval>
                    </a14:imgEffect>
                  </a14:imgLayer>
                </a14:imgProps>
              </a:ext>
              <a:ext uri="{28A0092B-C50C-407E-A947-70E740481C1C}">
                <a14:useLocalDpi xmlns:a14="http://schemas.microsoft.com/office/drawing/2010/main" val="0"/>
              </a:ext>
            </a:extLst>
          </a:blip>
          <a:srcRect/>
          <a:stretch>
            <a:fillRect/>
          </a:stretch>
        </p:blipFill>
        <p:spPr bwMode="auto">
          <a:xfrm>
            <a:off x="-2031724" y="3961572"/>
            <a:ext cx="51435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493" b="99502" l="3586" r="99602"/>
                    </a14:imgEffect>
                  </a14:imgLayer>
                </a14:imgProps>
              </a:ext>
              <a:ext uri="{28A0092B-C50C-407E-A947-70E740481C1C}">
                <a14:useLocalDpi xmlns:a14="http://schemas.microsoft.com/office/drawing/2010/main" val="0"/>
              </a:ext>
            </a:extLst>
          </a:blip>
          <a:srcRect/>
          <a:stretch>
            <a:fillRect/>
          </a:stretch>
        </p:blipFill>
        <p:spPr bwMode="auto">
          <a:xfrm rot="588186">
            <a:off x="5801673" y="4303597"/>
            <a:ext cx="3342327"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37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9250"/>
            <a:ext cx="9711197"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Habitats</a:t>
            </a:r>
            <a:endParaRPr lang="en-US" dirty="0"/>
          </a:p>
        </p:txBody>
      </p:sp>
      <p:sp>
        <p:nvSpPr>
          <p:cNvPr id="10" name="Content Placeholder 9"/>
          <p:cNvSpPr>
            <a:spLocks noGrp="1"/>
          </p:cNvSpPr>
          <p:nvPr>
            <p:ph sz="quarter" idx="1"/>
          </p:nvPr>
        </p:nvSpPr>
        <p:spPr>
          <a:xfrm>
            <a:off x="765048" y="2286000"/>
            <a:ext cx="7616952" cy="3657600"/>
          </a:xfrm>
          <a:solidFill>
            <a:srgbClr val="99CCFF">
              <a:alpha val="72000"/>
            </a:srgbClr>
          </a:solidFill>
          <a:effectLst>
            <a:softEdge rad="63500"/>
          </a:effectLst>
        </p:spPr>
        <p:style>
          <a:lnRef idx="2">
            <a:schemeClr val="accent1"/>
          </a:lnRef>
          <a:fillRef idx="1">
            <a:schemeClr val="lt1"/>
          </a:fillRef>
          <a:effectRef idx="0">
            <a:schemeClr val="accent1"/>
          </a:effectRef>
          <a:fontRef idx="minor">
            <a:schemeClr val="dk1"/>
          </a:fontRef>
        </p:style>
        <p:txBody>
          <a:bodyPr/>
          <a:lstStyle/>
          <a:p>
            <a:r>
              <a:rPr lang="en-US" dirty="0" smtClean="0"/>
              <a:t>While you won’t find many flying birds that live in the Antarctic, birds of flight can be found worldwide.</a:t>
            </a:r>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9600" y="2024743"/>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163864">
            <a:off x="5867400" y="2667000"/>
            <a:ext cx="38100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backgroundMark x1="38870" y1="36000" x2="38870" y2="36000"/>
                        <a14:backgroundMark x1="54485" y1="28500" x2="54485" y2="28500"/>
                      </a14:backgroundRemoval>
                    </a14:imgEffect>
                  </a14:imgLayer>
                </a14:imgProps>
              </a:ext>
              <a:ext uri="{28A0092B-C50C-407E-A947-70E740481C1C}">
                <a14:useLocalDpi xmlns:a14="http://schemas.microsoft.com/office/drawing/2010/main" val="0"/>
              </a:ext>
            </a:extLst>
          </a:blip>
          <a:srcRect/>
          <a:stretch>
            <a:fillRect/>
          </a:stretch>
        </p:blipFill>
        <p:spPr bwMode="auto">
          <a:xfrm rot="21208597">
            <a:off x="-1173959" y="3429000"/>
            <a:ext cx="57340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8197" b="89071" l="4364" r="97818"/>
                    </a14:imgEffect>
                  </a14:imgLayer>
                </a14:imgProps>
              </a:ext>
              <a:ext uri="{28A0092B-C50C-407E-A947-70E740481C1C}">
                <a14:useLocalDpi xmlns:a14="http://schemas.microsoft.com/office/drawing/2010/main" val="0"/>
              </a:ext>
            </a:extLst>
          </a:blip>
          <a:srcRect/>
          <a:stretch>
            <a:fillRect/>
          </a:stretch>
        </p:blipFill>
        <p:spPr bwMode="auto">
          <a:xfrm>
            <a:off x="885825" y="328706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backgroundMark x1="51321" y1="55263" x2="51321" y2="55263"/>
                        <a14:backgroundMark x1="40377" y1="36316" x2="40377" y2="36316"/>
                        <a14:backgroundMark x1="45660" y1="55789" x2="45660" y2="55789"/>
                        <a14:backgroundMark x1="52830" y1="30526" x2="52830" y2="30526"/>
                        <a14:backgroundMark x1="56604" y1="36316" x2="56604" y2="36316"/>
                        <a14:backgroundMark x1="65283" y1="44737" x2="65283" y2="44737"/>
                        <a14:backgroundMark x1="79623" y1="58947" x2="79623" y2="58947"/>
                      </a14:backgroundRemoval>
                    </a14:imgEffect>
                  </a14:imgLayer>
                </a14:imgProps>
              </a:ext>
              <a:ext uri="{28A0092B-C50C-407E-A947-70E740481C1C}">
                <a14:useLocalDpi xmlns:a14="http://schemas.microsoft.com/office/drawing/2010/main" val="0"/>
              </a:ext>
            </a:extLst>
          </a:blip>
          <a:srcRect/>
          <a:stretch>
            <a:fillRect/>
          </a:stretch>
        </p:blipFill>
        <p:spPr bwMode="auto">
          <a:xfrm>
            <a:off x="3886200" y="4895850"/>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950" b="94527" l="9960" r="89641"/>
                    </a14:imgEffect>
                  </a14:imgLayer>
                </a14:imgProps>
              </a:ext>
              <a:ext uri="{28A0092B-C50C-407E-A947-70E740481C1C}">
                <a14:useLocalDpi xmlns:a14="http://schemas.microsoft.com/office/drawing/2010/main" val="0"/>
              </a:ext>
            </a:extLst>
          </a:blip>
          <a:srcRect/>
          <a:stretch>
            <a:fillRect/>
          </a:stretch>
        </p:blipFill>
        <p:spPr bwMode="auto">
          <a:xfrm flipH="1">
            <a:off x="3726655" y="3115614"/>
            <a:ext cx="2843213"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55306" y="446246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48262" y="4019550"/>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6186" b="89691" l="0" r="97297"/>
                    </a14:imgEffect>
                  </a14:imgLayer>
                </a14:imgProps>
              </a:ext>
              <a:ext uri="{28A0092B-C50C-407E-A947-70E740481C1C}">
                <a14:useLocalDpi xmlns:a14="http://schemas.microsoft.com/office/drawing/2010/main" val="0"/>
              </a:ext>
            </a:extLst>
          </a:blip>
          <a:srcRect/>
          <a:stretch>
            <a:fillRect/>
          </a:stretch>
        </p:blipFill>
        <p:spPr bwMode="auto">
          <a:xfrm>
            <a:off x="6324600" y="467833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97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500" fill="hold"/>
                                        <p:tgtEl>
                                          <p:spTgt spid="10">
                                            <p:bg/>
                                          </p:spTgt>
                                        </p:tgtEl>
                                        <p:attrNameLst>
                                          <p:attrName>ppt_w</p:attrName>
                                        </p:attrNameLst>
                                      </p:cBhvr>
                                      <p:tavLst>
                                        <p:tav tm="0">
                                          <p:val>
                                            <p:fltVal val="0"/>
                                          </p:val>
                                        </p:tav>
                                        <p:tav tm="100000">
                                          <p:val>
                                            <p:strVal val="#ppt_w"/>
                                          </p:val>
                                        </p:tav>
                                      </p:tavLst>
                                    </p:anim>
                                    <p:anim calcmode="lin" valueType="num">
                                      <p:cBhvr>
                                        <p:cTn id="8" dur="500" fill="hold"/>
                                        <p:tgtEl>
                                          <p:spTgt spid="10">
                                            <p:bg/>
                                          </p:spTgt>
                                        </p:tgtEl>
                                        <p:attrNameLst>
                                          <p:attrName>ppt_h</p:attrName>
                                        </p:attrNameLst>
                                      </p:cBhvr>
                                      <p:tavLst>
                                        <p:tav tm="0">
                                          <p:val>
                                            <p:fltVal val="0"/>
                                          </p:val>
                                        </p:tav>
                                        <p:tav tm="100000">
                                          <p:val>
                                            <p:strVal val="#ppt_h"/>
                                          </p:val>
                                        </p:tav>
                                      </p:tavLst>
                                    </p:anim>
                                    <p:animEffect transition="in" filter="fade">
                                      <p:cBhvr>
                                        <p:cTn id="9" dur="500"/>
                                        <p:tgtEl>
                                          <p:spTgt spid="10">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0-#ppt_w/2"/>
                                          </p:val>
                                        </p:tav>
                                        <p:tav tm="100000">
                                          <p:val>
                                            <p:strVal val="#ppt_x"/>
                                          </p:val>
                                        </p:tav>
                                      </p:tavLst>
                                    </p:anim>
                                    <p:anim calcmode="lin" valueType="num">
                                      <p:cBhvr additive="base">
                                        <p:cTn id="20" dur="500" fill="hold"/>
                                        <p:tgtEl>
                                          <p:spTgt spid="205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 calcmode="lin" valueType="num">
                                      <p:cBhvr additive="base">
                                        <p:cTn id="23" dur="500" fill="hold"/>
                                        <p:tgtEl>
                                          <p:spTgt spid="2053"/>
                                        </p:tgtEl>
                                        <p:attrNameLst>
                                          <p:attrName>ppt_x</p:attrName>
                                        </p:attrNameLst>
                                      </p:cBhvr>
                                      <p:tavLst>
                                        <p:tav tm="0">
                                          <p:val>
                                            <p:strVal val="0-#ppt_w/2"/>
                                          </p:val>
                                        </p:tav>
                                        <p:tav tm="100000">
                                          <p:val>
                                            <p:strVal val="#ppt_x"/>
                                          </p:val>
                                        </p:tav>
                                      </p:tavLst>
                                    </p:anim>
                                    <p:anim calcmode="lin" valueType="num">
                                      <p:cBhvr additive="base">
                                        <p:cTn id="24" dur="500" fill="hold"/>
                                        <p:tgtEl>
                                          <p:spTgt spid="205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0-#ppt_w/2"/>
                                          </p:val>
                                        </p:tav>
                                        <p:tav tm="100000">
                                          <p:val>
                                            <p:strVal val="#ppt_x"/>
                                          </p:val>
                                        </p:tav>
                                      </p:tavLst>
                                    </p:anim>
                                    <p:anim calcmode="lin" valueType="num">
                                      <p:cBhvr additive="base">
                                        <p:cTn id="28" dur="500" fill="hold"/>
                                        <p:tgtEl>
                                          <p:spTgt spid="205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additive="base">
                                        <p:cTn id="31" dur="500" fill="hold"/>
                                        <p:tgtEl>
                                          <p:spTgt spid="2056"/>
                                        </p:tgtEl>
                                        <p:attrNameLst>
                                          <p:attrName>ppt_x</p:attrName>
                                        </p:attrNameLst>
                                      </p:cBhvr>
                                      <p:tavLst>
                                        <p:tav tm="0">
                                          <p:val>
                                            <p:strVal val="0-#ppt_w/2"/>
                                          </p:val>
                                        </p:tav>
                                        <p:tav tm="100000">
                                          <p:val>
                                            <p:strVal val="#ppt_x"/>
                                          </p:val>
                                        </p:tav>
                                      </p:tavLst>
                                    </p:anim>
                                    <p:anim calcmode="lin" valueType="num">
                                      <p:cBhvr additive="base">
                                        <p:cTn id="32"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055"/>
                                        </p:tgtEl>
                                        <p:attrNameLst>
                                          <p:attrName>style.visibility</p:attrName>
                                        </p:attrNameLst>
                                      </p:cBhvr>
                                      <p:to>
                                        <p:strVal val="visible"/>
                                      </p:to>
                                    </p:set>
                                    <p:anim calcmode="lin" valueType="num">
                                      <p:cBhvr additive="base">
                                        <p:cTn id="37" dur="500" fill="hold"/>
                                        <p:tgtEl>
                                          <p:spTgt spid="2055"/>
                                        </p:tgtEl>
                                        <p:attrNameLst>
                                          <p:attrName>ppt_x</p:attrName>
                                        </p:attrNameLst>
                                      </p:cBhvr>
                                      <p:tavLst>
                                        <p:tav tm="0">
                                          <p:val>
                                            <p:strVal val="1+#ppt_w/2"/>
                                          </p:val>
                                        </p:tav>
                                        <p:tav tm="100000">
                                          <p:val>
                                            <p:strVal val="#ppt_x"/>
                                          </p:val>
                                        </p:tav>
                                      </p:tavLst>
                                    </p:anim>
                                    <p:anim calcmode="lin" valueType="num">
                                      <p:cBhvr additive="base">
                                        <p:cTn id="38" dur="500" fill="hold"/>
                                        <p:tgtEl>
                                          <p:spTgt spid="2055"/>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058"/>
                                        </p:tgtEl>
                                        <p:attrNameLst>
                                          <p:attrName>style.visibility</p:attrName>
                                        </p:attrNameLst>
                                      </p:cBhvr>
                                      <p:to>
                                        <p:strVal val="visible"/>
                                      </p:to>
                                    </p:set>
                                    <p:anim calcmode="lin" valueType="num">
                                      <p:cBhvr additive="base">
                                        <p:cTn id="41" dur="500" fill="hold"/>
                                        <p:tgtEl>
                                          <p:spTgt spid="2058"/>
                                        </p:tgtEl>
                                        <p:attrNameLst>
                                          <p:attrName>ppt_x</p:attrName>
                                        </p:attrNameLst>
                                      </p:cBhvr>
                                      <p:tavLst>
                                        <p:tav tm="0">
                                          <p:val>
                                            <p:strVal val="1+#ppt_w/2"/>
                                          </p:val>
                                        </p:tav>
                                        <p:tav tm="100000">
                                          <p:val>
                                            <p:strVal val="#ppt_x"/>
                                          </p:val>
                                        </p:tav>
                                      </p:tavLst>
                                    </p:anim>
                                    <p:anim calcmode="lin" valueType="num">
                                      <p:cBhvr additive="base">
                                        <p:cTn id="42" dur="500" fill="hold"/>
                                        <p:tgtEl>
                                          <p:spTgt spid="205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051"/>
                                        </p:tgtEl>
                                        <p:attrNameLst>
                                          <p:attrName>style.visibility</p:attrName>
                                        </p:attrNameLst>
                                      </p:cBhvr>
                                      <p:to>
                                        <p:strVal val="visible"/>
                                      </p:to>
                                    </p:set>
                                    <p:anim calcmode="lin" valueType="num">
                                      <p:cBhvr additive="base">
                                        <p:cTn id="45" dur="500" fill="hold"/>
                                        <p:tgtEl>
                                          <p:spTgt spid="2051"/>
                                        </p:tgtEl>
                                        <p:attrNameLst>
                                          <p:attrName>ppt_x</p:attrName>
                                        </p:attrNameLst>
                                      </p:cBhvr>
                                      <p:tavLst>
                                        <p:tav tm="0">
                                          <p:val>
                                            <p:strVal val="1+#ppt_w/2"/>
                                          </p:val>
                                        </p:tav>
                                        <p:tav tm="100000">
                                          <p:val>
                                            <p:strVal val="#ppt_x"/>
                                          </p:val>
                                        </p:tav>
                                      </p:tavLst>
                                    </p:anim>
                                    <p:anim calcmode="lin" valueType="num">
                                      <p:cBhvr additive="base">
                                        <p:cTn id="46" dur="500" fill="hold"/>
                                        <p:tgtEl>
                                          <p:spTgt spid="205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057"/>
                                        </p:tgtEl>
                                        <p:attrNameLst>
                                          <p:attrName>style.visibility</p:attrName>
                                        </p:attrNameLst>
                                      </p:cBhvr>
                                      <p:to>
                                        <p:strVal val="visible"/>
                                      </p:to>
                                    </p:set>
                                    <p:anim calcmode="lin" valueType="num">
                                      <p:cBhvr additive="base">
                                        <p:cTn id="49" dur="500" fill="hold"/>
                                        <p:tgtEl>
                                          <p:spTgt spid="2057"/>
                                        </p:tgtEl>
                                        <p:attrNameLst>
                                          <p:attrName>ppt_x</p:attrName>
                                        </p:attrNameLst>
                                      </p:cBhvr>
                                      <p:tavLst>
                                        <p:tav tm="0">
                                          <p:val>
                                            <p:strVal val="1+#ppt_w/2"/>
                                          </p:val>
                                        </p:tav>
                                        <p:tav tm="100000">
                                          <p:val>
                                            <p:strVal val="#ppt_x"/>
                                          </p:val>
                                        </p:tav>
                                      </p:tavLst>
                                    </p:anim>
                                    <p:anim calcmode="lin" valueType="num">
                                      <p:cBhvr additive="base">
                                        <p:cTn id="50" dur="500" fill="hold"/>
                                        <p:tgtEl>
                                          <p:spTgt spid="2057"/>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54"/>
                                        </p:tgtEl>
                                        <p:attrNameLst>
                                          <p:attrName>style.visibility</p:attrName>
                                        </p:attrNameLst>
                                      </p:cBhvr>
                                      <p:to>
                                        <p:strVal val="visible"/>
                                      </p:to>
                                    </p:set>
                                    <p:anim calcmode="lin" valueType="num">
                                      <p:cBhvr additive="base">
                                        <p:cTn id="53" dur="500" fill="hold"/>
                                        <p:tgtEl>
                                          <p:spTgt spid="2054"/>
                                        </p:tgtEl>
                                        <p:attrNameLst>
                                          <p:attrName>ppt_x</p:attrName>
                                        </p:attrNameLst>
                                      </p:cBhvr>
                                      <p:tavLst>
                                        <p:tav tm="0">
                                          <p:val>
                                            <p:strVal val="1+#ppt_w/2"/>
                                          </p:val>
                                        </p:tav>
                                        <p:tav tm="100000">
                                          <p:val>
                                            <p:strVal val="#ppt_x"/>
                                          </p:val>
                                        </p:tav>
                                      </p:tavLst>
                                    </p:anim>
                                    <p:anim calcmode="lin" valueType="num">
                                      <p:cBhvr additive="base">
                                        <p:cTn id="54"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can’t they fly?</a:t>
            </a:r>
            <a:endParaRPr lang="en-US" dirty="0"/>
          </a:p>
        </p:txBody>
      </p:sp>
      <p:sp>
        <p:nvSpPr>
          <p:cNvPr id="5" name="Content Placeholder 4"/>
          <p:cNvSpPr>
            <a:spLocks noGrp="1"/>
          </p:cNvSpPr>
          <p:nvPr>
            <p:ph sz="quarter" idx="1"/>
          </p:nvPr>
        </p:nvSpPr>
        <p:spPr/>
        <p:txBody>
          <a:bodyPr/>
          <a:lstStyle/>
          <a:p>
            <a:r>
              <a:rPr lang="en-US" dirty="0" smtClean="0"/>
              <a:t>They have wings, they have feathers… so why can’t penguins and chickens fly?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4405261"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34107"/>
            <a:ext cx="36766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64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Emperor Penguins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As we’ve discussed earlier, birds need to be lightweight to fly.</a:t>
            </a:r>
          </a:p>
          <a:p>
            <a:pPr lvl="1"/>
            <a:r>
              <a:rPr lang="en-US" dirty="0" smtClean="0"/>
              <a:t>On average, adult emperor penguins weigh about 66 pounds! </a:t>
            </a:r>
          </a:p>
          <a:p>
            <a:pPr lvl="2"/>
            <a:r>
              <a:rPr lang="en-US" dirty="0" smtClean="0"/>
              <a:t>Red-tailed hawks weigh about 2.4 pounds and pigeons generally weigh less than a pound!</a:t>
            </a:r>
          </a:p>
          <a:p>
            <a:pPr lvl="2"/>
            <a:endParaRPr lang="en-US" dirty="0"/>
          </a:p>
          <a:p>
            <a:pPr lvl="2"/>
            <a:endParaRPr lang="en-US" dirty="0"/>
          </a:p>
        </p:txBody>
      </p:sp>
      <p:pic>
        <p:nvPicPr>
          <p:cNvPr id="1027"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45050" y="1931988"/>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973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Penguin Size</a:t>
            </a:r>
            <a:endParaRPr lang="en-US" dirty="0"/>
          </a:p>
        </p:txBody>
      </p:sp>
      <p:sp>
        <p:nvSpPr>
          <p:cNvPr id="5" name="Content Placeholder 4"/>
          <p:cNvSpPr>
            <a:spLocks noGrp="1"/>
          </p:cNvSpPr>
          <p:nvPr>
            <p:ph sz="quarter" idx="1"/>
          </p:nvPr>
        </p:nvSpPr>
        <p:spPr>
          <a:xfrm>
            <a:off x="612648" y="1600200"/>
            <a:ext cx="8153400" cy="1600200"/>
          </a:xfrm>
        </p:spPr>
        <p:txBody>
          <a:bodyPr/>
          <a:lstStyle/>
          <a:p>
            <a:r>
              <a:rPr lang="en-US" dirty="0" smtClean="0"/>
              <a:t>Emperor penguins are the largest of all living penguin species.</a:t>
            </a:r>
          </a:p>
          <a:p>
            <a:r>
              <a:rPr lang="en-US" dirty="0" smtClean="0"/>
              <a:t>Compare: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3200400"/>
            <a:ext cx="52387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5523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Penguin Weight</a:t>
            </a:r>
            <a:endParaRPr lang="en-US" dirty="0"/>
          </a:p>
        </p:txBody>
      </p:sp>
      <p:pic>
        <p:nvPicPr>
          <p:cNvPr id="1026" name="Picture 2"/>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tretch/>
        </p:blipFill>
        <p:spPr bwMode="auto">
          <a:xfrm>
            <a:off x="0" y="1524000"/>
            <a:ext cx="9144000"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p:txBody>
          <a:bodyPr/>
          <a:lstStyle/>
          <a:p>
            <a:r>
              <a:rPr lang="en-US" dirty="0" smtClean="0"/>
              <a:t>Emperor penguins are found primarily in Antarctica, in one of the coldest regions known to any type of bird species.</a:t>
            </a:r>
          </a:p>
          <a:p>
            <a:r>
              <a:rPr lang="en-US" dirty="0" smtClean="0"/>
              <a:t>Penguins have adapted to this extreme cold by acquiring large amounts of fat deposits all over their bodies.</a:t>
            </a:r>
          </a:p>
          <a:p>
            <a:pPr lvl="1"/>
            <a:r>
              <a:rPr lang="en-US" dirty="0" smtClean="0"/>
              <a:t>Fat is a good insulator.</a:t>
            </a:r>
          </a:p>
          <a:p>
            <a:pPr lvl="1"/>
            <a:r>
              <a:rPr lang="en-US" dirty="0" smtClean="0"/>
              <a:t>It is also an excellent energy reserve.</a:t>
            </a:r>
          </a:p>
        </p:txBody>
      </p:sp>
    </p:spTree>
    <p:extLst>
      <p:ext uri="{BB962C8B-B14F-4D97-AF65-F5344CB8AC3E}">
        <p14:creationId xmlns:p14="http://schemas.microsoft.com/office/powerpoint/2010/main" val="1220647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Penguin Skeleton</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lnSpcReduction="10000"/>
          </a:bodyPr>
          <a:lstStyle/>
          <a:p>
            <a:r>
              <a:rPr lang="en-US" dirty="0" smtClean="0"/>
              <a:t>Unlike birds of flight, penguin bones are solid and dense which help them by being better at diving and swimming in the ocean for their food.</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top set of bones are the wing bones of a flying relative of the penguin. The bottoms bones are the wing bones of am emperor penguin.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85" y="1676400"/>
            <a:ext cx="849363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93850"/>
            <a:ext cx="29908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3848100"/>
            <a:ext cx="13430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612648" y="1600200"/>
            <a:ext cx="4568952" cy="5105400"/>
          </a:xfrm>
        </p:spPr>
        <p:txBody>
          <a:bodyPr>
            <a:normAutofit/>
          </a:bodyPr>
          <a:lstStyle/>
          <a:p>
            <a:r>
              <a:rPr lang="en-US" dirty="0" smtClean="0"/>
              <a:t>Penguins have unusually large sternums – despite the fact that they do not fly in the air, penguins still “fly” through the water.</a:t>
            </a:r>
          </a:p>
          <a:p>
            <a:r>
              <a:rPr lang="en-US" dirty="0" smtClean="0"/>
              <a:t>In order to fly through the water, they still need a large attachment site for their powerful pectoral muscles.</a:t>
            </a:r>
            <a:endParaRPr lang="en-US" dirty="0"/>
          </a:p>
        </p:txBody>
      </p:sp>
    </p:spTree>
    <p:extLst>
      <p:ext uri="{BB962C8B-B14F-4D97-AF65-F5344CB8AC3E}">
        <p14:creationId xmlns:p14="http://schemas.microsoft.com/office/powerpoint/2010/main" val="9292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80">
                                          <p:stCondLst>
                                            <p:cond delay="0"/>
                                          </p:stCondLst>
                                        </p:cTn>
                                        <p:tgtEl>
                                          <p:spTgt spid="2050"/>
                                        </p:tgtEl>
                                      </p:cBhvr>
                                    </p:animEffect>
                                    <p:anim calcmode="lin" valueType="num">
                                      <p:cBhvr>
                                        <p:cTn id="1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9" dur="26">
                                          <p:stCondLst>
                                            <p:cond delay="650"/>
                                          </p:stCondLst>
                                        </p:cTn>
                                        <p:tgtEl>
                                          <p:spTgt spid="2050"/>
                                        </p:tgtEl>
                                      </p:cBhvr>
                                      <p:to x="100000" y="60000"/>
                                    </p:animScale>
                                    <p:animScale>
                                      <p:cBhvr>
                                        <p:cTn id="20" dur="166" decel="50000">
                                          <p:stCondLst>
                                            <p:cond delay="676"/>
                                          </p:stCondLst>
                                        </p:cTn>
                                        <p:tgtEl>
                                          <p:spTgt spid="2050"/>
                                        </p:tgtEl>
                                      </p:cBhvr>
                                      <p:to x="100000" y="100000"/>
                                    </p:animScale>
                                    <p:animScale>
                                      <p:cBhvr>
                                        <p:cTn id="21" dur="26">
                                          <p:stCondLst>
                                            <p:cond delay="1312"/>
                                          </p:stCondLst>
                                        </p:cTn>
                                        <p:tgtEl>
                                          <p:spTgt spid="2050"/>
                                        </p:tgtEl>
                                      </p:cBhvr>
                                      <p:to x="100000" y="80000"/>
                                    </p:animScale>
                                    <p:animScale>
                                      <p:cBhvr>
                                        <p:cTn id="22" dur="166" decel="50000">
                                          <p:stCondLst>
                                            <p:cond delay="1338"/>
                                          </p:stCondLst>
                                        </p:cTn>
                                        <p:tgtEl>
                                          <p:spTgt spid="2050"/>
                                        </p:tgtEl>
                                      </p:cBhvr>
                                      <p:to x="100000" y="100000"/>
                                    </p:animScale>
                                    <p:animScale>
                                      <p:cBhvr>
                                        <p:cTn id="23" dur="26">
                                          <p:stCondLst>
                                            <p:cond delay="1642"/>
                                          </p:stCondLst>
                                        </p:cTn>
                                        <p:tgtEl>
                                          <p:spTgt spid="2050"/>
                                        </p:tgtEl>
                                      </p:cBhvr>
                                      <p:to x="100000" y="90000"/>
                                    </p:animScale>
                                    <p:animScale>
                                      <p:cBhvr>
                                        <p:cTn id="24" dur="166" decel="50000">
                                          <p:stCondLst>
                                            <p:cond delay="1668"/>
                                          </p:stCondLst>
                                        </p:cTn>
                                        <p:tgtEl>
                                          <p:spTgt spid="2050"/>
                                        </p:tgtEl>
                                      </p:cBhvr>
                                      <p:to x="100000" y="100000"/>
                                    </p:animScale>
                                    <p:animScale>
                                      <p:cBhvr>
                                        <p:cTn id="25" dur="26">
                                          <p:stCondLst>
                                            <p:cond delay="1808"/>
                                          </p:stCondLst>
                                        </p:cTn>
                                        <p:tgtEl>
                                          <p:spTgt spid="2050"/>
                                        </p:tgtEl>
                                      </p:cBhvr>
                                      <p:to x="100000" y="95000"/>
                                    </p:animScale>
                                    <p:animScale>
                                      <p:cBhvr>
                                        <p:cTn id="26" dur="166" decel="50000">
                                          <p:stCondLst>
                                            <p:cond delay="1834"/>
                                          </p:stCondLst>
                                        </p:cTn>
                                        <p:tgtEl>
                                          <p:spTgt spid="205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wipe(down)">
                                      <p:cBhvr>
                                        <p:cTn id="37" dur="580">
                                          <p:stCondLst>
                                            <p:cond delay="0"/>
                                          </p:stCondLst>
                                        </p:cTn>
                                        <p:tgtEl>
                                          <p:spTgt spid="2051"/>
                                        </p:tgtEl>
                                      </p:cBhvr>
                                    </p:animEffect>
                                    <p:anim calcmode="lin" valueType="num">
                                      <p:cBhvr>
                                        <p:cTn id="38"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43" dur="26">
                                          <p:stCondLst>
                                            <p:cond delay="650"/>
                                          </p:stCondLst>
                                        </p:cTn>
                                        <p:tgtEl>
                                          <p:spTgt spid="2051"/>
                                        </p:tgtEl>
                                      </p:cBhvr>
                                      <p:to x="100000" y="60000"/>
                                    </p:animScale>
                                    <p:animScale>
                                      <p:cBhvr>
                                        <p:cTn id="44" dur="166" decel="50000">
                                          <p:stCondLst>
                                            <p:cond delay="676"/>
                                          </p:stCondLst>
                                        </p:cTn>
                                        <p:tgtEl>
                                          <p:spTgt spid="2051"/>
                                        </p:tgtEl>
                                      </p:cBhvr>
                                      <p:to x="100000" y="100000"/>
                                    </p:animScale>
                                    <p:animScale>
                                      <p:cBhvr>
                                        <p:cTn id="45" dur="26">
                                          <p:stCondLst>
                                            <p:cond delay="1312"/>
                                          </p:stCondLst>
                                        </p:cTn>
                                        <p:tgtEl>
                                          <p:spTgt spid="2051"/>
                                        </p:tgtEl>
                                      </p:cBhvr>
                                      <p:to x="100000" y="80000"/>
                                    </p:animScale>
                                    <p:animScale>
                                      <p:cBhvr>
                                        <p:cTn id="46" dur="166" decel="50000">
                                          <p:stCondLst>
                                            <p:cond delay="1338"/>
                                          </p:stCondLst>
                                        </p:cTn>
                                        <p:tgtEl>
                                          <p:spTgt spid="2051"/>
                                        </p:tgtEl>
                                      </p:cBhvr>
                                      <p:to x="100000" y="100000"/>
                                    </p:animScale>
                                    <p:animScale>
                                      <p:cBhvr>
                                        <p:cTn id="47" dur="26">
                                          <p:stCondLst>
                                            <p:cond delay="1642"/>
                                          </p:stCondLst>
                                        </p:cTn>
                                        <p:tgtEl>
                                          <p:spTgt spid="2051"/>
                                        </p:tgtEl>
                                      </p:cBhvr>
                                      <p:to x="100000" y="90000"/>
                                    </p:animScale>
                                    <p:animScale>
                                      <p:cBhvr>
                                        <p:cTn id="48" dur="166" decel="50000">
                                          <p:stCondLst>
                                            <p:cond delay="1668"/>
                                          </p:stCondLst>
                                        </p:cTn>
                                        <p:tgtEl>
                                          <p:spTgt spid="2051"/>
                                        </p:tgtEl>
                                      </p:cBhvr>
                                      <p:to x="100000" y="100000"/>
                                    </p:animScale>
                                    <p:animScale>
                                      <p:cBhvr>
                                        <p:cTn id="49" dur="26">
                                          <p:stCondLst>
                                            <p:cond delay="1808"/>
                                          </p:stCondLst>
                                        </p:cTn>
                                        <p:tgtEl>
                                          <p:spTgt spid="2051"/>
                                        </p:tgtEl>
                                      </p:cBhvr>
                                      <p:to x="100000" y="95000"/>
                                    </p:animScale>
                                    <p:animScale>
                                      <p:cBhvr>
                                        <p:cTn id="50"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Skull</a:t>
            </a:r>
            <a:endParaRPr lang="en-US" dirty="0"/>
          </a:p>
        </p:txBody>
      </p:sp>
      <p:sp>
        <p:nvSpPr>
          <p:cNvPr id="5" name="Content Placeholder 4"/>
          <p:cNvSpPr>
            <a:spLocks noGrp="1"/>
          </p:cNvSpPr>
          <p:nvPr>
            <p:ph sz="quarter" idx="2"/>
          </p:nvPr>
        </p:nvSpPr>
        <p:spPr/>
        <p:txBody>
          <a:bodyPr/>
          <a:lstStyle/>
          <a:p>
            <a:r>
              <a:rPr lang="en-US" dirty="0" smtClean="0"/>
              <a:t>Above the eye socket is a pitted region on the skull of the penguin.</a:t>
            </a:r>
          </a:p>
          <a:p>
            <a:r>
              <a:rPr lang="en-US" dirty="0" smtClean="0"/>
              <a:t>These pits once held glands that helps penguins to remove excess salt acquired from the water.</a:t>
            </a:r>
            <a:endParaRPr lang="en-US" dirty="0"/>
          </a:p>
        </p:txBody>
      </p:sp>
      <p:pic>
        <p:nvPicPr>
          <p:cNvPr id="6" name="Content Placeholder 5" descr="Penguin skull"/>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4267200" cy="3108461"/>
          </a:xfrm>
          <a:prstGeom prst="rect">
            <a:avLst/>
          </a:prstGeom>
          <a:noFill/>
          <a:ln>
            <a:noFill/>
          </a:ln>
        </p:spPr>
      </p:pic>
    </p:spTree>
    <p:extLst>
      <p:ext uri="{BB962C8B-B14F-4D97-AF65-F5344CB8AC3E}">
        <p14:creationId xmlns:p14="http://schemas.microsoft.com/office/powerpoint/2010/main" val="94812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sz="quarter" idx="1"/>
          </p:nvPr>
        </p:nvSpPr>
        <p:spPr>
          <a:xfrm>
            <a:off x="5292852" y="1600200"/>
            <a:ext cx="3813048" cy="4876800"/>
          </a:xfrm>
        </p:spPr>
        <p:txBody>
          <a:bodyPr>
            <a:normAutofit/>
          </a:bodyPr>
          <a:lstStyle/>
          <a:p>
            <a:r>
              <a:rPr lang="en-US" dirty="0" smtClean="0"/>
              <a:t>Penguins also have beaks with no teeth, like all other birds, and they swallow their food whole.</a:t>
            </a:r>
          </a:p>
          <a:p>
            <a:r>
              <a:rPr lang="en-US" dirty="0" smtClean="0"/>
              <a:t>Digestion is aided by consuming tiny pebbles to break down foods further in the stomach.</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99" y="2209800"/>
            <a:ext cx="5065209" cy="331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5501958"/>
            <a:ext cx="3962400" cy="646331"/>
          </a:xfrm>
          <a:prstGeom prst="rect">
            <a:avLst/>
          </a:prstGeom>
          <a:noFill/>
        </p:spPr>
        <p:txBody>
          <a:bodyPr wrap="square" rtlCol="0">
            <a:spAutoFit/>
          </a:bodyPr>
          <a:lstStyle/>
          <a:p>
            <a:pPr algn="ctr"/>
            <a:r>
              <a:rPr lang="en-US" dirty="0" smtClean="0"/>
              <a:t>Pebbles and broken squid beaks found in the stomach of an emperor penguin</a:t>
            </a:r>
            <a:endParaRPr lang="en-US" dirty="0"/>
          </a:p>
        </p:txBody>
      </p:sp>
    </p:spTree>
    <p:extLst>
      <p:ext uri="{BB962C8B-B14F-4D97-AF65-F5344CB8AC3E}">
        <p14:creationId xmlns:p14="http://schemas.microsoft.com/office/powerpoint/2010/main" val="252237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2000"/>
                                        <p:tgtEl>
                                          <p:spTgt spid="5122"/>
                                        </p:tgtEl>
                                      </p:cBhvr>
                                    </p:animEffect>
                                    <p:anim calcmode="lin" valueType="num">
                                      <p:cBhvr>
                                        <p:cTn id="20" dur="2000" fill="hold"/>
                                        <p:tgtEl>
                                          <p:spTgt spid="5122"/>
                                        </p:tgtEl>
                                        <p:attrNameLst>
                                          <p:attrName>ppt_w</p:attrName>
                                        </p:attrNameLst>
                                      </p:cBhvr>
                                      <p:tavLst>
                                        <p:tav tm="0" fmla="#ppt_w*sin(2.5*pi*$)">
                                          <p:val>
                                            <p:fltVal val="0"/>
                                          </p:val>
                                        </p:tav>
                                        <p:tav tm="100000">
                                          <p:val>
                                            <p:fltVal val="1"/>
                                          </p:val>
                                        </p:tav>
                                      </p:tavLst>
                                    </p:anim>
                                    <p:anim calcmode="lin" valueType="num">
                                      <p:cBhvr>
                                        <p:cTn id="21" dur="2000" fill="hold"/>
                                        <p:tgtEl>
                                          <p:spTgt spid="5122"/>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sz="quarter" idx="1"/>
          </p:nvPr>
        </p:nvSpPr>
        <p:spPr>
          <a:xfrm>
            <a:off x="612648" y="1600200"/>
            <a:ext cx="5864352" cy="5105400"/>
          </a:xfrm>
        </p:spPr>
        <p:txBody>
          <a:bodyPr>
            <a:normAutofit fontScale="92500" lnSpcReduction="20000"/>
          </a:bodyPr>
          <a:lstStyle/>
          <a:p>
            <a:r>
              <a:rPr lang="en-US" dirty="0" smtClean="0"/>
              <a:t>Most penguins can eat roughly ¼ of their body weight in one meal.</a:t>
            </a:r>
          </a:p>
          <a:p>
            <a:r>
              <a:rPr lang="en-US" dirty="0" smtClean="0"/>
              <a:t>Penguins have a very long esophagus that connects to their stomach which is very low in their bodies. </a:t>
            </a:r>
          </a:p>
          <a:p>
            <a:pPr lvl="1"/>
            <a:r>
              <a:rPr lang="en-US" dirty="0"/>
              <a:t>They do not have a crop like other </a:t>
            </a:r>
            <a:r>
              <a:rPr lang="en-US" dirty="0" smtClean="0"/>
              <a:t>birds.</a:t>
            </a:r>
            <a:endParaRPr lang="en-US" dirty="0"/>
          </a:p>
          <a:p>
            <a:r>
              <a:rPr lang="en-US" dirty="0" smtClean="0"/>
              <a:t>Digestion is very fast so they can transform their food into energy in the form of fat reserves in less than 6 hours.</a:t>
            </a:r>
          </a:p>
          <a:p>
            <a:r>
              <a:rPr lang="en-US" dirty="0" smtClean="0"/>
              <a:t>Penguins can adjust the pH acid levels of their stomach to digest food quickly or slowly.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358" y="1752600"/>
            <a:ext cx="229341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2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1026"/>
                                        </p:tgtEl>
                                      </p:cBhvr>
                                    </p:animEffect>
                                    <p:animScale>
                                      <p:cBhvr>
                                        <p:cTn id="25" dur="250" autoRev="1" fill="hold"/>
                                        <p:tgtEl>
                                          <p:spTgt spid="1026"/>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System</a:t>
            </a:r>
            <a:endParaRPr lang="en-US" dirty="0"/>
          </a:p>
        </p:txBody>
      </p:sp>
      <p:sp>
        <p:nvSpPr>
          <p:cNvPr id="3" name="Content Placeholder 2"/>
          <p:cNvSpPr>
            <a:spLocks noGrp="1"/>
          </p:cNvSpPr>
          <p:nvPr>
            <p:ph sz="quarter" idx="1"/>
          </p:nvPr>
        </p:nvSpPr>
        <p:spPr>
          <a:xfrm>
            <a:off x="533400" y="1600200"/>
            <a:ext cx="6172200" cy="5105400"/>
          </a:xfrm>
        </p:spPr>
        <p:txBody>
          <a:bodyPr>
            <a:normAutofit fontScale="92500" lnSpcReduction="10000"/>
          </a:bodyPr>
          <a:lstStyle/>
          <a:p>
            <a:r>
              <a:rPr lang="en-US" sz="2800" dirty="0" smtClean="0"/>
              <a:t>Penguins also have a circular respiration process much like flying birds, through several air sacs which produces a constant air flow.</a:t>
            </a:r>
          </a:p>
          <a:p>
            <a:r>
              <a:rPr lang="en-US" sz="2800" dirty="0" smtClean="0"/>
              <a:t>Air flows through the lungs into the posterior air sacs with the first inhalation.</a:t>
            </a:r>
          </a:p>
          <a:p>
            <a:r>
              <a:rPr lang="en-US" sz="2800" dirty="0" smtClean="0"/>
              <a:t>The second inhalation pushes the first breath of air further into the anterior air sac.</a:t>
            </a:r>
          </a:p>
          <a:p>
            <a:r>
              <a:rPr lang="en-US" sz="2800" dirty="0" smtClean="0"/>
              <a:t>Air continues to move into the </a:t>
            </a:r>
            <a:r>
              <a:rPr lang="en-US" sz="2800" dirty="0" err="1" smtClean="0"/>
              <a:t>interclavicular</a:t>
            </a:r>
            <a:r>
              <a:rPr lang="en-US" sz="2800" dirty="0" smtClean="0"/>
              <a:t> sac and is exhaled through the trachea.</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747" y="1981200"/>
            <a:ext cx="2341653" cy="4191000"/>
          </a:xfrm>
          <a:prstGeom prst="rect">
            <a:avLst/>
          </a:prstGeom>
        </p:spPr>
      </p:pic>
    </p:spTree>
    <p:extLst>
      <p:ext uri="{BB962C8B-B14F-4D97-AF65-F5344CB8AC3E}">
        <p14:creationId xmlns:p14="http://schemas.microsoft.com/office/powerpoint/2010/main" val="192278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9250"/>
            <a:ext cx="9711197"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Habitats</a:t>
            </a:r>
            <a:endParaRPr lang="en-US" dirty="0"/>
          </a:p>
        </p:txBody>
      </p:sp>
      <p:sp>
        <p:nvSpPr>
          <p:cNvPr id="10" name="Content Placeholder 9"/>
          <p:cNvSpPr>
            <a:spLocks noGrp="1"/>
          </p:cNvSpPr>
          <p:nvPr>
            <p:ph sz="quarter" idx="1"/>
          </p:nvPr>
        </p:nvSpPr>
        <p:spPr>
          <a:xfrm>
            <a:off x="765048" y="2286000"/>
            <a:ext cx="7616952" cy="3657600"/>
          </a:xfrm>
          <a:solidFill>
            <a:srgbClr val="99CCFF">
              <a:alpha val="72000"/>
            </a:srgbClr>
          </a:solidFill>
          <a:effectLst>
            <a:softEdge rad="63500"/>
          </a:effectLst>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dirty="0" smtClean="0"/>
              <a:t>Birds that can fly are usually found in places where there are many predators.</a:t>
            </a:r>
          </a:p>
          <a:p>
            <a:r>
              <a:rPr lang="en-US" dirty="0" smtClean="0"/>
              <a:t>Flying allows for them to escape becoming a meal, but also makes it easier for them to find their meal (especially for birds of prey such as owls, hawks, and eagles).</a:t>
            </a:r>
          </a:p>
          <a:p>
            <a:r>
              <a:rPr lang="en-US" dirty="0" smtClean="0"/>
              <a:t>Birds that cannot fly are found where there are few to no predators, so </a:t>
            </a:r>
            <a:r>
              <a:rPr lang="en-US" dirty="0" smtClean="0"/>
              <a:t>they </a:t>
            </a:r>
            <a:r>
              <a:rPr lang="en-US" dirty="0" smtClean="0"/>
              <a:t>don’t fly because they simply didn’t need to learn how to back in ancient history!</a:t>
            </a:r>
            <a:endParaRPr lang="en-US" dirty="0"/>
          </a:p>
        </p:txBody>
      </p:sp>
    </p:spTree>
    <p:extLst>
      <p:ext uri="{BB962C8B-B14F-4D97-AF65-F5344CB8AC3E}">
        <p14:creationId xmlns:p14="http://schemas.microsoft.com/office/powerpoint/2010/main" val="341991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500" fill="hold"/>
                                        <p:tgtEl>
                                          <p:spTgt spid="10">
                                            <p:bg/>
                                          </p:spTgt>
                                        </p:tgtEl>
                                        <p:attrNameLst>
                                          <p:attrName>ppt_w</p:attrName>
                                        </p:attrNameLst>
                                      </p:cBhvr>
                                      <p:tavLst>
                                        <p:tav tm="0">
                                          <p:val>
                                            <p:fltVal val="0"/>
                                          </p:val>
                                        </p:tav>
                                        <p:tav tm="100000">
                                          <p:val>
                                            <p:strVal val="#ppt_w"/>
                                          </p:val>
                                        </p:tav>
                                      </p:tavLst>
                                    </p:anim>
                                    <p:anim calcmode="lin" valueType="num">
                                      <p:cBhvr>
                                        <p:cTn id="8" dur="500" fill="hold"/>
                                        <p:tgtEl>
                                          <p:spTgt spid="10">
                                            <p:bg/>
                                          </p:spTgt>
                                        </p:tgtEl>
                                        <p:attrNameLst>
                                          <p:attrName>ppt_h</p:attrName>
                                        </p:attrNameLst>
                                      </p:cBhvr>
                                      <p:tavLst>
                                        <p:tav tm="0">
                                          <p:val>
                                            <p:fltVal val="0"/>
                                          </p:val>
                                        </p:tav>
                                        <p:tav tm="100000">
                                          <p:val>
                                            <p:strVal val="#ppt_h"/>
                                          </p:val>
                                        </p:tav>
                                      </p:tavLst>
                                    </p:anim>
                                    <p:animEffect transition="in" filter="fade">
                                      <p:cBhvr>
                                        <p:cTn id="9" dur="500"/>
                                        <p:tgtEl>
                                          <p:spTgt spid="10">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p:cTn id="26"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penguins swim underwater if they breathe air?</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8"/>
          <a:stretch/>
        </p:blipFill>
        <p:spPr>
          <a:xfrm>
            <a:off x="0" y="1524000"/>
            <a:ext cx="9144000" cy="5685049"/>
          </a:xfrm>
          <a:prstGeom prst="rect">
            <a:avLst/>
          </a:prstGeom>
        </p:spPr>
      </p:pic>
      <p:sp>
        <p:nvSpPr>
          <p:cNvPr id="3" name="Content Placeholder 2"/>
          <p:cNvSpPr>
            <a:spLocks noGrp="1"/>
          </p:cNvSpPr>
          <p:nvPr>
            <p:ph sz="quarter" idx="1"/>
          </p:nvPr>
        </p:nvSpPr>
        <p:spPr>
          <a:xfrm>
            <a:off x="609600" y="3276599"/>
            <a:ext cx="8153400" cy="3531781"/>
          </a:xfrm>
          <a:solidFill>
            <a:schemeClr val="accent1">
              <a:lumMod val="75000"/>
              <a:alpha val="64000"/>
            </a:schemeClr>
          </a:solidFill>
        </p:spPr>
        <p:txBody>
          <a:bodyPr>
            <a:normAutofit lnSpcReduction="10000"/>
          </a:bodyPr>
          <a:lstStyle/>
          <a:p>
            <a:r>
              <a:rPr lang="en-US" dirty="0" smtClean="0"/>
              <a:t>Emperor penguins are known to dive rather deep (up to 1,870 feet!), and have been recorded staying underwater for 22 minutes!</a:t>
            </a:r>
          </a:p>
          <a:p>
            <a:r>
              <a:rPr lang="en-US" dirty="0" smtClean="0"/>
              <a:t>Penguins are able to stay underwater for such extended periods of time because they are able to control the use </a:t>
            </a:r>
            <a:r>
              <a:rPr lang="en-US" dirty="0" smtClean="0"/>
              <a:t>of reserve </a:t>
            </a:r>
            <a:r>
              <a:rPr lang="en-US" dirty="0" smtClean="0"/>
              <a:t>oxygen in their lungs, muscles, and in their blood and use anaerobic respiration.</a:t>
            </a:r>
          </a:p>
          <a:p>
            <a:endParaRPr lang="en-US" dirty="0"/>
          </a:p>
        </p:txBody>
      </p:sp>
    </p:spTree>
    <p:extLst>
      <p:ext uri="{BB962C8B-B14F-4D97-AF65-F5344CB8AC3E}">
        <p14:creationId xmlns:p14="http://schemas.microsoft.com/office/powerpoint/2010/main" val="302496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Circulatory System</a:t>
            </a:r>
            <a:endParaRPr lang="en-US" dirty="0"/>
          </a:p>
        </p:txBody>
      </p:sp>
      <p:sp>
        <p:nvSpPr>
          <p:cNvPr id="6" name="Content Placeholder 5"/>
          <p:cNvSpPr>
            <a:spLocks noGrp="1"/>
          </p:cNvSpPr>
          <p:nvPr>
            <p:ph sz="quarter" idx="1"/>
          </p:nvPr>
        </p:nvSpPr>
        <p:spPr>
          <a:xfrm>
            <a:off x="612648" y="1600200"/>
            <a:ext cx="5788152" cy="4495800"/>
          </a:xfrm>
        </p:spPr>
        <p:txBody>
          <a:bodyPr/>
          <a:lstStyle/>
          <a:p>
            <a:r>
              <a:rPr lang="en-US" dirty="0" smtClean="0"/>
              <a:t>Penguins have a closed circulatory system, much like other birds, with a four chambered heart.</a:t>
            </a:r>
          </a:p>
          <a:p>
            <a:r>
              <a:rPr lang="en-US" dirty="0" smtClean="0"/>
              <a:t>Their veins and arteries run in what is called a countercurrent system – that is </a:t>
            </a:r>
            <a:r>
              <a:rPr lang="en-US" dirty="0" smtClean="0"/>
              <a:t>they </a:t>
            </a:r>
            <a:r>
              <a:rPr lang="en-US" dirty="0" smtClean="0"/>
              <a:t>run very close together.</a:t>
            </a:r>
          </a:p>
          <a:p>
            <a:pPr lvl="1"/>
            <a:r>
              <a:rPr lang="en-US" dirty="0" smtClean="0"/>
              <a:t>This way heat is transferred from the “warm” blood in the artery to the “cooling” blood in the vein.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000249"/>
            <a:ext cx="2209800" cy="430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67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fltVal val="0"/>
                                          </p:val>
                                        </p:tav>
                                        <p:tav tm="100000">
                                          <p:val>
                                            <p:strVal val="#ppt_h"/>
                                          </p:val>
                                        </p:tav>
                                      </p:tavLst>
                                    </p:anim>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“Flying”</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9600" y="1868686"/>
            <a:ext cx="3886200" cy="2398514"/>
          </a:xfrm>
        </p:spPr>
      </p:pic>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845050" y="1869809"/>
            <a:ext cx="3886200" cy="4010558"/>
          </a:xfrm>
        </p:spPr>
      </p:pic>
      <p:sp>
        <p:nvSpPr>
          <p:cNvPr id="10" name="Content Placeholder 4"/>
          <p:cNvSpPr txBox="1">
            <a:spLocks/>
          </p:cNvSpPr>
          <p:nvPr/>
        </p:nvSpPr>
        <p:spPr>
          <a:xfrm>
            <a:off x="609600" y="4419598"/>
            <a:ext cx="3886200" cy="1741967"/>
          </a:xfrm>
          <a:prstGeom prst="rect">
            <a:avLst/>
          </a:prstGeom>
        </p:spPr>
        <p:txBody>
          <a:bodyPr vert="horz">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Technically, penguins don’t “fly” in the typical sense.</a:t>
            </a:r>
          </a:p>
          <a:p>
            <a:r>
              <a:rPr lang="en-US" dirty="0" smtClean="0"/>
              <a:t>Rather they “fly” through the water.</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7162800" cy="479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362200"/>
            <a:ext cx="609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51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7"/>
                                        </p:tgtEl>
                                        <p:attrNameLst>
                                          <p:attrName>ppt_w</p:attrName>
                                        </p:attrNameLst>
                                      </p:cBhvr>
                                      <p:tavLst>
                                        <p:tav tm="0">
                                          <p:val>
                                            <p:strVal val="ppt_w"/>
                                          </p:val>
                                        </p:tav>
                                        <p:tav tm="100000">
                                          <p:val>
                                            <p:fltVal val="0"/>
                                          </p:val>
                                        </p:tav>
                                      </p:tavLst>
                                    </p:anim>
                                    <p:anim calcmode="lin" valueType="num">
                                      <p:cBhvr>
                                        <p:cTn id="31" dur="1000"/>
                                        <p:tgtEl>
                                          <p:spTgt spid="7"/>
                                        </p:tgtEl>
                                        <p:attrNameLst>
                                          <p:attrName>ppt_h</p:attrName>
                                        </p:attrNameLst>
                                      </p:cBhvr>
                                      <p:tavLst>
                                        <p:tav tm="0">
                                          <p:val>
                                            <p:strVal val="ppt_h"/>
                                          </p:val>
                                        </p:tav>
                                        <p:tav tm="100000">
                                          <p:val>
                                            <p:fltVal val="0"/>
                                          </p:val>
                                        </p:tav>
                                      </p:tavLst>
                                    </p:anim>
                                    <p:anim calcmode="lin" valueType="num">
                                      <p:cBhvr>
                                        <p:cTn id="32" dur="1000"/>
                                        <p:tgtEl>
                                          <p:spTgt spid="7"/>
                                        </p:tgtEl>
                                        <p:attrNameLst>
                                          <p:attrName>style.rotation</p:attrName>
                                        </p:attrNameLst>
                                      </p:cBhvr>
                                      <p:tavLst>
                                        <p:tav tm="0">
                                          <p:val>
                                            <p:fltVal val="0"/>
                                          </p:val>
                                        </p:tav>
                                        <p:tav tm="100000">
                                          <p:val>
                                            <p:fltVal val="90"/>
                                          </p:val>
                                        </p:tav>
                                      </p:tavLst>
                                    </p:anim>
                                    <p:animEffect transition="out" filter="fade">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6"/>
                                        </p:tgtEl>
                                        <p:attrNameLst>
                                          <p:attrName>ppt_w</p:attrName>
                                        </p:attrNameLst>
                                      </p:cBhvr>
                                      <p:tavLst>
                                        <p:tav tm="0">
                                          <p:val>
                                            <p:strVal val="ppt_w"/>
                                          </p:val>
                                        </p:tav>
                                        <p:tav tm="100000">
                                          <p:val>
                                            <p:fltVal val="0"/>
                                          </p:val>
                                        </p:tav>
                                      </p:tavLst>
                                    </p:anim>
                                    <p:anim calcmode="lin" valueType="num">
                                      <p:cBhvr>
                                        <p:cTn id="39" dur="1000"/>
                                        <p:tgtEl>
                                          <p:spTgt spid="6"/>
                                        </p:tgtEl>
                                        <p:attrNameLst>
                                          <p:attrName>ppt_h</p:attrName>
                                        </p:attrNameLst>
                                      </p:cBhvr>
                                      <p:tavLst>
                                        <p:tav tm="0">
                                          <p:val>
                                            <p:strVal val="ppt_h"/>
                                          </p:val>
                                        </p:tav>
                                        <p:tav tm="100000">
                                          <p:val>
                                            <p:fltVal val="0"/>
                                          </p:val>
                                        </p:tav>
                                      </p:tavLst>
                                    </p:anim>
                                    <p:anim calcmode="lin" valueType="num">
                                      <p:cBhvr>
                                        <p:cTn id="40" dur="1000"/>
                                        <p:tgtEl>
                                          <p:spTgt spid="6"/>
                                        </p:tgtEl>
                                        <p:attrNameLst>
                                          <p:attrName>style.rotation</p:attrName>
                                        </p:attrNameLst>
                                      </p:cBhvr>
                                      <p:tavLst>
                                        <p:tav tm="0">
                                          <p:val>
                                            <p:fltVal val="0"/>
                                          </p:val>
                                        </p:tav>
                                        <p:tav tm="100000">
                                          <p:val>
                                            <p:fltVal val="90"/>
                                          </p:val>
                                        </p:tav>
                                      </p:tavLst>
                                    </p:anim>
                                    <p:animEffect transition="out" filter="fade">
                                      <p:cBhvr>
                                        <p:cTn id="41" dur="1000"/>
                                        <p:tgtEl>
                                          <p:spTgt spid="6"/>
                                        </p:tgtEl>
                                      </p:cBhvr>
                                    </p:animEffect>
                                    <p:set>
                                      <p:cBhvr>
                                        <p:cTn id="42" dur="1" fill="hold">
                                          <p:stCondLst>
                                            <p:cond delay="9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 calcmode="lin" valueType="num">
                                      <p:cBhvr additive="base">
                                        <p:cTn id="47" dur="500" fill="hold"/>
                                        <p:tgtEl>
                                          <p:spTgt spid="2051"/>
                                        </p:tgtEl>
                                        <p:attrNameLst>
                                          <p:attrName>ppt_x</p:attrName>
                                        </p:attrNameLst>
                                      </p:cBhvr>
                                      <p:tavLst>
                                        <p:tav tm="0">
                                          <p:val>
                                            <p:strVal val="1+#ppt_w/2"/>
                                          </p:val>
                                        </p:tav>
                                        <p:tav tm="100000">
                                          <p:val>
                                            <p:strVal val="#ppt_x"/>
                                          </p:val>
                                        </p:tav>
                                      </p:tavLst>
                                    </p:anim>
                                    <p:anim calcmode="lin" valueType="num">
                                      <p:cBhvr additive="base">
                                        <p:cTn id="48" dur="50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nodeType="clickEffect">
                                  <p:stCondLst>
                                    <p:cond delay="0"/>
                                  </p:stCondLst>
                                  <p:childTnLst>
                                    <p:set>
                                      <p:cBhvr>
                                        <p:cTn id="52" dur="1" fill="hold">
                                          <p:stCondLst>
                                            <p:cond delay="0"/>
                                          </p:stCondLst>
                                        </p:cTn>
                                        <p:tgtEl>
                                          <p:spTgt spid="2052"/>
                                        </p:tgtEl>
                                        <p:attrNameLst>
                                          <p:attrName>style.visibility</p:attrName>
                                        </p:attrNameLst>
                                      </p:cBhvr>
                                      <p:to>
                                        <p:strVal val="visible"/>
                                      </p:to>
                                    </p:set>
                                    <p:anim calcmode="lin" valueType="num">
                                      <p:cBhvr additive="base">
                                        <p:cTn id="53" dur="500" fill="hold"/>
                                        <p:tgtEl>
                                          <p:spTgt spid="2052"/>
                                        </p:tgtEl>
                                        <p:attrNameLst>
                                          <p:attrName>ppt_x</p:attrName>
                                        </p:attrNameLst>
                                      </p:cBhvr>
                                      <p:tavLst>
                                        <p:tav tm="0">
                                          <p:val>
                                            <p:strVal val="0-#ppt_w/2"/>
                                          </p:val>
                                        </p:tav>
                                        <p:tav tm="100000">
                                          <p:val>
                                            <p:strVal val="#ppt_x"/>
                                          </p:val>
                                        </p:tav>
                                      </p:tavLst>
                                    </p:anim>
                                    <p:anim calcmode="lin" valueType="num">
                                      <p:cBhvr additive="base">
                                        <p:cTn id="5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Penguin flight</a:t>
            </a:r>
            <a:endParaRPr lang="en-US" dirty="0"/>
          </a:p>
        </p:txBody>
      </p:sp>
      <p:sp>
        <p:nvSpPr>
          <p:cNvPr id="6" name="Content Placeholder 5"/>
          <p:cNvSpPr>
            <a:spLocks noGrp="1"/>
          </p:cNvSpPr>
          <p:nvPr>
            <p:ph sz="quarter" idx="1"/>
          </p:nvPr>
        </p:nvSpPr>
        <p:spPr>
          <a:xfrm>
            <a:off x="612648" y="1600200"/>
            <a:ext cx="8153400" cy="5105400"/>
          </a:xfrm>
        </p:spPr>
        <p:txBody>
          <a:bodyPr>
            <a:normAutofit fontScale="92500" lnSpcReduction="10000"/>
          </a:bodyPr>
          <a:lstStyle/>
          <a:p>
            <a:r>
              <a:rPr lang="en-US" sz="2400" dirty="0" smtClean="0"/>
              <a:t>Penguins simply were not made for flight in the air, they were designed for flight in the water.</a:t>
            </a:r>
          </a:p>
          <a:p>
            <a:r>
              <a:rPr lang="en-US" sz="2400" dirty="0" smtClean="0"/>
              <a:t>Check out these videos to compare how penguins use their wings on land and in the water!</a:t>
            </a:r>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endParaRPr lang="en-US" sz="2400" dirty="0" smtClean="0"/>
          </a:p>
          <a:p>
            <a:endParaRPr lang="en-US" sz="2400" dirty="0" smtClean="0"/>
          </a:p>
          <a:p>
            <a:r>
              <a:rPr lang="en-US" sz="2400" dirty="0" smtClean="0"/>
              <a:t>They can swim at speeds of up to 3-8 miles per hour!</a:t>
            </a:r>
            <a:endParaRPr lang="en-US" sz="2400" dirty="0"/>
          </a:p>
        </p:txBody>
      </p:sp>
      <p:pic>
        <p:nvPicPr>
          <p:cNvPr id="8" name="Picture 7">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464" y="2913853"/>
            <a:ext cx="3643736" cy="2808594"/>
          </a:xfrm>
          <a:prstGeom prst="rect">
            <a:avLst/>
          </a:prstGeom>
        </p:spPr>
      </p:pic>
      <p:pic>
        <p:nvPicPr>
          <p:cNvPr id="9" name="Pictur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628" y="2971800"/>
            <a:ext cx="3609971" cy="2762560"/>
          </a:xfrm>
          <a:prstGeom prst="rect">
            <a:avLst/>
          </a:prstGeom>
        </p:spPr>
      </p:pic>
    </p:spTree>
    <p:extLst>
      <p:ext uri="{BB962C8B-B14F-4D97-AF65-F5344CB8AC3E}">
        <p14:creationId xmlns:p14="http://schemas.microsoft.com/office/powerpoint/2010/main" val="254075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 calcmode="lin" valueType="num">
                                      <p:cBhvr additive="base">
                                        <p:cTn id="2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Feathers</a:t>
            </a:r>
            <a:endParaRPr lang="en-US" dirty="0"/>
          </a:p>
        </p:txBody>
      </p:sp>
      <p:sp>
        <p:nvSpPr>
          <p:cNvPr id="3" name="Content Placeholder 2"/>
          <p:cNvSpPr>
            <a:spLocks noGrp="1"/>
          </p:cNvSpPr>
          <p:nvPr>
            <p:ph sz="quarter" idx="1"/>
          </p:nvPr>
        </p:nvSpPr>
        <p:spPr>
          <a:xfrm>
            <a:off x="612648" y="1600200"/>
            <a:ext cx="4111752" cy="5105400"/>
          </a:xfrm>
        </p:spPr>
        <p:txBody>
          <a:bodyPr>
            <a:normAutofit fontScale="85000" lnSpcReduction="20000"/>
          </a:bodyPr>
          <a:lstStyle/>
          <a:p>
            <a:r>
              <a:rPr lang="en-US" dirty="0" smtClean="0"/>
              <a:t>Penguin feathers are highly specialized to keep them warm in the cold environment and also to aid them in swimming through the water.</a:t>
            </a:r>
          </a:p>
          <a:p>
            <a:r>
              <a:rPr lang="en-US" dirty="0" smtClean="0"/>
              <a:t>They have more feathers than other species of birds, and their short stiff feathers are uniformly and closely spaced over their skin.</a:t>
            </a:r>
          </a:p>
          <a:p>
            <a:r>
              <a:rPr lang="en-US" dirty="0" smtClean="0"/>
              <a:t>Feathers also appear “scale like” due to their stiffness.</a:t>
            </a:r>
          </a:p>
          <a:p>
            <a:pPr lvl="1"/>
            <a:r>
              <a:rPr lang="en-US" dirty="0" smtClean="0"/>
              <a:t>Regular bird feathers would be too flexible underwater!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499" y="1676400"/>
            <a:ext cx="3445565" cy="243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42" y="4267200"/>
            <a:ext cx="4195807" cy="24941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5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randombar(horizontal)">
                                      <p:cBhvr>
                                        <p:cTn id="30" dur="500"/>
                                        <p:tgtEl>
                                          <p:spTgt spid="102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8200" y="2668587"/>
            <a:ext cx="7123113" cy="1673225"/>
          </a:xfrm>
        </p:spPr>
        <p:txBody>
          <a:bodyPr/>
          <a:lstStyle/>
          <a:p>
            <a:r>
              <a:rPr lang="en-US" dirty="0" smtClean="0"/>
              <a:t>They are lightweight and have wings, </a:t>
            </a:r>
            <a:br>
              <a:rPr lang="en-US" dirty="0" smtClean="0"/>
            </a:br>
            <a:r>
              <a:rPr lang="en-US" dirty="0" smtClean="0"/>
              <a:t>why aren’t they good at flying?</a:t>
            </a:r>
            <a:endParaRPr lang="en-US" dirty="0"/>
          </a:p>
        </p:txBody>
      </p:sp>
      <p:sp>
        <p:nvSpPr>
          <p:cNvPr id="4" name="Title 3"/>
          <p:cNvSpPr>
            <a:spLocks noGrp="1"/>
          </p:cNvSpPr>
          <p:nvPr>
            <p:ph type="title"/>
          </p:nvPr>
        </p:nvSpPr>
        <p:spPr/>
        <p:txBody>
          <a:bodyPr/>
          <a:lstStyle/>
          <a:p>
            <a:r>
              <a:rPr lang="en-US" dirty="0" smtClean="0"/>
              <a:t>So what about chickens…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733800"/>
            <a:ext cx="4438650" cy="29738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3761400"/>
            <a:ext cx="3276600" cy="1938992"/>
          </a:xfrm>
          <a:prstGeom prst="rect">
            <a:avLst/>
          </a:prstGeom>
          <a:noFill/>
        </p:spPr>
        <p:txBody>
          <a:bodyPr wrap="square" rtlCol="0">
            <a:spAutoFit/>
          </a:bodyPr>
          <a:lstStyle/>
          <a:p>
            <a:pPr algn="ctr"/>
            <a:r>
              <a:rPr lang="en-US" sz="2000" dirty="0" smtClean="0"/>
              <a:t>STOP!</a:t>
            </a:r>
          </a:p>
          <a:p>
            <a:r>
              <a:rPr lang="en-US" sz="2000" dirty="0" smtClean="0"/>
              <a:t>Take out a piece of paper and write down your thoughts on chickens and flight. Can chickens fly? Apply what you learned today!</a:t>
            </a:r>
            <a:endParaRPr lang="en-US" sz="2000" dirty="0"/>
          </a:p>
        </p:txBody>
      </p:sp>
      <p:sp>
        <p:nvSpPr>
          <p:cNvPr id="3" name="Rounded Rectangle 2"/>
          <p:cNvSpPr/>
          <p:nvPr/>
        </p:nvSpPr>
        <p:spPr>
          <a:xfrm>
            <a:off x="685800" y="3733800"/>
            <a:ext cx="3352800" cy="205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6292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4433102"/>
            <a:ext cx="3469240" cy="240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Why chickens aren’t flight birds.</a:t>
            </a:r>
            <a:endParaRPr lang="en-US" dirty="0"/>
          </a:p>
        </p:txBody>
      </p:sp>
      <p:sp>
        <p:nvSpPr>
          <p:cNvPr id="3" name="Content Placeholder 2"/>
          <p:cNvSpPr>
            <a:spLocks noGrp="1"/>
          </p:cNvSpPr>
          <p:nvPr>
            <p:ph sz="quarter" idx="1"/>
          </p:nvPr>
        </p:nvSpPr>
        <p:spPr>
          <a:xfrm>
            <a:off x="76199" y="1371600"/>
            <a:ext cx="9031841" cy="5181600"/>
          </a:xfrm>
        </p:spPr>
        <p:txBody>
          <a:bodyPr>
            <a:normAutofit lnSpcReduction="10000"/>
          </a:bodyPr>
          <a:lstStyle/>
          <a:p>
            <a:r>
              <a:rPr lang="en-US" sz="3200" dirty="0" smtClean="0"/>
              <a:t>You may see a chicken fly up into a tree but you will </a:t>
            </a:r>
            <a:r>
              <a:rPr lang="en-US" sz="3200" b="1" dirty="0" smtClean="0"/>
              <a:t>not</a:t>
            </a:r>
            <a:r>
              <a:rPr lang="en-US" sz="3200" dirty="0" smtClean="0"/>
              <a:t> see them soaring across the sky like an eagle.</a:t>
            </a:r>
          </a:p>
          <a:p>
            <a:r>
              <a:rPr lang="en-US" dirty="0" smtClean="0"/>
              <a:t>Chickens have white and dark meat muscles.</a:t>
            </a:r>
          </a:p>
          <a:p>
            <a:r>
              <a:rPr lang="en-US" dirty="0" smtClean="0"/>
              <a:t>White meat muscles are found on the </a:t>
            </a:r>
            <a:r>
              <a:rPr lang="en-US" b="1" dirty="0" smtClean="0"/>
              <a:t>breast</a:t>
            </a:r>
            <a:r>
              <a:rPr lang="en-US" dirty="0" smtClean="0"/>
              <a:t>.</a:t>
            </a:r>
          </a:p>
          <a:p>
            <a:pPr lvl="1"/>
            <a:r>
              <a:rPr lang="en-US" dirty="0" smtClean="0"/>
              <a:t>Dark muscles are used for nonstop activity, such as long periods of flight.</a:t>
            </a:r>
          </a:p>
          <a:p>
            <a:pPr lvl="1"/>
            <a:r>
              <a:rPr lang="en-US" dirty="0" smtClean="0"/>
              <a:t>White muscles are used for short bursts of activity</a:t>
            </a:r>
            <a:r>
              <a:rPr lang="en-US" dirty="0"/>
              <a:t> </a:t>
            </a:r>
            <a:r>
              <a:rPr lang="en-US" dirty="0" smtClean="0"/>
              <a:t>(like flying up into a tree).</a:t>
            </a:r>
          </a:p>
          <a:p>
            <a:r>
              <a:rPr lang="en-US" dirty="0" smtClean="0"/>
              <a:t>Birds that can fly have mostly dark </a:t>
            </a:r>
            <a:br>
              <a:rPr lang="en-US" dirty="0" smtClean="0"/>
            </a:br>
            <a:r>
              <a:rPr lang="en-US" dirty="0" smtClean="0"/>
              <a:t>meat muscles, so they can fly for </a:t>
            </a:r>
            <a:br>
              <a:rPr lang="en-US" dirty="0" smtClean="0"/>
            </a:br>
            <a:r>
              <a:rPr lang="en-US" dirty="0" smtClean="0"/>
              <a:t>longer periods of time.</a:t>
            </a:r>
            <a:endParaRPr lang="en-US" dirty="0"/>
          </a:p>
        </p:txBody>
      </p:sp>
    </p:spTree>
    <p:extLst>
      <p:ext uri="{BB962C8B-B14F-4D97-AF65-F5344CB8AC3E}">
        <p14:creationId xmlns:p14="http://schemas.microsoft.com/office/powerpoint/2010/main" val="136532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9250"/>
            <a:ext cx="9711197"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Habitats – Penguins </a:t>
            </a:r>
            <a:r>
              <a:rPr lang="en-US" dirty="0" err="1" smtClean="0"/>
              <a:t>vs</a:t>
            </a:r>
            <a:r>
              <a:rPr lang="en-US" dirty="0" smtClean="0"/>
              <a:t> Hawks</a:t>
            </a:r>
            <a:endParaRPr lang="en-US" dirty="0"/>
          </a:p>
        </p:txBody>
      </p:sp>
      <p:sp>
        <p:nvSpPr>
          <p:cNvPr id="10" name="Content Placeholder 9"/>
          <p:cNvSpPr>
            <a:spLocks noGrp="1"/>
          </p:cNvSpPr>
          <p:nvPr>
            <p:ph sz="quarter" idx="2"/>
          </p:nvPr>
        </p:nvSpPr>
        <p:spPr>
          <a:solidFill>
            <a:srgbClr val="99CCFF">
              <a:alpha val="72000"/>
            </a:srgbClr>
          </a:solidFill>
          <a:effectLst>
            <a:softEdge rad="63500"/>
          </a:effectLst>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dirty="0" smtClean="0"/>
              <a:t>Major populations of penguins are found in Antarctica, Argentina, Australia, Chile, New Zealand, and South Africa – Southern Hemisphere</a:t>
            </a:r>
          </a:p>
          <a:p>
            <a:r>
              <a:rPr lang="en-US" dirty="0" smtClean="0"/>
              <a:t>Prefers a coastal region with cold waters</a:t>
            </a:r>
            <a:endParaRPr lang="en-US" dirty="0"/>
          </a:p>
        </p:txBody>
      </p:sp>
      <p:sp>
        <p:nvSpPr>
          <p:cNvPr id="5" name="Content Placeholder 4"/>
          <p:cNvSpPr>
            <a:spLocks noGrp="1"/>
          </p:cNvSpPr>
          <p:nvPr>
            <p:ph sz="quarter" idx="4"/>
          </p:nvPr>
        </p:nvSpPr>
        <p:spPr>
          <a:solidFill>
            <a:srgbClr val="99CCFF">
              <a:alpha val="72000"/>
            </a:srgbClr>
          </a:solidFill>
          <a:effectLst>
            <a:softEdge rad="63500"/>
          </a:effectLst>
        </p:spPr>
        <p:style>
          <a:lnRef idx="2">
            <a:schemeClr val="accent1"/>
          </a:lnRef>
          <a:fillRef idx="1">
            <a:schemeClr val="lt1"/>
          </a:fillRef>
          <a:effectRef idx="0">
            <a:schemeClr val="accent1"/>
          </a:effectRef>
          <a:fontRef idx="minor">
            <a:schemeClr val="dk1"/>
          </a:fontRef>
        </p:style>
        <p:txBody>
          <a:bodyPr vert="horz">
            <a:normAutofit/>
          </a:bodyPr>
          <a:lstStyle/>
          <a:p>
            <a:r>
              <a:rPr lang="en-US" dirty="0" smtClean="0">
                <a:solidFill>
                  <a:schemeClr val="dk1"/>
                </a:solidFill>
              </a:rPr>
              <a:t>Wide spread across North America and even into South America</a:t>
            </a:r>
          </a:p>
          <a:p>
            <a:r>
              <a:rPr lang="en-US" dirty="0" smtClean="0"/>
              <a:t>Prefers a forest and field habitat with high trees or bluffs to perch</a:t>
            </a:r>
            <a:endParaRPr lang="en-US" dirty="0">
              <a:solidFill>
                <a:schemeClr val="dk1"/>
              </a:solidFill>
            </a:endParaRPr>
          </a:p>
        </p:txBody>
      </p:sp>
      <p:sp>
        <p:nvSpPr>
          <p:cNvPr id="3" name="Text Placeholder 2"/>
          <p:cNvSpPr>
            <a:spLocks noGrp="1"/>
          </p:cNvSpPr>
          <p:nvPr>
            <p:ph type="body" sz="quarter" idx="1"/>
          </p:nvPr>
        </p:nvSpPr>
        <p:spPr/>
        <p:txBody>
          <a:bodyPr/>
          <a:lstStyle/>
          <a:p>
            <a:r>
              <a:rPr lang="en-US" dirty="0" smtClean="0"/>
              <a:t>Penguins</a:t>
            </a:r>
            <a:endParaRPr lang="en-US" dirty="0"/>
          </a:p>
        </p:txBody>
      </p:sp>
      <p:sp>
        <p:nvSpPr>
          <p:cNvPr id="4" name="Text Placeholder 3"/>
          <p:cNvSpPr>
            <a:spLocks noGrp="1"/>
          </p:cNvSpPr>
          <p:nvPr>
            <p:ph type="body" sz="quarter" idx="3"/>
          </p:nvPr>
        </p:nvSpPr>
        <p:spPr/>
        <p:txBody>
          <a:bodyPr/>
          <a:lstStyle/>
          <a:p>
            <a:r>
              <a:rPr lang="en-US" dirty="0" smtClean="0"/>
              <a:t>Hawks</a:t>
            </a:r>
            <a:endParaRPr lang="en-US" dirty="0"/>
          </a:p>
        </p:txBody>
      </p:sp>
    </p:spTree>
    <p:extLst>
      <p:ext uri="{BB962C8B-B14F-4D97-AF65-F5344CB8AC3E}">
        <p14:creationId xmlns:p14="http://schemas.microsoft.com/office/powerpoint/2010/main" val="3865221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500" fill="hold"/>
                                        <p:tgtEl>
                                          <p:spTgt spid="10">
                                            <p:bg/>
                                          </p:spTgt>
                                        </p:tgtEl>
                                        <p:attrNameLst>
                                          <p:attrName>ppt_w</p:attrName>
                                        </p:attrNameLst>
                                      </p:cBhvr>
                                      <p:tavLst>
                                        <p:tav tm="0">
                                          <p:val>
                                            <p:fltVal val="0"/>
                                          </p:val>
                                        </p:tav>
                                        <p:tav tm="100000">
                                          <p:val>
                                            <p:strVal val="#ppt_w"/>
                                          </p:val>
                                        </p:tav>
                                      </p:tavLst>
                                    </p:anim>
                                    <p:anim calcmode="lin" valueType="num">
                                      <p:cBhvr>
                                        <p:cTn id="8" dur="500" fill="hold"/>
                                        <p:tgtEl>
                                          <p:spTgt spid="10">
                                            <p:bg/>
                                          </p:spTgt>
                                        </p:tgtEl>
                                        <p:attrNameLst>
                                          <p:attrName>ppt_h</p:attrName>
                                        </p:attrNameLst>
                                      </p:cBhvr>
                                      <p:tavLst>
                                        <p:tav tm="0">
                                          <p:val>
                                            <p:fltVal val="0"/>
                                          </p:val>
                                        </p:tav>
                                        <p:tav tm="100000">
                                          <p:val>
                                            <p:strVal val="#ppt_h"/>
                                          </p:val>
                                        </p:tav>
                                      </p:tavLst>
                                    </p:anim>
                                    <p:animEffect transition="in" filter="fade">
                                      <p:cBhvr>
                                        <p:cTn id="9" dur="500"/>
                                        <p:tgtEl>
                                          <p:spTgt spid="10">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Red-tailed Hawks</a:t>
            </a:r>
          </a:p>
          <a:p>
            <a:r>
              <a:rPr lang="en-US" dirty="0" smtClean="0"/>
              <a:t>Pigeons</a:t>
            </a:r>
            <a:endParaRPr lang="en-US" dirty="0"/>
          </a:p>
        </p:txBody>
      </p:sp>
      <p:sp>
        <p:nvSpPr>
          <p:cNvPr id="7" name="Title 6"/>
          <p:cNvSpPr>
            <a:spLocks noGrp="1"/>
          </p:cNvSpPr>
          <p:nvPr>
            <p:ph type="title"/>
          </p:nvPr>
        </p:nvSpPr>
        <p:spPr/>
        <p:txBody>
          <a:bodyPr/>
          <a:lstStyle/>
          <a:p>
            <a:r>
              <a:rPr lang="en-US" dirty="0" smtClean="0"/>
              <a:t>Birds of Flight</a:t>
            </a:r>
            <a:endParaRPr lang="en-US" dirty="0"/>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44" b="99848" l="1210" r="89718">
                        <a14:backgroundMark x1="19153" y1="61339" x2="19153" y2="61339"/>
                        <a14:backgroundMark x1="29839" y1="69559" x2="29839" y2="69559"/>
                        <a14:backgroundMark x1="34879" y1="73973" x2="34879" y2="7397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231296" y="1908313"/>
            <a:ext cx="3912704" cy="5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062" b="96907" l="1158" r="99228"/>
                    </a14:imgEffect>
                  </a14:imgLayer>
                </a14:imgProps>
              </a:ext>
              <a:ext uri="{28A0092B-C50C-407E-A947-70E740481C1C}">
                <a14:useLocalDpi xmlns:a14="http://schemas.microsoft.com/office/drawing/2010/main" val="0"/>
              </a:ext>
            </a:extLst>
          </a:blip>
          <a:srcRect/>
          <a:stretch>
            <a:fillRect/>
          </a:stretch>
        </p:blipFill>
        <p:spPr bwMode="auto">
          <a:xfrm flipH="1">
            <a:off x="-76200" y="4802512"/>
            <a:ext cx="3200399" cy="213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19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birds fly?</a:t>
            </a:r>
            <a:endParaRPr lang="en-US" dirty="0"/>
          </a:p>
        </p:txBody>
      </p:sp>
      <p:sp>
        <p:nvSpPr>
          <p:cNvPr id="5" name="Content Placeholder 4"/>
          <p:cNvSpPr>
            <a:spLocks noGrp="1"/>
          </p:cNvSpPr>
          <p:nvPr>
            <p:ph sz="quarter" idx="1"/>
          </p:nvPr>
        </p:nvSpPr>
        <p:spPr/>
        <p:txBody>
          <a:bodyPr/>
          <a:lstStyle/>
          <a:p>
            <a:r>
              <a:rPr lang="en-US" dirty="0" smtClean="0"/>
              <a:t>In order to fly, birds must be both light and strong. They have made several adaptations in order to be able to fly:</a:t>
            </a:r>
          </a:p>
          <a:p>
            <a:pPr lvl="1"/>
            <a:r>
              <a:rPr lang="en-US" dirty="0" smtClean="0"/>
              <a:t>Skeletal system: lighter and bones are fused together</a:t>
            </a:r>
          </a:p>
          <a:p>
            <a:pPr lvl="1"/>
            <a:r>
              <a:rPr lang="en-US" dirty="0" smtClean="0"/>
              <a:t>Respiratory system: larger and more efficient</a:t>
            </a:r>
          </a:p>
          <a:p>
            <a:pPr lvl="1"/>
            <a:r>
              <a:rPr lang="en-US" dirty="0" smtClean="0"/>
              <a:t>Muscular system: red muscles (dark meat!) that get more oxygen are used for flight and are very powerful</a:t>
            </a:r>
          </a:p>
          <a:p>
            <a:pPr lvl="1"/>
            <a:r>
              <a:rPr lang="en-US" dirty="0" smtClean="0"/>
              <a:t>Reproductive system: kept small until mating season</a:t>
            </a:r>
          </a:p>
          <a:p>
            <a:pPr lvl="1"/>
            <a:r>
              <a:rPr lang="en-US" dirty="0" smtClean="0"/>
              <a:t>Feathers and wings</a:t>
            </a: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39000" y1="68000" x2="39000" y2="68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629400" y="-228600"/>
            <a:ext cx="2971800" cy="215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83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path" presetSubtype="0" accel="50000" decel="50000" fill="hold" nodeType="clickEffect">
                                  <p:stCondLst>
                                    <p:cond delay="0"/>
                                  </p:stCondLst>
                                  <p:childTnLst>
                                    <p:animMotion origin="layout" path="M -0.03802 0.12167 C -0.02344 0.14804 -0.09306 0.25237 -0.19236 0.35276 C -0.30903 0.4705 -0.36476 0.48947 -0.39097 0.49317 L -0.42014 0.49271 C -0.44722 0.49734 -0.50556 0.51885 -0.6375 0.65209 C -0.72292 0.73884 -0.80625 0.85612 -0.79115 0.88272 C -0.77639 0.90932 -0.66788 0.83322 -0.58316 0.74763 C -0.45104 0.61369 -0.41997 0.54476 -0.40972 0.51214 L -0.40226 0.47444 C -0.39236 0.44182 -0.36337 0.37543 -0.24653 0.257 C -0.14705 0.15637 -0.05347 0.0953 -0.03802 0.12167 Z " pathEditMode="relative" rAng="-2228565" ptsTypes="ffFffffFfff">
                                      <p:cBhvr>
                                        <p:cTn id="42" dur="5000" fill="hold"/>
                                        <p:tgtEl>
                                          <p:spTgt spid="3074"/>
                                        </p:tgtEl>
                                        <p:attrNameLst>
                                          <p:attrName>ppt_x</p:attrName>
                                          <p:attrName>ppt_y</p:attrName>
                                        </p:attrNameLst>
                                      </p:cBhvr>
                                      <p:rCtr x="-37674" y="380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Adaptations</a:t>
            </a:r>
            <a:endParaRPr lang="en-US" dirty="0"/>
          </a:p>
        </p:txBody>
      </p:sp>
      <p:sp>
        <p:nvSpPr>
          <p:cNvPr id="3" name="Content Placeholder 2"/>
          <p:cNvSpPr>
            <a:spLocks noGrp="1"/>
          </p:cNvSpPr>
          <p:nvPr>
            <p:ph sz="quarter" idx="1"/>
          </p:nvPr>
        </p:nvSpPr>
        <p:spPr>
          <a:xfrm>
            <a:off x="612648" y="1600200"/>
            <a:ext cx="8226552" cy="2819400"/>
          </a:xfrm>
        </p:spPr>
        <p:txBody>
          <a:bodyPr>
            <a:normAutofit fontScale="92500"/>
          </a:bodyPr>
          <a:lstStyle/>
          <a:p>
            <a:r>
              <a:rPr lang="en-US" dirty="0" smtClean="0"/>
              <a:t>To become more light weight, birds have hollow bones which allows for faster flight and uses less energy.</a:t>
            </a:r>
          </a:p>
          <a:p>
            <a:pPr lvl="1"/>
            <a:r>
              <a:rPr lang="en-US" dirty="0" smtClean="0"/>
              <a:t>The more a bird weighs, the more energy it takes to fly.</a:t>
            </a:r>
          </a:p>
          <a:p>
            <a:pPr lvl="1"/>
            <a:r>
              <a:rPr lang="en-US" dirty="0" smtClean="0"/>
              <a:t>The skeleton of an eagle is less than half a pound.</a:t>
            </a:r>
          </a:p>
          <a:p>
            <a:pPr lvl="1"/>
            <a:r>
              <a:rPr lang="en-US" dirty="0" smtClean="0"/>
              <a:t>On average, a birds skeleton is 5% of it’s total body weight.</a:t>
            </a:r>
          </a:p>
          <a:p>
            <a:pPr lvl="2"/>
            <a:r>
              <a:rPr lang="en-US" dirty="0" smtClean="0"/>
              <a:t>Our skeletons make up 15% of our total body weight!</a:t>
            </a:r>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160" y="4419600"/>
            <a:ext cx="4572000" cy="293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19600"/>
            <a:ext cx="3272712" cy="200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36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0-#ppt_w/2"/>
                                          </p:val>
                                        </p:tav>
                                        <p:tav tm="100000">
                                          <p:val>
                                            <p:strVal val="#ppt_x"/>
                                          </p:val>
                                        </p:tav>
                                      </p:tavLst>
                                    </p:anim>
                                    <p:anim calcmode="lin" valueType="num">
                                      <p:cBhvr additive="base">
                                        <p:cTn id="14"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099"/>
                                        </p:tgtEl>
                                        <p:attrNameLst>
                                          <p:attrName>style.visibility</p:attrName>
                                        </p:attrNameLst>
                                      </p:cBhvr>
                                      <p:to>
                                        <p:strVal val="visible"/>
                                      </p:to>
                                    </p:set>
                                    <p:anim calcmode="lin" valueType="num">
                                      <p:cBhvr additive="base">
                                        <p:cTn id="43" dur="500" fill="hold"/>
                                        <p:tgtEl>
                                          <p:spTgt spid="4099"/>
                                        </p:tgtEl>
                                        <p:attrNameLst>
                                          <p:attrName>ppt_x</p:attrName>
                                        </p:attrNameLst>
                                      </p:cBhvr>
                                      <p:tavLst>
                                        <p:tav tm="0">
                                          <p:val>
                                            <p:strVal val="1+#ppt_w/2"/>
                                          </p:val>
                                        </p:tav>
                                        <p:tav tm="100000">
                                          <p:val>
                                            <p:strVal val="#ppt_x"/>
                                          </p:val>
                                        </p:tav>
                                      </p:tavLst>
                                    </p:anim>
                                    <p:anim calcmode="lin" valueType="num">
                                      <p:cBhvr additive="base">
                                        <p:cTn id="44"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9457</TotalTime>
  <Words>3104</Words>
  <Application>Microsoft Office PowerPoint</Application>
  <PresentationFormat>On-screen Show (4:3)</PresentationFormat>
  <Paragraphs>327</Paragraphs>
  <Slides>56</Slides>
  <Notes>14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Median</vt:lpstr>
      <vt:lpstr>Anatomy of Birds</vt:lpstr>
      <vt:lpstr>Before we start…</vt:lpstr>
      <vt:lpstr>Habitats</vt:lpstr>
      <vt:lpstr>Habitats</vt:lpstr>
      <vt:lpstr>Habitats</vt:lpstr>
      <vt:lpstr>Habitats – Penguins vs Hawks</vt:lpstr>
      <vt:lpstr>Birds of Flight</vt:lpstr>
      <vt:lpstr>How do birds fly?</vt:lpstr>
      <vt:lpstr>Skeletal Adaptations</vt:lpstr>
      <vt:lpstr>Skeletal Adaptations</vt:lpstr>
      <vt:lpstr>Skeletal Adaptations</vt:lpstr>
      <vt:lpstr>Skeletal Adaptations</vt:lpstr>
      <vt:lpstr>Skeletal Adaptations</vt:lpstr>
      <vt:lpstr>Skeletal Adaptations</vt:lpstr>
      <vt:lpstr>Skeletal Adaptations</vt:lpstr>
      <vt:lpstr>Skeletal Adaptations</vt:lpstr>
      <vt:lpstr>Skull</vt:lpstr>
      <vt:lpstr>Digestive Adaptations </vt:lpstr>
      <vt:lpstr>Digestive Adaptations</vt:lpstr>
      <vt:lpstr>Digestive Adaptations</vt:lpstr>
      <vt:lpstr>Digestive Adaptations</vt:lpstr>
      <vt:lpstr>Digestive Adaptations</vt:lpstr>
      <vt:lpstr>Digestive Adaptations</vt:lpstr>
      <vt:lpstr>Respiratory Adaptations </vt:lpstr>
      <vt:lpstr>Respiratory Adaptations</vt:lpstr>
      <vt:lpstr>Circulatory Adaptations </vt:lpstr>
      <vt:lpstr>Circulatory Adaptations </vt:lpstr>
      <vt:lpstr>Muscular Adaptations</vt:lpstr>
      <vt:lpstr>Muscular Adaptations</vt:lpstr>
      <vt:lpstr>Muscular Adaptations</vt:lpstr>
      <vt:lpstr>Muscular Adaptations</vt:lpstr>
      <vt:lpstr>Feathers</vt:lpstr>
      <vt:lpstr>Feathers</vt:lpstr>
      <vt:lpstr>Types of Feathers</vt:lpstr>
      <vt:lpstr>Types of Feathers</vt:lpstr>
      <vt:lpstr>Feathers</vt:lpstr>
      <vt:lpstr>Feathers</vt:lpstr>
      <vt:lpstr>Wings </vt:lpstr>
      <vt:lpstr>Flightless Birds</vt:lpstr>
      <vt:lpstr>Why can’t they fly?</vt:lpstr>
      <vt:lpstr>Emperor Penguins</vt:lpstr>
      <vt:lpstr>Penguin Size</vt:lpstr>
      <vt:lpstr>Penguin Weight</vt:lpstr>
      <vt:lpstr>Penguin Skeleton</vt:lpstr>
      <vt:lpstr>Skeleton</vt:lpstr>
      <vt:lpstr>Skull</vt:lpstr>
      <vt:lpstr>Digestive System</vt:lpstr>
      <vt:lpstr>Digestive System</vt:lpstr>
      <vt:lpstr>Respiratory System</vt:lpstr>
      <vt:lpstr>How can penguins swim underwater if they breathe air?</vt:lpstr>
      <vt:lpstr>Circulatory System</vt:lpstr>
      <vt:lpstr>“Flying”</vt:lpstr>
      <vt:lpstr>Penguin flight</vt:lpstr>
      <vt:lpstr>Feathers</vt:lpstr>
      <vt:lpstr>So what about chickens…</vt:lpstr>
      <vt:lpstr>Why chickens aren’t flight birds.</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 Anatomy</dc:title>
  <dc:creator>L Johnson's Lab</dc:creator>
  <cp:lastModifiedBy>JG</cp:lastModifiedBy>
  <cp:revision>173</cp:revision>
  <dcterms:created xsi:type="dcterms:W3CDTF">2012-10-15T20:49:55Z</dcterms:created>
  <dcterms:modified xsi:type="dcterms:W3CDTF">2013-08-14T19:28:02Z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3826863</vt:lpwstr>
  </property>
  <property fmtid="{D5CDD505-2E9C-101B-9397-08002B2CF9AE}" pid="3" name="NXPowerLiteSettings">
    <vt:lpwstr>F6000400038000</vt:lpwstr>
  </property>
  <property fmtid="{D5CDD505-2E9C-101B-9397-08002B2CF9AE}" pid="4" name="NXPowerLiteVersion">
    <vt:lpwstr>D4.3.1</vt:lpwstr>
  </property>
</Properties>
</file>