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60" r:id="rId4"/>
    <p:sldId id="261" r:id="rId5"/>
    <p:sldId id="271" r:id="rId6"/>
    <p:sldId id="272" r:id="rId7"/>
    <p:sldId id="273" r:id="rId8"/>
    <p:sldId id="276" r:id="rId9"/>
    <p:sldId id="275" r:id="rId10"/>
    <p:sldId id="274" r:id="rId11"/>
    <p:sldId id="277" r:id="rId12"/>
    <p:sldId id="281" r:id="rId13"/>
    <p:sldId id="282" r:id="rId14"/>
    <p:sldId id="280" r:id="rId15"/>
    <p:sldId id="279" r:id="rId16"/>
    <p:sldId id="284" r:id="rId17"/>
    <p:sldId id="283" r:id="rId18"/>
    <p:sldId id="278" r:id="rId19"/>
    <p:sldId id="285" r:id="rId20"/>
    <p:sldId id="286" r:id="rId21"/>
    <p:sldId id="287" r:id="rId22"/>
    <p:sldId id="25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  <a:srgbClr val="447C45"/>
    <a:srgbClr val="25EF4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5709" autoAdjust="0"/>
  </p:normalViewPr>
  <p:slideViewPr>
    <p:cSldViewPr>
      <p:cViewPr varScale="1">
        <p:scale>
          <a:sx n="84" d="100"/>
          <a:sy n="84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BFBB8-328E-455C-8E23-787A4E97D5EA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1FFF-B6AE-46F9-8415-EB2FBE4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Even</a:t>
            </a:r>
            <a:r>
              <a:rPr lang="en-US" baseline="0" dirty="0" smtClean="0"/>
              <a:t> though the products are close in value, they are still not equal. This is not a true proportion because the products are not of </a:t>
            </a:r>
            <a:r>
              <a:rPr lang="en-US" baseline="0" smtClean="0"/>
              <a:t>equal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6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first it helps to build a table, later students can practice setting the word problems up using just the fractions and setting them equal to each other (as in the 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good basic idea for solving proportion word problems is to think what would it be for 1 or for some other easy unit, and then multiply to get what is asked. For example: if car goes 110 miles in 3 hours, how far will it go in four hours? Figure out how far it gets in 1 hour, then multiply by 4 (http://www.homeschoolmath.net/teaching/proportions.php)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to students that pattern that the top row is following </a:t>
            </a:r>
            <a:r>
              <a:rPr lang="en-US" baseline="0" smtClean="0"/>
              <a:t>a pattern (increasing </a:t>
            </a:r>
            <a:r>
              <a:rPr lang="en-US" baseline="0" dirty="0" smtClean="0"/>
              <a:t>by 35 each time).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71FFF-B6AE-46F9-8415-EB2FBE48D4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581400"/>
            <a:ext cx="6629400" cy="1143000"/>
          </a:xfrm>
        </p:spPr>
        <p:txBody>
          <a:bodyPr/>
          <a:lstStyle/>
          <a:p>
            <a:r>
              <a:rPr lang="en-US" sz="6600" b="1" dirty="0" smtClean="0">
                <a:latin typeface="Bradley Hand ITC" pitchFamily="66" charset="0"/>
              </a:rPr>
              <a:t>Introduction to Ratios</a:t>
            </a:r>
            <a:endParaRPr lang="en-US" sz="6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Proportional Reasoning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Fill out the table below:</a:t>
            </a:r>
          </a:p>
          <a:p>
            <a:pPr marL="0" indent="0">
              <a:buNone/>
            </a:pPr>
            <a:endParaRPr lang="en-US" dirty="0" smtClean="0">
              <a:latin typeface="Bradley Hand ITC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40216"/>
              </p:ext>
            </p:extLst>
          </p:nvPr>
        </p:nvGraphicFramePr>
        <p:xfrm>
          <a:off x="1066800" y="2971800"/>
          <a:ext cx="5682342" cy="104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7057"/>
                <a:gridCol w="947057"/>
                <a:gridCol w="947057"/>
                <a:gridCol w="947057"/>
                <a:gridCol w="947057"/>
                <a:gridCol w="947057"/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Hours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064" y="4495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35*2 = 1x</a:t>
            </a:r>
          </a:p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70 = x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2819400"/>
            <a:ext cx="1676400" cy="1524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  <a:endCxn id="5" idx="0"/>
          </p:cNvCxnSpPr>
          <p:nvPr/>
        </p:nvCxnSpPr>
        <p:spPr>
          <a:xfrm flipH="1">
            <a:off x="1818664" y="4120215"/>
            <a:ext cx="484239" cy="37558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0065" y="301358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70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0" y="2784007"/>
            <a:ext cx="1676400" cy="1524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75919" y="4308007"/>
            <a:ext cx="1" cy="60329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5320" y="491945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70*3 = 2x</a:t>
            </a:r>
          </a:p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210= 2x</a:t>
            </a:r>
          </a:p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105 = x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5920" y="3013587"/>
            <a:ext cx="71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105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6520" y="2999956"/>
            <a:ext cx="71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140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2999955"/>
            <a:ext cx="71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175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2325" y="4495800"/>
            <a:ext cx="351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Do you notice the pattern?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1" grpId="0" animBg="1"/>
      <p:bldP spid="11" grpId="1" animBg="1"/>
      <p:bldP spid="15" grpId="0"/>
      <p:bldP spid="16" grpId="0"/>
      <p:bldP spid="17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Proportional Reasoning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Now try filling out this table</a:t>
            </a:r>
          </a:p>
          <a:p>
            <a:endParaRPr lang="en-US" dirty="0">
              <a:latin typeface="Bradley Hand ITC" pitchFamily="66" charset="0"/>
            </a:endParaRPr>
          </a:p>
          <a:p>
            <a:endParaRPr lang="en-US" dirty="0" smtClean="0">
              <a:latin typeface="Bradley Hand ITC" pitchFamily="66" charset="0"/>
            </a:endParaRPr>
          </a:p>
          <a:p>
            <a:endParaRPr lang="en-US" dirty="0">
              <a:latin typeface="Bradley Hand ITC" pitchFamily="66" charset="0"/>
            </a:endParaRPr>
          </a:p>
          <a:p>
            <a:r>
              <a:rPr lang="en-US" sz="2400" dirty="0" smtClean="0">
                <a:latin typeface="Bradley Hand ITC" pitchFamily="66" charset="0"/>
              </a:rPr>
              <a:t>You could work the table </a:t>
            </a:r>
          </a:p>
          <a:p>
            <a:pPr marL="0" indent="0">
              <a:buNone/>
            </a:pPr>
            <a:r>
              <a:rPr lang="en-US" sz="2400" dirty="0">
                <a:latin typeface="Bradley Hand ITC" pitchFamily="66" charset="0"/>
              </a:rPr>
              <a:t> </a:t>
            </a:r>
            <a:r>
              <a:rPr lang="en-US" sz="2400" dirty="0" smtClean="0">
                <a:latin typeface="Bradley Hand ITC" pitchFamily="66" charset="0"/>
              </a:rPr>
              <a:t>   backwards, but you can</a:t>
            </a:r>
          </a:p>
          <a:p>
            <a:pPr marL="0" indent="0">
              <a:buNone/>
            </a:pPr>
            <a:r>
              <a:rPr lang="en-US" sz="2400" dirty="0" smtClean="0">
                <a:latin typeface="Bradley Hand ITC" pitchFamily="66" charset="0"/>
              </a:rPr>
              <a:t>    also start from the beginning….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12334"/>
              </p:ext>
            </p:extLst>
          </p:nvPr>
        </p:nvGraphicFramePr>
        <p:xfrm>
          <a:off x="990600" y="2819400"/>
          <a:ext cx="716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Dollars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Pounds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800600" y="2590800"/>
            <a:ext cx="1905000" cy="16002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9800" y="4179939"/>
            <a:ext cx="2667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3150" y="4876800"/>
            <a:ext cx="215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4x = 3*32</a:t>
            </a:r>
          </a:p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4x = 64</a:t>
            </a:r>
          </a:p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x = 16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Proportional Reasoning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Now try filling out this table</a:t>
            </a:r>
          </a:p>
          <a:p>
            <a:endParaRPr lang="en-US" dirty="0">
              <a:latin typeface="Bradley Hand ITC" pitchFamily="66" charset="0"/>
            </a:endParaRPr>
          </a:p>
          <a:p>
            <a:endParaRPr lang="en-US" dirty="0" smtClean="0">
              <a:latin typeface="Bradley Hand ITC" pitchFamily="66" charset="0"/>
            </a:endParaRPr>
          </a:p>
          <a:p>
            <a:endParaRPr lang="en-US" dirty="0">
              <a:latin typeface="Bradley Hand ITC" pitchFamily="66" charset="0"/>
            </a:endParaRPr>
          </a:p>
          <a:p>
            <a:r>
              <a:rPr lang="en-US" sz="2400" dirty="0" smtClean="0">
                <a:latin typeface="Bradley Hand ITC" pitchFamily="66" charset="0"/>
              </a:rPr>
              <a:t>You could work the table </a:t>
            </a:r>
          </a:p>
          <a:p>
            <a:pPr marL="0" indent="0">
              <a:buNone/>
            </a:pPr>
            <a:r>
              <a:rPr lang="en-US" sz="2400" dirty="0" smtClean="0">
                <a:latin typeface="Bradley Hand ITC" pitchFamily="66" charset="0"/>
              </a:rPr>
              <a:t>     backwards</a:t>
            </a:r>
            <a:r>
              <a:rPr lang="en-US" sz="2400" dirty="0">
                <a:latin typeface="Bradley Hand ITC" pitchFamily="66" charset="0"/>
              </a:rPr>
              <a:t>, but you can</a:t>
            </a:r>
          </a:p>
          <a:p>
            <a:pPr marL="0" indent="0">
              <a:buNone/>
            </a:pPr>
            <a:r>
              <a:rPr lang="en-US" sz="2400" dirty="0">
                <a:latin typeface="Bradley Hand ITC" pitchFamily="66" charset="0"/>
              </a:rPr>
              <a:t>    </a:t>
            </a:r>
            <a:r>
              <a:rPr lang="en-US" sz="2400" dirty="0" smtClean="0">
                <a:latin typeface="Bradley Hand ITC" pitchFamily="66" charset="0"/>
              </a:rPr>
              <a:t> also </a:t>
            </a:r>
            <a:r>
              <a:rPr lang="en-US" sz="2400" dirty="0">
                <a:latin typeface="Bradley Hand ITC" pitchFamily="66" charset="0"/>
              </a:rPr>
              <a:t>start from the beginning….</a:t>
            </a:r>
          </a:p>
          <a:p>
            <a:r>
              <a:rPr lang="en-US" sz="2400" dirty="0" smtClean="0">
                <a:latin typeface="Bradley Hand ITC" pitchFamily="66" charset="0"/>
              </a:rPr>
              <a:t>It is easier to identify the pattern!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Bradley Hand ITC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96737"/>
              </p:ext>
            </p:extLst>
          </p:nvPr>
        </p:nvGraphicFramePr>
        <p:xfrm>
          <a:off x="990600" y="2819400"/>
          <a:ext cx="716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Dollars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Pounds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C4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3150" y="4876800"/>
            <a:ext cx="215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4x = 32*1</a:t>
            </a:r>
          </a:p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4x = 32</a:t>
            </a:r>
          </a:p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x = 8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2590800"/>
            <a:ext cx="685800" cy="16002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00800" y="4179939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438400" y="2579739"/>
            <a:ext cx="685800" cy="16002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40792" y="3646539"/>
            <a:ext cx="257420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sz="5400" dirty="0" smtClean="0">
                <a:latin typeface="Bradley Hand ITC" pitchFamily="66" charset="0"/>
              </a:rPr>
              <a:t>So what can a ratio tell us?</a:t>
            </a:r>
            <a:endParaRPr lang="en-US" sz="54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sz="2400" b="1" dirty="0" smtClean="0">
                <a:latin typeface="Bradley Hand ITC" pitchFamily="66" charset="0"/>
              </a:rPr>
              <a:t>In math class, the </a:t>
            </a:r>
            <a:r>
              <a:rPr lang="en-US" sz="2400" b="1" dirty="0" smtClean="0">
                <a:solidFill>
                  <a:srgbClr val="FF66CC"/>
                </a:solidFill>
                <a:latin typeface="Bradley Hand ITC" pitchFamily="66" charset="0"/>
              </a:rPr>
              <a:t>girl </a:t>
            </a:r>
            <a:r>
              <a:rPr lang="en-US" sz="2400" b="1" dirty="0" smtClean="0">
                <a:latin typeface="Bradley Hand ITC" pitchFamily="66" charset="0"/>
              </a:rPr>
              <a:t>to 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boy</a:t>
            </a:r>
            <a:r>
              <a:rPr lang="en-US" sz="2400" b="1" dirty="0" smtClean="0">
                <a:latin typeface="Bradley Hand ITC" pitchFamily="66" charset="0"/>
              </a:rPr>
              <a:t> ratio is </a:t>
            </a:r>
            <a:r>
              <a:rPr lang="en-US" sz="2400" b="1" dirty="0" smtClean="0">
                <a:solidFill>
                  <a:srgbClr val="FF66CC"/>
                </a:solidFill>
                <a:latin typeface="Bradley Hand ITC" pitchFamily="66" charset="0"/>
              </a:rPr>
              <a:t>7</a:t>
            </a:r>
            <a:r>
              <a:rPr lang="en-US" sz="2400" b="1" dirty="0" smtClean="0">
                <a:latin typeface="Bradley Hand ITC" pitchFamily="66" charset="0"/>
              </a:rPr>
              <a:t>:</a:t>
            </a:r>
            <a:r>
              <a:rPr lang="en-US" sz="2400" b="1" dirty="0">
                <a:solidFill>
                  <a:srgbClr val="00B0F0"/>
                </a:solidFill>
                <a:latin typeface="Bradley Hand ITC" pitchFamily="66" charset="0"/>
              </a:rPr>
              <a:t>5</a:t>
            </a:r>
            <a:r>
              <a:rPr lang="en-US" sz="2400" b="1" dirty="0" smtClean="0">
                <a:latin typeface="Bradley Hand ITC" pitchFamily="66" charset="0"/>
              </a:rPr>
              <a:t>. If there are 36 students in the class, how many 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boys</a:t>
            </a:r>
            <a:r>
              <a:rPr lang="en-US" sz="2400" b="1" dirty="0" smtClean="0">
                <a:latin typeface="Bradley Hand ITC" pitchFamily="66" charset="0"/>
              </a:rPr>
              <a:t> are there?</a:t>
            </a:r>
          </a:p>
          <a:p>
            <a:endParaRPr lang="en-US" sz="2400" b="1" dirty="0" smtClean="0">
              <a:latin typeface="Bradley Hand ITC" pitchFamily="66" charset="0"/>
            </a:endParaRPr>
          </a:p>
          <a:p>
            <a:r>
              <a:rPr lang="en-US" sz="2400" b="1" dirty="0" smtClean="0">
                <a:latin typeface="Bradley Hand ITC" pitchFamily="66" charset="0"/>
              </a:rPr>
              <a:t>The ratio </a:t>
            </a:r>
            <a:r>
              <a:rPr lang="en-US" sz="2400" b="1" dirty="0" smtClean="0">
                <a:solidFill>
                  <a:srgbClr val="FF66CC"/>
                </a:solidFill>
                <a:latin typeface="Bradley Hand ITC" pitchFamily="66" charset="0"/>
              </a:rPr>
              <a:t>7</a:t>
            </a:r>
            <a:r>
              <a:rPr lang="en-US" sz="2400" b="1" dirty="0" smtClean="0">
                <a:latin typeface="Bradley Hand ITC" pitchFamily="66" charset="0"/>
              </a:rPr>
              <a:t>:</a:t>
            </a:r>
            <a:r>
              <a:rPr lang="en-US" sz="2400" b="1" dirty="0">
                <a:solidFill>
                  <a:srgbClr val="00B0F0"/>
                </a:solidFill>
                <a:latin typeface="Bradley Hand ITC" pitchFamily="66" charset="0"/>
              </a:rPr>
              <a:t>5</a:t>
            </a:r>
            <a:r>
              <a:rPr lang="en-US" sz="2400" b="1" dirty="0" smtClean="0">
                <a:latin typeface="Bradley Hand ITC" pitchFamily="66" charset="0"/>
              </a:rPr>
              <a:t>, tells us that of every </a:t>
            </a:r>
            <a:r>
              <a:rPr lang="en-US" sz="2400" b="1" dirty="0" smtClean="0">
                <a:solidFill>
                  <a:srgbClr val="FF66CC"/>
                </a:solidFill>
                <a:latin typeface="Bradley Hand ITC" pitchFamily="66" charset="0"/>
              </a:rPr>
              <a:t>7</a:t>
            </a:r>
            <a:r>
              <a:rPr lang="en-US" sz="2400" b="1" dirty="0" smtClean="0">
                <a:latin typeface="Bradley Hand ITC" pitchFamily="66" charset="0"/>
              </a:rPr>
              <a:t>+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5</a:t>
            </a:r>
            <a:r>
              <a:rPr lang="en-US" sz="2400" b="1" dirty="0" smtClean="0">
                <a:latin typeface="Bradley Hand ITC" pitchFamily="66" charset="0"/>
              </a:rPr>
              <a:t> = 12 students, 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five </a:t>
            </a:r>
            <a:r>
              <a:rPr lang="en-US" sz="2400" b="1" dirty="0" smtClean="0">
                <a:latin typeface="Bradley Hand ITC" pitchFamily="66" charset="0"/>
              </a:rPr>
              <a:t>are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 boys</a:t>
            </a:r>
          </a:p>
          <a:p>
            <a:endParaRPr lang="en-US" sz="2400" b="1" dirty="0">
              <a:latin typeface="Bradley Hand ITC" pitchFamily="66" charset="0"/>
            </a:endParaRPr>
          </a:p>
          <a:p>
            <a:r>
              <a:rPr lang="en-US" sz="2400" b="1" dirty="0" smtClean="0">
                <a:latin typeface="Bradley Hand ITC" pitchFamily="66" charset="0"/>
              </a:rPr>
              <a:t>So then, (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5</a:t>
            </a:r>
            <a:r>
              <a:rPr lang="en-US" sz="2400" b="1" dirty="0" smtClean="0">
                <a:latin typeface="Bradley Hand ITC" pitchFamily="66" charset="0"/>
              </a:rPr>
              <a:t>/12)(36) = 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15 boys</a:t>
            </a:r>
          </a:p>
          <a:p>
            <a:endParaRPr lang="en-US" sz="2400" b="1" dirty="0">
              <a:solidFill>
                <a:srgbClr val="00B0F0"/>
              </a:solidFill>
              <a:latin typeface="Bradley Hand ITC" pitchFamily="66" charset="0"/>
            </a:endParaRPr>
          </a:p>
          <a:p>
            <a:r>
              <a:rPr lang="en-US" sz="2400" b="1" dirty="0" smtClean="0">
                <a:latin typeface="Bradley Hand ITC" pitchFamily="66" charset="0"/>
              </a:rPr>
              <a:t>How many </a:t>
            </a:r>
            <a:r>
              <a:rPr lang="en-US" sz="2400" b="1" dirty="0" smtClean="0">
                <a:solidFill>
                  <a:srgbClr val="FF66CC"/>
                </a:solidFill>
                <a:latin typeface="Bradley Hand ITC" pitchFamily="66" charset="0"/>
              </a:rPr>
              <a:t>girls</a:t>
            </a:r>
            <a:r>
              <a:rPr lang="en-US" sz="2400" b="1" dirty="0" smtClean="0">
                <a:latin typeface="Bradley Hand ITC" pitchFamily="66" charset="0"/>
              </a:rPr>
              <a:t> are there?</a:t>
            </a:r>
          </a:p>
          <a:p>
            <a:pPr lvl="1"/>
            <a:r>
              <a:rPr lang="en-US" sz="2000" b="1" dirty="0" smtClean="0">
                <a:latin typeface="Bradley Hand ITC" pitchFamily="66" charset="0"/>
              </a:rPr>
              <a:t>36-15 = </a:t>
            </a:r>
            <a:r>
              <a:rPr lang="en-US" sz="2000" b="1" dirty="0" smtClean="0">
                <a:solidFill>
                  <a:srgbClr val="FF66CC"/>
                </a:solidFill>
                <a:latin typeface="Bradley Hand ITC" pitchFamily="66" charset="0"/>
              </a:rPr>
              <a:t>21 girls</a:t>
            </a:r>
          </a:p>
        </p:txBody>
      </p:sp>
    </p:spTree>
    <p:extLst>
      <p:ext uri="{BB962C8B-B14F-4D97-AF65-F5344CB8AC3E}">
        <p14:creationId xmlns:p14="http://schemas.microsoft.com/office/powerpoint/2010/main" val="2137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05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Checking Proportionality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019300"/>
            <a:ext cx="5257800" cy="4152900"/>
          </a:xfrm>
        </p:spPr>
        <p:txBody>
          <a:bodyPr/>
          <a:lstStyle/>
          <a:p>
            <a:r>
              <a:rPr lang="en-US" sz="2800" dirty="0" smtClean="0">
                <a:latin typeface="Bradley Hand ITC" pitchFamily="66" charset="0"/>
              </a:rPr>
              <a:t>a/b = c/d is your basic proportion set up</a:t>
            </a:r>
          </a:p>
          <a:p>
            <a:r>
              <a:rPr lang="en-US" sz="2800" dirty="0" smtClean="0">
                <a:latin typeface="Bradley Hand ITC" pitchFamily="66" charset="0"/>
              </a:rPr>
              <a:t>b and c are called the means of the proportion </a:t>
            </a:r>
          </a:p>
          <a:p>
            <a:r>
              <a:rPr lang="en-US" sz="2800" dirty="0" smtClean="0">
                <a:latin typeface="Bradley Hand ITC" pitchFamily="66" charset="0"/>
              </a:rPr>
              <a:t>a and d are called the extremes</a:t>
            </a:r>
          </a:p>
          <a:p>
            <a:r>
              <a:rPr lang="en-US" sz="2800" dirty="0" smtClean="0">
                <a:latin typeface="Bradley Hand ITC" pitchFamily="66" charset="0"/>
              </a:rPr>
              <a:t>The product of the means must be equal to the product of the extremes for the proportion to be a true proportion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438397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radley Hand ITC" pitchFamily="66" charset="0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14601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  <a:endParaRPr lang="en-US" sz="32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743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radley Hand ITC" pitchFamily="66" charset="0"/>
              </a:rPr>
              <a:t>b</a:t>
            </a:r>
            <a:endParaRPr lang="en-US" sz="3200" dirty="0" smtClean="0">
              <a:solidFill>
                <a:schemeClr val="bg1"/>
              </a:solidFill>
              <a:latin typeface="Bradley Hand ITC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47750" y="2730784"/>
            <a:ext cx="4191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2743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radley Hand ITC" pitchFamily="66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214601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radley Hand ITC" pitchFamily="66" charset="0"/>
              </a:rPr>
              <a:t>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14550" y="2730784"/>
            <a:ext cx="4191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3867834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radley Hand ITC" pitchFamily="66" charset="0"/>
              </a:rPr>
              <a:t>ad = </a:t>
            </a:r>
            <a:r>
              <a:rPr lang="en-US" sz="3600" dirty="0" err="1" smtClean="0">
                <a:solidFill>
                  <a:schemeClr val="bg1"/>
                </a:solidFill>
                <a:latin typeface="Bradley Hand ITC" pitchFamily="66" charset="0"/>
              </a:rPr>
              <a:t>bc</a:t>
            </a:r>
            <a:endParaRPr lang="en-US" sz="36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Checking Proportionality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685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Is 34/125 proportional to 20/75?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978" y="3048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adley Hand ITC" pitchFamily="66" charset="0"/>
              </a:rPr>
              <a:t>Step one: set up your proportion</a:t>
            </a:r>
            <a:endParaRPr lang="en-US" sz="20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900" y="2971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34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4380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125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971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429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75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6900" y="32004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=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68711" y="3429000"/>
            <a:ext cx="5715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10300" y="3420533"/>
            <a:ext cx="5715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2978" y="4191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adley Hand ITC" pitchFamily="66" charset="0"/>
              </a:rPr>
              <a:t>Step two: cross multiply</a:t>
            </a:r>
            <a:endParaRPr lang="en-US" sz="20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191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adley Hand ITC" pitchFamily="66" charset="0"/>
              </a:rPr>
              <a:t>34*75 =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Bradley Hand ITC" pitchFamily="66" charset="0"/>
              </a:rPr>
              <a:t>125*20=</a:t>
            </a:r>
            <a:endParaRPr lang="en-US" sz="20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7900" y="4191000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adley Hand ITC" pitchFamily="66" charset="0"/>
              </a:rPr>
              <a:t>2550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Bradley Hand ITC" pitchFamily="66" charset="0"/>
              </a:rPr>
              <a:t>2500</a:t>
            </a:r>
            <a:endParaRPr lang="en-US" sz="2000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978" y="489888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adley Hand ITC" pitchFamily="66" charset="0"/>
              </a:rPr>
              <a:t>Step three: are the products equal?</a:t>
            </a:r>
            <a:endParaRPr lang="en-US" sz="20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978" y="5638800"/>
            <a:ext cx="609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adley Hand ITC" pitchFamily="66" charset="0"/>
              </a:rPr>
              <a:t>What can we conclude about this proportion?</a:t>
            </a:r>
            <a:endParaRPr lang="en-US" sz="20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Ratios and </a:t>
            </a:r>
            <a:r>
              <a:rPr lang="en-US" sz="6000" dirty="0" err="1" smtClean="0">
                <a:latin typeface="Bradley Hand ITC" pitchFamily="66" charset="0"/>
              </a:rPr>
              <a:t>Percents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When you say something is __% you are really saying something is __ per 100</a:t>
            </a:r>
            <a:endParaRPr lang="en-US" dirty="0">
              <a:latin typeface="Bradley Hand ITC" pitchFamily="66" charset="0"/>
            </a:endParaRPr>
          </a:p>
          <a:p>
            <a:pPr lvl="1"/>
            <a:r>
              <a:rPr lang="en-US" dirty="0" smtClean="0">
                <a:latin typeface="Bradley Hand ITC" pitchFamily="66" charset="0"/>
              </a:rPr>
              <a:t>Ex: You make a 94% on a test</a:t>
            </a:r>
          </a:p>
          <a:p>
            <a:pPr lvl="2"/>
            <a:r>
              <a:rPr lang="en-US" dirty="0" smtClean="0">
                <a:latin typeface="Bradley Hand ITC" pitchFamily="66" charset="0"/>
              </a:rPr>
              <a:t>94 per 100 points were awarded to you</a:t>
            </a:r>
          </a:p>
          <a:p>
            <a:pPr lvl="2"/>
            <a:r>
              <a:rPr lang="en-US" dirty="0" smtClean="0">
                <a:latin typeface="Bradley Hand ITC" pitchFamily="66" charset="0"/>
              </a:rPr>
              <a:t>This can also be written as a fraction: 94/100</a:t>
            </a:r>
          </a:p>
          <a:p>
            <a:pPr lvl="2"/>
            <a:endParaRPr lang="en-US" dirty="0" smtClean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Ratios can also be written as a percent!</a:t>
            </a:r>
          </a:p>
        </p:txBody>
      </p:sp>
      <p:pic>
        <p:nvPicPr>
          <p:cNvPr id="1027" name="Picture 3" descr="C:\Users\Ljlab\AppData\Local\Microsoft\Windows\Temporary Internet Files\Content.IE5\8S4Q7EZA\MC9000482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455">
            <a:off x="190917" y="3153134"/>
            <a:ext cx="1423721" cy="17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Ratios and </a:t>
            </a:r>
            <a:r>
              <a:rPr lang="en-US" sz="6000" dirty="0" err="1" smtClean="0">
                <a:latin typeface="Bradley Hand ITC" pitchFamily="66" charset="0"/>
              </a:rPr>
              <a:t>Percents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r>
              <a:rPr lang="en-US" sz="2800" dirty="0" smtClean="0">
                <a:latin typeface="Bradley Hand ITC" pitchFamily="66" charset="0"/>
              </a:rPr>
              <a:t>It was found that 60%  of cars made a  particular factory had an airbag defect. </a:t>
            </a:r>
          </a:p>
          <a:p>
            <a:pPr lvl="1"/>
            <a:r>
              <a:rPr lang="en-US" sz="2400" dirty="0" smtClean="0">
                <a:latin typeface="Bradley Hand ITC" pitchFamily="66" charset="0"/>
              </a:rPr>
              <a:t>What is the ratio of cars made without the defect to cars made with the defect?</a:t>
            </a:r>
          </a:p>
          <a:p>
            <a:pPr lvl="1"/>
            <a:endParaRPr lang="en-US" sz="2400" dirty="0" smtClean="0">
              <a:latin typeface="Bradley Hand ITC" pitchFamily="66" charset="0"/>
            </a:endParaRPr>
          </a:p>
          <a:p>
            <a:r>
              <a:rPr lang="en-US" sz="2800" dirty="0" smtClean="0">
                <a:latin typeface="Bradley Hand ITC" pitchFamily="66" charset="0"/>
              </a:rPr>
              <a:t>We know that 60% is 60 per 100, so you can write this as a fraction; 60/100</a:t>
            </a:r>
          </a:p>
          <a:p>
            <a:pPr lvl="1"/>
            <a:r>
              <a:rPr lang="en-US" sz="2400" dirty="0" smtClean="0">
                <a:latin typeface="Bradley Hand ITC" pitchFamily="66" charset="0"/>
              </a:rPr>
              <a:t>This reduces to 3/5</a:t>
            </a:r>
            <a:endParaRPr lang="en-US" sz="2400" dirty="0">
              <a:latin typeface="Bradley Hand ITC" pitchFamily="66" charset="0"/>
            </a:endParaRPr>
          </a:p>
          <a:p>
            <a:pPr lvl="1"/>
            <a:r>
              <a:rPr lang="en-US" sz="2400" dirty="0" smtClean="0">
                <a:latin typeface="Bradley Hand ITC" pitchFamily="66" charset="0"/>
              </a:rPr>
              <a:t>Answer: the ratio of good to defective airbags is 3:5</a:t>
            </a:r>
            <a:endParaRPr lang="en-US" sz="2400" dirty="0" smtClean="0">
              <a:latin typeface="Bradley Hand ITC" pitchFamily="66" charset="0"/>
            </a:endParaRPr>
          </a:p>
          <a:p>
            <a:endParaRPr lang="en-US" dirty="0" smtClean="0">
              <a:latin typeface="Bradley Hand ITC" pitchFamily="66" charset="0"/>
            </a:endParaRPr>
          </a:p>
        </p:txBody>
      </p:sp>
      <p:pic>
        <p:nvPicPr>
          <p:cNvPr id="2050" name="Picture 2" descr="https://i.chzbgr.com/maxW500/4240687360/h6EAF9D20/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Ratios and </a:t>
            </a:r>
            <a:r>
              <a:rPr lang="en-US" sz="6000" dirty="0" err="1" smtClean="0">
                <a:latin typeface="Bradley Hand ITC" pitchFamily="66" charset="0"/>
              </a:rPr>
              <a:t>Percents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Duplicate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2189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Ratios and </a:t>
            </a:r>
            <a:r>
              <a:rPr lang="en-US" sz="6000" dirty="0" err="1" smtClean="0">
                <a:latin typeface="Bradley Hand ITC" pitchFamily="66" charset="0"/>
              </a:rPr>
              <a:t>Percents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Duplicate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34740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What’s a ratio?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3"/>
              </a:buBlip>
            </a:pPr>
            <a:r>
              <a:rPr lang="en-US" sz="3200" dirty="0" smtClean="0">
                <a:latin typeface="Bradley Hand ITC" pitchFamily="66" charset="0"/>
              </a:rPr>
              <a:t>Ratios are two things that are compared to each other</a:t>
            </a:r>
          </a:p>
          <a:p>
            <a:pPr marL="342900" lvl="1" indent="-342900">
              <a:buBlip>
                <a:blip r:embed="rId3"/>
              </a:buBlip>
            </a:pPr>
            <a:r>
              <a:rPr lang="en-US" sz="3200" dirty="0" smtClean="0">
                <a:latin typeface="Bradley Hand ITC" pitchFamily="66" charset="0"/>
              </a:rPr>
              <a:t>These two things can be ANYTHING!</a:t>
            </a:r>
          </a:p>
          <a:p>
            <a:pPr marL="342900" lvl="1" indent="-342900">
              <a:buBlip>
                <a:blip r:embed="rId3"/>
              </a:buBlip>
            </a:pPr>
            <a:r>
              <a:rPr lang="en-US" sz="3200" dirty="0" smtClean="0">
                <a:latin typeface="Bradley Hand ITC" pitchFamily="66" charset="0"/>
              </a:rPr>
              <a:t>Common examples:</a:t>
            </a:r>
          </a:p>
          <a:p>
            <a:pPr marL="342900" lvl="1" indent="-342900">
              <a:buBlip>
                <a:blip r:embed="rId3"/>
              </a:buBlip>
            </a:pPr>
            <a:endParaRPr lang="en-US" sz="3200" dirty="0" smtClean="0"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50073"/>
            <a:ext cx="1426359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24783"/>
            <a:ext cx="1562100" cy="103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EXTRA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Duplicate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10831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Compare the number of boys to the number of girls in the class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147782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Number of boys = _________</a:t>
            </a:r>
          </a:p>
          <a:p>
            <a:r>
              <a:rPr lang="en-US" dirty="0" smtClean="0">
                <a:latin typeface="Bradley Hand ITC" pitchFamily="66" charset="0"/>
              </a:rPr>
              <a:t>Number of girls = _________</a:t>
            </a:r>
          </a:p>
          <a:p>
            <a:endParaRPr lang="en-US" dirty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If we compare boys to girls, we get:</a:t>
            </a:r>
          </a:p>
          <a:p>
            <a:pPr lvl="1"/>
            <a:r>
              <a:rPr lang="en-US" dirty="0" smtClean="0">
                <a:latin typeface="Bradley Hand ITC" pitchFamily="66" charset="0"/>
              </a:rPr>
              <a:t>____ boys to ____ girls</a:t>
            </a:r>
          </a:p>
          <a:p>
            <a:pPr lvl="1"/>
            <a:r>
              <a:rPr lang="en-US" dirty="0" smtClean="0">
                <a:latin typeface="Bradley Hand ITC" pitchFamily="66" charset="0"/>
              </a:rPr>
              <a:t>We have just formed a ratio, which is a comparison between 2 (or more) different things!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1" l="0" r="100000">
                        <a14:foregroundMark x1="83475" y1="7981" x2="83475" y2="7981"/>
                        <a14:foregroundMark x1="19068" y1="8920" x2="19068" y2="8920"/>
                        <a14:foregroundMark x1="83475" y1="31925" x2="83475" y2="31925"/>
                        <a14:foregroundMark x1="93644" y1="26291" x2="93644" y2="26291"/>
                        <a14:foregroundMark x1="84322" y1="22066" x2="84322" y2="22066"/>
                        <a14:foregroundMark x1="71186" y1="22066" x2="71186" y2="22066"/>
                        <a14:foregroundMark x1="67373" y1="32394" x2="67373" y2="32394"/>
                        <a14:foregroundMark x1="78814" y1="49296" x2="78814" y2="49296"/>
                        <a14:foregroundMark x1="76695" y1="36150" x2="76695" y2="36150"/>
                        <a14:foregroundMark x1="96610" y1="55399" x2="96610" y2="55399"/>
                        <a14:foregroundMark x1="94915" y1="39437" x2="94915" y2="39437"/>
                        <a14:foregroundMark x1="84322" y1="91080" x2="84322" y2="91080"/>
                        <a14:foregroundMark x1="74153" y1="96244" x2="74153" y2="96244"/>
                        <a14:foregroundMark x1="74153" y1="85915" x2="74153" y2="85915"/>
                        <a14:foregroundMark x1="67373" y1="55399" x2="67373" y2="55399"/>
                        <a14:foregroundMark x1="77966" y1="8920" x2="77966" y2="8920"/>
                        <a14:backgroundMark x1="10593" y1="14085" x2="10593" y2="14085"/>
                        <a14:backgroundMark x1="4237" y1="60563" x2="4237" y2="60563"/>
                        <a14:backgroundMark x1="2966" y1="38028" x2="2966" y2="38028"/>
                        <a14:backgroundMark x1="11441" y1="41315" x2="11441" y2="41315"/>
                        <a14:backgroundMark x1="7627" y1="52582" x2="7627" y2="52582"/>
                        <a14:backgroundMark x1="30508" y1="38028" x2="30508" y2="38028"/>
                        <a14:backgroundMark x1="36864" y1="54460" x2="36864" y2="54460"/>
                        <a14:backgroundMark x1="22034" y1="71831" x2="22034" y2="71831"/>
                        <a14:backgroundMark x1="21186" y1="95305" x2="21186" y2="9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99"/>
          <a:stretch/>
        </p:blipFill>
        <p:spPr bwMode="auto">
          <a:xfrm flipH="1">
            <a:off x="6781800" y="2209799"/>
            <a:ext cx="662189" cy="14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8" b="100000" l="0" r="52542">
                        <a14:foregroundMark x1="18644" y1="7042" x2="18644" y2="7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88" y="2209799"/>
            <a:ext cx="1625615" cy="146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endParaRPr lang="en-US" dirty="0">
              <a:latin typeface="Bradley Hand ITC" pitchFamily="66" charset="0"/>
            </a:endParaRPr>
          </a:p>
          <a:p>
            <a:endParaRPr lang="en-US" dirty="0" smtClean="0">
              <a:latin typeface="Bradley Hand ITC" pitchFamily="66" charset="0"/>
            </a:endParaRPr>
          </a:p>
          <a:p>
            <a:endParaRPr lang="en-US" dirty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For every 7 forks, there are 5 spoons</a:t>
            </a:r>
          </a:p>
          <a:p>
            <a:r>
              <a:rPr lang="en-US" dirty="0" smtClean="0">
                <a:latin typeface="Bradley Hand ITC" pitchFamily="66" charset="0"/>
              </a:rPr>
              <a:t>The ratio is 7 to 5</a:t>
            </a:r>
          </a:p>
          <a:p>
            <a:r>
              <a:rPr lang="en-US" dirty="0" smtClean="0">
                <a:latin typeface="Bradley Hand ITC" pitchFamily="66" charset="0"/>
              </a:rPr>
              <a:t>You could also write the ratio as 7:5</a:t>
            </a:r>
          </a:p>
          <a:p>
            <a:pPr lvl="1"/>
            <a:r>
              <a:rPr lang="en-US" dirty="0" smtClean="0">
                <a:latin typeface="Bradley Hand ITC" pitchFamily="66" charset="0"/>
              </a:rPr>
              <a:t>This is called odds notation</a:t>
            </a:r>
          </a:p>
          <a:p>
            <a:endParaRPr lang="en-US" dirty="0" smtClean="0">
              <a:latin typeface="Bradley Hand ITC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1143000"/>
          </a:xfrm>
        </p:spPr>
        <p:txBody>
          <a:bodyPr/>
          <a:lstStyle/>
          <a:p>
            <a:r>
              <a:rPr lang="en-US" sz="4000" dirty="0" smtClean="0">
                <a:latin typeface="Bradley Hand ITC" pitchFamily="66" charset="0"/>
              </a:rPr>
              <a:t>How many forks and spoons are there?</a:t>
            </a:r>
            <a:endParaRPr lang="en-US" sz="4000" dirty="0">
              <a:latin typeface="Bradley Hand ITC" pitchFamily="66" charset="0"/>
            </a:endParaRPr>
          </a:p>
        </p:txBody>
      </p:sp>
      <p:pic>
        <p:nvPicPr>
          <p:cNvPr id="3075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4"/>
          <a:stretch/>
        </p:blipFill>
        <p:spPr bwMode="auto">
          <a:xfrm>
            <a:off x="2822807" y="2276552"/>
            <a:ext cx="452458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/>
          <a:stretch/>
        </p:blipFill>
        <p:spPr bwMode="auto">
          <a:xfrm>
            <a:off x="4304684" y="1992914"/>
            <a:ext cx="365015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/>
          <a:stretch/>
        </p:blipFill>
        <p:spPr bwMode="auto">
          <a:xfrm>
            <a:off x="3369245" y="1985142"/>
            <a:ext cx="365015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/>
          <a:stretch/>
        </p:blipFill>
        <p:spPr bwMode="auto">
          <a:xfrm>
            <a:off x="3841422" y="1985142"/>
            <a:ext cx="365015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/>
          <a:stretch/>
        </p:blipFill>
        <p:spPr bwMode="auto">
          <a:xfrm>
            <a:off x="2553450" y="1985142"/>
            <a:ext cx="365015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/>
          <a:stretch/>
        </p:blipFill>
        <p:spPr bwMode="auto">
          <a:xfrm>
            <a:off x="6099551" y="2022709"/>
            <a:ext cx="365015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/>
          <a:stretch/>
        </p:blipFill>
        <p:spPr bwMode="auto">
          <a:xfrm>
            <a:off x="1631263" y="1985142"/>
            <a:ext cx="365015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/>
          <a:stretch/>
        </p:blipFill>
        <p:spPr bwMode="auto">
          <a:xfrm>
            <a:off x="6481767" y="2022709"/>
            <a:ext cx="365015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4"/>
          <a:stretch/>
        </p:blipFill>
        <p:spPr bwMode="auto">
          <a:xfrm>
            <a:off x="1929149" y="2141890"/>
            <a:ext cx="452458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4"/>
          <a:stretch/>
        </p:blipFill>
        <p:spPr bwMode="auto">
          <a:xfrm>
            <a:off x="5482802" y="2290361"/>
            <a:ext cx="452458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4"/>
          <a:stretch/>
        </p:blipFill>
        <p:spPr bwMode="auto">
          <a:xfrm>
            <a:off x="4602220" y="2274372"/>
            <a:ext cx="452458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Ljlab\AppData\Local\Microsoft\Windows\Temporary Internet Files\Content.IE5\3WNQ1T06\MC900013040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4"/>
          <a:stretch/>
        </p:blipFill>
        <p:spPr bwMode="auto">
          <a:xfrm>
            <a:off x="5054678" y="1858695"/>
            <a:ext cx="452458" cy="16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Order matters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Be careful when writing your ratios!</a:t>
            </a:r>
          </a:p>
          <a:p>
            <a:r>
              <a:rPr lang="en-US" dirty="0" smtClean="0">
                <a:latin typeface="Bradley Hand ITC" pitchFamily="66" charset="0"/>
              </a:rPr>
              <a:t>7:5 is NOT the same as 5:7!</a:t>
            </a:r>
          </a:p>
          <a:p>
            <a:pPr marL="0" indent="0">
              <a:buNone/>
            </a:pPr>
            <a:endParaRPr lang="en-US" sz="2400" dirty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You could also write your ratios as fractions (called fractional notation)</a:t>
            </a:r>
          </a:p>
          <a:p>
            <a:pPr lvl="1"/>
            <a:r>
              <a:rPr lang="en-US" dirty="0" smtClean="0">
                <a:latin typeface="Bradley Hand ITC" pitchFamily="66" charset="0"/>
              </a:rPr>
              <a:t>The first quantity would be divided by the second quantity</a:t>
            </a:r>
          </a:p>
          <a:p>
            <a:pPr lvl="1"/>
            <a:r>
              <a:rPr lang="en-US" dirty="0" smtClean="0">
                <a:latin typeface="Bradley Hand ITC" pitchFamily="66" charset="0"/>
              </a:rPr>
              <a:t>7/5</a:t>
            </a:r>
          </a:p>
          <a:p>
            <a:pPr marL="457200" lvl="1" indent="0">
              <a:buNone/>
            </a:pPr>
            <a:endParaRPr lang="en-US" dirty="0" smtClean="0">
              <a:latin typeface="Bradley Hand ITC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178">
            <a:off x="7605884" y="2362198"/>
            <a:ext cx="7493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1143000"/>
          </a:xfrm>
        </p:spPr>
        <p:txBody>
          <a:bodyPr/>
          <a:lstStyle/>
          <a:p>
            <a:r>
              <a:rPr lang="en-US" sz="4000" dirty="0" smtClean="0">
                <a:latin typeface="Bradley Hand ITC" pitchFamily="66" charset="0"/>
              </a:rPr>
              <a:t>Write the ratio of cars to trucks in the three different ways</a:t>
            </a:r>
            <a:endParaRPr lang="en-US" sz="4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endParaRPr lang="en-US" dirty="0" smtClean="0">
              <a:latin typeface="Bradley Hand ITC" pitchFamily="66" charset="0"/>
            </a:endParaRPr>
          </a:p>
          <a:p>
            <a:endParaRPr lang="en-US" dirty="0">
              <a:latin typeface="Bradley Hand ITC" pitchFamily="66" charset="0"/>
            </a:endParaRPr>
          </a:p>
          <a:p>
            <a:endParaRPr lang="en-US" dirty="0" smtClean="0">
              <a:latin typeface="Bradley Hand ITC" pitchFamily="66" charset="0"/>
            </a:endParaRPr>
          </a:p>
          <a:p>
            <a:r>
              <a:rPr lang="en-US" dirty="0" smtClean="0">
                <a:latin typeface="Bradley Hand ITC" pitchFamily="66" charset="0"/>
              </a:rPr>
              <a:t>4 to 8</a:t>
            </a:r>
          </a:p>
          <a:p>
            <a:r>
              <a:rPr lang="en-US" dirty="0" smtClean="0">
                <a:latin typeface="Bradley Hand ITC" pitchFamily="66" charset="0"/>
              </a:rPr>
              <a:t>4:8</a:t>
            </a:r>
          </a:p>
          <a:p>
            <a:r>
              <a:rPr lang="en-US" dirty="0" smtClean="0">
                <a:latin typeface="Bradley Hand ITC" pitchFamily="66" charset="0"/>
              </a:rPr>
              <a:t>4/8</a:t>
            </a:r>
          </a:p>
          <a:p>
            <a:pPr lvl="1"/>
            <a:r>
              <a:rPr lang="en-US" dirty="0" smtClean="0">
                <a:latin typeface="Bradley Hand ITC" pitchFamily="66" charset="0"/>
              </a:rPr>
              <a:t>Remember that we can simplify fractions!</a:t>
            </a:r>
          </a:p>
        </p:txBody>
      </p:sp>
      <p:pic>
        <p:nvPicPr>
          <p:cNvPr id="5123" name="Picture 3" descr="C:\Users\Ljlab\AppData\Local\Microsoft\Windows\Temporary Internet Files\Content.IE5\MJO53SVM\MP9004049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60829"/>
            <a:ext cx="2633056" cy="22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jlab\AppData\Local\Microsoft\Windows\Temporary Internet Files\Content.IE5\MJO53SVM\MP9004049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42" y="1960830"/>
            <a:ext cx="2633056" cy="22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jlab\AppData\Local\Microsoft\Windows\Temporary Internet Files\Content.IE5\MJO53SVM\MP9004049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9" y="3958845"/>
            <a:ext cx="2633056" cy="22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jlab\AppData\Local\Microsoft\Windows\Temporary Internet Files\Content.IE5\MJO53SVM\MP9004049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15" y="1739146"/>
            <a:ext cx="2633056" cy="22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13" y="4535521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9" y="4795230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96" y="3625089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71" y="1960829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11" y="1981200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28" y="3095244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71" y="3095244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Ljlab\AppData\Local\Microsoft\Windows\Temporary Internet Files\Content.IE5\MJO53SVM\MC9003887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67" y="3762756"/>
            <a:ext cx="1826057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Equivalent Ratios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We can simplify the ratio 4/8 to 2/4 and then to ½ using a common denominator</a:t>
            </a:r>
          </a:p>
          <a:p>
            <a:r>
              <a:rPr lang="en-US" dirty="0" smtClean="0">
                <a:latin typeface="Bradley Hand ITC" pitchFamily="66" charset="0"/>
              </a:rPr>
              <a:t>The ratio of cars to trucks can also be expressed as 1:2 or 1 to 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40417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0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74" y="685800"/>
            <a:ext cx="7924800" cy="1143000"/>
          </a:xfrm>
        </p:spPr>
        <p:txBody>
          <a:bodyPr/>
          <a:lstStyle/>
          <a:p>
            <a:r>
              <a:rPr lang="en-US" sz="4800" dirty="0" smtClean="0">
                <a:latin typeface="Bradley Hand ITC" pitchFamily="66" charset="0"/>
              </a:rPr>
              <a:t>Step 1 – Building Proportions</a:t>
            </a:r>
            <a:endParaRPr lang="en-US" sz="48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Bradley Hand ITC" pitchFamily="66" charset="0"/>
              </a:rPr>
              <a:t>You are at a grocery store and need to buy 10 pounds of brisket for a barbeque you are having this weekend. The price per pound of brisket is $3.50.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radley Hand ITC" pitchFamily="66" charset="0"/>
              </a:rPr>
              <a:t>First, organize your information into a table, keeping like items on the same row</a:t>
            </a:r>
          </a:p>
          <a:p>
            <a:pPr marL="0" indent="0">
              <a:buNone/>
            </a:pPr>
            <a:endParaRPr lang="en-US" sz="2800" dirty="0">
              <a:latin typeface="Bradley Hand ITC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27693"/>
              </p:ext>
            </p:extLst>
          </p:nvPr>
        </p:nvGraphicFramePr>
        <p:xfrm>
          <a:off x="2743200" y="43434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$3.50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C4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 pound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C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 pounds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C4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43389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radley Hand ITC" pitchFamily="66" charset="0"/>
              </a:rPr>
              <a:t>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719935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radley Hand ITC" pitchFamily="66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mount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cxnSp>
        <p:nvCxnSpPr>
          <p:cNvPr id="8" name="Straight Arrow Connector 7"/>
          <p:cNvCxnSpPr>
            <a:endCxn id="5" idx="3"/>
          </p:cNvCxnSpPr>
          <p:nvPr/>
        </p:nvCxnSpPr>
        <p:spPr>
          <a:xfrm>
            <a:off x="2362200" y="4569767"/>
            <a:ext cx="3048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74490" y="4950766"/>
            <a:ext cx="3048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Ljlab\AppData\Local\Microsoft\Windows\Temporary Internet Files\Content.IE5\3WNQ1T06\MC9000130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21483"/>
            <a:ext cx="1516990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43000"/>
          </a:xfrm>
        </p:spPr>
        <p:txBody>
          <a:bodyPr/>
          <a:lstStyle/>
          <a:p>
            <a:r>
              <a:rPr lang="en-US" sz="6000" dirty="0" smtClean="0">
                <a:latin typeface="Bradley Hand ITC" pitchFamily="66" charset="0"/>
              </a:rPr>
              <a:t>Step 2 – Cross Multiply</a:t>
            </a:r>
            <a:endParaRPr lang="en-US" sz="6000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343150"/>
            <a:ext cx="16002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radley Hand ITC" pitchFamily="66" charset="0"/>
              </a:rPr>
              <a:t>$</a:t>
            </a:r>
            <a:r>
              <a:rPr lang="en-US" dirty="0" smtClean="0">
                <a:latin typeface="Bradley Hand ITC" pitchFamily="66" charset="0"/>
              </a:rPr>
              <a:t>3.50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62200" y="287655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 smtClean="0">
                <a:latin typeface="Bradley Hand ITC" pitchFamily="66" charset="0"/>
              </a:rPr>
              <a:t>1 pound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234315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Bradley Hand ITC" pitchFamily="66" charset="0"/>
              </a:rPr>
              <a:t>x</a:t>
            </a:r>
            <a:endParaRPr lang="en-US" kern="0" dirty="0" smtClean="0">
              <a:latin typeface="Bradley Hand ITC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43400" y="287655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 smtClean="0">
                <a:latin typeface="Bradley Hand ITC" pitchFamily="66" charset="0"/>
              </a:rPr>
              <a:t>10 pounds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0" y="287655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287655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48100" y="2571750"/>
            <a:ext cx="4953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1"/>
          </p:cNvCxnSpPr>
          <p:nvPr/>
        </p:nvCxnSpPr>
        <p:spPr>
          <a:xfrm flipV="1">
            <a:off x="3848100" y="2686050"/>
            <a:ext cx="571500" cy="342900"/>
          </a:xfrm>
          <a:prstGeom prst="straightConnector1">
            <a:avLst/>
          </a:prstGeom>
          <a:ln>
            <a:solidFill>
              <a:srgbClr val="25EF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3582015"/>
            <a:ext cx="4210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Always show your work!</a:t>
            </a:r>
          </a:p>
          <a:p>
            <a:endParaRPr lang="en-US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1x = 3.5 * 10</a:t>
            </a:r>
          </a:p>
          <a:p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x = (3.5*10) / 1</a:t>
            </a:r>
          </a:p>
          <a:p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x = 35</a:t>
            </a:r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3505200"/>
            <a:ext cx="3657600" cy="62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66591" y="51054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radley Hand ITC" pitchFamily="66" charset="0"/>
              </a:rPr>
              <a:t>You would pay $35 for 10 pounds of brisket</a:t>
            </a:r>
            <a:endParaRPr lang="en-US" sz="32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662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adley Hand ITC" pitchFamily="66" charset="0"/>
              </a:rPr>
              <a:t>=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992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Bradley Hand ITC" pitchFamily="66" charset="0"/>
              </a:rPr>
              <a:t>Remember, when you are cross multiplying, you go </a:t>
            </a:r>
            <a:r>
              <a:rPr lang="en-US" sz="1800" dirty="0" err="1" smtClean="0">
                <a:solidFill>
                  <a:schemeClr val="bg1"/>
                </a:solidFill>
                <a:latin typeface="Bradley Hand ITC" pitchFamily="66" charset="0"/>
              </a:rPr>
              <a:t>aCROSS</a:t>
            </a:r>
            <a:r>
              <a:rPr lang="en-US" sz="1800" dirty="0" smtClean="0">
                <a:solidFill>
                  <a:schemeClr val="bg1"/>
                </a:solidFill>
                <a:latin typeface="Bradley Hand ITC" pitchFamily="66" charset="0"/>
              </a:rPr>
              <a:t> the equals sign!</a:t>
            </a:r>
            <a:endParaRPr lang="en-US" sz="18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5" grpId="0" animBg="1"/>
      <p:bldP spid="1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AF_School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AF_SchoolPresentation</Template>
  <TotalTime>892</TotalTime>
  <Words>982</Words>
  <Application>Microsoft Office PowerPoint</Application>
  <PresentationFormat>On-screen Show (4:3)</PresentationFormat>
  <Paragraphs>199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AF_SchoolPresentation</vt:lpstr>
      <vt:lpstr>Introduction to Ratios</vt:lpstr>
      <vt:lpstr>What’s a ratio?</vt:lpstr>
      <vt:lpstr>Compare the number of boys to the number of girls in the class</vt:lpstr>
      <vt:lpstr>How many forks and spoons are there?</vt:lpstr>
      <vt:lpstr>Order matters</vt:lpstr>
      <vt:lpstr>Write the ratio of cars to trucks in the three different ways</vt:lpstr>
      <vt:lpstr>Equivalent Ratios</vt:lpstr>
      <vt:lpstr>Step 1 – Building Proportions</vt:lpstr>
      <vt:lpstr>Step 2 – Cross Multiply</vt:lpstr>
      <vt:lpstr>Proportional Reasoning</vt:lpstr>
      <vt:lpstr>Proportional Reasoning</vt:lpstr>
      <vt:lpstr>Proportional Reasoning</vt:lpstr>
      <vt:lpstr>So what can a ratio tell us?</vt:lpstr>
      <vt:lpstr>Checking Proportionality</vt:lpstr>
      <vt:lpstr>Checking Proportionality</vt:lpstr>
      <vt:lpstr>Ratios and Percents</vt:lpstr>
      <vt:lpstr>Ratios and Percents</vt:lpstr>
      <vt:lpstr>Ratios and Percents</vt:lpstr>
      <vt:lpstr>Ratios and Percents</vt:lpstr>
      <vt:lpstr>EXTRA</vt:lpstr>
      <vt:lpstr>PowerPoint Presentation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Pythagorean Theorem</dc:title>
  <dc:creator>Ljlab</dc:creator>
  <cp:lastModifiedBy>L Johnson's Lab</cp:lastModifiedBy>
  <cp:revision>68</cp:revision>
  <dcterms:created xsi:type="dcterms:W3CDTF">2011-10-25T21:46:08Z</dcterms:created>
  <dcterms:modified xsi:type="dcterms:W3CDTF">2013-05-20T20:28:24Z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