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9"/>
  </p:notesMasterIdLst>
  <p:sldIdLst>
    <p:sldId id="256" r:id="rId2"/>
    <p:sldId id="262" r:id="rId3"/>
    <p:sldId id="257" r:id="rId4"/>
    <p:sldId id="259" r:id="rId5"/>
    <p:sldId id="260" r:id="rId6"/>
    <p:sldId id="265" r:id="rId7"/>
    <p:sldId id="269" r:id="rId8"/>
    <p:sldId id="261" r:id="rId9"/>
    <p:sldId id="264" r:id="rId10"/>
    <p:sldId id="272" r:id="rId11"/>
    <p:sldId id="273" r:id="rId12"/>
    <p:sldId id="275" r:id="rId13"/>
    <p:sldId id="274" r:id="rId14"/>
    <p:sldId id="278" r:id="rId15"/>
    <p:sldId id="279" r:id="rId16"/>
    <p:sldId id="276" r:id="rId17"/>
    <p:sldId id="287" r:id="rId18"/>
    <p:sldId id="277" r:id="rId19"/>
    <p:sldId id="280" r:id="rId20"/>
    <p:sldId id="263" r:id="rId21"/>
    <p:sldId id="258" r:id="rId22"/>
    <p:sldId id="270" r:id="rId23"/>
    <p:sldId id="271" r:id="rId24"/>
    <p:sldId id="284" r:id="rId25"/>
    <p:sldId id="282" r:id="rId26"/>
    <p:sldId id="285" r:id="rId27"/>
    <p:sldId id="286"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21" autoAdjust="0"/>
    <p:restoredTop sz="87370" autoAdjust="0"/>
  </p:normalViewPr>
  <p:slideViewPr>
    <p:cSldViewPr>
      <p:cViewPr>
        <p:scale>
          <a:sx n="94" d="100"/>
          <a:sy n="94" d="100"/>
        </p:scale>
        <p:origin x="-93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56F9FA-BEC1-4328-9BAA-DE1C261675A3}" type="datetimeFigureOut">
              <a:rPr lang="en-US" smtClean="0"/>
              <a:t>9/10/2013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6CC227-3534-42DE-B61D-3DEF4D5ED662}" type="slidenum">
              <a:rPr lang="en-US" smtClean="0"/>
              <a:t>‹#›</a:t>
            </a:fld>
            <a:endParaRPr lang="en-US"/>
          </a:p>
        </p:txBody>
      </p:sp>
    </p:spTree>
    <p:extLst>
      <p:ext uri="{BB962C8B-B14F-4D97-AF65-F5344CB8AC3E}">
        <p14:creationId xmlns:p14="http://schemas.microsoft.com/office/powerpoint/2010/main" val="1094081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6.P.3.2 Explain the effects of electromagnetic waves on various materials to include absorption, scattering, and change in temperature. 6.P.3.3 Explain the suitability of materials for use in technological design based on a response to heat (to include conduction, expansion, and contraction) and electrical energy (conductors and insulators). </a:t>
            </a:r>
          </a:p>
        </p:txBody>
      </p:sp>
      <p:sp>
        <p:nvSpPr>
          <p:cNvPr id="4" name="Slide Number Placeholder 3"/>
          <p:cNvSpPr>
            <a:spLocks noGrp="1"/>
          </p:cNvSpPr>
          <p:nvPr>
            <p:ph type="sldNum" sz="quarter" idx="10"/>
          </p:nvPr>
        </p:nvSpPr>
        <p:spPr/>
        <p:txBody>
          <a:bodyPr/>
          <a:lstStyle/>
          <a:p>
            <a:fld id="{776CC227-3534-42DE-B61D-3DEF4D5ED662}" type="slidenum">
              <a:rPr lang="en-US" smtClean="0"/>
              <a:t>1</a:t>
            </a:fld>
            <a:endParaRPr lang="en-US"/>
          </a:p>
        </p:txBody>
      </p:sp>
    </p:spTree>
    <p:extLst>
      <p:ext uri="{BB962C8B-B14F-4D97-AF65-F5344CB8AC3E}">
        <p14:creationId xmlns:p14="http://schemas.microsoft.com/office/powerpoint/2010/main" val="241551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20</a:t>
            </a:fld>
            <a:endParaRPr lang="en-US"/>
          </a:p>
        </p:txBody>
      </p:sp>
    </p:spTree>
    <p:extLst>
      <p:ext uri="{BB962C8B-B14F-4D97-AF65-F5344CB8AC3E}">
        <p14:creationId xmlns:p14="http://schemas.microsoft.com/office/powerpoint/2010/main" val="157940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21</a:t>
            </a:fld>
            <a:endParaRPr lang="en-US"/>
          </a:p>
        </p:txBody>
      </p:sp>
    </p:spTree>
    <p:extLst>
      <p:ext uri="{BB962C8B-B14F-4D97-AF65-F5344CB8AC3E}">
        <p14:creationId xmlns:p14="http://schemas.microsoft.com/office/powerpoint/2010/main" val="3189897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22</a:t>
            </a:fld>
            <a:endParaRPr lang="en-US"/>
          </a:p>
        </p:txBody>
      </p:sp>
    </p:spTree>
    <p:extLst>
      <p:ext uri="{BB962C8B-B14F-4D97-AF65-F5344CB8AC3E}">
        <p14:creationId xmlns:p14="http://schemas.microsoft.com/office/powerpoint/2010/main" val="1530764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25</a:t>
            </a:fld>
            <a:endParaRPr lang="en-US"/>
          </a:p>
        </p:txBody>
      </p:sp>
    </p:spTree>
    <p:extLst>
      <p:ext uri="{BB962C8B-B14F-4D97-AF65-F5344CB8AC3E}">
        <p14:creationId xmlns:p14="http://schemas.microsoft.com/office/powerpoint/2010/main" val="1547871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26</a:t>
            </a:fld>
            <a:endParaRPr lang="en-US"/>
          </a:p>
        </p:txBody>
      </p:sp>
    </p:spTree>
    <p:extLst>
      <p:ext uri="{BB962C8B-B14F-4D97-AF65-F5344CB8AC3E}">
        <p14:creationId xmlns:p14="http://schemas.microsoft.com/office/powerpoint/2010/main" val="306569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3</a:t>
            </a:fld>
            <a:endParaRPr lang="en-US"/>
          </a:p>
        </p:txBody>
      </p:sp>
    </p:spTree>
    <p:extLst>
      <p:ext uri="{BB962C8B-B14F-4D97-AF65-F5344CB8AC3E}">
        <p14:creationId xmlns:p14="http://schemas.microsoft.com/office/powerpoint/2010/main" val="3352753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7</a:t>
            </a:fld>
            <a:endParaRPr lang="en-US"/>
          </a:p>
        </p:txBody>
      </p:sp>
    </p:spTree>
    <p:extLst>
      <p:ext uri="{BB962C8B-B14F-4D97-AF65-F5344CB8AC3E}">
        <p14:creationId xmlns:p14="http://schemas.microsoft.com/office/powerpoint/2010/main" val="27769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8</a:t>
            </a:fld>
            <a:endParaRPr lang="en-US"/>
          </a:p>
        </p:txBody>
      </p:sp>
    </p:spTree>
    <p:extLst>
      <p:ext uri="{BB962C8B-B14F-4D97-AF65-F5344CB8AC3E}">
        <p14:creationId xmlns:p14="http://schemas.microsoft.com/office/powerpoint/2010/main" val="438501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9</a:t>
            </a:fld>
            <a:endParaRPr lang="en-US"/>
          </a:p>
        </p:txBody>
      </p:sp>
    </p:spTree>
    <p:extLst>
      <p:ext uri="{BB962C8B-B14F-4D97-AF65-F5344CB8AC3E}">
        <p14:creationId xmlns:p14="http://schemas.microsoft.com/office/powerpoint/2010/main" val="2807630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Lead also scatters the energy absorbed by</a:t>
            </a:r>
            <a:r>
              <a:rPr lang="en-US" baseline="0" dirty="0" smtClean="0"/>
              <a:t> x-rays</a:t>
            </a:r>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10</a:t>
            </a:fld>
            <a:endParaRPr lang="en-US"/>
          </a:p>
        </p:txBody>
      </p:sp>
    </p:spTree>
    <p:extLst>
      <p:ext uri="{BB962C8B-B14F-4D97-AF65-F5344CB8AC3E}">
        <p14:creationId xmlns:p14="http://schemas.microsoft.com/office/powerpoint/2010/main" val="2332692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14</a:t>
            </a:fld>
            <a:endParaRPr lang="en-US"/>
          </a:p>
        </p:txBody>
      </p:sp>
    </p:spTree>
    <p:extLst>
      <p:ext uri="{BB962C8B-B14F-4D97-AF65-F5344CB8AC3E}">
        <p14:creationId xmlns:p14="http://schemas.microsoft.com/office/powerpoint/2010/main" val="379880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16</a:t>
            </a:fld>
            <a:endParaRPr lang="en-US"/>
          </a:p>
        </p:txBody>
      </p:sp>
    </p:spTree>
    <p:extLst>
      <p:ext uri="{BB962C8B-B14F-4D97-AF65-F5344CB8AC3E}">
        <p14:creationId xmlns:p14="http://schemas.microsoft.com/office/powerpoint/2010/main" val="477755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CC227-3534-42DE-B61D-3DEF4D5ED662}" type="slidenum">
              <a:rPr lang="en-US" smtClean="0"/>
              <a:t>17</a:t>
            </a:fld>
            <a:endParaRPr lang="en-US"/>
          </a:p>
        </p:txBody>
      </p:sp>
    </p:spTree>
    <p:extLst>
      <p:ext uri="{BB962C8B-B14F-4D97-AF65-F5344CB8AC3E}">
        <p14:creationId xmlns:p14="http://schemas.microsoft.com/office/powerpoint/2010/main" val="1246264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9960" name="Group 24"/>
          <p:cNvGrpSpPr>
            <a:grpSpLocks/>
          </p:cNvGrpSpPr>
          <p:nvPr/>
        </p:nvGrpSpPr>
        <p:grpSpPr bwMode="auto">
          <a:xfrm>
            <a:off x="0" y="0"/>
            <a:ext cx="9144000" cy="6858000"/>
            <a:chOff x="0" y="0"/>
            <a:chExt cx="5760" cy="4320"/>
          </a:xfrm>
        </p:grpSpPr>
        <p:sp>
          <p:nvSpPr>
            <p:cNvPr id="39938" name="Rectangle 2"/>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39942" name="Rectangle 6"/>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grpSp>
          <p:nvGrpSpPr>
            <p:cNvPr id="39958" name="Group 22"/>
            <p:cNvGrpSpPr>
              <a:grpSpLocks/>
            </p:cNvGrpSpPr>
            <p:nvPr/>
          </p:nvGrpSpPr>
          <p:grpSpPr bwMode="auto">
            <a:xfrm>
              <a:off x="0" y="672"/>
              <a:ext cx="1806" cy="1989"/>
              <a:chOff x="0" y="672"/>
              <a:chExt cx="1806" cy="1989"/>
            </a:xfrm>
          </p:grpSpPr>
          <p:sp>
            <p:nvSpPr>
              <p:cNvPr id="39943" name="Rectangle 7"/>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9944" name="Rectangle 8"/>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9945" name="Rectangle 9"/>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9946" name="Rectangle 10"/>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9947" name="Rectangle 11"/>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9948" name="Rectangle 12"/>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9949" name="Rectangle 13"/>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9950" name="Rectangle 14"/>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9951" name="Rectangle 15"/>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9952" name="Rectangle 16"/>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grpSp>
      </p:grpSp>
      <p:sp>
        <p:nvSpPr>
          <p:cNvPr id="39939" name="Rectangle 3"/>
          <p:cNvSpPr>
            <a:spLocks noGrp="1" noChangeArrowheads="1"/>
          </p:cNvSpPr>
          <p:nvPr>
            <p:ph type="dt" sz="half" idx="2"/>
          </p:nvPr>
        </p:nvSpPr>
        <p:spPr>
          <a:xfrm>
            <a:off x="457200" y="6248400"/>
            <a:ext cx="2133600" cy="457200"/>
          </a:xfrm>
        </p:spPr>
        <p:txBody>
          <a:bodyPr/>
          <a:lstStyle>
            <a:lvl1pPr>
              <a:defRPr/>
            </a:lvl1pPr>
          </a:lstStyle>
          <a:p>
            <a:fld id="{E796BB89-924C-4B5C-8F90-6AEBCBDF0673}" type="datetimeFigureOut">
              <a:rPr lang="en-US" smtClean="0"/>
              <a:t>9/10/2013</a:t>
            </a:fld>
            <a:endParaRPr lang="en-US"/>
          </a:p>
        </p:txBody>
      </p:sp>
      <p:sp>
        <p:nvSpPr>
          <p:cNvPr id="39940" name="Rectangle 4"/>
          <p:cNvSpPr>
            <a:spLocks noGrp="1" noChangeArrowheads="1"/>
          </p:cNvSpPr>
          <p:nvPr>
            <p:ph type="ftr" sz="quarter" idx="3"/>
          </p:nvPr>
        </p:nvSpPr>
        <p:spPr/>
        <p:txBody>
          <a:bodyPr/>
          <a:lstStyle>
            <a:lvl1pPr>
              <a:defRPr/>
            </a:lvl1pPr>
          </a:lstStyle>
          <a:p>
            <a:endParaRPr lang="en-US"/>
          </a:p>
        </p:txBody>
      </p:sp>
      <p:sp>
        <p:nvSpPr>
          <p:cNvPr id="39941" name="Rectangle 5"/>
          <p:cNvSpPr>
            <a:spLocks noGrp="1" noChangeArrowheads="1"/>
          </p:cNvSpPr>
          <p:nvPr>
            <p:ph type="sldNum" sz="quarter" idx="4"/>
          </p:nvPr>
        </p:nvSpPr>
        <p:spPr/>
        <p:txBody>
          <a:bodyPr/>
          <a:lstStyle>
            <a:lvl1pPr>
              <a:defRPr/>
            </a:lvl1pPr>
          </a:lstStyle>
          <a:p>
            <a:fld id="{4B5B1B06-8385-4AA7-B2C6-A77B3E26307A}" type="slidenum">
              <a:rPr lang="en-US" smtClean="0"/>
              <a:t>‹#›</a:t>
            </a:fld>
            <a:endParaRPr lang="en-US"/>
          </a:p>
        </p:txBody>
      </p:sp>
      <p:sp>
        <p:nvSpPr>
          <p:cNvPr id="39953" name="Rectangle 17"/>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en-US" noProof="0" smtClean="0"/>
              <a:t>Click to edit Master title style</a:t>
            </a:r>
          </a:p>
        </p:txBody>
      </p:sp>
      <p:sp>
        <p:nvSpPr>
          <p:cNvPr id="39954" name="Rectangle 18"/>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pPr lvl="0"/>
            <a:r>
              <a:rPr lang="en-US" noProof="0" smtClean="0"/>
              <a:t>Click to edit Master subtitle style</a:t>
            </a:r>
          </a:p>
        </p:txBody>
      </p:sp>
    </p:spTree>
  </p:cSld>
  <p:clrMapOvr>
    <a:masterClrMapping/>
  </p:clrMapOvr>
  <p:transition spd="med">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4B5B1B06-8385-4AA7-B2C6-A77B3E26307A}" type="slidenum">
              <a:rPr lang="en-US" smtClean="0"/>
              <a:t>‹#›</a:t>
            </a:fld>
            <a:endParaRPr lang="en-US"/>
          </a:p>
        </p:txBody>
      </p:sp>
      <p:sp>
        <p:nvSpPr>
          <p:cNvPr id="6" name="Date Placeholder 5"/>
          <p:cNvSpPr>
            <a:spLocks noGrp="1"/>
          </p:cNvSpPr>
          <p:nvPr>
            <p:ph type="dt" sz="half" idx="12"/>
          </p:nvPr>
        </p:nvSpPr>
        <p:spPr/>
        <p:txBody>
          <a:bodyPr/>
          <a:lstStyle>
            <a:lvl1pPr>
              <a:defRPr/>
            </a:lvl1pPr>
          </a:lstStyle>
          <a:p>
            <a:fld id="{E796BB89-924C-4B5C-8F90-6AEBCBDF0673}" type="datetimeFigureOut">
              <a:rPr lang="en-US" smtClean="0"/>
              <a:t>9/10/2013</a:t>
            </a:fld>
            <a:endParaRPr lang="en-US"/>
          </a:p>
        </p:txBody>
      </p:sp>
    </p:spTree>
    <p:extLst>
      <p:ext uri="{BB962C8B-B14F-4D97-AF65-F5344CB8AC3E}">
        <p14:creationId xmlns:p14="http://schemas.microsoft.com/office/powerpoint/2010/main" val="3099411587"/>
      </p:ext>
    </p:extLst>
  </p:cSld>
  <p:clrMapOvr>
    <a:masterClrMapping/>
  </p:clrMapOvr>
  <p:transition spd="med">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4B5B1B06-8385-4AA7-B2C6-A77B3E26307A}" type="slidenum">
              <a:rPr lang="en-US" smtClean="0"/>
              <a:t>‹#›</a:t>
            </a:fld>
            <a:endParaRPr lang="en-US"/>
          </a:p>
        </p:txBody>
      </p:sp>
      <p:sp>
        <p:nvSpPr>
          <p:cNvPr id="6" name="Date Placeholder 5"/>
          <p:cNvSpPr>
            <a:spLocks noGrp="1"/>
          </p:cNvSpPr>
          <p:nvPr>
            <p:ph type="dt" sz="half" idx="12"/>
          </p:nvPr>
        </p:nvSpPr>
        <p:spPr/>
        <p:txBody>
          <a:bodyPr/>
          <a:lstStyle>
            <a:lvl1pPr>
              <a:defRPr/>
            </a:lvl1pPr>
          </a:lstStyle>
          <a:p>
            <a:fld id="{E796BB89-924C-4B5C-8F90-6AEBCBDF0673}" type="datetimeFigureOut">
              <a:rPr lang="en-US" smtClean="0"/>
              <a:t>9/10/2013</a:t>
            </a:fld>
            <a:endParaRPr lang="en-US"/>
          </a:p>
        </p:txBody>
      </p:sp>
    </p:spTree>
    <p:extLst>
      <p:ext uri="{BB962C8B-B14F-4D97-AF65-F5344CB8AC3E}">
        <p14:creationId xmlns:p14="http://schemas.microsoft.com/office/powerpoint/2010/main" val="1023939486"/>
      </p:ext>
    </p:extLst>
  </p:cSld>
  <p:clrMapOvr>
    <a:masterClrMapping/>
  </p:clrMapOvr>
  <p:transition spd="med">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4B5B1B06-8385-4AA7-B2C6-A77B3E26307A}" type="slidenum">
              <a:rPr lang="en-US" smtClean="0"/>
              <a:t>‹#›</a:t>
            </a:fld>
            <a:endParaRPr lang="en-US"/>
          </a:p>
        </p:txBody>
      </p:sp>
      <p:sp>
        <p:nvSpPr>
          <p:cNvPr id="6" name="Date Placeholder 5"/>
          <p:cNvSpPr>
            <a:spLocks noGrp="1"/>
          </p:cNvSpPr>
          <p:nvPr>
            <p:ph type="dt" sz="half" idx="12"/>
          </p:nvPr>
        </p:nvSpPr>
        <p:spPr/>
        <p:txBody>
          <a:bodyPr/>
          <a:lstStyle>
            <a:lvl1pPr>
              <a:defRPr/>
            </a:lvl1pPr>
          </a:lstStyle>
          <a:p>
            <a:fld id="{E796BB89-924C-4B5C-8F90-6AEBCBDF0673}" type="datetimeFigureOut">
              <a:rPr lang="en-US" smtClean="0"/>
              <a:t>9/10/2013</a:t>
            </a:fld>
            <a:endParaRPr lang="en-US"/>
          </a:p>
        </p:txBody>
      </p:sp>
    </p:spTree>
    <p:extLst>
      <p:ext uri="{BB962C8B-B14F-4D97-AF65-F5344CB8AC3E}">
        <p14:creationId xmlns:p14="http://schemas.microsoft.com/office/powerpoint/2010/main" val="3317856901"/>
      </p:ext>
    </p:extLst>
  </p:cSld>
  <p:clrMapOvr>
    <a:masterClrMapping/>
  </p:clrMapOvr>
  <p:transition spd="med">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4B5B1B06-8385-4AA7-B2C6-A77B3E26307A}" type="slidenum">
              <a:rPr lang="en-US" smtClean="0"/>
              <a:t>‹#›</a:t>
            </a:fld>
            <a:endParaRPr lang="en-US"/>
          </a:p>
        </p:txBody>
      </p:sp>
      <p:sp>
        <p:nvSpPr>
          <p:cNvPr id="6" name="Date Placeholder 5"/>
          <p:cNvSpPr>
            <a:spLocks noGrp="1"/>
          </p:cNvSpPr>
          <p:nvPr>
            <p:ph type="dt" sz="half" idx="12"/>
          </p:nvPr>
        </p:nvSpPr>
        <p:spPr/>
        <p:txBody>
          <a:bodyPr/>
          <a:lstStyle>
            <a:lvl1pPr>
              <a:defRPr/>
            </a:lvl1pPr>
          </a:lstStyle>
          <a:p>
            <a:fld id="{E796BB89-924C-4B5C-8F90-6AEBCBDF0673}" type="datetimeFigureOut">
              <a:rPr lang="en-US" smtClean="0"/>
              <a:t>9/10/2013</a:t>
            </a:fld>
            <a:endParaRPr lang="en-US"/>
          </a:p>
        </p:txBody>
      </p:sp>
    </p:spTree>
    <p:extLst>
      <p:ext uri="{BB962C8B-B14F-4D97-AF65-F5344CB8AC3E}">
        <p14:creationId xmlns:p14="http://schemas.microsoft.com/office/powerpoint/2010/main" val="3523510031"/>
      </p:ext>
    </p:extLst>
  </p:cSld>
  <p:clrMapOvr>
    <a:masterClrMapping/>
  </p:clrMapOvr>
  <p:transition spd="med">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4B5B1B06-8385-4AA7-B2C6-A77B3E26307A}" type="slidenum">
              <a:rPr lang="en-US" smtClean="0"/>
              <a:t>‹#›</a:t>
            </a:fld>
            <a:endParaRPr lang="en-US"/>
          </a:p>
        </p:txBody>
      </p:sp>
      <p:sp>
        <p:nvSpPr>
          <p:cNvPr id="7" name="Date Placeholder 6"/>
          <p:cNvSpPr>
            <a:spLocks noGrp="1"/>
          </p:cNvSpPr>
          <p:nvPr>
            <p:ph type="dt" sz="half" idx="12"/>
          </p:nvPr>
        </p:nvSpPr>
        <p:spPr/>
        <p:txBody>
          <a:bodyPr/>
          <a:lstStyle>
            <a:lvl1pPr>
              <a:defRPr/>
            </a:lvl1pPr>
          </a:lstStyle>
          <a:p>
            <a:fld id="{E796BB89-924C-4B5C-8F90-6AEBCBDF0673}" type="datetimeFigureOut">
              <a:rPr lang="en-US" smtClean="0"/>
              <a:t>9/10/2013</a:t>
            </a:fld>
            <a:endParaRPr lang="en-US"/>
          </a:p>
        </p:txBody>
      </p:sp>
    </p:spTree>
    <p:extLst>
      <p:ext uri="{BB962C8B-B14F-4D97-AF65-F5344CB8AC3E}">
        <p14:creationId xmlns:p14="http://schemas.microsoft.com/office/powerpoint/2010/main" val="3057442769"/>
      </p:ext>
    </p:extLst>
  </p:cSld>
  <p:clrMapOvr>
    <a:masterClrMapping/>
  </p:clrMapOvr>
  <p:transition spd="med">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4B5B1B06-8385-4AA7-B2C6-A77B3E26307A}" type="slidenum">
              <a:rPr lang="en-US" smtClean="0"/>
              <a:t>‹#›</a:t>
            </a:fld>
            <a:endParaRPr lang="en-US"/>
          </a:p>
        </p:txBody>
      </p:sp>
      <p:sp>
        <p:nvSpPr>
          <p:cNvPr id="9" name="Date Placeholder 8"/>
          <p:cNvSpPr>
            <a:spLocks noGrp="1"/>
          </p:cNvSpPr>
          <p:nvPr>
            <p:ph type="dt" sz="half" idx="12"/>
          </p:nvPr>
        </p:nvSpPr>
        <p:spPr/>
        <p:txBody>
          <a:bodyPr/>
          <a:lstStyle>
            <a:lvl1pPr>
              <a:defRPr/>
            </a:lvl1pPr>
          </a:lstStyle>
          <a:p>
            <a:fld id="{E796BB89-924C-4B5C-8F90-6AEBCBDF0673}" type="datetimeFigureOut">
              <a:rPr lang="en-US" smtClean="0"/>
              <a:t>9/10/2013</a:t>
            </a:fld>
            <a:endParaRPr lang="en-US"/>
          </a:p>
        </p:txBody>
      </p:sp>
    </p:spTree>
    <p:extLst>
      <p:ext uri="{BB962C8B-B14F-4D97-AF65-F5344CB8AC3E}">
        <p14:creationId xmlns:p14="http://schemas.microsoft.com/office/powerpoint/2010/main" val="612198094"/>
      </p:ext>
    </p:extLst>
  </p:cSld>
  <p:clrMapOvr>
    <a:masterClrMapping/>
  </p:clrMapOvr>
  <p:transition spd="med">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4B5B1B06-8385-4AA7-B2C6-A77B3E26307A}" type="slidenum">
              <a:rPr lang="en-US" smtClean="0"/>
              <a:t>‹#›</a:t>
            </a:fld>
            <a:endParaRPr lang="en-US"/>
          </a:p>
        </p:txBody>
      </p:sp>
      <p:sp>
        <p:nvSpPr>
          <p:cNvPr id="5" name="Date Placeholder 4"/>
          <p:cNvSpPr>
            <a:spLocks noGrp="1"/>
          </p:cNvSpPr>
          <p:nvPr>
            <p:ph type="dt" sz="half" idx="12"/>
          </p:nvPr>
        </p:nvSpPr>
        <p:spPr/>
        <p:txBody>
          <a:bodyPr/>
          <a:lstStyle>
            <a:lvl1pPr>
              <a:defRPr/>
            </a:lvl1pPr>
          </a:lstStyle>
          <a:p>
            <a:fld id="{E796BB89-924C-4B5C-8F90-6AEBCBDF0673}" type="datetimeFigureOut">
              <a:rPr lang="en-US" smtClean="0"/>
              <a:t>9/10/2013</a:t>
            </a:fld>
            <a:endParaRPr lang="en-US"/>
          </a:p>
        </p:txBody>
      </p:sp>
    </p:spTree>
    <p:extLst>
      <p:ext uri="{BB962C8B-B14F-4D97-AF65-F5344CB8AC3E}">
        <p14:creationId xmlns:p14="http://schemas.microsoft.com/office/powerpoint/2010/main" val="637907124"/>
      </p:ext>
    </p:extLst>
  </p:cSld>
  <p:clrMapOvr>
    <a:masterClrMapping/>
  </p:clrMapOvr>
  <p:transition spd="med">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4B5B1B06-8385-4AA7-B2C6-A77B3E26307A}" type="slidenum">
              <a:rPr lang="en-US" smtClean="0"/>
              <a:t>‹#›</a:t>
            </a:fld>
            <a:endParaRPr lang="en-US"/>
          </a:p>
        </p:txBody>
      </p:sp>
      <p:sp>
        <p:nvSpPr>
          <p:cNvPr id="4" name="Date Placeholder 3"/>
          <p:cNvSpPr>
            <a:spLocks noGrp="1"/>
          </p:cNvSpPr>
          <p:nvPr>
            <p:ph type="dt" sz="half" idx="12"/>
          </p:nvPr>
        </p:nvSpPr>
        <p:spPr/>
        <p:txBody>
          <a:bodyPr/>
          <a:lstStyle>
            <a:lvl1pPr>
              <a:defRPr/>
            </a:lvl1pPr>
          </a:lstStyle>
          <a:p>
            <a:fld id="{E796BB89-924C-4B5C-8F90-6AEBCBDF0673}" type="datetimeFigureOut">
              <a:rPr lang="en-US" smtClean="0"/>
              <a:t>9/10/2013</a:t>
            </a:fld>
            <a:endParaRPr lang="en-US"/>
          </a:p>
        </p:txBody>
      </p:sp>
    </p:spTree>
    <p:extLst>
      <p:ext uri="{BB962C8B-B14F-4D97-AF65-F5344CB8AC3E}">
        <p14:creationId xmlns:p14="http://schemas.microsoft.com/office/powerpoint/2010/main" val="1994511051"/>
      </p:ext>
    </p:extLst>
  </p:cSld>
  <p:clrMapOvr>
    <a:masterClrMapping/>
  </p:clrMapOvr>
  <p:transition spd="med">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4B5B1B06-8385-4AA7-B2C6-A77B3E26307A}" type="slidenum">
              <a:rPr lang="en-US" smtClean="0"/>
              <a:t>‹#›</a:t>
            </a:fld>
            <a:endParaRPr lang="en-US"/>
          </a:p>
        </p:txBody>
      </p:sp>
      <p:sp>
        <p:nvSpPr>
          <p:cNvPr id="7" name="Date Placeholder 6"/>
          <p:cNvSpPr>
            <a:spLocks noGrp="1"/>
          </p:cNvSpPr>
          <p:nvPr>
            <p:ph type="dt" sz="half" idx="12"/>
          </p:nvPr>
        </p:nvSpPr>
        <p:spPr/>
        <p:txBody>
          <a:bodyPr/>
          <a:lstStyle>
            <a:lvl1pPr>
              <a:defRPr/>
            </a:lvl1pPr>
          </a:lstStyle>
          <a:p>
            <a:fld id="{E796BB89-924C-4B5C-8F90-6AEBCBDF0673}" type="datetimeFigureOut">
              <a:rPr lang="en-US" smtClean="0"/>
              <a:t>9/10/2013</a:t>
            </a:fld>
            <a:endParaRPr lang="en-US"/>
          </a:p>
        </p:txBody>
      </p:sp>
    </p:spTree>
    <p:extLst>
      <p:ext uri="{BB962C8B-B14F-4D97-AF65-F5344CB8AC3E}">
        <p14:creationId xmlns:p14="http://schemas.microsoft.com/office/powerpoint/2010/main" val="3260796698"/>
      </p:ext>
    </p:extLst>
  </p:cSld>
  <p:clrMapOvr>
    <a:masterClrMapping/>
  </p:clrMapOvr>
  <p:transition spd="med">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4B5B1B06-8385-4AA7-B2C6-A77B3E26307A}" type="slidenum">
              <a:rPr lang="en-US" smtClean="0"/>
              <a:t>‹#›</a:t>
            </a:fld>
            <a:endParaRPr lang="en-US"/>
          </a:p>
        </p:txBody>
      </p:sp>
      <p:sp>
        <p:nvSpPr>
          <p:cNvPr id="7" name="Date Placeholder 6"/>
          <p:cNvSpPr>
            <a:spLocks noGrp="1"/>
          </p:cNvSpPr>
          <p:nvPr>
            <p:ph type="dt" sz="half" idx="12"/>
          </p:nvPr>
        </p:nvSpPr>
        <p:spPr/>
        <p:txBody>
          <a:bodyPr/>
          <a:lstStyle>
            <a:lvl1pPr>
              <a:defRPr/>
            </a:lvl1pPr>
          </a:lstStyle>
          <a:p>
            <a:fld id="{E796BB89-924C-4B5C-8F90-6AEBCBDF0673}" type="datetimeFigureOut">
              <a:rPr lang="en-US" smtClean="0"/>
              <a:t>9/10/2013</a:t>
            </a:fld>
            <a:endParaRPr lang="en-US"/>
          </a:p>
        </p:txBody>
      </p:sp>
    </p:spTree>
    <p:extLst>
      <p:ext uri="{BB962C8B-B14F-4D97-AF65-F5344CB8AC3E}">
        <p14:creationId xmlns:p14="http://schemas.microsoft.com/office/powerpoint/2010/main" val="457311597"/>
      </p:ext>
    </p:extLst>
  </p:cSld>
  <p:clrMapOvr>
    <a:masterClrMapping/>
  </p:clrMapOvr>
  <p:transition spd="med">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5" name="Rectangle 3"/>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vl1pPr>
          </a:lstStyle>
          <a:p>
            <a:endParaRPr lang="en-US"/>
          </a:p>
        </p:txBody>
      </p:sp>
      <p:sp>
        <p:nvSpPr>
          <p:cNvPr id="38916" name="Rectangle 4"/>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Black" pitchFamily="34" charset="0"/>
              </a:defRPr>
            </a:lvl1pPr>
          </a:lstStyle>
          <a:p>
            <a:fld id="{4B5B1B06-8385-4AA7-B2C6-A77B3E26307A}" type="slidenum">
              <a:rPr lang="en-US" smtClean="0"/>
              <a:t>‹#›</a:t>
            </a:fld>
            <a:endParaRPr lang="en-US"/>
          </a:p>
        </p:txBody>
      </p:sp>
      <p:grpSp>
        <p:nvGrpSpPr>
          <p:cNvPr id="38947" name="Group 35"/>
          <p:cNvGrpSpPr>
            <a:grpSpLocks/>
          </p:cNvGrpSpPr>
          <p:nvPr/>
        </p:nvGrpSpPr>
        <p:grpSpPr bwMode="auto">
          <a:xfrm>
            <a:off x="0" y="0"/>
            <a:ext cx="9144000" cy="546100"/>
            <a:chOff x="0" y="0"/>
            <a:chExt cx="5760" cy="344"/>
          </a:xfrm>
        </p:grpSpPr>
        <p:sp>
          <p:nvSpPr>
            <p:cNvPr id="38917"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38918"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8919"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solidFill>
                  <a:schemeClr val="hlink"/>
                </a:solidFill>
              </a:endParaRPr>
            </a:p>
          </p:txBody>
        </p:sp>
        <p:sp>
          <p:nvSpPr>
            <p:cNvPr id="38920"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solidFill>
                  <a:schemeClr val="hlink"/>
                </a:solidFill>
              </a:endParaRPr>
            </a:p>
          </p:txBody>
        </p:sp>
        <p:sp>
          <p:nvSpPr>
            <p:cNvPr id="38921"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solidFill>
                  <a:schemeClr val="accent2"/>
                </a:solidFill>
              </a:endParaRPr>
            </a:p>
          </p:txBody>
        </p:sp>
        <p:sp>
          <p:nvSpPr>
            <p:cNvPr id="38922"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solidFill>
                  <a:schemeClr val="hlink"/>
                </a:solidFill>
              </a:endParaRPr>
            </a:p>
          </p:txBody>
        </p:sp>
        <p:sp>
          <p:nvSpPr>
            <p:cNvPr id="38923"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38924"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solidFill>
                  <a:schemeClr val="accent2"/>
                </a:solidFill>
              </a:endParaRPr>
            </a:p>
          </p:txBody>
        </p:sp>
        <p:sp>
          <p:nvSpPr>
            <p:cNvPr id="38925"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solidFill>
                  <a:schemeClr val="accent2"/>
                </a:solidFill>
              </a:endParaRPr>
            </a:p>
          </p:txBody>
        </p:sp>
      </p:grpSp>
      <p:sp>
        <p:nvSpPr>
          <p:cNvPr id="38926" name="Rectangle 14"/>
          <p:cNvSpPr>
            <a:spLocks noGrp="1" noChangeArrowheads="1"/>
          </p:cNvSpPr>
          <p:nvPr>
            <p:ph type="title"/>
          </p:nvPr>
        </p:nvSpPr>
        <p:spPr bwMode="auto">
          <a:xfrm>
            <a:off x="457200" y="4572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8927" name="Rectangle 15"/>
          <p:cNvSpPr>
            <a:spLocks noGrp="1" noChangeArrowheads="1"/>
          </p:cNvSpPr>
          <p:nvPr>
            <p:ph type="body" idx="1"/>
          </p:nvPr>
        </p:nvSpPr>
        <p:spPr bwMode="auto">
          <a:xfrm>
            <a:off x="457200" y="19812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8929" name="Rectangle 17"/>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fld id="{E796BB89-924C-4B5C-8F90-6AEBCBDF0673}" type="datetimeFigureOut">
              <a:rPr lang="en-US" smtClean="0"/>
              <a:t>9/10/2013</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med">
    <p:fade thruBlk="1"/>
  </p:transition>
  <p:timing>
    <p:tnLst>
      <p:par>
        <p:cTn id="1" dur="indefinite" restart="never" nodeType="tmRoot"/>
      </p:par>
    </p:tnLst>
  </p:timing>
  <p:txStyles>
    <p:titleStyle>
      <a:lvl1pPr algn="l" rtl="0" eaLnBrk="1" fontAlgn="base" hangingPunct="1">
        <a:spcBef>
          <a:spcPct val="0"/>
        </a:spcBef>
        <a:spcAft>
          <a:spcPct val="0"/>
        </a:spcAft>
        <a:defRPr sz="44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45.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eg"/></Relationships>
</file>

<file path=ppt/slides/_rels/slide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12.png"/><Relationship Id="rId4" Type="http://schemas.openxmlformats.org/officeDocument/2006/relationships/image" Target="../media/image57.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gif"/><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Electromagnetic Waves and Material Interactions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72958573"/>
      </p:ext>
    </p:extLst>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90600"/>
          </a:xfrm>
        </p:spPr>
        <p:txBody>
          <a:bodyPr/>
          <a:lstStyle/>
          <a:p>
            <a:r>
              <a:rPr lang="en-US" sz="3600" b="1" dirty="0" smtClean="0"/>
              <a:t>What do these special clothes do?</a:t>
            </a:r>
            <a:endParaRPr lang="en-US" sz="3600" b="1" dirty="0"/>
          </a:p>
        </p:txBody>
      </p:sp>
      <p:sp>
        <p:nvSpPr>
          <p:cNvPr id="3" name="Content Placeholder 2"/>
          <p:cNvSpPr>
            <a:spLocks noGrp="1"/>
          </p:cNvSpPr>
          <p:nvPr>
            <p:ph idx="1"/>
          </p:nvPr>
        </p:nvSpPr>
        <p:spPr>
          <a:xfrm>
            <a:off x="457200" y="1600200"/>
            <a:ext cx="8229600" cy="2819400"/>
          </a:xfrm>
        </p:spPr>
        <p:txBody>
          <a:bodyPr/>
          <a:lstStyle/>
          <a:p>
            <a:pPr marL="0" indent="0">
              <a:buNone/>
            </a:pPr>
            <a:r>
              <a:rPr lang="en-US" sz="2800" dirty="0" smtClean="0"/>
              <a:t>These protective clothes contain some amount of a dense element, lead, in them. The high density of this element allows x-rays to be absorbed by atoms in lead, decreasing the energy of the x-rays. Lead, in turn, shields your body from unnecessary radiation by absorbing x-rays.</a:t>
            </a:r>
            <a:endParaRPr lang="en-US" sz="2800" dirty="0"/>
          </a:p>
        </p:txBody>
      </p:sp>
      <p:pic>
        <p:nvPicPr>
          <p:cNvPr id="10242" name="Picture 2" descr="V:\PEER2\NSF FELLOWS\Undergraduates\Grigoryan, Bagrat\DLC\1413 Effects of Electromagnetic Waves\pictures\lea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23" y="4953000"/>
            <a:ext cx="1670760" cy="167351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31331"/>
          <a:stretch/>
        </p:blipFill>
        <p:spPr bwMode="auto">
          <a:xfrm>
            <a:off x="7467600" y="4649879"/>
            <a:ext cx="1097280" cy="1131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deepdiscountxray.com/wp-content/uploads/2013/03/SemiGuard20.jpg"/>
          <p:cNvPicPr>
            <a:picLocks noChangeAspect="1" noChangeArrowheads="1"/>
          </p:cNvPicPr>
          <p:nvPr/>
        </p:nvPicPr>
        <p:blipFill rotWithShape="1">
          <a:blip r:embed="rId5">
            <a:extLst>
              <a:ext uri="{28A0092B-C50C-407E-A947-70E740481C1C}">
                <a14:useLocalDpi xmlns:a14="http://schemas.microsoft.com/office/drawing/2010/main" val="0"/>
              </a:ext>
            </a:extLst>
          </a:blip>
          <a:srcRect l="20220" r="16994" b="4831"/>
          <a:stretch/>
        </p:blipFill>
        <p:spPr bwMode="auto">
          <a:xfrm>
            <a:off x="5459361" y="4649879"/>
            <a:ext cx="1160206" cy="19766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V:\PEER2\NSF FELLOWS\Undergraduates\Grigoryan, Bagrat\DLC\1413 Effects of Electromagnetic Waves\pictures\xraymach.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0800" y="4724400"/>
            <a:ext cx="1747052" cy="1663416"/>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4331707" y="5105400"/>
            <a:ext cx="973184" cy="465018"/>
            <a:chOff x="4331707" y="5148568"/>
            <a:chExt cx="973184" cy="465018"/>
          </a:xfrm>
        </p:grpSpPr>
        <p:pic>
          <p:nvPicPr>
            <p:cNvPr id="8"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1707" y="5314238"/>
              <a:ext cx="973184" cy="133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1707" y="5479907"/>
              <a:ext cx="973184" cy="133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1707" y="5148568"/>
              <a:ext cx="973184" cy="133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cxnSp>
        <p:nvCxnSpPr>
          <p:cNvPr id="5" name="Straight Arrow Connector 4"/>
          <p:cNvCxnSpPr/>
          <p:nvPr/>
        </p:nvCxnSpPr>
        <p:spPr bwMode="auto">
          <a:xfrm>
            <a:off x="6781800" y="5314238"/>
            <a:ext cx="533400" cy="0"/>
          </a:xfrm>
          <a:prstGeom prst="straightConnector1">
            <a:avLst/>
          </a:prstGeom>
          <a:ln w="28575">
            <a:solidFill>
              <a:schemeClr val="accent1">
                <a:lumMod val="75000"/>
              </a:schemeClr>
            </a:solidFill>
            <a:headEnd type="none" w="med" len="med"/>
            <a:tailEnd type="arrow"/>
          </a:ln>
          <a:extLst/>
        </p:spPr>
        <p:style>
          <a:lnRef idx="1">
            <a:schemeClr val="accent4"/>
          </a:lnRef>
          <a:fillRef idx="0">
            <a:schemeClr val="accent4"/>
          </a:fillRef>
          <a:effectRef idx="0">
            <a:schemeClr val="accent4"/>
          </a:effectRef>
          <a:fontRef idx="minor">
            <a:schemeClr val="tx1"/>
          </a:fontRef>
        </p:style>
      </p:cxnSp>
      <p:sp>
        <p:nvSpPr>
          <p:cNvPr id="7" name="TextBox 6"/>
          <p:cNvSpPr txBox="1"/>
          <p:nvPr/>
        </p:nvSpPr>
        <p:spPr>
          <a:xfrm>
            <a:off x="228600" y="4736423"/>
            <a:ext cx="2362200" cy="1754326"/>
          </a:xfrm>
          <a:prstGeom prst="rect">
            <a:avLst/>
          </a:prstGeom>
          <a:noFill/>
        </p:spPr>
        <p:txBody>
          <a:bodyPr wrap="square" rtlCol="0">
            <a:spAutoFit/>
          </a:bodyPr>
          <a:lstStyle/>
          <a:p>
            <a:r>
              <a:rPr lang="en-US" dirty="0" smtClean="0"/>
              <a:t>Only the upper body was imaged because x-rays hitting the lower torso were absorbed by the lead apron.</a:t>
            </a:r>
            <a:endParaRPr lang="en-US" dirty="0"/>
          </a:p>
        </p:txBody>
      </p:sp>
      <p:grpSp>
        <p:nvGrpSpPr>
          <p:cNvPr id="15" name="Group 14"/>
          <p:cNvGrpSpPr/>
          <p:nvPr/>
        </p:nvGrpSpPr>
        <p:grpSpPr>
          <a:xfrm>
            <a:off x="4331707" y="5611484"/>
            <a:ext cx="973184" cy="465018"/>
            <a:chOff x="4331707" y="5148568"/>
            <a:chExt cx="973184" cy="465018"/>
          </a:xfrm>
        </p:grpSpPr>
        <p:pic>
          <p:nvPicPr>
            <p:cNvPr id="16"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1707" y="5314238"/>
              <a:ext cx="973184" cy="133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1707" y="5479907"/>
              <a:ext cx="973184" cy="133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1707" y="5148568"/>
              <a:ext cx="973184" cy="133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81795873"/>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1029"/>
                                        </p:tgtEl>
                                        <p:attrNameLst>
                                          <p:attrName>style.visibility</p:attrName>
                                        </p:attrNameLst>
                                      </p:cBhvr>
                                      <p:to>
                                        <p:strVal val="visible"/>
                                      </p:to>
                                    </p:set>
                                    <p:animEffect transition="in" filter="fade">
                                      <p:cBhvr>
                                        <p:cTn id="9" dur="500"/>
                                        <p:tgtEl>
                                          <p:spTgt spid="1029"/>
                                        </p:tgtEl>
                                      </p:cBhvr>
                                    </p:animEffect>
                                  </p:childTnLst>
                                </p:cTn>
                              </p:par>
                              <p:par>
                                <p:cTn id="10" presetID="10"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par>
                          <p:cTn id="13" fill="hold">
                            <p:stCondLst>
                              <p:cond delay="500"/>
                            </p:stCondLst>
                            <p:childTnLst>
                              <p:par>
                                <p:cTn id="14" presetID="22" presetClass="entr" presetSubtype="8" fill="hold" nodeType="after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2" presetClass="entr" presetSubtype="8" fill="hold" nodeType="withEffect">
                                  <p:stCondLst>
                                    <p:cond delay="50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par>
                          <p:cTn id="20" fill="hold">
                            <p:stCondLst>
                              <p:cond delay="1500"/>
                            </p:stCondLst>
                            <p:childTnLst>
                              <p:par>
                                <p:cTn id="21" presetID="16" presetClass="entr" presetSubtype="21"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par>
                          <p:cTn id="24" fill="hold">
                            <p:stCondLst>
                              <p:cond delay="2500"/>
                            </p:stCondLst>
                            <p:childTnLst>
                              <p:par>
                                <p:cTn id="25" presetID="10" presetClass="entr" presetSubtype="0" fill="hold" nodeType="afterEffect">
                                  <p:stCondLst>
                                    <p:cond delay="50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500"/>
                                        <p:tgtEl>
                                          <p:spTgt spid="1026"/>
                                        </p:tgtEl>
                                      </p:cBhvr>
                                    </p:animEffect>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anim calcmode="lin" valueType="num">
                                      <p:cBhvr>
                                        <p:cTn id="32" dur="500" fill="hold"/>
                                        <p:tgtEl>
                                          <p:spTgt spid="7"/>
                                        </p:tgtEl>
                                        <p:attrNameLst>
                                          <p:attrName>ppt_x</p:attrName>
                                        </p:attrNameLst>
                                      </p:cBhvr>
                                      <p:tavLst>
                                        <p:tav tm="0">
                                          <p:val>
                                            <p:strVal val="#ppt_x"/>
                                          </p:val>
                                        </p:tav>
                                        <p:tav tm="100000">
                                          <p:val>
                                            <p:strVal val="#ppt_x"/>
                                          </p:val>
                                        </p:tav>
                                      </p:tavLst>
                                    </p:anim>
                                    <p:anim calcmode="lin" valueType="num">
                                      <p:cBhvr>
                                        <p:cTn id="33"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676400"/>
          </a:xfrm>
        </p:spPr>
        <p:txBody>
          <a:bodyPr>
            <a:noAutofit/>
          </a:bodyPr>
          <a:lstStyle/>
          <a:p>
            <a:r>
              <a:rPr lang="en-US" sz="3600" dirty="0" smtClean="0"/>
              <a:t>Another example of </a:t>
            </a:r>
            <a:r>
              <a:rPr lang="en-US" sz="3600" b="1" dirty="0" smtClean="0">
                <a:solidFill>
                  <a:srgbClr val="FFC000"/>
                </a:solidFill>
              </a:rPr>
              <a:t>absorption</a:t>
            </a:r>
            <a:r>
              <a:rPr lang="en-US" sz="3600" dirty="0" smtClean="0"/>
              <a:t> of electromagnetic waves in our daily lives involve the use of a microwave.</a:t>
            </a:r>
            <a:endParaRPr lang="en-US" sz="3600" dirty="0"/>
          </a:p>
        </p:txBody>
      </p:sp>
      <p:sp>
        <p:nvSpPr>
          <p:cNvPr id="3" name="Content Placeholder 2"/>
          <p:cNvSpPr>
            <a:spLocks noGrp="1"/>
          </p:cNvSpPr>
          <p:nvPr>
            <p:ph idx="1"/>
          </p:nvPr>
        </p:nvSpPr>
        <p:spPr>
          <a:xfrm>
            <a:off x="457200" y="2667000"/>
            <a:ext cx="8229600" cy="1828800"/>
          </a:xfrm>
        </p:spPr>
        <p:txBody>
          <a:bodyPr/>
          <a:lstStyle/>
          <a:p>
            <a:pPr marL="0" indent="0">
              <a:buNone/>
            </a:pPr>
            <a:r>
              <a:rPr lang="en-US" sz="2800" dirty="0" smtClean="0"/>
              <a:t>Microwaves are widely used to quickly heat up food. Microwaves are also referred to </a:t>
            </a:r>
            <a:r>
              <a:rPr lang="en-US" sz="2800" dirty="0" smtClean="0"/>
              <a:t>as </a:t>
            </a:r>
            <a:r>
              <a:rPr lang="en-US" sz="2800" dirty="0" smtClean="0"/>
              <a:t>range of waves in the electromagnetic spectrum with a specific wavelength and frequency.</a:t>
            </a:r>
            <a:endParaRPr lang="en-US" sz="2800" dirty="0"/>
          </a:p>
        </p:txBody>
      </p:sp>
      <p:pic>
        <p:nvPicPr>
          <p:cNvPr id="11266" name="Picture 2" descr="V:\PEER2\NSF FELLOWS\Undergraduates\Grigoryan, Bagrat\DLC\1413 Effects of Electromagnetic Waves\pictures\microwave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4572000"/>
            <a:ext cx="1587302" cy="2107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758427"/>
      </p:ext>
    </p:extLst>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38200"/>
          </a:xfrm>
        </p:spPr>
        <p:txBody>
          <a:bodyPr/>
          <a:lstStyle/>
          <a:p>
            <a:r>
              <a:rPr lang="en-US" sz="3600" b="1" dirty="0" smtClean="0"/>
              <a:t>How do microwaves heat up food?</a:t>
            </a:r>
            <a:endParaRPr lang="en-US" sz="3600" b="1" dirty="0"/>
          </a:p>
        </p:txBody>
      </p:sp>
      <p:sp>
        <p:nvSpPr>
          <p:cNvPr id="3" name="Content Placeholder 2"/>
          <p:cNvSpPr>
            <a:spLocks noGrp="1"/>
          </p:cNvSpPr>
          <p:nvPr>
            <p:ph idx="1"/>
          </p:nvPr>
        </p:nvSpPr>
        <p:spPr>
          <a:xfrm>
            <a:off x="457200" y="1676400"/>
            <a:ext cx="8229600" cy="2514600"/>
          </a:xfrm>
        </p:spPr>
        <p:txBody>
          <a:bodyPr/>
          <a:lstStyle/>
          <a:p>
            <a:pPr marL="0" indent="0">
              <a:buNone/>
            </a:pPr>
            <a:r>
              <a:rPr lang="en-US" sz="2800" dirty="0" smtClean="0"/>
              <a:t>Microwaves utilize the fact that food contains water molecules. When a microwave is turned on, the energy from microwaves is absorbed by water molecules in food, making them vibrate. These vibrations give off heat, which warms up your food.</a:t>
            </a:r>
            <a:endParaRPr lang="en-US" sz="2800" dirty="0"/>
          </a:p>
        </p:txBody>
      </p:sp>
      <p:pic>
        <p:nvPicPr>
          <p:cNvPr id="2052" name="Picture 4" descr="Microwave Oven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0" y="5095741"/>
            <a:ext cx="3133725" cy="176225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PEER2\NSF FELLOWS\Undergraduates\Grigoryan, Bagrat\DLC\1413 Effects of Electromagnetic Waves\pictures\nugge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5638800"/>
            <a:ext cx="1625454" cy="509021"/>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5007078"/>
            <a:ext cx="2909625" cy="1668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p:nvCxnSpPr>
        <p:spPr bwMode="auto">
          <a:xfrm>
            <a:off x="2057400" y="5976870"/>
            <a:ext cx="1295400" cy="699180"/>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Connector 6"/>
          <p:cNvCxnSpPr/>
          <p:nvPr/>
        </p:nvCxnSpPr>
        <p:spPr bwMode="auto">
          <a:xfrm flipV="1">
            <a:off x="2057400" y="5029201"/>
            <a:ext cx="1295400" cy="812363"/>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Curved Connector 8"/>
          <p:cNvCxnSpPr/>
          <p:nvPr/>
        </p:nvCxnSpPr>
        <p:spPr bwMode="auto">
          <a:xfrm rot="16200000" flipV="1">
            <a:off x="4457336" y="5905136"/>
            <a:ext cx="457928" cy="228600"/>
          </a:xfrm>
          <a:prstGeom prst="curvedConnector3">
            <a:avLst/>
          </a:prstGeom>
          <a:solidFill>
            <a:schemeClr val="accent1"/>
          </a:solidFill>
          <a:ln w="12700" cap="flat" cmpd="sng" algn="ctr">
            <a:solidFill>
              <a:srgbClr val="C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Curved Connector 17"/>
          <p:cNvCxnSpPr/>
          <p:nvPr/>
        </p:nvCxnSpPr>
        <p:spPr bwMode="auto">
          <a:xfrm rot="16200000" flipV="1">
            <a:off x="5198286" y="5092118"/>
            <a:ext cx="457928" cy="228600"/>
          </a:xfrm>
          <a:prstGeom prst="curvedConnector3">
            <a:avLst/>
          </a:prstGeom>
          <a:solidFill>
            <a:schemeClr val="accent1"/>
          </a:solidFill>
          <a:ln w="12700" cap="flat" cmpd="sng" algn="ctr">
            <a:solidFill>
              <a:srgbClr val="C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Curved Connector 18"/>
          <p:cNvCxnSpPr/>
          <p:nvPr/>
        </p:nvCxnSpPr>
        <p:spPr bwMode="auto">
          <a:xfrm rot="5400000" flipH="1" flipV="1">
            <a:off x="5866470" y="5508818"/>
            <a:ext cx="481523" cy="213464"/>
          </a:xfrm>
          <a:prstGeom prst="curvedConnector3">
            <a:avLst/>
          </a:prstGeom>
          <a:solidFill>
            <a:schemeClr val="accent1"/>
          </a:solidFill>
          <a:ln w="12700" cap="flat" cmpd="sng" algn="ctr">
            <a:solidFill>
              <a:srgbClr val="C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056" name="Picture 8" descr="V:\PEER2\NSF FELLOWS\Undergraduates\Grigoryan, Bagrat\DLC\1413 Effects of Electromagnetic Waves\pictures\ra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7362" y="5399239"/>
            <a:ext cx="1343167" cy="18426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V:\PEER2\NSF FELLOWS\Undergraduates\Grigoryan, Bagrat\DLC\1413 Effects of Electromagnetic Waves\pictures\ra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8200" y="5749429"/>
            <a:ext cx="1343167" cy="18426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V:\PEER2\NSF FELLOWS\Undergraduates\Grigoryan, Bagrat\DLC\1413 Effects of Electromagnetic Waves\pictures\ra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0487" y="5565160"/>
            <a:ext cx="1343167" cy="18426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descr="V:\PEER2\NSF FELLOWS\Undergraduates\Grigoryan, Bagrat\DLC\1413 Effects of Electromagnetic Waves\pictures\ray.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76600" y="5417934"/>
            <a:ext cx="750019" cy="10289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V:\PEER2\NSF FELLOWS\Undergraduates\Grigoryan, Bagrat\DLC\1413 Effects of Electromagnetic Waves\pictures\wad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86400" y="5791200"/>
            <a:ext cx="667923" cy="47279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9" descr="V:\PEER2\NSF FELLOWS\Undergraduates\Grigoryan, Bagrat\DLC\1413 Effects of Electromagnetic Waves\pictures\wad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72000" y="6203251"/>
            <a:ext cx="667923" cy="47279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9" descr="V:\PEER2\NSF FELLOWS\Undergraduates\Grigoryan, Bagrat\DLC\1413 Effects of Electromagnetic Waves\pictures\wad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58095" y="5318401"/>
            <a:ext cx="667923" cy="47279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V:\PEER2\NSF FELLOWS\Undergraduates\Grigoryan, Bagrat\DLC\1413 Effects of Electromagnetic Waves\pictures\ray.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77790" y="6326460"/>
            <a:ext cx="750019" cy="10289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V:\PEER2\NSF FELLOWS\Undergraduates\Grigoryan, Bagrat\DLC\1413 Effects of Electromagnetic Waves\pictures\ray.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98181" y="5916905"/>
            <a:ext cx="750019" cy="10289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553200" y="4977453"/>
            <a:ext cx="2438400" cy="1477328"/>
          </a:xfrm>
          <a:prstGeom prst="rect">
            <a:avLst/>
          </a:prstGeom>
          <a:noFill/>
        </p:spPr>
        <p:txBody>
          <a:bodyPr wrap="square" rtlCol="0">
            <a:spAutoFit/>
          </a:bodyPr>
          <a:lstStyle/>
          <a:p>
            <a:r>
              <a:rPr lang="en-US" dirty="0" smtClean="0"/>
              <a:t>Water molecules absorb the microwaves, giving off heat as the molecules vibrate.</a:t>
            </a:r>
            <a:endParaRPr lang="en-US" dirty="0"/>
          </a:p>
        </p:txBody>
      </p:sp>
    </p:spTree>
    <p:extLst>
      <p:ext uri="{BB962C8B-B14F-4D97-AF65-F5344CB8AC3E}">
        <p14:creationId xmlns:p14="http://schemas.microsoft.com/office/powerpoint/2010/main" val="3422793081"/>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6"/>
                                        </p:tgtEl>
                                        <p:attrNameLst>
                                          <p:attrName>style.visibility</p:attrName>
                                        </p:attrNameLst>
                                      </p:cBhvr>
                                      <p:to>
                                        <p:strVal val="visible"/>
                                      </p:to>
                                    </p:set>
                                    <p:animEffect transition="in" filter="randombar(horizontal)">
                                      <p:cBhvr>
                                        <p:cTn id="7" dur="500"/>
                                        <p:tgtEl>
                                          <p:spTgt spid="2056"/>
                                        </p:tgtEl>
                                      </p:cBhvr>
                                    </p:animEffect>
                                  </p:childTnLst>
                                </p:cTn>
                              </p:par>
                              <p:par>
                                <p:cTn id="8" presetID="14" presetClass="entr" presetSubtype="1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childTnLst>
                          </p:cTn>
                        </p:par>
                        <p:par>
                          <p:cTn id="14" fill="hold">
                            <p:stCondLst>
                              <p:cond delay="500"/>
                            </p:stCondLst>
                            <p:childTnLst>
                              <p:par>
                                <p:cTn id="15" presetID="26" presetClass="emph" presetSubtype="0" fill="hold" nodeType="afterEffect">
                                  <p:stCondLst>
                                    <p:cond delay="0"/>
                                  </p:stCondLst>
                                  <p:childTnLst>
                                    <p:animEffect transition="out" filter="fade">
                                      <p:cBhvr>
                                        <p:cTn id="16" dur="750" tmFilter="0, 0; .2, .5; .8, .5; 1, 0"/>
                                        <p:tgtEl>
                                          <p:spTgt spid="2056"/>
                                        </p:tgtEl>
                                      </p:cBhvr>
                                    </p:animEffect>
                                    <p:animScale>
                                      <p:cBhvr>
                                        <p:cTn id="17" dur="375" autoRev="1" fill="hold"/>
                                        <p:tgtEl>
                                          <p:spTgt spid="2056"/>
                                        </p:tgtEl>
                                      </p:cBhvr>
                                      <p:by x="105000" y="105000"/>
                                    </p:animScale>
                                  </p:childTnLst>
                                </p:cTn>
                              </p:par>
                              <p:par>
                                <p:cTn id="18" presetID="26" presetClass="emph" presetSubtype="0" fill="hold" nodeType="withEffect">
                                  <p:stCondLst>
                                    <p:cond delay="0"/>
                                  </p:stCondLst>
                                  <p:childTnLst>
                                    <p:animEffect transition="out" filter="fade">
                                      <p:cBhvr>
                                        <p:cTn id="19" dur="750" tmFilter="0, 0; .2, .5; .8, .5; 1, 0"/>
                                        <p:tgtEl>
                                          <p:spTgt spid="23"/>
                                        </p:tgtEl>
                                      </p:cBhvr>
                                    </p:animEffect>
                                    <p:animScale>
                                      <p:cBhvr>
                                        <p:cTn id="20" dur="375" autoRev="1" fill="hold"/>
                                        <p:tgtEl>
                                          <p:spTgt spid="23"/>
                                        </p:tgtEl>
                                      </p:cBhvr>
                                      <p:by x="105000" y="105000"/>
                                    </p:animScale>
                                  </p:childTnLst>
                                </p:cTn>
                              </p:par>
                              <p:par>
                                <p:cTn id="21" presetID="26" presetClass="emph" presetSubtype="0" fill="hold" nodeType="withEffect">
                                  <p:stCondLst>
                                    <p:cond delay="0"/>
                                  </p:stCondLst>
                                  <p:childTnLst>
                                    <p:animEffect transition="out" filter="fade">
                                      <p:cBhvr>
                                        <p:cTn id="22" dur="750" tmFilter="0, 0; .2, .5; .8, .5; 1, 0"/>
                                        <p:tgtEl>
                                          <p:spTgt spid="22"/>
                                        </p:tgtEl>
                                      </p:cBhvr>
                                    </p:animEffect>
                                    <p:animScale>
                                      <p:cBhvr>
                                        <p:cTn id="23" dur="375" autoRev="1" fill="hold"/>
                                        <p:tgtEl>
                                          <p:spTgt spid="22"/>
                                        </p:tgtEl>
                                      </p:cBhvr>
                                      <p:by x="105000" y="105000"/>
                                    </p:animScale>
                                  </p:childTnLst>
                                </p:cTn>
                              </p:par>
                            </p:childTnLst>
                          </p:cTn>
                        </p:par>
                        <p:par>
                          <p:cTn id="24" fill="hold">
                            <p:stCondLst>
                              <p:cond delay="1250"/>
                            </p:stCondLst>
                            <p:childTnLst>
                              <p:par>
                                <p:cTn id="25" presetID="10"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nodeType="withEffect">
                                  <p:stCondLst>
                                    <p:cond delay="0"/>
                                  </p:stCondLst>
                                  <p:childTnLst>
                                    <p:set>
                                      <p:cBhvr>
                                        <p:cTn id="32" dur="1" fill="hold">
                                          <p:stCondLst>
                                            <p:cond delay="0"/>
                                          </p:stCondLst>
                                        </p:cTn>
                                        <p:tgtEl>
                                          <p:spTgt spid="2055"/>
                                        </p:tgtEl>
                                        <p:attrNameLst>
                                          <p:attrName>style.visibility</p:attrName>
                                        </p:attrNameLst>
                                      </p:cBhvr>
                                      <p:to>
                                        <p:strVal val="visible"/>
                                      </p:to>
                                    </p:set>
                                    <p:animEffect transition="in" filter="fade">
                                      <p:cBhvr>
                                        <p:cTn id="33" dur="500"/>
                                        <p:tgtEl>
                                          <p:spTgt spid="2055"/>
                                        </p:tgtEl>
                                      </p:cBhvr>
                                    </p:animEffect>
                                  </p:childTnLst>
                                </p:cTn>
                              </p:par>
                              <p:par>
                                <p:cTn id="34" presetID="10" presetClass="entr" presetSubtype="0"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par>
                                <p:cTn id="37" presetID="10" presetClass="entr" presetSubtype="0"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nodeType="withEffect">
                                  <p:stCondLst>
                                    <p:cond delay="0"/>
                                  </p:stCondLst>
                                  <p:childTnLst>
                                    <p:set>
                                      <p:cBhvr>
                                        <p:cTn id="41" dur="1" fill="hold">
                                          <p:stCondLst>
                                            <p:cond delay="0"/>
                                          </p:stCondLst>
                                        </p:cTn>
                                        <p:tgtEl>
                                          <p:spTgt spid="2057"/>
                                        </p:tgtEl>
                                        <p:attrNameLst>
                                          <p:attrName>style.visibility</p:attrName>
                                        </p:attrNameLst>
                                      </p:cBhvr>
                                      <p:to>
                                        <p:strVal val="visible"/>
                                      </p:to>
                                    </p:set>
                                    <p:animEffect transition="in" filter="fade">
                                      <p:cBhvr>
                                        <p:cTn id="42" dur="500"/>
                                        <p:tgtEl>
                                          <p:spTgt spid="2057"/>
                                        </p:tgtEl>
                                      </p:cBhvr>
                                    </p:animEffect>
                                  </p:childTnLst>
                                </p:cTn>
                              </p:par>
                            </p:childTnLst>
                          </p:cTn>
                        </p:par>
                        <p:par>
                          <p:cTn id="43" fill="hold">
                            <p:stCondLst>
                              <p:cond delay="1750"/>
                            </p:stCondLst>
                            <p:childTnLst>
                              <p:par>
                                <p:cTn id="44" presetID="10" presetClass="entr" presetSubtype="0" fill="hold" nodeType="after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1000"/>
                                        <p:tgtEl>
                                          <p:spTgt spid="24"/>
                                        </p:tgtEl>
                                      </p:cBhvr>
                                    </p:animEffect>
                                  </p:childTnLst>
                                </p:cTn>
                              </p:par>
                              <p:par>
                                <p:cTn id="47" presetID="10" presetClass="entr" presetSubtype="0"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1000"/>
                                        <p:tgtEl>
                                          <p:spTgt spid="28"/>
                                        </p:tgtEl>
                                      </p:cBhvr>
                                    </p:animEffect>
                                  </p:childTnLst>
                                </p:cTn>
                              </p:par>
                              <p:par>
                                <p:cTn id="50" presetID="10" presetClass="entr" presetSubtype="0" fill="hold"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1000"/>
                                        <p:tgtEl>
                                          <p:spTgt spid="29"/>
                                        </p:tgtEl>
                                      </p:cBhvr>
                                    </p:animEffect>
                                  </p:childTnLst>
                                </p:cTn>
                              </p:par>
                            </p:childTnLst>
                          </p:cTn>
                        </p:par>
                        <p:par>
                          <p:cTn id="53" fill="hold">
                            <p:stCondLst>
                              <p:cond delay="2750"/>
                            </p:stCondLst>
                            <p:childTnLst>
                              <p:par>
                                <p:cTn id="54" presetID="63" presetClass="path" presetSubtype="0" accel="50000" decel="50000" fill="hold" nodeType="afterEffect">
                                  <p:stCondLst>
                                    <p:cond delay="0"/>
                                  </p:stCondLst>
                                  <p:childTnLst>
                                    <p:animMotion origin="layout" path="M 4.44444E-6 -5.01966E-7 L 0.13402 -5.01966E-7 " pathEditMode="relative" rAng="0" ptsTypes="AA">
                                      <p:cBhvr>
                                        <p:cTn id="55" dur="1500" fill="hold"/>
                                        <p:tgtEl>
                                          <p:spTgt spid="24"/>
                                        </p:tgtEl>
                                        <p:attrNameLst>
                                          <p:attrName>ppt_x</p:attrName>
                                          <p:attrName>ppt_y</p:attrName>
                                        </p:attrNameLst>
                                      </p:cBhvr>
                                      <p:rCtr x="6701" y="0"/>
                                    </p:animMotion>
                                  </p:childTnLst>
                                </p:cTn>
                              </p:par>
                              <p:par>
                                <p:cTn id="56" presetID="63" presetClass="path" presetSubtype="0" accel="50000" decel="50000" fill="hold" nodeType="withEffect">
                                  <p:stCondLst>
                                    <p:cond delay="0"/>
                                  </p:stCondLst>
                                  <p:childTnLst>
                                    <p:animMotion origin="layout" path="M 4.44444E-6 -5.01966E-7 L 0.13402 -5.01966E-7 " pathEditMode="relative" rAng="0" ptsTypes="AA">
                                      <p:cBhvr>
                                        <p:cTn id="57" dur="1500" fill="hold"/>
                                        <p:tgtEl>
                                          <p:spTgt spid="28"/>
                                        </p:tgtEl>
                                        <p:attrNameLst>
                                          <p:attrName>ppt_x</p:attrName>
                                          <p:attrName>ppt_y</p:attrName>
                                        </p:attrNameLst>
                                      </p:cBhvr>
                                      <p:rCtr x="6701" y="0"/>
                                    </p:animMotion>
                                  </p:childTnLst>
                                </p:cTn>
                              </p:par>
                              <p:par>
                                <p:cTn id="58" presetID="63" presetClass="path" presetSubtype="0" accel="50000" decel="50000" fill="hold" nodeType="withEffect">
                                  <p:stCondLst>
                                    <p:cond delay="0"/>
                                  </p:stCondLst>
                                  <p:childTnLst>
                                    <p:animMotion origin="layout" path="M 4.44444E-6 -5.01966E-7 L 0.13402 -5.01966E-7 " pathEditMode="relative" rAng="0" ptsTypes="AA">
                                      <p:cBhvr>
                                        <p:cTn id="59" dur="1500" fill="hold"/>
                                        <p:tgtEl>
                                          <p:spTgt spid="29"/>
                                        </p:tgtEl>
                                        <p:attrNameLst>
                                          <p:attrName>ppt_x</p:attrName>
                                          <p:attrName>ppt_y</p:attrName>
                                        </p:attrNameLst>
                                      </p:cBhvr>
                                      <p:rCtr x="6701" y="0"/>
                                    </p:animMotion>
                                  </p:childTnLst>
                                </p:cTn>
                              </p:par>
                            </p:childTnLst>
                          </p:cTn>
                        </p:par>
                        <p:par>
                          <p:cTn id="60" fill="hold">
                            <p:stCondLst>
                              <p:cond delay="4250"/>
                            </p:stCondLst>
                            <p:childTnLst>
                              <p:par>
                                <p:cTn id="61" presetID="10" presetClass="exit" presetSubtype="0" fill="hold" nodeType="afterEffect">
                                  <p:stCondLst>
                                    <p:cond delay="0"/>
                                  </p:stCondLst>
                                  <p:childTnLst>
                                    <p:animEffect transition="out" filter="fade">
                                      <p:cBhvr>
                                        <p:cTn id="62" dur="500"/>
                                        <p:tgtEl>
                                          <p:spTgt spid="24"/>
                                        </p:tgtEl>
                                      </p:cBhvr>
                                    </p:animEffect>
                                    <p:set>
                                      <p:cBhvr>
                                        <p:cTn id="63" dur="1" fill="hold">
                                          <p:stCondLst>
                                            <p:cond delay="499"/>
                                          </p:stCondLst>
                                        </p:cTn>
                                        <p:tgtEl>
                                          <p:spTgt spid="24"/>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28"/>
                                        </p:tgtEl>
                                      </p:cBhvr>
                                    </p:animEffect>
                                    <p:set>
                                      <p:cBhvr>
                                        <p:cTn id="66" dur="1" fill="hold">
                                          <p:stCondLst>
                                            <p:cond delay="499"/>
                                          </p:stCondLst>
                                        </p:cTn>
                                        <p:tgtEl>
                                          <p:spTgt spid="28"/>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29"/>
                                        </p:tgtEl>
                                      </p:cBhvr>
                                    </p:animEffect>
                                    <p:set>
                                      <p:cBhvr>
                                        <p:cTn id="69" dur="1" fill="hold">
                                          <p:stCondLst>
                                            <p:cond delay="499"/>
                                          </p:stCondLst>
                                        </p:cTn>
                                        <p:tgtEl>
                                          <p:spTgt spid="29"/>
                                        </p:tgtEl>
                                        <p:attrNameLst>
                                          <p:attrName>style.visibility</p:attrName>
                                        </p:attrNameLst>
                                      </p:cBhvr>
                                      <p:to>
                                        <p:strVal val="hidden"/>
                                      </p:to>
                                    </p:set>
                                  </p:childTnLst>
                                </p:cTn>
                              </p:par>
                            </p:childTnLst>
                          </p:cTn>
                        </p:par>
                        <p:par>
                          <p:cTn id="70" fill="hold">
                            <p:stCondLst>
                              <p:cond delay="4750"/>
                            </p:stCondLst>
                            <p:childTnLst>
                              <p:par>
                                <p:cTn id="71" presetID="32" presetClass="emph" presetSubtype="0" fill="hold" nodeType="afterEffect">
                                  <p:stCondLst>
                                    <p:cond delay="0"/>
                                  </p:stCondLst>
                                  <p:childTnLst>
                                    <p:animRot by="120000">
                                      <p:cBhvr>
                                        <p:cTn id="72" dur="150" fill="hold">
                                          <p:stCondLst>
                                            <p:cond delay="0"/>
                                          </p:stCondLst>
                                        </p:cTn>
                                        <p:tgtEl>
                                          <p:spTgt spid="27"/>
                                        </p:tgtEl>
                                        <p:attrNameLst>
                                          <p:attrName>r</p:attrName>
                                        </p:attrNameLst>
                                      </p:cBhvr>
                                    </p:animRot>
                                    <p:animRot by="-240000">
                                      <p:cBhvr>
                                        <p:cTn id="73" dur="300" fill="hold">
                                          <p:stCondLst>
                                            <p:cond delay="300"/>
                                          </p:stCondLst>
                                        </p:cTn>
                                        <p:tgtEl>
                                          <p:spTgt spid="27"/>
                                        </p:tgtEl>
                                        <p:attrNameLst>
                                          <p:attrName>r</p:attrName>
                                        </p:attrNameLst>
                                      </p:cBhvr>
                                    </p:animRot>
                                    <p:animRot by="240000">
                                      <p:cBhvr>
                                        <p:cTn id="74" dur="300" fill="hold">
                                          <p:stCondLst>
                                            <p:cond delay="600"/>
                                          </p:stCondLst>
                                        </p:cTn>
                                        <p:tgtEl>
                                          <p:spTgt spid="27"/>
                                        </p:tgtEl>
                                        <p:attrNameLst>
                                          <p:attrName>r</p:attrName>
                                        </p:attrNameLst>
                                      </p:cBhvr>
                                    </p:animRot>
                                    <p:animRot by="-240000">
                                      <p:cBhvr>
                                        <p:cTn id="75" dur="300" fill="hold">
                                          <p:stCondLst>
                                            <p:cond delay="900"/>
                                          </p:stCondLst>
                                        </p:cTn>
                                        <p:tgtEl>
                                          <p:spTgt spid="27"/>
                                        </p:tgtEl>
                                        <p:attrNameLst>
                                          <p:attrName>r</p:attrName>
                                        </p:attrNameLst>
                                      </p:cBhvr>
                                    </p:animRot>
                                    <p:animRot by="120000">
                                      <p:cBhvr>
                                        <p:cTn id="76" dur="300" fill="hold">
                                          <p:stCondLst>
                                            <p:cond delay="1200"/>
                                          </p:stCondLst>
                                        </p:cTn>
                                        <p:tgtEl>
                                          <p:spTgt spid="27"/>
                                        </p:tgtEl>
                                        <p:attrNameLst>
                                          <p:attrName>r</p:attrName>
                                        </p:attrNameLst>
                                      </p:cBhvr>
                                    </p:animRot>
                                  </p:childTnLst>
                                </p:cTn>
                              </p:par>
                              <p:par>
                                <p:cTn id="77" presetID="32" presetClass="emph" presetSubtype="0" fill="hold" nodeType="withEffect">
                                  <p:stCondLst>
                                    <p:cond delay="0"/>
                                  </p:stCondLst>
                                  <p:childTnLst>
                                    <p:animRot by="120000">
                                      <p:cBhvr>
                                        <p:cTn id="78" dur="150" fill="hold">
                                          <p:stCondLst>
                                            <p:cond delay="0"/>
                                          </p:stCondLst>
                                        </p:cTn>
                                        <p:tgtEl>
                                          <p:spTgt spid="26"/>
                                        </p:tgtEl>
                                        <p:attrNameLst>
                                          <p:attrName>r</p:attrName>
                                        </p:attrNameLst>
                                      </p:cBhvr>
                                    </p:animRot>
                                    <p:animRot by="-240000">
                                      <p:cBhvr>
                                        <p:cTn id="79" dur="300" fill="hold">
                                          <p:stCondLst>
                                            <p:cond delay="300"/>
                                          </p:stCondLst>
                                        </p:cTn>
                                        <p:tgtEl>
                                          <p:spTgt spid="26"/>
                                        </p:tgtEl>
                                        <p:attrNameLst>
                                          <p:attrName>r</p:attrName>
                                        </p:attrNameLst>
                                      </p:cBhvr>
                                    </p:animRot>
                                    <p:animRot by="240000">
                                      <p:cBhvr>
                                        <p:cTn id="80" dur="300" fill="hold">
                                          <p:stCondLst>
                                            <p:cond delay="600"/>
                                          </p:stCondLst>
                                        </p:cTn>
                                        <p:tgtEl>
                                          <p:spTgt spid="26"/>
                                        </p:tgtEl>
                                        <p:attrNameLst>
                                          <p:attrName>r</p:attrName>
                                        </p:attrNameLst>
                                      </p:cBhvr>
                                    </p:animRot>
                                    <p:animRot by="-240000">
                                      <p:cBhvr>
                                        <p:cTn id="81" dur="300" fill="hold">
                                          <p:stCondLst>
                                            <p:cond delay="900"/>
                                          </p:stCondLst>
                                        </p:cTn>
                                        <p:tgtEl>
                                          <p:spTgt spid="26"/>
                                        </p:tgtEl>
                                        <p:attrNameLst>
                                          <p:attrName>r</p:attrName>
                                        </p:attrNameLst>
                                      </p:cBhvr>
                                    </p:animRot>
                                    <p:animRot by="120000">
                                      <p:cBhvr>
                                        <p:cTn id="82" dur="300" fill="hold">
                                          <p:stCondLst>
                                            <p:cond delay="1200"/>
                                          </p:stCondLst>
                                        </p:cTn>
                                        <p:tgtEl>
                                          <p:spTgt spid="26"/>
                                        </p:tgtEl>
                                        <p:attrNameLst>
                                          <p:attrName>r</p:attrName>
                                        </p:attrNameLst>
                                      </p:cBhvr>
                                    </p:animRot>
                                  </p:childTnLst>
                                </p:cTn>
                              </p:par>
                              <p:par>
                                <p:cTn id="83" presetID="32" presetClass="emph" presetSubtype="0" fill="hold" nodeType="withEffect">
                                  <p:stCondLst>
                                    <p:cond delay="0"/>
                                  </p:stCondLst>
                                  <p:childTnLst>
                                    <p:animRot by="120000">
                                      <p:cBhvr>
                                        <p:cTn id="84" dur="150" fill="hold">
                                          <p:stCondLst>
                                            <p:cond delay="0"/>
                                          </p:stCondLst>
                                        </p:cTn>
                                        <p:tgtEl>
                                          <p:spTgt spid="2057"/>
                                        </p:tgtEl>
                                        <p:attrNameLst>
                                          <p:attrName>r</p:attrName>
                                        </p:attrNameLst>
                                      </p:cBhvr>
                                    </p:animRot>
                                    <p:animRot by="-240000">
                                      <p:cBhvr>
                                        <p:cTn id="85" dur="300" fill="hold">
                                          <p:stCondLst>
                                            <p:cond delay="300"/>
                                          </p:stCondLst>
                                        </p:cTn>
                                        <p:tgtEl>
                                          <p:spTgt spid="2057"/>
                                        </p:tgtEl>
                                        <p:attrNameLst>
                                          <p:attrName>r</p:attrName>
                                        </p:attrNameLst>
                                      </p:cBhvr>
                                    </p:animRot>
                                    <p:animRot by="240000">
                                      <p:cBhvr>
                                        <p:cTn id="86" dur="300" fill="hold">
                                          <p:stCondLst>
                                            <p:cond delay="600"/>
                                          </p:stCondLst>
                                        </p:cTn>
                                        <p:tgtEl>
                                          <p:spTgt spid="2057"/>
                                        </p:tgtEl>
                                        <p:attrNameLst>
                                          <p:attrName>r</p:attrName>
                                        </p:attrNameLst>
                                      </p:cBhvr>
                                    </p:animRot>
                                    <p:animRot by="-240000">
                                      <p:cBhvr>
                                        <p:cTn id="87" dur="300" fill="hold">
                                          <p:stCondLst>
                                            <p:cond delay="900"/>
                                          </p:stCondLst>
                                        </p:cTn>
                                        <p:tgtEl>
                                          <p:spTgt spid="2057"/>
                                        </p:tgtEl>
                                        <p:attrNameLst>
                                          <p:attrName>r</p:attrName>
                                        </p:attrNameLst>
                                      </p:cBhvr>
                                    </p:animRot>
                                    <p:animRot by="120000">
                                      <p:cBhvr>
                                        <p:cTn id="88" dur="300" fill="hold">
                                          <p:stCondLst>
                                            <p:cond delay="1200"/>
                                          </p:stCondLst>
                                        </p:cTn>
                                        <p:tgtEl>
                                          <p:spTgt spid="2057"/>
                                        </p:tgtEl>
                                        <p:attrNameLst>
                                          <p:attrName>r</p:attrName>
                                        </p:attrNameLst>
                                      </p:cBhvr>
                                    </p:animRot>
                                  </p:childTnLst>
                                </p:cTn>
                              </p:par>
                              <p:par>
                                <p:cTn id="89" presetID="26" presetClass="emph" presetSubtype="0" fill="hold" nodeType="withEffect">
                                  <p:stCondLst>
                                    <p:cond delay="0"/>
                                  </p:stCondLst>
                                  <p:childTnLst>
                                    <p:animEffect transition="out" filter="fade">
                                      <p:cBhvr>
                                        <p:cTn id="90" dur="1000" tmFilter="0, 0; .2, .5; .8, .5; 1, 0"/>
                                        <p:tgtEl>
                                          <p:spTgt spid="27"/>
                                        </p:tgtEl>
                                      </p:cBhvr>
                                    </p:animEffect>
                                    <p:animScale>
                                      <p:cBhvr>
                                        <p:cTn id="91" dur="500" autoRev="1" fill="hold"/>
                                        <p:tgtEl>
                                          <p:spTgt spid="27"/>
                                        </p:tgtEl>
                                      </p:cBhvr>
                                      <p:by x="105000" y="105000"/>
                                    </p:animScale>
                                  </p:childTnLst>
                                </p:cTn>
                              </p:par>
                              <p:par>
                                <p:cTn id="92" presetID="26" presetClass="emph" presetSubtype="0" fill="hold" nodeType="withEffect">
                                  <p:stCondLst>
                                    <p:cond delay="0"/>
                                  </p:stCondLst>
                                  <p:childTnLst>
                                    <p:animEffect transition="out" filter="fade">
                                      <p:cBhvr>
                                        <p:cTn id="93" dur="1000" tmFilter="0, 0; .2, .5; .8, .5; 1, 0"/>
                                        <p:tgtEl>
                                          <p:spTgt spid="26"/>
                                        </p:tgtEl>
                                      </p:cBhvr>
                                    </p:animEffect>
                                    <p:animScale>
                                      <p:cBhvr>
                                        <p:cTn id="94" dur="500" autoRev="1" fill="hold"/>
                                        <p:tgtEl>
                                          <p:spTgt spid="26"/>
                                        </p:tgtEl>
                                      </p:cBhvr>
                                      <p:by x="105000" y="105000"/>
                                    </p:animScale>
                                  </p:childTnLst>
                                </p:cTn>
                              </p:par>
                              <p:par>
                                <p:cTn id="95" presetID="26" presetClass="emph" presetSubtype="0" fill="hold" nodeType="withEffect">
                                  <p:stCondLst>
                                    <p:cond delay="0"/>
                                  </p:stCondLst>
                                  <p:childTnLst>
                                    <p:animEffect transition="out" filter="fade">
                                      <p:cBhvr>
                                        <p:cTn id="96" dur="1000" tmFilter="0, 0; .2, .5; .8, .5; 1, 0"/>
                                        <p:tgtEl>
                                          <p:spTgt spid="2057"/>
                                        </p:tgtEl>
                                      </p:cBhvr>
                                    </p:animEffect>
                                    <p:animScale>
                                      <p:cBhvr>
                                        <p:cTn id="97" dur="500" autoRev="1" fill="hold"/>
                                        <p:tgtEl>
                                          <p:spTgt spid="2057"/>
                                        </p:tgtEl>
                                      </p:cBhvr>
                                      <p:by x="105000" y="105000"/>
                                    </p:animScale>
                                  </p:childTnLst>
                                </p:cTn>
                              </p:par>
                            </p:childTnLst>
                          </p:cTn>
                        </p:par>
                        <p:par>
                          <p:cTn id="98" fill="hold">
                            <p:stCondLst>
                              <p:cond delay="6250"/>
                            </p:stCondLst>
                            <p:childTnLst>
                              <p:par>
                                <p:cTn id="99" presetID="14" presetClass="entr" presetSubtype="10" fill="hold" nodeType="afterEffect">
                                  <p:stCondLst>
                                    <p:cond delay="0"/>
                                  </p:stCondLst>
                                  <p:childTnLst>
                                    <p:set>
                                      <p:cBhvr>
                                        <p:cTn id="100" dur="1" fill="hold">
                                          <p:stCondLst>
                                            <p:cond delay="0"/>
                                          </p:stCondLst>
                                        </p:cTn>
                                        <p:tgtEl>
                                          <p:spTgt spid="9"/>
                                        </p:tgtEl>
                                        <p:attrNameLst>
                                          <p:attrName>style.visibility</p:attrName>
                                        </p:attrNameLst>
                                      </p:cBhvr>
                                      <p:to>
                                        <p:strVal val="visible"/>
                                      </p:to>
                                    </p:set>
                                    <p:animEffect transition="in" filter="randombar(horizontal)">
                                      <p:cBhvr>
                                        <p:cTn id="101" dur="500"/>
                                        <p:tgtEl>
                                          <p:spTgt spid="9"/>
                                        </p:tgtEl>
                                      </p:cBhvr>
                                    </p:animEffect>
                                  </p:childTnLst>
                                </p:cTn>
                              </p:par>
                              <p:par>
                                <p:cTn id="102" presetID="14" presetClass="entr" presetSubtype="10" fill="hold" nodeType="withEffect">
                                  <p:stCondLst>
                                    <p:cond delay="0"/>
                                  </p:stCondLst>
                                  <p:childTnLst>
                                    <p:set>
                                      <p:cBhvr>
                                        <p:cTn id="103" dur="1" fill="hold">
                                          <p:stCondLst>
                                            <p:cond delay="0"/>
                                          </p:stCondLst>
                                        </p:cTn>
                                        <p:tgtEl>
                                          <p:spTgt spid="18"/>
                                        </p:tgtEl>
                                        <p:attrNameLst>
                                          <p:attrName>style.visibility</p:attrName>
                                        </p:attrNameLst>
                                      </p:cBhvr>
                                      <p:to>
                                        <p:strVal val="visible"/>
                                      </p:to>
                                    </p:set>
                                    <p:animEffect transition="in" filter="randombar(horizontal)">
                                      <p:cBhvr>
                                        <p:cTn id="104" dur="500"/>
                                        <p:tgtEl>
                                          <p:spTgt spid="18"/>
                                        </p:tgtEl>
                                      </p:cBhvr>
                                    </p:animEffect>
                                  </p:childTnLst>
                                </p:cTn>
                              </p:par>
                              <p:par>
                                <p:cTn id="105" presetID="14" presetClass="entr" presetSubtype="10" fill="hold" nodeType="withEffect">
                                  <p:stCondLst>
                                    <p:cond delay="0"/>
                                  </p:stCondLst>
                                  <p:childTnLst>
                                    <p:set>
                                      <p:cBhvr>
                                        <p:cTn id="106" dur="1" fill="hold">
                                          <p:stCondLst>
                                            <p:cond delay="0"/>
                                          </p:stCondLst>
                                        </p:cTn>
                                        <p:tgtEl>
                                          <p:spTgt spid="19"/>
                                        </p:tgtEl>
                                        <p:attrNameLst>
                                          <p:attrName>style.visibility</p:attrName>
                                        </p:attrNameLst>
                                      </p:cBhvr>
                                      <p:to>
                                        <p:strVal val="visible"/>
                                      </p:to>
                                    </p:set>
                                    <p:animEffect transition="in" filter="randombar(horizontal)">
                                      <p:cBhvr>
                                        <p:cTn id="107" dur="500"/>
                                        <p:tgtEl>
                                          <p:spTgt spid="19"/>
                                        </p:tgtEl>
                                      </p:cBhvr>
                                    </p:animEffect>
                                  </p:childTnLst>
                                </p:cTn>
                              </p:par>
                              <p:par>
                                <p:cTn id="108" presetID="42" presetClass="entr" presetSubtype="0" fill="hold" grpId="0" nodeType="withEffect">
                                  <p:stCondLst>
                                    <p:cond delay="0"/>
                                  </p:stCondLst>
                                  <p:childTnLst>
                                    <p:set>
                                      <p:cBhvr>
                                        <p:cTn id="109" dur="1" fill="hold">
                                          <p:stCondLst>
                                            <p:cond delay="0"/>
                                          </p:stCondLst>
                                        </p:cTn>
                                        <p:tgtEl>
                                          <p:spTgt spid="11"/>
                                        </p:tgtEl>
                                        <p:attrNameLst>
                                          <p:attrName>style.visibility</p:attrName>
                                        </p:attrNameLst>
                                      </p:cBhvr>
                                      <p:to>
                                        <p:strVal val="visible"/>
                                      </p:to>
                                    </p:set>
                                    <p:animEffect transition="in" filter="fade">
                                      <p:cBhvr>
                                        <p:cTn id="110" dur="1000"/>
                                        <p:tgtEl>
                                          <p:spTgt spid="11"/>
                                        </p:tgtEl>
                                      </p:cBhvr>
                                    </p:animEffect>
                                    <p:anim calcmode="lin" valueType="num">
                                      <p:cBhvr>
                                        <p:cTn id="111" dur="1000" fill="hold"/>
                                        <p:tgtEl>
                                          <p:spTgt spid="11"/>
                                        </p:tgtEl>
                                        <p:attrNameLst>
                                          <p:attrName>ppt_x</p:attrName>
                                        </p:attrNameLst>
                                      </p:cBhvr>
                                      <p:tavLst>
                                        <p:tav tm="0">
                                          <p:val>
                                            <p:strVal val="#ppt_x"/>
                                          </p:val>
                                        </p:tav>
                                        <p:tav tm="100000">
                                          <p:val>
                                            <p:strVal val="#ppt_x"/>
                                          </p:val>
                                        </p:tav>
                                      </p:tavLst>
                                    </p:anim>
                                    <p:anim calcmode="lin" valueType="num">
                                      <p:cBhvr>
                                        <p:cTn id="11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rmAutofit/>
          </a:bodyPr>
          <a:lstStyle/>
          <a:p>
            <a:r>
              <a:rPr lang="en-US" sz="3600" dirty="0" smtClean="0"/>
              <a:t>Let’s look at an example of </a:t>
            </a:r>
            <a:r>
              <a:rPr lang="en-US" sz="3600" b="1" dirty="0" smtClean="0">
                <a:solidFill>
                  <a:schemeClr val="accent1">
                    <a:lumMod val="90000"/>
                  </a:schemeClr>
                </a:solidFill>
              </a:rPr>
              <a:t>reflection</a:t>
            </a:r>
            <a:r>
              <a:rPr lang="en-US" sz="3600" dirty="0" smtClean="0"/>
              <a:t>…</a:t>
            </a:r>
            <a:endParaRPr lang="en-US" sz="3600" dirty="0"/>
          </a:p>
        </p:txBody>
      </p:sp>
      <p:sp>
        <p:nvSpPr>
          <p:cNvPr id="3" name="Content Placeholder 2"/>
          <p:cNvSpPr>
            <a:spLocks noGrp="1"/>
          </p:cNvSpPr>
          <p:nvPr>
            <p:ph idx="1"/>
          </p:nvPr>
        </p:nvSpPr>
        <p:spPr>
          <a:xfrm>
            <a:off x="457200" y="1981200"/>
            <a:ext cx="8229600" cy="2209800"/>
          </a:xfrm>
        </p:spPr>
        <p:txBody>
          <a:bodyPr/>
          <a:lstStyle/>
          <a:p>
            <a:pPr marL="0" indent="0">
              <a:buNone/>
            </a:pPr>
            <a:r>
              <a:rPr lang="en-US" sz="2800" dirty="0" smtClean="0"/>
              <a:t>Reflection occurs when light is returned by an object. Although many objects reflect light, common examples include mirrors and smooth water surfaces.</a:t>
            </a:r>
            <a:endParaRPr lang="en-US" sz="2800" dirty="0"/>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11" t="3998" r="2632" b="2913"/>
          <a:stretch/>
        </p:blipFill>
        <p:spPr bwMode="auto">
          <a:xfrm>
            <a:off x="6629400" y="4810454"/>
            <a:ext cx="2190136" cy="1794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4724400"/>
            <a:ext cx="1591069" cy="1966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749913"/>
            <a:ext cx="1828800" cy="1915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3401663"/>
      </p:ext>
    </p:extLst>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rmAutofit/>
          </a:bodyPr>
          <a:lstStyle/>
          <a:p>
            <a:r>
              <a:rPr lang="en-US" sz="3600" b="1" dirty="0" smtClean="0"/>
              <a:t>How does an object reflect light in a mirror?</a:t>
            </a:r>
            <a:endParaRPr lang="en-US" sz="3600" b="1" dirty="0"/>
          </a:p>
        </p:txBody>
      </p:sp>
      <p:sp>
        <p:nvSpPr>
          <p:cNvPr id="3" name="Content Placeholder 2"/>
          <p:cNvSpPr>
            <a:spLocks noGrp="1"/>
          </p:cNvSpPr>
          <p:nvPr>
            <p:ph idx="1"/>
          </p:nvPr>
        </p:nvSpPr>
        <p:spPr>
          <a:xfrm>
            <a:off x="457200" y="1981200"/>
            <a:ext cx="8534400" cy="4343400"/>
          </a:xfrm>
        </p:spPr>
        <p:txBody>
          <a:bodyPr/>
          <a:lstStyle/>
          <a:p>
            <a:pPr marL="0" indent="0">
              <a:buNone/>
            </a:pPr>
            <a:r>
              <a:rPr lang="en-US" sz="2800" dirty="0" smtClean="0"/>
              <a:t>Reflection involves two rays, an incoming (</a:t>
            </a:r>
            <a:r>
              <a:rPr lang="en-US" sz="2800" b="1" dirty="0" smtClean="0">
                <a:solidFill>
                  <a:srgbClr val="FF0000"/>
                </a:solidFill>
              </a:rPr>
              <a:t>incident</a:t>
            </a:r>
            <a:r>
              <a:rPr lang="en-US" sz="2800" dirty="0" smtClean="0"/>
              <a:t>) ray and an outgoing (</a:t>
            </a:r>
            <a:r>
              <a:rPr lang="en-US" sz="2800" b="1" dirty="0" smtClean="0">
                <a:solidFill>
                  <a:srgbClr val="0070C0"/>
                </a:solidFill>
              </a:rPr>
              <a:t>reflected</a:t>
            </a:r>
            <a:r>
              <a:rPr lang="en-US" sz="2800" dirty="0" smtClean="0"/>
              <a:t>) ray. </a:t>
            </a:r>
          </a:p>
          <a:p>
            <a:pPr marL="0" indent="0">
              <a:buNone/>
            </a:pPr>
            <a:r>
              <a:rPr lang="en-US" sz="2800" dirty="0" smtClean="0"/>
              <a:t>When an incoming ray strikes a mirror, the ray changes direction. This ray is now reflected off the mirror.</a:t>
            </a:r>
          </a:p>
          <a:p>
            <a:pPr marL="0" indent="0">
              <a:buNone/>
            </a:pPr>
            <a:endParaRPr lang="en-US" sz="1200" dirty="0"/>
          </a:p>
          <a:p>
            <a:pPr marL="0" indent="0">
              <a:buNone/>
            </a:pPr>
            <a:r>
              <a:rPr lang="en-US" sz="2800" dirty="0" smtClean="0"/>
              <a:t>The angle of incident rays and the </a:t>
            </a:r>
          </a:p>
          <a:p>
            <a:pPr marL="0" indent="0">
              <a:buNone/>
            </a:pPr>
            <a:r>
              <a:rPr lang="en-US" sz="2800" dirty="0" smtClean="0"/>
              <a:t>angle of reflected rays are equal in </a:t>
            </a:r>
          </a:p>
          <a:p>
            <a:pPr marL="0" indent="0">
              <a:buNone/>
            </a:pPr>
            <a:r>
              <a:rPr lang="en-US" sz="2800" dirty="0" smtClean="0"/>
              <a:t>all reflected light of smooth objects.</a:t>
            </a:r>
            <a:endParaRPr lang="en-US" sz="2800" dirty="0"/>
          </a:p>
        </p:txBody>
      </p:sp>
      <p:pic>
        <p:nvPicPr>
          <p:cNvPr id="2050" name="Picture 2" descr="http://www.physicsclassroom.com/mmedia/optics/l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4114800"/>
            <a:ext cx="1821997" cy="2516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573125"/>
      </p:ext>
    </p:extLst>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rmAutofit/>
          </a:bodyPr>
          <a:lstStyle/>
          <a:p>
            <a:r>
              <a:rPr lang="en-US" sz="3600" dirty="0" smtClean="0"/>
              <a:t>Reflection can also involve </a:t>
            </a:r>
            <a:r>
              <a:rPr lang="en-US" sz="3600" b="1" dirty="0" smtClean="0">
                <a:solidFill>
                  <a:srgbClr val="92D050"/>
                </a:solidFill>
              </a:rPr>
              <a:t>scattering</a:t>
            </a:r>
            <a:r>
              <a:rPr lang="en-US" sz="3600" dirty="0" smtClean="0">
                <a:solidFill>
                  <a:srgbClr val="92D050"/>
                </a:solidFill>
              </a:rPr>
              <a:t> </a:t>
            </a:r>
            <a:r>
              <a:rPr lang="en-US" sz="3600" dirty="0" smtClean="0"/>
              <a:t>of light…</a:t>
            </a:r>
            <a:endParaRPr lang="en-US" sz="3600" dirty="0"/>
          </a:p>
        </p:txBody>
      </p:sp>
      <p:sp>
        <p:nvSpPr>
          <p:cNvPr id="3" name="Content Placeholder 2"/>
          <p:cNvSpPr>
            <a:spLocks noGrp="1"/>
          </p:cNvSpPr>
          <p:nvPr>
            <p:ph idx="1"/>
          </p:nvPr>
        </p:nvSpPr>
        <p:spPr>
          <a:xfrm>
            <a:off x="457200" y="1981201"/>
            <a:ext cx="8229600" cy="1447800"/>
          </a:xfrm>
        </p:spPr>
        <p:txBody>
          <a:bodyPr/>
          <a:lstStyle/>
          <a:p>
            <a:pPr marL="0" indent="0">
              <a:buNone/>
            </a:pPr>
            <a:r>
              <a:rPr lang="en-US" sz="2800" dirty="0" smtClean="0"/>
              <a:t>When light strikes an object that has a rough surface, the light scatters everywhere instead of bouncing off at equal angles.</a:t>
            </a:r>
            <a:endParaRPr lang="en-US" sz="2800" dirty="0"/>
          </a:p>
        </p:txBody>
      </p:sp>
      <p:pic>
        <p:nvPicPr>
          <p:cNvPr id="1026" name="Picture 2" descr="Light Refl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943475"/>
            <a:ext cx="4400550" cy="1581151"/>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http://images.tutorvista.com/content/feed/tvcs/scattering-of-light.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729" y="4267200"/>
            <a:ext cx="3141145" cy="225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052516"/>
      </p:ext>
    </p:extLst>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rmAutofit/>
          </a:bodyPr>
          <a:lstStyle/>
          <a:p>
            <a:r>
              <a:rPr lang="en-US" sz="3600" dirty="0" smtClean="0"/>
              <a:t>Let’s look at an example of </a:t>
            </a:r>
            <a:r>
              <a:rPr lang="en-US" sz="3600" b="1" dirty="0" smtClean="0">
                <a:solidFill>
                  <a:schemeClr val="accent6">
                    <a:lumMod val="75000"/>
                  </a:schemeClr>
                </a:solidFill>
              </a:rPr>
              <a:t>transmission</a:t>
            </a:r>
            <a:r>
              <a:rPr lang="en-US" sz="3600" dirty="0" smtClean="0"/>
              <a:t>…</a:t>
            </a:r>
            <a:endParaRPr lang="en-US" sz="3600" dirty="0"/>
          </a:p>
        </p:txBody>
      </p:sp>
      <p:sp>
        <p:nvSpPr>
          <p:cNvPr id="3" name="Content Placeholder 2"/>
          <p:cNvSpPr>
            <a:spLocks noGrp="1"/>
          </p:cNvSpPr>
          <p:nvPr>
            <p:ph idx="1"/>
          </p:nvPr>
        </p:nvSpPr>
        <p:spPr>
          <a:xfrm>
            <a:off x="457200" y="1981200"/>
            <a:ext cx="8229600" cy="2743200"/>
          </a:xfrm>
        </p:spPr>
        <p:txBody>
          <a:bodyPr/>
          <a:lstStyle/>
          <a:p>
            <a:pPr marL="0" indent="0">
              <a:buNone/>
            </a:pPr>
            <a:r>
              <a:rPr lang="en-US" sz="2800" dirty="0" smtClean="0"/>
              <a:t>Transmission of light is the passing of light through an object. Objects have different levels of transmission. Opaque objects reflect or absorb all light, so you won’t be able to see behind opaque objects. </a:t>
            </a:r>
            <a:r>
              <a:rPr lang="en-US" sz="2800" dirty="0"/>
              <a:t>Translucent objects allow only a part of the light </a:t>
            </a:r>
            <a:r>
              <a:rPr lang="en-US" sz="2800" dirty="0" smtClean="0"/>
              <a:t>through, letting you slightly see behind the object. Transparent objects pass all light through.</a:t>
            </a:r>
            <a:endParaRPr lang="en-US" sz="2800"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5181600"/>
            <a:ext cx="46482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5921720"/>
      </p:ext>
    </p:extLst>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sz="3600" b="1" dirty="0" smtClean="0"/>
              <a:t>Why are shadows formed?</a:t>
            </a:r>
            <a:endParaRPr lang="en-US" sz="3600" b="1" dirty="0"/>
          </a:p>
        </p:txBody>
      </p:sp>
      <p:sp>
        <p:nvSpPr>
          <p:cNvPr id="3" name="Content Placeholder 2"/>
          <p:cNvSpPr>
            <a:spLocks noGrp="1"/>
          </p:cNvSpPr>
          <p:nvPr>
            <p:ph idx="1"/>
          </p:nvPr>
        </p:nvSpPr>
        <p:spPr>
          <a:xfrm>
            <a:off x="457200" y="1676400"/>
            <a:ext cx="8229600" cy="2981452"/>
          </a:xfrm>
        </p:spPr>
        <p:txBody>
          <a:bodyPr/>
          <a:lstStyle/>
          <a:p>
            <a:pPr marL="0" indent="0">
              <a:buNone/>
            </a:pPr>
            <a:r>
              <a:rPr lang="en-US" sz="2800" dirty="0" smtClean="0"/>
              <a:t>Shadows are formed when light is blocked by an object.</a:t>
            </a:r>
          </a:p>
          <a:p>
            <a:pPr marL="0" indent="0">
              <a:buNone/>
            </a:pPr>
            <a:endParaRPr lang="en-US" sz="2400" dirty="0" smtClean="0"/>
          </a:p>
          <a:p>
            <a:pPr marL="0" indent="0">
              <a:buNone/>
            </a:pPr>
            <a:r>
              <a:rPr lang="en-US" sz="2800" dirty="0" smtClean="0"/>
              <a:t>Shadows are produced when light hits an opaque object which prevents the light beams from passing through. The light beams are absorbed by the object and cast a shadow.</a:t>
            </a:r>
            <a:endParaRPr lang="en-US" sz="2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5334000"/>
            <a:ext cx="1724025" cy="1376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V:\PEER2\NSF FELLOWS\Undergraduates\Grigoryan, Bagrat\DLC\1413 Effects of Electromagnetic Waves\pictures\shado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123" y="4851727"/>
            <a:ext cx="1798903" cy="1930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345012"/>
      </p:ext>
    </p:extLst>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rmAutofit/>
          </a:bodyPr>
          <a:lstStyle/>
          <a:p>
            <a:r>
              <a:rPr lang="en-US" sz="3600" dirty="0" smtClean="0"/>
              <a:t>Let’s look at an example of </a:t>
            </a:r>
            <a:r>
              <a:rPr lang="en-US" sz="3600" b="1" dirty="0" smtClean="0">
                <a:solidFill>
                  <a:srgbClr val="00B0F0"/>
                </a:solidFill>
              </a:rPr>
              <a:t>refraction</a:t>
            </a:r>
            <a:r>
              <a:rPr lang="en-US" sz="3600" dirty="0" smtClean="0"/>
              <a:t>…</a:t>
            </a:r>
            <a:endParaRPr lang="en-US" sz="3600" dirty="0"/>
          </a:p>
        </p:txBody>
      </p:sp>
      <p:sp>
        <p:nvSpPr>
          <p:cNvPr id="3" name="Content Placeholder 2"/>
          <p:cNvSpPr>
            <a:spLocks noGrp="1"/>
          </p:cNvSpPr>
          <p:nvPr>
            <p:ph idx="1"/>
          </p:nvPr>
        </p:nvSpPr>
        <p:spPr>
          <a:xfrm>
            <a:off x="457200" y="1981200"/>
            <a:ext cx="8412480" cy="2286000"/>
          </a:xfrm>
        </p:spPr>
        <p:txBody>
          <a:bodyPr/>
          <a:lstStyle/>
          <a:p>
            <a:pPr marL="0" indent="0">
              <a:buNone/>
            </a:pPr>
            <a:r>
              <a:rPr lang="en-US" sz="2800" dirty="0" smtClean="0"/>
              <a:t>Refraction involves bending of light as it passes from one substance to another. A common example of refraction can be observed when you go fishing. Due to refraction, you perceive things that aren’t located in the proper location.</a:t>
            </a:r>
            <a:endParaRPr lang="en-US" sz="2800" dirty="0"/>
          </a:p>
        </p:txBody>
      </p:sp>
      <p:pic>
        <p:nvPicPr>
          <p:cNvPr id="15362" name="Picture 2" descr="V:\PEER2\NSF FELLOWS\Undergraduates\Grigoryan, Bagrat\DLC\1413 Effects of Electromagnetic Waves\pictures\fis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4278320"/>
            <a:ext cx="3606226" cy="245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387111"/>
      </p:ext>
    </p:extLst>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38200"/>
          </a:xfrm>
        </p:spPr>
        <p:txBody>
          <a:bodyPr/>
          <a:lstStyle/>
          <a:p>
            <a:r>
              <a:rPr lang="en-US" sz="3600" b="1" dirty="0" smtClean="0"/>
              <a:t>Why does refraction happen?</a:t>
            </a:r>
            <a:endParaRPr lang="en-US" sz="3600" b="1" dirty="0"/>
          </a:p>
        </p:txBody>
      </p:sp>
      <p:sp>
        <p:nvSpPr>
          <p:cNvPr id="3" name="Content Placeholder 2"/>
          <p:cNvSpPr>
            <a:spLocks noGrp="1"/>
          </p:cNvSpPr>
          <p:nvPr>
            <p:ph idx="1"/>
          </p:nvPr>
        </p:nvSpPr>
        <p:spPr>
          <a:xfrm>
            <a:off x="457200" y="1524000"/>
            <a:ext cx="8412480" cy="3196712"/>
          </a:xfrm>
        </p:spPr>
        <p:txBody>
          <a:bodyPr/>
          <a:lstStyle/>
          <a:p>
            <a:pPr marL="0" indent="0">
              <a:buNone/>
            </a:pPr>
            <a:r>
              <a:rPr lang="en-US" sz="2800" dirty="0" smtClean="0"/>
              <a:t>The bending of light is due to a change in its speed. </a:t>
            </a:r>
            <a:r>
              <a:rPr lang="en-US" sz="2800" dirty="0"/>
              <a:t>When light passes from a less dense substance (such as air) to a more dense substance (such as water), it slows down and bends into the more dense material. On the other hand, when light passes from water to air, it speeds up and bends outwards</a:t>
            </a:r>
            <a:r>
              <a:rPr lang="en-US" sz="2800" dirty="0" smtClean="0"/>
              <a:t>.</a:t>
            </a:r>
            <a:endParaRPr lang="en-US" sz="2800" dirty="0"/>
          </a:p>
        </p:txBody>
      </p:sp>
      <p:pic>
        <p:nvPicPr>
          <p:cNvPr id="3074" name="Picture 2" descr="PATH OF L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4294241"/>
            <a:ext cx="2857499" cy="2514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images.tutorvista.com/cms/images/83/index-of-refrac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2454" y="4724400"/>
            <a:ext cx="1601146" cy="2070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129794"/>
      </p:ext>
    </p:extLst>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7038"/>
            <a:ext cx="8229600" cy="1782762"/>
          </a:xfrm>
        </p:spPr>
        <p:txBody>
          <a:bodyPr>
            <a:noAutofit/>
          </a:bodyPr>
          <a:lstStyle/>
          <a:p>
            <a:r>
              <a:rPr lang="en-US" sz="3600" dirty="0" smtClean="0"/>
              <a:t>Light, microwave, x-ray, TV, and cell phone transmission are all kinds of </a:t>
            </a:r>
            <a:r>
              <a:rPr lang="en-US" sz="3600" b="1" dirty="0" smtClean="0">
                <a:solidFill>
                  <a:srgbClr val="C00000"/>
                </a:solidFill>
              </a:rPr>
              <a:t>electromagnetic waves</a:t>
            </a:r>
            <a:r>
              <a:rPr lang="en-US" sz="3600" dirty="0" smtClean="0"/>
              <a:t>.</a:t>
            </a:r>
            <a:endParaRPr lang="en-US" sz="3600" dirty="0"/>
          </a:p>
        </p:txBody>
      </p:sp>
      <p:sp>
        <p:nvSpPr>
          <p:cNvPr id="3" name="Content Placeholder 2"/>
          <p:cNvSpPr>
            <a:spLocks noGrp="1"/>
          </p:cNvSpPr>
          <p:nvPr>
            <p:ph idx="1"/>
          </p:nvPr>
        </p:nvSpPr>
        <p:spPr>
          <a:xfrm>
            <a:off x="457200" y="2286000"/>
            <a:ext cx="8229600" cy="3267996"/>
          </a:xfrm>
        </p:spPr>
        <p:txBody>
          <a:bodyPr>
            <a:normAutofit/>
          </a:bodyPr>
          <a:lstStyle/>
          <a:p>
            <a:pPr marL="0" indent="0">
              <a:buNone/>
            </a:pPr>
            <a:r>
              <a:rPr lang="en-US" sz="2800" dirty="0" smtClean="0"/>
              <a:t>Electromagnetic waves are a group of energy waves that are mostly invisible and can travel through empty space.</a:t>
            </a:r>
          </a:p>
          <a:p>
            <a:pPr marL="0" indent="0">
              <a:buNone/>
            </a:pPr>
            <a:endParaRPr lang="en-US" sz="200" dirty="0" smtClean="0"/>
          </a:p>
          <a:p>
            <a:pPr marL="0" indent="0">
              <a:buNone/>
            </a:pPr>
            <a:r>
              <a:rPr lang="en-US" sz="2800" dirty="0" smtClean="0"/>
              <a:t>These energies bombard our bodies all day long, but we are only aware of a very small portion of them: visible light (colors), infrared light (heat), and ultraviolet (sunburn). </a:t>
            </a:r>
            <a:endParaRPr lang="en-US" sz="2800" dirty="0"/>
          </a:p>
        </p:txBody>
      </p:sp>
      <p:pic>
        <p:nvPicPr>
          <p:cNvPr id="4" name="Picture 4" descr="http://image.absoluteastronomy.com/images/encyclopediaimages/l/li/light_dispersion_conceptual_waves.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5439696"/>
            <a:ext cx="18796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V:\PEER2\NSF FELLOWS\Undergraduates\Grigoryan, Bagrat\DLC\1413 Effects of Electromagnetic Waves\pictures\microwave.png"/>
          <p:cNvPicPr>
            <a:picLocks noChangeAspect="1" noChangeArrowheads="1"/>
          </p:cNvPicPr>
          <p:nvPr/>
        </p:nvPicPr>
        <p:blipFill rotWithShape="1">
          <a:blip r:embed="rId3">
            <a:extLst>
              <a:ext uri="{28A0092B-C50C-407E-A947-70E740481C1C}">
                <a14:useLocalDpi xmlns:a14="http://schemas.microsoft.com/office/drawing/2010/main" val="0"/>
              </a:ext>
            </a:extLst>
          </a:blip>
          <a:srcRect l="4163" t="6914" b="5098"/>
          <a:stretch/>
        </p:blipFill>
        <p:spPr bwMode="auto">
          <a:xfrm>
            <a:off x="2170149" y="5476288"/>
            <a:ext cx="1806382" cy="137310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3396" t="6945" r="9382" b="-1"/>
          <a:stretch/>
        </p:blipFill>
        <p:spPr bwMode="auto">
          <a:xfrm>
            <a:off x="4927480" y="5363496"/>
            <a:ext cx="1055771" cy="148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V:\PEER2\NSF FELLOWS\Undergraduates\Grigoryan, Bagrat\DLC\1413 Effects of Electromagnetic Waves\pictures\xray.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1" y="5553996"/>
            <a:ext cx="777239"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652304"/>
      </p:ext>
    </p:extLst>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778240" cy="1752600"/>
          </a:xfrm>
        </p:spPr>
        <p:txBody>
          <a:bodyPr>
            <a:noAutofit/>
          </a:bodyPr>
          <a:lstStyle/>
          <a:p>
            <a:r>
              <a:rPr lang="en-US" sz="3600" b="1" dirty="0" smtClean="0"/>
              <a:t>Light interaction with objects can involve combinations of absorption, reflection, transmission, and refraction.</a:t>
            </a:r>
            <a:endParaRPr lang="en-US" sz="3600" b="1" dirty="0"/>
          </a:p>
        </p:txBody>
      </p:sp>
      <p:sp>
        <p:nvSpPr>
          <p:cNvPr id="3" name="Content Placeholder 2"/>
          <p:cNvSpPr>
            <a:spLocks noGrp="1"/>
          </p:cNvSpPr>
          <p:nvPr>
            <p:ph idx="1"/>
          </p:nvPr>
        </p:nvSpPr>
        <p:spPr>
          <a:xfrm>
            <a:off x="457200" y="2362201"/>
            <a:ext cx="8229600" cy="1981200"/>
          </a:xfrm>
        </p:spPr>
        <p:txBody>
          <a:bodyPr/>
          <a:lstStyle/>
          <a:p>
            <a:pPr marL="0" indent="0">
              <a:spcBef>
                <a:spcPts val="0"/>
              </a:spcBef>
              <a:buNone/>
              <a:defRPr/>
            </a:pPr>
            <a:r>
              <a:rPr lang="en-US" sz="2800" dirty="0" smtClean="0"/>
              <a:t>A common example that has both absorption and reflection involves clothes. If you are wearing blue jeans, you see the color blue because the jeans absorb all other colors but reflect blue. </a:t>
            </a:r>
            <a:endParaRPr lang="en-US" sz="2800"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3384" y="4821966"/>
            <a:ext cx="1382728" cy="1242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519660"/>
            <a:ext cx="1962397" cy="184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7499" y="4664338"/>
            <a:ext cx="1639236" cy="1702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8122" y="5284391"/>
            <a:ext cx="2311400" cy="31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536689" flipH="1">
            <a:off x="8070910" y="5170091"/>
            <a:ext cx="520700" cy="54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0331157"/>
      </p:ext>
    </p:extLst>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19200"/>
          </a:xfrm>
        </p:spPr>
        <p:txBody>
          <a:bodyPr>
            <a:normAutofit/>
          </a:bodyPr>
          <a:lstStyle/>
          <a:p>
            <a:r>
              <a:rPr lang="en-US" sz="3600" dirty="0" smtClean="0"/>
              <a:t>Electromagnetic waves can also change the </a:t>
            </a:r>
            <a:r>
              <a:rPr lang="en-US" sz="3600" b="1" dirty="0" smtClean="0">
                <a:solidFill>
                  <a:srgbClr val="C00000"/>
                </a:solidFill>
              </a:rPr>
              <a:t>temperature</a:t>
            </a:r>
            <a:r>
              <a:rPr lang="en-US" sz="3600" dirty="0" smtClean="0">
                <a:solidFill>
                  <a:srgbClr val="C00000"/>
                </a:solidFill>
              </a:rPr>
              <a:t> </a:t>
            </a:r>
            <a:r>
              <a:rPr lang="en-US" sz="3600" dirty="0" smtClean="0"/>
              <a:t>of an object.</a:t>
            </a:r>
            <a:endParaRPr lang="en-US" sz="3600" dirty="0"/>
          </a:p>
        </p:txBody>
      </p:sp>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983" t="3579" r="3555" b="4151"/>
          <a:stretch/>
        </p:blipFill>
        <p:spPr bwMode="auto">
          <a:xfrm>
            <a:off x="5577750" y="4448175"/>
            <a:ext cx="1051650" cy="103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457200" y="1600200"/>
            <a:ext cx="8382000" cy="3176172"/>
          </a:xfrm>
        </p:spPr>
        <p:txBody>
          <a:bodyPr/>
          <a:lstStyle/>
          <a:p>
            <a:pPr marL="0" indent="0">
              <a:buNone/>
            </a:pPr>
            <a:r>
              <a:rPr lang="en-US" sz="2800" dirty="0" smtClean="0"/>
              <a:t>Earlier, we saw an example of how microwaves can heat up food. Other electromagnetic waves can be used to change temperature of an object. As </a:t>
            </a:r>
            <a:r>
              <a:rPr lang="en-US" sz="2800" dirty="0"/>
              <a:t>mentioned before, </a:t>
            </a:r>
            <a:r>
              <a:rPr lang="en-US" sz="2800" dirty="0" smtClean="0"/>
              <a:t>infrared </a:t>
            </a:r>
            <a:r>
              <a:rPr lang="en-US" sz="2800" dirty="0"/>
              <a:t>radiation is a type of electromagnetic radiation that involves </a:t>
            </a:r>
            <a:r>
              <a:rPr lang="en-US" sz="2800" dirty="0" smtClean="0"/>
              <a:t>heat. When infrared waves come in contact with an object, the waves transfer heat to that object.</a:t>
            </a:r>
            <a:endParaRPr lang="en-US" sz="2800" dirty="0"/>
          </a:p>
        </p:txBody>
      </p:sp>
      <p:pic>
        <p:nvPicPr>
          <p:cNvPr id="17412" name="Picture 4" descr="V:\PEER2\NSF FELLOWS\Undergraduates\Grigoryan, Bagrat\DLC\1413 Effects of Electromagnetic Waves\pictures\ther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882" y="5518308"/>
            <a:ext cx="1460318" cy="1263492"/>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descr="V:\PEER2\NSF FELLOWS\Undergraduates\Grigoryan, Bagrat\DLC\1413 Effects of Electromagnetic Waves\pictures\hous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5256121"/>
            <a:ext cx="2791132" cy="151637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4038600" y="4776372"/>
            <a:ext cx="1420761" cy="938628"/>
            <a:chOff x="3539602" y="4080387"/>
            <a:chExt cx="1995959" cy="1376516"/>
          </a:xfrm>
        </p:grpSpPr>
        <p:sp>
          <p:nvSpPr>
            <p:cNvPr id="9" name="Freeform 8"/>
            <p:cNvSpPr/>
            <p:nvPr/>
          </p:nvSpPr>
          <p:spPr bwMode="auto">
            <a:xfrm>
              <a:off x="4114800" y="4353450"/>
              <a:ext cx="1162665" cy="751950"/>
            </a:xfrm>
            <a:custGeom>
              <a:avLst/>
              <a:gdLst>
                <a:gd name="connsiteX0" fmla="*/ 1061884 w 1061884"/>
                <a:gd name="connsiteY0" fmla="*/ 10171 h 826248"/>
                <a:gd name="connsiteX1" fmla="*/ 914400 w 1061884"/>
                <a:gd name="connsiteY1" fmla="*/ 10171 h 826248"/>
                <a:gd name="connsiteX2" fmla="*/ 894735 w 1061884"/>
                <a:gd name="connsiteY2" fmla="*/ 39668 h 826248"/>
                <a:gd name="connsiteX3" fmla="*/ 884903 w 1061884"/>
                <a:gd name="connsiteY3" fmla="*/ 118326 h 826248"/>
                <a:gd name="connsiteX4" fmla="*/ 875071 w 1061884"/>
                <a:gd name="connsiteY4" fmla="*/ 157655 h 826248"/>
                <a:gd name="connsiteX5" fmla="*/ 845574 w 1061884"/>
                <a:gd name="connsiteY5" fmla="*/ 177319 h 826248"/>
                <a:gd name="connsiteX6" fmla="*/ 717754 w 1061884"/>
                <a:gd name="connsiteY6" fmla="*/ 196984 h 826248"/>
                <a:gd name="connsiteX7" fmla="*/ 688258 w 1061884"/>
                <a:gd name="connsiteY7" fmla="*/ 285474 h 826248"/>
                <a:gd name="connsiteX8" fmla="*/ 658761 w 1061884"/>
                <a:gd name="connsiteY8" fmla="*/ 413294 h 826248"/>
                <a:gd name="connsiteX9" fmla="*/ 629264 w 1061884"/>
                <a:gd name="connsiteY9" fmla="*/ 423126 h 826248"/>
                <a:gd name="connsiteX10" fmla="*/ 442451 w 1061884"/>
                <a:gd name="connsiteY10" fmla="*/ 432958 h 826248"/>
                <a:gd name="connsiteX11" fmla="*/ 422787 w 1061884"/>
                <a:gd name="connsiteY11" fmla="*/ 462455 h 826248"/>
                <a:gd name="connsiteX12" fmla="*/ 393290 w 1061884"/>
                <a:gd name="connsiteY12" fmla="*/ 609939 h 826248"/>
                <a:gd name="connsiteX13" fmla="*/ 334296 w 1061884"/>
                <a:gd name="connsiteY13" fmla="*/ 629603 h 826248"/>
                <a:gd name="connsiteX14" fmla="*/ 304800 w 1061884"/>
                <a:gd name="connsiteY14" fmla="*/ 639435 h 826248"/>
                <a:gd name="connsiteX15" fmla="*/ 108154 w 1061884"/>
                <a:gd name="connsiteY15" fmla="*/ 659100 h 826248"/>
                <a:gd name="connsiteX16" fmla="*/ 68825 w 1061884"/>
                <a:gd name="connsiteY16" fmla="*/ 718094 h 826248"/>
                <a:gd name="connsiteX17" fmla="*/ 39329 w 1061884"/>
                <a:gd name="connsiteY17" fmla="*/ 767255 h 826248"/>
                <a:gd name="connsiteX18" fmla="*/ 0 w 1061884"/>
                <a:gd name="connsiteY18" fmla="*/ 826248 h 82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61884" h="826248">
                  <a:moveTo>
                    <a:pt x="1061884" y="10171"/>
                  </a:moveTo>
                  <a:cubicBezTo>
                    <a:pt x="1049965" y="9087"/>
                    <a:pt x="947901" y="-12163"/>
                    <a:pt x="914400" y="10171"/>
                  </a:cubicBezTo>
                  <a:cubicBezTo>
                    <a:pt x="904568" y="16726"/>
                    <a:pt x="901290" y="29836"/>
                    <a:pt x="894735" y="39668"/>
                  </a:cubicBezTo>
                  <a:cubicBezTo>
                    <a:pt x="891458" y="65887"/>
                    <a:pt x="889247" y="92262"/>
                    <a:pt x="884903" y="118326"/>
                  </a:cubicBezTo>
                  <a:cubicBezTo>
                    <a:pt x="882682" y="131655"/>
                    <a:pt x="882567" y="146411"/>
                    <a:pt x="875071" y="157655"/>
                  </a:cubicBezTo>
                  <a:cubicBezTo>
                    <a:pt x="868516" y="167487"/>
                    <a:pt x="856143" y="172034"/>
                    <a:pt x="845574" y="177319"/>
                  </a:cubicBezTo>
                  <a:cubicBezTo>
                    <a:pt x="810136" y="195038"/>
                    <a:pt x="745965" y="194163"/>
                    <a:pt x="717754" y="196984"/>
                  </a:cubicBezTo>
                  <a:cubicBezTo>
                    <a:pt x="689179" y="239848"/>
                    <a:pt x="696410" y="220259"/>
                    <a:pt x="688258" y="285474"/>
                  </a:cubicBezTo>
                  <a:cubicBezTo>
                    <a:pt x="684473" y="315756"/>
                    <a:pt x="694104" y="385020"/>
                    <a:pt x="658761" y="413294"/>
                  </a:cubicBezTo>
                  <a:cubicBezTo>
                    <a:pt x="650668" y="419768"/>
                    <a:pt x="639586" y="422188"/>
                    <a:pt x="629264" y="423126"/>
                  </a:cubicBezTo>
                  <a:cubicBezTo>
                    <a:pt x="567163" y="428771"/>
                    <a:pt x="504722" y="429681"/>
                    <a:pt x="442451" y="432958"/>
                  </a:cubicBezTo>
                  <a:cubicBezTo>
                    <a:pt x="435896" y="442790"/>
                    <a:pt x="425104" y="450868"/>
                    <a:pt x="422787" y="462455"/>
                  </a:cubicBezTo>
                  <a:cubicBezTo>
                    <a:pt x="422430" y="464240"/>
                    <a:pt x="431714" y="585924"/>
                    <a:pt x="393290" y="609939"/>
                  </a:cubicBezTo>
                  <a:cubicBezTo>
                    <a:pt x="375712" y="620925"/>
                    <a:pt x="353961" y="623048"/>
                    <a:pt x="334296" y="629603"/>
                  </a:cubicBezTo>
                  <a:cubicBezTo>
                    <a:pt x="324464" y="632880"/>
                    <a:pt x="315112" y="638404"/>
                    <a:pt x="304800" y="639435"/>
                  </a:cubicBezTo>
                  <a:lnTo>
                    <a:pt x="108154" y="659100"/>
                  </a:lnTo>
                  <a:cubicBezTo>
                    <a:pt x="95044" y="678765"/>
                    <a:pt x="80984" y="697828"/>
                    <a:pt x="68825" y="718094"/>
                  </a:cubicBezTo>
                  <a:cubicBezTo>
                    <a:pt x="58993" y="734481"/>
                    <a:pt x="49929" y="751354"/>
                    <a:pt x="39329" y="767255"/>
                  </a:cubicBezTo>
                  <a:cubicBezTo>
                    <a:pt x="-5865" y="835046"/>
                    <a:pt x="22214" y="781821"/>
                    <a:pt x="0" y="826248"/>
                  </a:cubicBezTo>
                </a:path>
              </a:pathLst>
            </a:custGeom>
            <a:noFill/>
            <a:ln w="19050" cap="flat" cmpd="sng" algn="ctr">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Freeform 9"/>
            <p:cNvSpPr/>
            <p:nvPr/>
          </p:nvSpPr>
          <p:spPr bwMode="auto">
            <a:xfrm>
              <a:off x="3539602" y="4080387"/>
              <a:ext cx="1632166" cy="1061884"/>
            </a:xfrm>
            <a:custGeom>
              <a:avLst/>
              <a:gdLst>
                <a:gd name="connsiteX0" fmla="*/ 1632166 w 1632166"/>
                <a:gd name="connsiteY0" fmla="*/ 0 h 1061884"/>
                <a:gd name="connsiteX1" fmla="*/ 1425688 w 1632166"/>
                <a:gd name="connsiteY1" fmla="*/ 9832 h 1061884"/>
                <a:gd name="connsiteX2" fmla="*/ 1396192 w 1632166"/>
                <a:gd name="connsiteY2" fmla="*/ 19665 h 1061884"/>
                <a:gd name="connsiteX3" fmla="*/ 1376527 w 1632166"/>
                <a:gd name="connsiteY3" fmla="*/ 78658 h 1061884"/>
                <a:gd name="connsiteX4" fmla="*/ 1366695 w 1632166"/>
                <a:gd name="connsiteY4" fmla="*/ 167148 h 1061884"/>
                <a:gd name="connsiteX5" fmla="*/ 1209379 w 1632166"/>
                <a:gd name="connsiteY5" fmla="*/ 216310 h 1061884"/>
                <a:gd name="connsiteX6" fmla="*/ 1120888 w 1632166"/>
                <a:gd name="connsiteY6" fmla="*/ 226142 h 1061884"/>
                <a:gd name="connsiteX7" fmla="*/ 1091392 w 1632166"/>
                <a:gd name="connsiteY7" fmla="*/ 235974 h 1061884"/>
                <a:gd name="connsiteX8" fmla="*/ 1081559 w 1632166"/>
                <a:gd name="connsiteY8" fmla="*/ 265471 h 1061884"/>
                <a:gd name="connsiteX9" fmla="*/ 1071727 w 1632166"/>
                <a:gd name="connsiteY9" fmla="*/ 412955 h 1061884"/>
                <a:gd name="connsiteX10" fmla="*/ 973404 w 1632166"/>
                <a:gd name="connsiteY10" fmla="*/ 442452 h 1061884"/>
                <a:gd name="connsiteX11" fmla="*/ 766927 w 1632166"/>
                <a:gd name="connsiteY11" fmla="*/ 462116 h 1061884"/>
                <a:gd name="connsiteX12" fmla="*/ 737430 w 1632166"/>
                <a:gd name="connsiteY12" fmla="*/ 491613 h 1061884"/>
                <a:gd name="connsiteX13" fmla="*/ 717766 w 1632166"/>
                <a:gd name="connsiteY13" fmla="*/ 550607 h 1061884"/>
                <a:gd name="connsiteX14" fmla="*/ 707933 w 1632166"/>
                <a:gd name="connsiteY14" fmla="*/ 580103 h 1061884"/>
                <a:gd name="connsiteX15" fmla="*/ 688269 w 1632166"/>
                <a:gd name="connsiteY15" fmla="*/ 609600 h 1061884"/>
                <a:gd name="connsiteX16" fmla="*/ 648940 w 1632166"/>
                <a:gd name="connsiteY16" fmla="*/ 648929 h 1061884"/>
                <a:gd name="connsiteX17" fmla="*/ 501456 w 1632166"/>
                <a:gd name="connsiteY17" fmla="*/ 658761 h 1061884"/>
                <a:gd name="connsiteX18" fmla="*/ 471959 w 1632166"/>
                <a:gd name="connsiteY18" fmla="*/ 668594 h 1061884"/>
                <a:gd name="connsiteX19" fmla="*/ 442463 w 1632166"/>
                <a:gd name="connsiteY19" fmla="*/ 747252 h 1061884"/>
                <a:gd name="connsiteX20" fmla="*/ 432630 w 1632166"/>
                <a:gd name="connsiteY20" fmla="*/ 865239 h 1061884"/>
                <a:gd name="connsiteX21" fmla="*/ 373637 w 1632166"/>
                <a:gd name="connsiteY21" fmla="*/ 904568 h 1061884"/>
                <a:gd name="connsiteX22" fmla="*/ 196656 w 1632166"/>
                <a:gd name="connsiteY22" fmla="*/ 924232 h 1061884"/>
                <a:gd name="connsiteX23" fmla="*/ 127830 w 1632166"/>
                <a:gd name="connsiteY23" fmla="*/ 934065 h 1061884"/>
                <a:gd name="connsiteX24" fmla="*/ 98333 w 1632166"/>
                <a:gd name="connsiteY24" fmla="*/ 943897 h 1061884"/>
                <a:gd name="connsiteX25" fmla="*/ 39340 w 1632166"/>
                <a:gd name="connsiteY25" fmla="*/ 993058 h 1061884"/>
                <a:gd name="connsiteX26" fmla="*/ 11 w 1632166"/>
                <a:gd name="connsiteY26" fmla="*/ 1061884 h 106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32166" h="1061884">
                  <a:moveTo>
                    <a:pt x="1632166" y="0"/>
                  </a:moveTo>
                  <a:cubicBezTo>
                    <a:pt x="1563340" y="3277"/>
                    <a:pt x="1494354" y="4110"/>
                    <a:pt x="1425688" y="9832"/>
                  </a:cubicBezTo>
                  <a:cubicBezTo>
                    <a:pt x="1415360" y="10693"/>
                    <a:pt x="1402216" y="11231"/>
                    <a:pt x="1396192" y="19665"/>
                  </a:cubicBezTo>
                  <a:cubicBezTo>
                    <a:pt x="1384144" y="36532"/>
                    <a:pt x="1376527" y="78658"/>
                    <a:pt x="1376527" y="78658"/>
                  </a:cubicBezTo>
                  <a:cubicBezTo>
                    <a:pt x="1373250" y="108155"/>
                    <a:pt x="1380765" y="141017"/>
                    <a:pt x="1366695" y="167148"/>
                  </a:cubicBezTo>
                  <a:cubicBezTo>
                    <a:pt x="1338744" y="219056"/>
                    <a:pt x="1249761" y="212059"/>
                    <a:pt x="1209379" y="216310"/>
                  </a:cubicBezTo>
                  <a:lnTo>
                    <a:pt x="1120888" y="226142"/>
                  </a:lnTo>
                  <a:cubicBezTo>
                    <a:pt x="1111056" y="229419"/>
                    <a:pt x="1098720" y="228646"/>
                    <a:pt x="1091392" y="235974"/>
                  </a:cubicBezTo>
                  <a:cubicBezTo>
                    <a:pt x="1084063" y="243303"/>
                    <a:pt x="1082704" y="255170"/>
                    <a:pt x="1081559" y="265471"/>
                  </a:cubicBezTo>
                  <a:cubicBezTo>
                    <a:pt x="1076118" y="314440"/>
                    <a:pt x="1090487" y="367396"/>
                    <a:pt x="1071727" y="412955"/>
                  </a:cubicBezTo>
                  <a:cubicBezTo>
                    <a:pt x="1070226" y="416600"/>
                    <a:pt x="987004" y="440820"/>
                    <a:pt x="973404" y="442452"/>
                  </a:cubicBezTo>
                  <a:cubicBezTo>
                    <a:pt x="904759" y="450689"/>
                    <a:pt x="766927" y="462116"/>
                    <a:pt x="766927" y="462116"/>
                  </a:cubicBezTo>
                  <a:cubicBezTo>
                    <a:pt x="757095" y="471948"/>
                    <a:pt x="744183" y="479458"/>
                    <a:pt x="737430" y="491613"/>
                  </a:cubicBezTo>
                  <a:cubicBezTo>
                    <a:pt x="727364" y="509733"/>
                    <a:pt x="724321" y="530942"/>
                    <a:pt x="717766" y="550607"/>
                  </a:cubicBezTo>
                  <a:cubicBezTo>
                    <a:pt x="714489" y="560439"/>
                    <a:pt x="713682" y="571480"/>
                    <a:pt x="707933" y="580103"/>
                  </a:cubicBezTo>
                  <a:cubicBezTo>
                    <a:pt x="701378" y="589935"/>
                    <a:pt x="693554" y="599031"/>
                    <a:pt x="688269" y="609600"/>
                  </a:cubicBezTo>
                  <a:cubicBezTo>
                    <a:pt x="672846" y="640447"/>
                    <a:pt x="690583" y="644302"/>
                    <a:pt x="648940" y="648929"/>
                  </a:cubicBezTo>
                  <a:cubicBezTo>
                    <a:pt x="599971" y="654370"/>
                    <a:pt x="550617" y="655484"/>
                    <a:pt x="501456" y="658761"/>
                  </a:cubicBezTo>
                  <a:cubicBezTo>
                    <a:pt x="491624" y="662039"/>
                    <a:pt x="480052" y="662119"/>
                    <a:pt x="471959" y="668594"/>
                  </a:cubicBezTo>
                  <a:cubicBezTo>
                    <a:pt x="447847" y="687884"/>
                    <a:pt x="447793" y="720603"/>
                    <a:pt x="442463" y="747252"/>
                  </a:cubicBezTo>
                  <a:cubicBezTo>
                    <a:pt x="439185" y="786581"/>
                    <a:pt x="440370" y="826540"/>
                    <a:pt x="432630" y="865239"/>
                  </a:cubicBezTo>
                  <a:cubicBezTo>
                    <a:pt x="425737" y="899706"/>
                    <a:pt x="401255" y="899045"/>
                    <a:pt x="373637" y="904568"/>
                  </a:cubicBezTo>
                  <a:cubicBezTo>
                    <a:pt x="294047" y="920486"/>
                    <a:pt x="298219" y="913541"/>
                    <a:pt x="196656" y="924232"/>
                  </a:cubicBezTo>
                  <a:cubicBezTo>
                    <a:pt x="173608" y="926658"/>
                    <a:pt x="150772" y="930787"/>
                    <a:pt x="127830" y="934065"/>
                  </a:cubicBezTo>
                  <a:cubicBezTo>
                    <a:pt x="117998" y="937342"/>
                    <a:pt x="107603" y="939262"/>
                    <a:pt x="98333" y="943897"/>
                  </a:cubicBezTo>
                  <a:cubicBezTo>
                    <a:pt x="77676" y="954225"/>
                    <a:pt x="53177" y="975267"/>
                    <a:pt x="39340" y="993058"/>
                  </a:cubicBezTo>
                  <a:cubicBezTo>
                    <a:pt x="-1807" y="1045961"/>
                    <a:pt x="11" y="1029641"/>
                    <a:pt x="11" y="1061884"/>
                  </a:cubicBezTo>
                </a:path>
              </a:pathLst>
            </a:custGeom>
            <a:noFill/>
            <a:ln w="19050" cap="flat" cmpd="sng" algn="ctr">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5" name="Freeform 14"/>
            <p:cNvSpPr/>
            <p:nvPr/>
          </p:nvSpPr>
          <p:spPr bwMode="auto">
            <a:xfrm>
              <a:off x="4326168" y="4621161"/>
              <a:ext cx="1209393" cy="835742"/>
            </a:xfrm>
            <a:custGeom>
              <a:avLst/>
              <a:gdLst>
                <a:gd name="connsiteX0" fmla="*/ 1209393 w 1209393"/>
                <a:gd name="connsiteY0" fmla="*/ 0 h 835742"/>
                <a:gd name="connsiteX1" fmla="*/ 1199561 w 1209393"/>
                <a:gd name="connsiteY1" fmla="*/ 49162 h 835742"/>
                <a:gd name="connsiteX2" fmla="*/ 1170064 w 1209393"/>
                <a:gd name="connsiteY2" fmla="*/ 68826 h 835742"/>
                <a:gd name="connsiteX3" fmla="*/ 1091406 w 1209393"/>
                <a:gd name="connsiteY3" fmla="*/ 49162 h 835742"/>
                <a:gd name="connsiteX4" fmla="*/ 1052077 w 1209393"/>
                <a:gd name="connsiteY4" fmla="*/ 108155 h 835742"/>
                <a:gd name="connsiteX5" fmla="*/ 1012748 w 1209393"/>
                <a:gd name="connsiteY5" fmla="*/ 206478 h 835742"/>
                <a:gd name="connsiteX6" fmla="*/ 806271 w 1209393"/>
                <a:gd name="connsiteY6" fmla="*/ 206478 h 835742"/>
                <a:gd name="connsiteX7" fmla="*/ 776774 w 1209393"/>
                <a:gd name="connsiteY7" fmla="*/ 235974 h 835742"/>
                <a:gd name="connsiteX8" fmla="*/ 766942 w 1209393"/>
                <a:gd name="connsiteY8" fmla="*/ 265471 h 835742"/>
                <a:gd name="connsiteX9" fmla="*/ 757109 w 1209393"/>
                <a:gd name="connsiteY9" fmla="*/ 353962 h 835742"/>
                <a:gd name="connsiteX10" fmla="*/ 737445 w 1209393"/>
                <a:gd name="connsiteY10" fmla="*/ 383458 h 835742"/>
                <a:gd name="connsiteX11" fmla="*/ 648955 w 1209393"/>
                <a:gd name="connsiteY11" fmla="*/ 393291 h 835742"/>
                <a:gd name="connsiteX12" fmla="*/ 530967 w 1209393"/>
                <a:gd name="connsiteY12" fmla="*/ 403123 h 835742"/>
                <a:gd name="connsiteX13" fmla="*/ 491638 w 1209393"/>
                <a:gd name="connsiteY13" fmla="*/ 452284 h 835742"/>
                <a:gd name="connsiteX14" fmla="*/ 452309 w 1209393"/>
                <a:gd name="connsiteY14" fmla="*/ 550607 h 835742"/>
                <a:gd name="connsiteX15" fmla="*/ 216335 w 1209393"/>
                <a:gd name="connsiteY15" fmla="*/ 560439 h 835742"/>
                <a:gd name="connsiteX16" fmla="*/ 206503 w 1209393"/>
                <a:gd name="connsiteY16" fmla="*/ 619433 h 835742"/>
                <a:gd name="connsiteX17" fmla="*/ 196671 w 1209393"/>
                <a:gd name="connsiteY17" fmla="*/ 668594 h 835742"/>
                <a:gd name="connsiteX18" fmla="*/ 186838 w 1209393"/>
                <a:gd name="connsiteY18" fmla="*/ 747252 h 835742"/>
                <a:gd name="connsiteX19" fmla="*/ 127845 w 1209393"/>
                <a:gd name="connsiteY19" fmla="*/ 776749 h 835742"/>
                <a:gd name="connsiteX20" fmla="*/ 9858 w 1209393"/>
                <a:gd name="connsiteY20" fmla="*/ 796413 h 835742"/>
                <a:gd name="connsiteX21" fmla="*/ 26 w 1209393"/>
                <a:gd name="connsiteY21" fmla="*/ 835742 h 835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9393" h="835742">
                  <a:moveTo>
                    <a:pt x="1209393" y="0"/>
                  </a:moveTo>
                  <a:cubicBezTo>
                    <a:pt x="1206116" y="16387"/>
                    <a:pt x="1207852" y="34652"/>
                    <a:pt x="1199561" y="49162"/>
                  </a:cubicBezTo>
                  <a:cubicBezTo>
                    <a:pt x="1193698" y="59422"/>
                    <a:pt x="1181790" y="67360"/>
                    <a:pt x="1170064" y="68826"/>
                  </a:cubicBezTo>
                  <a:cubicBezTo>
                    <a:pt x="1152807" y="70983"/>
                    <a:pt x="1110668" y="55583"/>
                    <a:pt x="1091406" y="49162"/>
                  </a:cubicBezTo>
                  <a:cubicBezTo>
                    <a:pt x="1078296" y="68826"/>
                    <a:pt x="1055008" y="84704"/>
                    <a:pt x="1052077" y="108155"/>
                  </a:cubicBezTo>
                  <a:cubicBezTo>
                    <a:pt x="1040779" y="198539"/>
                    <a:pt x="1064230" y="172156"/>
                    <a:pt x="1012748" y="206478"/>
                  </a:cubicBezTo>
                  <a:cubicBezTo>
                    <a:pt x="948721" y="200657"/>
                    <a:pt x="870618" y="186679"/>
                    <a:pt x="806271" y="206478"/>
                  </a:cubicBezTo>
                  <a:cubicBezTo>
                    <a:pt x="792981" y="210567"/>
                    <a:pt x="786606" y="226142"/>
                    <a:pt x="776774" y="235974"/>
                  </a:cubicBezTo>
                  <a:cubicBezTo>
                    <a:pt x="773497" y="245806"/>
                    <a:pt x="768646" y="255248"/>
                    <a:pt x="766942" y="265471"/>
                  </a:cubicBezTo>
                  <a:cubicBezTo>
                    <a:pt x="762063" y="294746"/>
                    <a:pt x="764307" y="325170"/>
                    <a:pt x="757109" y="353962"/>
                  </a:cubicBezTo>
                  <a:cubicBezTo>
                    <a:pt x="754243" y="365426"/>
                    <a:pt x="748550" y="379420"/>
                    <a:pt x="737445" y="383458"/>
                  </a:cubicBezTo>
                  <a:cubicBezTo>
                    <a:pt x="709554" y="393600"/>
                    <a:pt x="678500" y="390477"/>
                    <a:pt x="648955" y="393291"/>
                  </a:cubicBezTo>
                  <a:cubicBezTo>
                    <a:pt x="609667" y="397033"/>
                    <a:pt x="570296" y="399846"/>
                    <a:pt x="530967" y="403123"/>
                  </a:cubicBezTo>
                  <a:cubicBezTo>
                    <a:pt x="500850" y="423201"/>
                    <a:pt x="498189" y="416256"/>
                    <a:pt x="491638" y="452284"/>
                  </a:cubicBezTo>
                  <a:cubicBezTo>
                    <a:pt x="486966" y="477977"/>
                    <a:pt x="500828" y="545216"/>
                    <a:pt x="452309" y="550607"/>
                  </a:cubicBezTo>
                  <a:cubicBezTo>
                    <a:pt x="374064" y="559301"/>
                    <a:pt x="294993" y="557162"/>
                    <a:pt x="216335" y="560439"/>
                  </a:cubicBezTo>
                  <a:cubicBezTo>
                    <a:pt x="213058" y="580104"/>
                    <a:pt x="210069" y="599819"/>
                    <a:pt x="206503" y="619433"/>
                  </a:cubicBezTo>
                  <a:cubicBezTo>
                    <a:pt x="203514" y="635875"/>
                    <a:pt x="199212" y="652077"/>
                    <a:pt x="196671" y="668594"/>
                  </a:cubicBezTo>
                  <a:cubicBezTo>
                    <a:pt x="192653" y="694710"/>
                    <a:pt x="196651" y="722718"/>
                    <a:pt x="186838" y="747252"/>
                  </a:cubicBezTo>
                  <a:cubicBezTo>
                    <a:pt x="181795" y="759861"/>
                    <a:pt x="139541" y="774410"/>
                    <a:pt x="127845" y="776749"/>
                  </a:cubicBezTo>
                  <a:cubicBezTo>
                    <a:pt x="88748" y="784568"/>
                    <a:pt x="9858" y="796413"/>
                    <a:pt x="9858" y="796413"/>
                  </a:cubicBezTo>
                  <a:cubicBezTo>
                    <a:pt x="-1010" y="829019"/>
                    <a:pt x="26" y="815546"/>
                    <a:pt x="26" y="835742"/>
                  </a:cubicBezTo>
                </a:path>
              </a:pathLst>
            </a:custGeom>
            <a:noFill/>
            <a:ln w="19050" cap="flat" cmpd="sng" algn="ctr">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sp>
        <p:nvSpPr>
          <p:cNvPr id="5" name="Rectangle 4"/>
          <p:cNvSpPr/>
          <p:nvPr/>
        </p:nvSpPr>
        <p:spPr bwMode="auto">
          <a:xfrm>
            <a:off x="893255" y="5867400"/>
            <a:ext cx="54864" cy="304800"/>
          </a:xfrm>
          <a:prstGeom prst="rect">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7" name="TextBox 6"/>
          <p:cNvSpPr txBox="1"/>
          <p:nvPr/>
        </p:nvSpPr>
        <p:spPr>
          <a:xfrm>
            <a:off x="7010400" y="5145119"/>
            <a:ext cx="1981200" cy="1477328"/>
          </a:xfrm>
          <a:prstGeom prst="rect">
            <a:avLst/>
          </a:prstGeom>
          <a:noFill/>
        </p:spPr>
        <p:txBody>
          <a:bodyPr wrap="square" rtlCol="0">
            <a:spAutoFit/>
          </a:bodyPr>
          <a:lstStyle/>
          <a:p>
            <a:r>
              <a:rPr lang="en-US" dirty="0" smtClean="0"/>
              <a:t>Temperature inside the house increased due to heating from the sun.</a:t>
            </a:r>
            <a:endParaRPr lang="en-US" dirty="0"/>
          </a:p>
        </p:txBody>
      </p:sp>
    </p:spTree>
    <p:extLst>
      <p:ext uri="{BB962C8B-B14F-4D97-AF65-F5344CB8AC3E}">
        <p14:creationId xmlns:p14="http://schemas.microsoft.com/office/powerpoint/2010/main" val="2923155752"/>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1000"/>
                                  </p:stCondLst>
                                  <p:childTnLst>
                                    <p:set>
                                      <p:cBhvr>
                                        <p:cTn id="12" dur="1" fill="hold">
                                          <p:stCondLst>
                                            <p:cond delay="0"/>
                                          </p:stCondLst>
                                        </p:cTn>
                                        <p:tgtEl>
                                          <p:spTgt spid="4"/>
                                        </p:tgtEl>
                                        <p:attrNameLst>
                                          <p:attrName>style.visibility</p:attrName>
                                        </p:attrNameLst>
                                      </p:cBhvr>
                                      <p:to>
                                        <p:strVal val="visible"/>
                                      </p:to>
                                    </p:set>
                                    <p:animEffect transition="in" filter="wipe(right)">
                                      <p:cBhvr>
                                        <p:cTn id="13" dur="1000"/>
                                        <p:tgtEl>
                                          <p:spTgt spid="4"/>
                                        </p:tgtEl>
                                      </p:cBhvr>
                                    </p:animEffect>
                                  </p:childTnLst>
                                </p:cTn>
                              </p:par>
                            </p:childTnLst>
                          </p:cTn>
                        </p:par>
                        <p:par>
                          <p:cTn id="14" fill="hold">
                            <p:stCondLst>
                              <p:cond delay="3000"/>
                            </p:stCondLst>
                            <p:childTnLst>
                              <p:par>
                                <p:cTn id="15" presetID="26" presetClass="emph" presetSubtype="0" fill="hold" nodeType="afterEffect">
                                  <p:stCondLst>
                                    <p:cond delay="0"/>
                                  </p:stCondLst>
                                  <p:childTnLst>
                                    <p:animEffect transition="out" filter="fade">
                                      <p:cBhvr>
                                        <p:cTn id="16" dur="500" tmFilter="0, 0; .2, .5; .8, .5; 1, 0"/>
                                        <p:tgtEl>
                                          <p:spTgt spid="17412"/>
                                        </p:tgtEl>
                                      </p:cBhvr>
                                    </p:animEffect>
                                    <p:animScale>
                                      <p:cBhvr>
                                        <p:cTn id="17" dur="250" autoRev="1" fill="hold"/>
                                        <p:tgtEl>
                                          <p:spTgt spid="17412"/>
                                        </p:tgtEl>
                                      </p:cBhvr>
                                      <p:by x="105000" y="105000"/>
                                    </p:animScale>
                                  </p:childTnLst>
                                </p:cTn>
                              </p:par>
                            </p:childTnLst>
                          </p:cTn>
                        </p:par>
                        <p:par>
                          <p:cTn id="18" fill="hold">
                            <p:stCondLst>
                              <p:cond delay="3500"/>
                            </p:stCondLst>
                            <p:childTnLst>
                              <p:par>
                                <p:cTn id="19" presetID="42"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7038"/>
            <a:ext cx="8321040" cy="1706562"/>
          </a:xfrm>
        </p:spPr>
        <p:txBody>
          <a:bodyPr>
            <a:noAutofit/>
          </a:bodyPr>
          <a:lstStyle/>
          <a:p>
            <a:r>
              <a:rPr lang="en-US" sz="3600" b="1" dirty="0" smtClean="0"/>
              <a:t>Materials are chosen for specific applications due to their special properties.</a:t>
            </a:r>
            <a:endParaRPr lang="en-US" sz="3600" b="1" dirty="0"/>
          </a:p>
        </p:txBody>
      </p:sp>
      <p:sp>
        <p:nvSpPr>
          <p:cNvPr id="3" name="Content Placeholder 2"/>
          <p:cNvSpPr>
            <a:spLocks noGrp="1"/>
          </p:cNvSpPr>
          <p:nvPr>
            <p:ph idx="1"/>
          </p:nvPr>
        </p:nvSpPr>
        <p:spPr>
          <a:xfrm>
            <a:off x="457200" y="2514600"/>
            <a:ext cx="8229600" cy="3581400"/>
          </a:xfrm>
        </p:spPr>
        <p:txBody>
          <a:bodyPr/>
          <a:lstStyle/>
          <a:p>
            <a:pPr marL="0" indent="0">
              <a:buNone/>
            </a:pPr>
            <a:r>
              <a:rPr lang="en-US" sz="2800" dirty="0" smtClean="0"/>
              <a:t>Materials that </a:t>
            </a:r>
            <a:r>
              <a:rPr lang="en-US" sz="2800" b="1" dirty="0" smtClean="0">
                <a:solidFill>
                  <a:srgbClr val="00B050"/>
                </a:solidFill>
              </a:rPr>
              <a:t>conduct heat </a:t>
            </a:r>
            <a:r>
              <a:rPr lang="en-US" sz="2800" dirty="0" smtClean="0"/>
              <a:t>readily are called </a:t>
            </a:r>
            <a:r>
              <a:rPr lang="en-US" sz="2800" b="1" dirty="0" smtClean="0">
                <a:solidFill>
                  <a:srgbClr val="00B050"/>
                </a:solidFill>
              </a:rPr>
              <a:t>thermal conductors</a:t>
            </a:r>
            <a:r>
              <a:rPr lang="en-US" sz="2800" dirty="0" smtClean="0"/>
              <a:t>. Materials that </a:t>
            </a:r>
            <a:r>
              <a:rPr lang="en-US" sz="2800" b="1" dirty="0" smtClean="0">
                <a:solidFill>
                  <a:srgbClr val="C00000"/>
                </a:solidFill>
              </a:rPr>
              <a:t>limit heat </a:t>
            </a:r>
            <a:r>
              <a:rPr lang="en-US" sz="2800" dirty="0" smtClean="0"/>
              <a:t>transfer are called </a:t>
            </a:r>
            <a:r>
              <a:rPr lang="en-US" sz="2800" b="1" dirty="0" smtClean="0">
                <a:solidFill>
                  <a:srgbClr val="C00000"/>
                </a:solidFill>
              </a:rPr>
              <a:t>thermal insulators</a:t>
            </a:r>
            <a:r>
              <a:rPr lang="en-US" sz="2800" dirty="0" smtClean="0"/>
              <a:t>.</a:t>
            </a:r>
          </a:p>
          <a:p>
            <a:pPr marL="0" indent="0">
              <a:buNone/>
            </a:pPr>
            <a:endParaRPr lang="en-US" sz="2400" dirty="0" smtClean="0"/>
          </a:p>
          <a:p>
            <a:pPr marL="0" indent="0">
              <a:buNone/>
            </a:pPr>
            <a:r>
              <a:rPr lang="en-US" sz="2800" dirty="0" smtClean="0"/>
              <a:t>Materials that </a:t>
            </a:r>
            <a:r>
              <a:rPr lang="en-US" sz="2800" b="1" dirty="0" smtClean="0">
                <a:solidFill>
                  <a:srgbClr val="00B050"/>
                </a:solidFill>
              </a:rPr>
              <a:t>allow flow of electrical current</a:t>
            </a:r>
            <a:r>
              <a:rPr lang="en-US" sz="2800" dirty="0" smtClean="0"/>
              <a:t> are called </a:t>
            </a:r>
            <a:r>
              <a:rPr lang="en-US" sz="2800" b="1" dirty="0" smtClean="0">
                <a:solidFill>
                  <a:srgbClr val="00B050"/>
                </a:solidFill>
              </a:rPr>
              <a:t>electrical conductors</a:t>
            </a:r>
            <a:r>
              <a:rPr lang="en-US" sz="2800" dirty="0" smtClean="0"/>
              <a:t>. Materials that </a:t>
            </a:r>
            <a:r>
              <a:rPr lang="en-US" sz="2800" b="1" dirty="0" smtClean="0">
                <a:solidFill>
                  <a:srgbClr val="C00000"/>
                </a:solidFill>
              </a:rPr>
              <a:t>limit the flow of electrical currents</a:t>
            </a:r>
            <a:r>
              <a:rPr lang="en-US" sz="2800" dirty="0" smtClean="0"/>
              <a:t> are called </a:t>
            </a:r>
            <a:r>
              <a:rPr lang="en-US" sz="2800" b="1" dirty="0" smtClean="0">
                <a:solidFill>
                  <a:srgbClr val="C00000"/>
                </a:solidFill>
              </a:rPr>
              <a:t>electrical insulators</a:t>
            </a:r>
            <a:r>
              <a:rPr lang="en-US" sz="2800" dirty="0" smtClean="0"/>
              <a:t>.</a:t>
            </a:r>
            <a:endParaRPr lang="en-US" sz="2800" dirty="0"/>
          </a:p>
        </p:txBody>
      </p:sp>
    </p:spTree>
    <p:extLst>
      <p:ext uri="{BB962C8B-B14F-4D97-AF65-F5344CB8AC3E}">
        <p14:creationId xmlns:p14="http://schemas.microsoft.com/office/powerpoint/2010/main" val="189504601"/>
      </p:ext>
    </p:extLst>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782762"/>
          </a:xfrm>
        </p:spPr>
        <p:txBody>
          <a:bodyPr>
            <a:normAutofit/>
          </a:bodyPr>
          <a:lstStyle/>
          <a:p>
            <a:r>
              <a:rPr lang="en-US" sz="3600" b="1" dirty="0" smtClean="0"/>
              <a:t>Conduction involves transferring heat between substances that are in direct contact with each other.</a:t>
            </a:r>
            <a:endParaRPr lang="en-US" sz="3600" b="1" dirty="0"/>
          </a:p>
        </p:txBody>
      </p:sp>
      <p:sp>
        <p:nvSpPr>
          <p:cNvPr id="3" name="Content Placeholder 2"/>
          <p:cNvSpPr>
            <a:spLocks noGrp="1"/>
          </p:cNvSpPr>
          <p:nvPr>
            <p:ph idx="1"/>
          </p:nvPr>
        </p:nvSpPr>
        <p:spPr>
          <a:xfrm>
            <a:off x="457200" y="2362200"/>
            <a:ext cx="8229600" cy="2057400"/>
          </a:xfrm>
        </p:spPr>
        <p:txBody>
          <a:bodyPr/>
          <a:lstStyle/>
          <a:p>
            <a:pPr marL="0" indent="0">
              <a:buNone/>
            </a:pPr>
            <a:r>
              <a:rPr lang="en-US" sz="2800" dirty="0" smtClean="0"/>
              <a:t>Good </a:t>
            </a:r>
            <a:r>
              <a:rPr lang="en-US" sz="2800" b="1" dirty="0" smtClean="0">
                <a:solidFill>
                  <a:srgbClr val="FF0000"/>
                </a:solidFill>
              </a:rPr>
              <a:t>thermal conductors </a:t>
            </a:r>
            <a:r>
              <a:rPr lang="en-US" sz="2800" dirty="0" smtClean="0"/>
              <a:t>include metals such as aluminum, steel, and copper.</a:t>
            </a:r>
          </a:p>
          <a:p>
            <a:pPr marL="0" indent="0">
              <a:buNone/>
            </a:pPr>
            <a:endParaRPr lang="en-US" sz="2800" dirty="0"/>
          </a:p>
          <a:p>
            <a:pPr marL="0" indent="0">
              <a:buNone/>
            </a:pPr>
            <a:endParaRPr lang="en-US" sz="1200" dirty="0" smtClean="0"/>
          </a:p>
          <a:p>
            <a:pPr marL="0" indent="0">
              <a:buNone/>
            </a:pPr>
            <a:endParaRPr lang="en-US" sz="1200" dirty="0" smtClean="0"/>
          </a:p>
          <a:p>
            <a:pPr marL="0" indent="0">
              <a:buNone/>
            </a:pPr>
            <a:endParaRPr lang="en-US" sz="1200" dirty="0" smtClean="0"/>
          </a:p>
          <a:p>
            <a:pPr marL="0" indent="0">
              <a:buNone/>
            </a:pPr>
            <a:r>
              <a:rPr lang="en-US" sz="2800" dirty="0" smtClean="0"/>
              <a:t>Good </a:t>
            </a:r>
            <a:r>
              <a:rPr lang="en-US" sz="2800" b="1" dirty="0" smtClean="0">
                <a:solidFill>
                  <a:srgbClr val="00B050"/>
                </a:solidFill>
              </a:rPr>
              <a:t>thermal insulators </a:t>
            </a:r>
            <a:r>
              <a:rPr lang="en-US" sz="2800" dirty="0" smtClean="0"/>
              <a:t>include nonmetals such as rubber, wood, and </a:t>
            </a:r>
            <a:r>
              <a:rPr lang="en-US" sz="2800" dirty="0" err="1" smtClean="0"/>
              <a:t>styrofoam</a:t>
            </a:r>
            <a:r>
              <a:rPr lang="en-US" sz="2800" dirty="0" smtClean="0"/>
              <a:t>.</a:t>
            </a:r>
          </a:p>
          <a:p>
            <a:pPr marL="0" indent="0">
              <a:buNone/>
            </a:pPr>
            <a:endParaRPr lang="en-US" sz="2800" dirty="0"/>
          </a:p>
        </p:txBody>
      </p:sp>
      <p:pic>
        <p:nvPicPr>
          <p:cNvPr id="18436" name="Picture 4" descr="italian coffee maker by pipo - a stove top, Italian style espresso maker."/>
          <p:cNvPicPr>
            <a:picLocks noChangeAspect="1" noChangeArrowheads="1"/>
          </p:cNvPicPr>
          <p:nvPr/>
        </p:nvPicPr>
        <p:blipFill rotWithShape="1">
          <a:blip r:embed="rId2">
            <a:extLst>
              <a:ext uri="{28A0092B-C50C-407E-A947-70E740481C1C}">
                <a14:useLocalDpi xmlns:a14="http://schemas.microsoft.com/office/drawing/2010/main" val="0"/>
              </a:ext>
            </a:extLst>
          </a:blip>
          <a:srcRect t="3510" b="17213"/>
          <a:stretch/>
        </p:blipFill>
        <p:spPr bwMode="auto">
          <a:xfrm>
            <a:off x="7246190" y="3048000"/>
            <a:ext cx="122493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8437" name="Picture 5" descr="V:\PEER2\NSF FELLOWS\Undergraduates\Grigoryan, Bagrat\DLC\1413 Effects of Electromagnetic Waves\pictures\cu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5201264"/>
            <a:ext cx="851120" cy="1587910"/>
          </a:xfrm>
          <a:prstGeom prst="rect">
            <a:avLst/>
          </a:prstGeom>
          <a:noFill/>
          <a:extLst>
            <a:ext uri="{909E8E84-426E-40DD-AFC4-6F175D3DCCD1}">
              <a14:hiddenFill xmlns:a14="http://schemas.microsoft.com/office/drawing/2010/main">
                <a:solidFill>
                  <a:srgbClr val="FFFFFF"/>
                </a:solidFill>
              </a14:hiddenFill>
            </a:ext>
          </a:extLst>
        </p:spPr>
      </p:pic>
      <p:pic>
        <p:nvPicPr>
          <p:cNvPr id="18439" name="Picture 7" descr="Hot Rod Duck"/>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450" t="6720" b="3372"/>
          <a:stretch/>
        </p:blipFill>
        <p:spPr bwMode="auto">
          <a:xfrm>
            <a:off x="838200" y="5377421"/>
            <a:ext cx="1695449" cy="1411753"/>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p:cNvPicPr>
            <a:picLocks noChangeAspect="1" noChangeArrowheads="1"/>
          </p:cNvPicPr>
          <p:nvPr/>
        </p:nvPicPr>
        <p:blipFill rotWithShape="1">
          <a:blip r:embed="rId5">
            <a:extLst>
              <a:ext uri="{28A0092B-C50C-407E-A947-70E740481C1C}">
                <a14:useLocalDpi xmlns:a14="http://schemas.microsoft.com/office/drawing/2010/main" val="0"/>
              </a:ext>
            </a:extLst>
          </a:blip>
          <a:srcRect t="5591" b="4141"/>
          <a:stretch/>
        </p:blipFill>
        <p:spPr bwMode="auto">
          <a:xfrm>
            <a:off x="4021097" y="5569974"/>
            <a:ext cx="2111456"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42" name="Picture 10" descr="Skoda Car by Anonymous - A nice red Skoda car by Alejandro Tejad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1050" y="3571875"/>
            <a:ext cx="2381250" cy="847725"/>
          </a:xfrm>
          <a:prstGeom prst="rect">
            <a:avLst/>
          </a:prstGeom>
          <a:noFill/>
          <a:extLst>
            <a:ext uri="{909E8E84-426E-40DD-AFC4-6F175D3DCCD1}">
              <a14:hiddenFill xmlns:a14="http://schemas.microsoft.com/office/drawing/2010/main">
                <a:solidFill>
                  <a:srgbClr val="FFFFFF"/>
                </a:solidFill>
              </a14:hiddenFill>
            </a:ext>
          </a:extLst>
        </p:spPr>
      </p:pic>
      <p:pic>
        <p:nvPicPr>
          <p:cNvPr id="18443" name="Picture 11"/>
          <p:cNvPicPr>
            <a:picLocks noChangeAspect="1" noChangeArrowheads="1"/>
          </p:cNvPicPr>
          <p:nvPr/>
        </p:nvPicPr>
        <p:blipFill rotWithShape="1">
          <a:blip r:embed="rId7">
            <a:extLst>
              <a:ext uri="{28A0092B-C50C-407E-A947-70E740481C1C}">
                <a14:useLocalDpi xmlns:a14="http://schemas.microsoft.com/office/drawing/2010/main" val="0"/>
              </a:ext>
            </a:extLst>
          </a:blip>
          <a:srcRect t="2610" r="3661"/>
          <a:stretch/>
        </p:blipFill>
        <p:spPr bwMode="auto">
          <a:xfrm flipH="1">
            <a:off x="838200" y="3364813"/>
            <a:ext cx="1438961" cy="1054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5985027"/>
      </p:ext>
    </p:extLst>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0950"/>
            <a:ext cx="8229600" cy="914400"/>
          </a:xfrm>
        </p:spPr>
        <p:txBody>
          <a:bodyPr/>
          <a:lstStyle/>
          <a:p>
            <a:r>
              <a:rPr lang="en-US" sz="3600" dirty="0"/>
              <a:t>A popular example of </a:t>
            </a:r>
            <a:r>
              <a:rPr lang="en-US" sz="3600" b="1" dirty="0">
                <a:solidFill>
                  <a:srgbClr val="C00000"/>
                </a:solidFill>
              </a:rPr>
              <a:t>conduction</a:t>
            </a:r>
            <a:r>
              <a:rPr lang="en-US" sz="3600" dirty="0">
                <a:solidFill>
                  <a:srgbClr val="C00000"/>
                </a:solidFill>
              </a:rPr>
              <a:t> </a:t>
            </a:r>
            <a:r>
              <a:rPr lang="en-US" sz="3600" dirty="0"/>
              <a:t>can be found in cooking.</a:t>
            </a:r>
          </a:p>
        </p:txBody>
      </p:sp>
      <p:sp>
        <p:nvSpPr>
          <p:cNvPr id="3" name="Content Placeholder 2"/>
          <p:cNvSpPr>
            <a:spLocks noGrp="1"/>
          </p:cNvSpPr>
          <p:nvPr>
            <p:ph idx="1"/>
          </p:nvPr>
        </p:nvSpPr>
        <p:spPr>
          <a:xfrm>
            <a:off x="381000" y="1752600"/>
            <a:ext cx="8534400" cy="3200400"/>
          </a:xfrm>
        </p:spPr>
        <p:txBody>
          <a:bodyPr/>
          <a:lstStyle/>
          <a:p>
            <a:pPr marL="0" indent="0">
              <a:buNone/>
            </a:pPr>
            <a:r>
              <a:rPr lang="en-US" sz="2800" dirty="0" smtClean="0"/>
              <a:t>When a pot is on the stove, heat is transferred from the stove to the pot. The pot is made of metal, so it is a good </a:t>
            </a:r>
            <a:r>
              <a:rPr lang="en-US" sz="2800" dirty="0" smtClean="0">
                <a:solidFill>
                  <a:srgbClr val="C00000"/>
                </a:solidFill>
              </a:rPr>
              <a:t>thermal conductor</a:t>
            </a:r>
            <a:r>
              <a:rPr lang="en-US" sz="2800" dirty="0" smtClean="0"/>
              <a:t>. Most pots have a handle made of rubber so </a:t>
            </a:r>
            <a:r>
              <a:rPr lang="en-US" sz="2800" dirty="0"/>
              <a:t>you don’t feel </a:t>
            </a:r>
            <a:r>
              <a:rPr lang="en-US" sz="2800" dirty="0" smtClean="0"/>
              <a:t>heat </a:t>
            </a:r>
            <a:r>
              <a:rPr lang="en-US" sz="2800" dirty="0"/>
              <a:t>when </a:t>
            </a:r>
            <a:r>
              <a:rPr lang="en-US" sz="2800" dirty="0" smtClean="0"/>
              <a:t>you pick up a pot from the handle. This is because rubber is a good </a:t>
            </a:r>
            <a:r>
              <a:rPr lang="en-US" sz="2800" dirty="0" smtClean="0">
                <a:solidFill>
                  <a:srgbClr val="00B050"/>
                </a:solidFill>
              </a:rPr>
              <a:t>thermal insulator </a:t>
            </a:r>
            <a:r>
              <a:rPr lang="en-US" sz="2800" dirty="0" smtClean="0"/>
              <a:t>and doesn’t allow heat to be transferred to the handle.</a:t>
            </a:r>
            <a:endParaRPr lang="en-US" sz="2800" dirty="0"/>
          </a:p>
        </p:txBody>
      </p:sp>
      <p:pic>
        <p:nvPicPr>
          <p:cNvPr id="4" name="Picture 2" descr="V:\PEER2\NSF FELLOWS\Undergraduates\Grigoryan, Bagrat\DLC\1413 Effects of Electromagnetic Waves\pictures\po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5395559"/>
            <a:ext cx="2209800" cy="1322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567862"/>
      </p:ext>
    </p:extLst>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457200"/>
            <a:ext cx="8229600" cy="1219200"/>
          </a:xfrm>
        </p:spPr>
        <p:txBody>
          <a:bodyPr>
            <a:normAutofit/>
          </a:bodyPr>
          <a:lstStyle/>
          <a:p>
            <a:r>
              <a:rPr lang="en-US" sz="3600" dirty="0" smtClean="0"/>
              <a:t>Materials can </a:t>
            </a:r>
            <a:r>
              <a:rPr lang="en-US" sz="3600" b="1" dirty="0" smtClean="0">
                <a:solidFill>
                  <a:srgbClr val="92D050"/>
                </a:solidFill>
              </a:rPr>
              <a:t>expand or contract </a:t>
            </a:r>
            <a:r>
              <a:rPr lang="en-US" sz="3600" dirty="0" smtClean="0"/>
              <a:t>due to presence or absence of of heat.</a:t>
            </a:r>
            <a:endParaRPr lang="en-US" sz="3600" dirty="0"/>
          </a:p>
        </p:txBody>
      </p:sp>
      <p:sp>
        <p:nvSpPr>
          <p:cNvPr id="3" name="Content Placeholder 2"/>
          <p:cNvSpPr>
            <a:spLocks noGrp="1"/>
          </p:cNvSpPr>
          <p:nvPr>
            <p:ph idx="1"/>
          </p:nvPr>
        </p:nvSpPr>
        <p:spPr>
          <a:xfrm>
            <a:off x="487680" y="1752600"/>
            <a:ext cx="8412480" cy="3505200"/>
          </a:xfrm>
        </p:spPr>
        <p:txBody>
          <a:bodyPr>
            <a:noAutofit/>
          </a:bodyPr>
          <a:lstStyle/>
          <a:p>
            <a:pPr marL="0" indent="0" algn="just">
              <a:buNone/>
            </a:pPr>
            <a:r>
              <a:rPr lang="en-US" sz="2400" dirty="0" smtClean="0"/>
              <a:t>Thermometers are a great example that involve substances expanding and contracting due to varying temperature. Thermometers contain a special liquid, mercury, which is a good thermal conductor. The mercury molecules expand and get bigger as it gets warmer and get smaller as it cools down. This results in the liquid moving up when it’s warm, and drop down when it’s cold. The molecules expand as it gets warmer because the volume of the liquid increases as it’s heated and slowly decreases as it’s cooled.</a:t>
            </a:r>
            <a:endParaRPr lang="en-US" sz="2400" dirty="0"/>
          </a:p>
        </p:txBody>
      </p:sp>
      <p:pic>
        <p:nvPicPr>
          <p:cNvPr id="20482" name="Picture 2" descr="http://www.teacherfiles.com/clipart/Thermometers/Thermometer_30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5083" y="5181599"/>
            <a:ext cx="457200" cy="1623059"/>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www.teacherfiles.com/clipart/Thermometers/Thermometer_50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3441" y="5181600"/>
            <a:ext cx="457200" cy="162305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983" t="3579" r="3555" b="4151"/>
          <a:stretch/>
        </p:blipFill>
        <p:spPr bwMode="auto">
          <a:xfrm>
            <a:off x="909483" y="5376372"/>
            <a:ext cx="1051650" cy="103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oup 6"/>
          <p:cNvGrpSpPr/>
          <p:nvPr/>
        </p:nvGrpSpPr>
        <p:grpSpPr>
          <a:xfrm rot="12944044">
            <a:off x="2118803" y="5470375"/>
            <a:ext cx="1420761" cy="938628"/>
            <a:chOff x="3539602" y="4080387"/>
            <a:chExt cx="1995959" cy="1376516"/>
          </a:xfrm>
        </p:grpSpPr>
        <p:sp>
          <p:nvSpPr>
            <p:cNvPr id="8" name="Freeform 7"/>
            <p:cNvSpPr/>
            <p:nvPr/>
          </p:nvSpPr>
          <p:spPr bwMode="auto">
            <a:xfrm>
              <a:off x="4114800" y="4353450"/>
              <a:ext cx="1162665" cy="751950"/>
            </a:xfrm>
            <a:custGeom>
              <a:avLst/>
              <a:gdLst>
                <a:gd name="connsiteX0" fmla="*/ 1061884 w 1061884"/>
                <a:gd name="connsiteY0" fmla="*/ 10171 h 826248"/>
                <a:gd name="connsiteX1" fmla="*/ 914400 w 1061884"/>
                <a:gd name="connsiteY1" fmla="*/ 10171 h 826248"/>
                <a:gd name="connsiteX2" fmla="*/ 894735 w 1061884"/>
                <a:gd name="connsiteY2" fmla="*/ 39668 h 826248"/>
                <a:gd name="connsiteX3" fmla="*/ 884903 w 1061884"/>
                <a:gd name="connsiteY3" fmla="*/ 118326 h 826248"/>
                <a:gd name="connsiteX4" fmla="*/ 875071 w 1061884"/>
                <a:gd name="connsiteY4" fmla="*/ 157655 h 826248"/>
                <a:gd name="connsiteX5" fmla="*/ 845574 w 1061884"/>
                <a:gd name="connsiteY5" fmla="*/ 177319 h 826248"/>
                <a:gd name="connsiteX6" fmla="*/ 717754 w 1061884"/>
                <a:gd name="connsiteY6" fmla="*/ 196984 h 826248"/>
                <a:gd name="connsiteX7" fmla="*/ 688258 w 1061884"/>
                <a:gd name="connsiteY7" fmla="*/ 285474 h 826248"/>
                <a:gd name="connsiteX8" fmla="*/ 658761 w 1061884"/>
                <a:gd name="connsiteY8" fmla="*/ 413294 h 826248"/>
                <a:gd name="connsiteX9" fmla="*/ 629264 w 1061884"/>
                <a:gd name="connsiteY9" fmla="*/ 423126 h 826248"/>
                <a:gd name="connsiteX10" fmla="*/ 442451 w 1061884"/>
                <a:gd name="connsiteY10" fmla="*/ 432958 h 826248"/>
                <a:gd name="connsiteX11" fmla="*/ 422787 w 1061884"/>
                <a:gd name="connsiteY11" fmla="*/ 462455 h 826248"/>
                <a:gd name="connsiteX12" fmla="*/ 393290 w 1061884"/>
                <a:gd name="connsiteY12" fmla="*/ 609939 h 826248"/>
                <a:gd name="connsiteX13" fmla="*/ 334296 w 1061884"/>
                <a:gd name="connsiteY13" fmla="*/ 629603 h 826248"/>
                <a:gd name="connsiteX14" fmla="*/ 304800 w 1061884"/>
                <a:gd name="connsiteY14" fmla="*/ 639435 h 826248"/>
                <a:gd name="connsiteX15" fmla="*/ 108154 w 1061884"/>
                <a:gd name="connsiteY15" fmla="*/ 659100 h 826248"/>
                <a:gd name="connsiteX16" fmla="*/ 68825 w 1061884"/>
                <a:gd name="connsiteY16" fmla="*/ 718094 h 826248"/>
                <a:gd name="connsiteX17" fmla="*/ 39329 w 1061884"/>
                <a:gd name="connsiteY17" fmla="*/ 767255 h 826248"/>
                <a:gd name="connsiteX18" fmla="*/ 0 w 1061884"/>
                <a:gd name="connsiteY18" fmla="*/ 826248 h 82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61884" h="826248">
                  <a:moveTo>
                    <a:pt x="1061884" y="10171"/>
                  </a:moveTo>
                  <a:cubicBezTo>
                    <a:pt x="1049965" y="9087"/>
                    <a:pt x="947901" y="-12163"/>
                    <a:pt x="914400" y="10171"/>
                  </a:cubicBezTo>
                  <a:cubicBezTo>
                    <a:pt x="904568" y="16726"/>
                    <a:pt x="901290" y="29836"/>
                    <a:pt x="894735" y="39668"/>
                  </a:cubicBezTo>
                  <a:cubicBezTo>
                    <a:pt x="891458" y="65887"/>
                    <a:pt x="889247" y="92262"/>
                    <a:pt x="884903" y="118326"/>
                  </a:cubicBezTo>
                  <a:cubicBezTo>
                    <a:pt x="882682" y="131655"/>
                    <a:pt x="882567" y="146411"/>
                    <a:pt x="875071" y="157655"/>
                  </a:cubicBezTo>
                  <a:cubicBezTo>
                    <a:pt x="868516" y="167487"/>
                    <a:pt x="856143" y="172034"/>
                    <a:pt x="845574" y="177319"/>
                  </a:cubicBezTo>
                  <a:cubicBezTo>
                    <a:pt x="810136" y="195038"/>
                    <a:pt x="745965" y="194163"/>
                    <a:pt x="717754" y="196984"/>
                  </a:cubicBezTo>
                  <a:cubicBezTo>
                    <a:pt x="689179" y="239848"/>
                    <a:pt x="696410" y="220259"/>
                    <a:pt x="688258" y="285474"/>
                  </a:cubicBezTo>
                  <a:cubicBezTo>
                    <a:pt x="684473" y="315756"/>
                    <a:pt x="694104" y="385020"/>
                    <a:pt x="658761" y="413294"/>
                  </a:cubicBezTo>
                  <a:cubicBezTo>
                    <a:pt x="650668" y="419768"/>
                    <a:pt x="639586" y="422188"/>
                    <a:pt x="629264" y="423126"/>
                  </a:cubicBezTo>
                  <a:cubicBezTo>
                    <a:pt x="567163" y="428771"/>
                    <a:pt x="504722" y="429681"/>
                    <a:pt x="442451" y="432958"/>
                  </a:cubicBezTo>
                  <a:cubicBezTo>
                    <a:pt x="435896" y="442790"/>
                    <a:pt x="425104" y="450868"/>
                    <a:pt x="422787" y="462455"/>
                  </a:cubicBezTo>
                  <a:cubicBezTo>
                    <a:pt x="422430" y="464240"/>
                    <a:pt x="431714" y="585924"/>
                    <a:pt x="393290" y="609939"/>
                  </a:cubicBezTo>
                  <a:cubicBezTo>
                    <a:pt x="375712" y="620925"/>
                    <a:pt x="353961" y="623048"/>
                    <a:pt x="334296" y="629603"/>
                  </a:cubicBezTo>
                  <a:cubicBezTo>
                    <a:pt x="324464" y="632880"/>
                    <a:pt x="315112" y="638404"/>
                    <a:pt x="304800" y="639435"/>
                  </a:cubicBezTo>
                  <a:lnTo>
                    <a:pt x="108154" y="659100"/>
                  </a:lnTo>
                  <a:cubicBezTo>
                    <a:pt x="95044" y="678765"/>
                    <a:pt x="80984" y="697828"/>
                    <a:pt x="68825" y="718094"/>
                  </a:cubicBezTo>
                  <a:cubicBezTo>
                    <a:pt x="58993" y="734481"/>
                    <a:pt x="49929" y="751354"/>
                    <a:pt x="39329" y="767255"/>
                  </a:cubicBezTo>
                  <a:cubicBezTo>
                    <a:pt x="-5865" y="835046"/>
                    <a:pt x="22214" y="781821"/>
                    <a:pt x="0" y="826248"/>
                  </a:cubicBezTo>
                </a:path>
              </a:pathLst>
            </a:custGeom>
            <a:noFill/>
            <a:ln w="19050" cap="flat" cmpd="sng" algn="ctr">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Freeform 8"/>
            <p:cNvSpPr/>
            <p:nvPr/>
          </p:nvSpPr>
          <p:spPr bwMode="auto">
            <a:xfrm>
              <a:off x="3539602" y="4080387"/>
              <a:ext cx="1632166" cy="1061884"/>
            </a:xfrm>
            <a:custGeom>
              <a:avLst/>
              <a:gdLst>
                <a:gd name="connsiteX0" fmla="*/ 1632166 w 1632166"/>
                <a:gd name="connsiteY0" fmla="*/ 0 h 1061884"/>
                <a:gd name="connsiteX1" fmla="*/ 1425688 w 1632166"/>
                <a:gd name="connsiteY1" fmla="*/ 9832 h 1061884"/>
                <a:gd name="connsiteX2" fmla="*/ 1396192 w 1632166"/>
                <a:gd name="connsiteY2" fmla="*/ 19665 h 1061884"/>
                <a:gd name="connsiteX3" fmla="*/ 1376527 w 1632166"/>
                <a:gd name="connsiteY3" fmla="*/ 78658 h 1061884"/>
                <a:gd name="connsiteX4" fmla="*/ 1366695 w 1632166"/>
                <a:gd name="connsiteY4" fmla="*/ 167148 h 1061884"/>
                <a:gd name="connsiteX5" fmla="*/ 1209379 w 1632166"/>
                <a:gd name="connsiteY5" fmla="*/ 216310 h 1061884"/>
                <a:gd name="connsiteX6" fmla="*/ 1120888 w 1632166"/>
                <a:gd name="connsiteY6" fmla="*/ 226142 h 1061884"/>
                <a:gd name="connsiteX7" fmla="*/ 1091392 w 1632166"/>
                <a:gd name="connsiteY7" fmla="*/ 235974 h 1061884"/>
                <a:gd name="connsiteX8" fmla="*/ 1081559 w 1632166"/>
                <a:gd name="connsiteY8" fmla="*/ 265471 h 1061884"/>
                <a:gd name="connsiteX9" fmla="*/ 1071727 w 1632166"/>
                <a:gd name="connsiteY9" fmla="*/ 412955 h 1061884"/>
                <a:gd name="connsiteX10" fmla="*/ 973404 w 1632166"/>
                <a:gd name="connsiteY10" fmla="*/ 442452 h 1061884"/>
                <a:gd name="connsiteX11" fmla="*/ 766927 w 1632166"/>
                <a:gd name="connsiteY11" fmla="*/ 462116 h 1061884"/>
                <a:gd name="connsiteX12" fmla="*/ 737430 w 1632166"/>
                <a:gd name="connsiteY12" fmla="*/ 491613 h 1061884"/>
                <a:gd name="connsiteX13" fmla="*/ 717766 w 1632166"/>
                <a:gd name="connsiteY13" fmla="*/ 550607 h 1061884"/>
                <a:gd name="connsiteX14" fmla="*/ 707933 w 1632166"/>
                <a:gd name="connsiteY14" fmla="*/ 580103 h 1061884"/>
                <a:gd name="connsiteX15" fmla="*/ 688269 w 1632166"/>
                <a:gd name="connsiteY15" fmla="*/ 609600 h 1061884"/>
                <a:gd name="connsiteX16" fmla="*/ 648940 w 1632166"/>
                <a:gd name="connsiteY16" fmla="*/ 648929 h 1061884"/>
                <a:gd name="connsiteX17" fmla="*/ 501456 w 1632166"/>
                <a:gd name="connsiteY17" fmla="*/ 658761 h 1061884"/>
                <a:gd name="connsiteX18" fmla="*/ 471959 w 1632166"/>
                <a:gd name="connsiteY18" fmla="*/ 668594 h 1061884"/>
                <a:gd name="connsiteX19" fmla="*/ 442463 w 1632166"/>
                <a:gd name="connsiteY19" fmla="*/ 747252 h 1061884"/>
                <a:gd name="connsiteX20" fmla="*/ 432630 w 1632166"/>
                <a:gd name="connsiteY20" fmla="*/ 865239 h 1061884"/>
                <a:gd name="connsiteX21" fmla="*/ 373637 w 1632166"/>
                <a:gd name="connsiteY21" fmla="*/ 904568 h 1061884"/>
                <a:gd name="connsiteX22" fmla="*/ 196656 w 1632166"/>
                <a:gd name="connsiteY22" fmla="*/ 924232 h 1061884"/>
                <a:gd name="connsiteX23" fmla="*/ 127830 w 1632166"/>
                <a:gd name="connsiteY23" fmla="*/ 934065 h 1061884"/>
                <a:gd name="connsiteX24" fmla="*/ 98333 w 1632166"/>
                <a:gd name="connsiteY24" fmla="*/ 943897 h 1061884"/>
                <a:gd name="connsiteX25" fmla="*/ 39340 w 1632166"/>
                <a:gd name="connsiteY25" fmla="*/ 993058 h 1061884"/>
                <a:gd name="connsiteX26" fmla="*/ 11 w 1632166"/>
                <a:gd name="connsiteY26" fmla="*/ 1061884 h 106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32166" h="1061884">
                  <a:moveTo>
                    <a:pt x="1632166" y="0"/>
                  </a:moveTo>
                  <a:cubicBezTo>
                    <a:pt x="1563340" y="3277"/>
                    <a:pt x="1494354" y="4110"/>
                    <a:pt x="1425688" y="9832"/>
                  </a:cubicBezTo>
                  <a:cubicBezTo>
                    <a:pt x="1415360" y="10693"/>
                    <a:pt x="1402216" y="11231"/>
                    <a:pt x="1396192" y="19665"/>
                  </a:cubicBezTo>
                  <a:cubicBezTo>
                    <a:pt x="1384144" y="36532"/>
                    <a:pt x="1376527" y="78658"/>
                    <a:pt x="1376527" y="78658"/>
                  </a:cubicBezTo>
                  <a:cubicBezTo>
                    <a:pt x="1373250" y="108155"/>
                    <a:pt x="1380765" y="141017"/>
                    <a:pt x="1366695" y="167148"/>
                  </a:cubicBezTo>
                  <a:cubicBezTo>
                    <a:pt x="1338744" y="219056"/>
                    <a:pt x="1249761" y="212059"/>
                    <a:pt x="1209379" y="216310"/>
                  </a:cubicBezTo>
                  <a:lnTo>
                    <a:pt x="1120888" y="226142"/>
                  </a:lnTo>
                  <a:cubicBezTo>
                    <a:pt x="1111056" y="229419"/>
                    <a:pt x="1098720" y="228646"/>
                    <a:pt x="1091392" y="235974"/>
                  </a:cubicBezTo>
                  <a:cubicBezTo>
                    <a:pt x="1084063" y="243303"/>
                    <a:pt x="1082704" y="255170"/>
                    <a:pt x="1081559" y="265471"/>
                  </a:cubicBezTo>
                  <a:cubicBezTo>
                    <a:pt x="1076118" y="314440"/>
                    <a:pt x="1090487" y="367396"/>
                    <a:pt x="1071727" y="412955"/>
                  </a:cubicBezTo>
                  <a:cubicBezTo>
                    <a:pt x="1070226" y="416600"/>
                    <a:pt x="987004" y="440820"/>
                    <a:pt x="973404" y="442452"/>
                  </a:cubicBezTo>
                  <a:cubicBezTo>
                    <a:pt x="904759" y="450689"/>
                    <a:pt x="766927" y="462116"/>
                    <a:pt x="766927" y="462116"/>
                  </a:cubicBezTo>
                  <a:cubicBezTo>
                    <a:pt x="757095" y="471948"/>
                    <a:pt x="744183" y="479458"/>
                    <a:pt x="737430" y="491613"/>
                  </a:cubicBezTo>
                  <a:cubicBezTo>
                    <a:pt x="727364" y="509733"/>
                    <a:pt x="724321" y="530942"/>
                    <a:pt x="717766" y="550607"/>
                  </a:cubicBezTo>
                  <a:cubicBezTo>
                    <a:pt x="714489" y="560439"/>
                    <a:pt x="713682" y="571480"/>
                    <a:pt x="707933" y="580103"/>
                  </a:cubicBezTo>
                  <a:cubicBezTo>
                    <a:pt x="701378" y="589935"/>
                    <a:pt x="693554" y="599031"/>
                    <a:pt x="688269" y="609600"/>
                  </a:cubicBezTo>
                  <a:cubicBezTo>
                    <a:pt x="672846" y="640447"/>
                    <a:pt x="690583" y="644302"/>
                    <a:pt x="648940" y="648929"/>
                  </a:cubicBezTo>
                  <a:cubicBezTo>
                    <a:pt x="599971" y="654370"/>
                    <a:pt x="550617" y="655484"/>
                    <a:pt x="501456" y="658761"/>
                  </a:cubicBezTo>
                  <a:cubicBezTo>
                    <a:pt x="491624" y="662039"/>
                    <a:pt x="480052" y="662119"/>
                    <a:pt x="471959" y="668594"/>
                  </a:cubicBezTo>
                  <a:cubicBezTo>
                    <a:pt x="447847" y="687884"/>
                    <a:pt x="447793" y="720603"/>
                    <a:pt x="442463" y="747252"/>
                  </a:cubicBezTo>
                  <a:cubicBezTo>
                    <a:pt x="439185" y="786581"/>
                    <a:pt x="440370" y="826540"/>
                    <a:pt x="432630" y="865239"/>
                  </a:cubicBezTo>
                  <a:cubicBezTo>
                    <a:pt x="425737" y="899706"/>
                    <a:pt x="401255" y="899045"/>
                    <a:pt x="373637" y="904568"/>
                  </a:cubicBezTo>
                  <a:cubicBezTo>
                    <a:pt x="294047" y="920486"/>
                    <a:pt x="298219" y="913541"/>
                    <a:pt x="196656" y="924232"/>
                  </a:cubicBezTo>
                  <a:cubicBezTo>
                    <a:pt x="173608" y="926658"/>
                    <a:pt x="150772" y="930787"/>
                    <a:pt x="127830" y="934065"/>
                  </a:cubicBezTo>
                  <a:cubicBezTo>
                    <a:pt x="117998" y="937342"/>
                    <a:pt x="107603" y="939262"/>
                    <a:pt x="98333" y="943897"/>
                  </a:cubicBezTo>
                  <a:cubicBezTo>
                    <a:pt x="77676" y="954225"/>
                    <a:pt x="53177" y="975267"/>
                    <a:pt x="39340" y="993058"/>
                  </a:cubicBezTo>
                  <a:cubicBezTo>
                    <a:pt x="-1807" y="1045961"/>
                    <a:pt x="11" y="1029641"/>
                    <a:pt x="11" y="1061884"/>
                  </a:cubicBezTo>
                </a:path>
              </a:pathLst>
            </a:custGeom>
            <a:noFill/>
            <a:ln w="19050" cap="flat" cmpd="sng" algn="ctr">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Freeform 9"/>
            <p:cNvSpPr/>
            <p:nvPr/>
          </p:nvSpPr>
          <p:spPr bwMode="auto">
            <a:xfrm>
              <a:off x="4326168" y="4621161"/>
              <a:ext cx="1209393" cy="835742"/>
            </a:xfrm>
            <a:custGeom>
              <a:avLst/>
              <a:gdLst>
                <a:gd name="connsiteX0" fmla="*/ 1209393 w 1209393"/>
                <a:gd name="connsiteY0" fmla="*/ 0 h 835742"/>
                <a:gd name="connsiteX1" fmla="*/ 1199561 w 1209393"/>
                <a:gd name="connsiteY1" fmla="*/ 49162 h 835742"/>
                <a:gd name="connsiteX2" fmla="*/ 1170064 w 1209393"/>
                <a:gd name="connsiteY2" fmla="*/ 68826 h 835742"/>
                <a:gd name="connsiteX3" fmla="*/ 1091406 w 1209393"/>
                <a:gd name="connsiteY3" fmla="*/ 49162 h 835742"/>
                <a:gd name="connsiteX4" fmla="*/ 1052077 w 1209393"/>
                <a:gd name="connsiteY4" fmla="*/ 108155 h 835742"/>
                <a:gd name="connsiteX5" fmla="*/ 1012748 w 1209393"/>
                <a:gd name="connsiteY5" fmla="*/ 206478 h 835742"/>
                <a:gd name="connsiteX6" fmla="*/ 806271 w 1209393"/>
                <a:gd name="connsiteY6" fmla="*/ 206478 h 835742"/>
                <a:gd name="connsiteX7" fmla="*/ 776774 w 1209393"/>
                <a:gd name="connsiteY7" fmla="*/ 235974 h 835742"/>
                <a:gd name="connsiteX8" fmla="*/ 766942 w 1209393"/>
                <a:gd name="connsiteY8" fmla="*/ 265471 h 835742"/>
                <a:gd name="connsiteX9" fmla="*/ 757109 w 1209393"/>
                <a:gd name="connsiteY9" fmla="*/ 353962 h 835742"/>
                <a:gd name="connsiteX10" fmla="*/ 737445 w 1209393"/>
                <a:gd name="connsiteY10" fmla="*/ 383458 h 835742"/>
                <a:gd name="connsiteX11" fmla="*/ 648955 w 1209393"/>
                <a:gd name="connsiteY11" fmla="*/ 393291 h 835742"/>
                <a:gd name="connsiteX12" fmla="*/ 530967 w 1209393"/>
                <a:gd name="connsiteY12" fmla="*/ 403123 h 835742"/>
                <a:gd name="connsiteX13" fmla="*/ 491638 w 1209393"/>
                <a:gd name="connsiteY13" fmla="*/ 452284 h 835742"/>
                <a:gd name="connsiteX14" fmla="*/ 452309 w 1209393"/>
                <a:gd name="connsiteY14" fmla="*/ 550607 h 835742"/>
                <a:gd name="connsiteX15" fmla="*/ 216335 w 1209393"/>
                <a:gd name="connsiteY15" fmla="*/ 560439 h 835742"/>
                <a:gd name="connsiteX16" fmla="*/ 206503 w 1209393"/>
                <a:gd name="connsiteY16" fmla="*/ 619433 h 835742"/>
                <a:gd name="connsiteX17" fmla="*/ 196671 w 1209393"/>
                <a:gd name="connsiteY17" fmla="*/ 668594 h 835742"/>
                <a:gd name="connsiteX18" fmla="*/ 186838 w 1209393"/>
                <a:gd name="connsiteY18" fmla="*/ 747252 h 835742"/>
                <a:gd name="connsiteX19" fmla="*/ 127845 w 1209393"/>
                <a:gd name="connsiteY19" fmla="*/ 776749 h 835742"/>
                <a:gd name="connsiteX20" fmla="*/ 9858 w 1209393"/>
                <a:gd name="connsiteY20" fmla="*/ 796413 h 835742"/>
                <a:gd name="connsiteX21" fmla="*/ 26 w 1209393"/>
                <a:gd name="connsiteY21" fmla="*/ 835742 h 835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9393" h="835742">
                  <a:moveTo>
                    <a:pt x="1209393" y="0"/>
                  </a:moveTo>
                  <a:cubicBezTo>
                    <a:pt x="1206116" y="16387"/>
                    <a:pt x="1207852" y="34652"/>
                    <a:pt x="1199561" y="49162"/>
                  </a:cubicBezTo>
                  <a:cubicBezTo>
                    <a:pt x="1193698" y="59422"/>
                    <a:pt x="1181790" y="67360"/>
                    <a:pt x="1170064" y="68826"/>
                  </a:cubicBezTo>
                  <a:cubicBezTo>
                    <a:pt x="1152807" y="70983"/>
                    <a:pt x="1110668" y="55583"/>
                    <a:pt x="1091406" y="49162"/>
                  </a:cubicBezTo>
                  <a:cubicBezTo>
                    <a:pt x="1078296" y="68826"/>
                    <a:pt x="1055008" y="84704"/>
                    <a:pt x="1052077" y="108155"/>
                  </a:cubicBezTo>
                  <a:cubicBezTo>
                    <a:pt x="1040779" y="198539"/>
                    <a:pt x="1064230" y="172156"/>
                    <a:pt x="1012748" y="206478"/>
                  </a:cubicBezTo>
                  <a:cubicBezTo>
                    <a:pt x="948721" y="200657"/>
                    <a:pt x="870618" y="186679"/>
                    <a:pt x="806271" y="206478"/>
                  </a:cubicBezTo>
                  <a:cubicBezTo>
                    <a:pt x="792981" y="210567"/>
                    <a:pt x="786606" y="226142"/>
                    <a:pt x="776774" y="235974"/>
                  </a:cubicBezTo>
                  <a:cubicBezTo>
                    <a:pt x="773497" y="245806"/>
                    <a:pt x="768646" y="255248"/>
                    <a:pt x="766942" y="265471"/>
                  </a:cubicBezTo>
                  <a:cubicBezTo>
                    <a:pt x="762063" y="294746"/>
                    <a:pt x="764307" y="325170"/>
                    <a:pt x="757109" y="353962"/>
                  </a:cubicBezTo>
                  <a:cubicBezTo>
                    <a:pt x="754243" y="365426"/>
                    <a:pt x="748550" y="379420"/>
                    <a:pt x="737445" y="383458"/>
                  </a:cubicBezTo>
                  <a:cubicBezTo>
                    <a:pt x="709554" y="393600"/>
                    <a:pt x="678500" y="390477"/>
                    <a:pt x="648955" y="393291"/>
                  </a:cubicBezTo>
                  <a:cubicBezTo>
                    <a:pt x="609667" y="397033"/>
                    <a:pt x="570296" y="399846"/>
                    <a:pt x="530967" y="403123"/>
                  </a:cubicBezTo>
                  <a:cubicBezTo>
                    <a:pt x="500850" y="423201"/>
                    <a:pt x="498189" y="416256"/>
                    <a:pt x="491638" y="452284"/>
                  </a:cubicBezTo>
                  <a:cubicBezTo>
                    <a:pt x="486966" y="477977"/>
                    <a:pt x="500828" y="545216"/>
                    <a:pt x="452309" y="550607"/>
                  </a:cubicBezTo>
                  <a:cubicBezTo>
                    <a:pt x="374064" y="559301"/>
                    <a:pt x="294993" y="557162"/>
                    <a:pt x="216335" y="560439"/>
                  </a:cubicBezTo>
                  <a:cubicBezTo>
                    <a:pt x="213058" y="580104"/>
                    <a:pt x="210069" y="599819"/>
                    <a:pt x="206503" y="619433"/>
                  </a:cubicBezTo>
                  <a:cubicBezTo>
                    <a:pt x="203514" y="635875"/>
                    <a:pt x="199212" y="652077"/>
                    <a:pt x="196671" y="668594"/>
                  </a:cubicBezTo>
                  <a:cubicBezTo>
                    <a:pt x="192653" y="694710"/>
                    <a:pt x="196651" y="722718"/>
                    <a:pt x="186838" y="747252"/>
                  </a:cubicBezTo>
                  <a:cubicBezTo>
                    <a:pt x="181795" y="759861"/>
                    <a:pt x="139541" y="774410"/>
                    <a:pt x="127845" y="776749"/>
                  </a:cubicBezTo>
                  <a:cubicBezTo>
                    <a:pt x="88748" y="784568"/>
                    <a:pt x="9858" y="796413"/>
                    <a:pt x="9858" y="796413"/>
                  </a:cubicBezTo>
                  <a:cubicBezTo>
                    <a:pt x="-1010" y="829019"/>
                    <a:pt x="26" y="815546"/>
                    <a:pt x="26" y="835742"/>
                  </a:cubicBezTo>
                </a:path>
              </a:pathLst>
            </a:custGeom>
            <a:noFill/>
            <a:ln w="19050" cap="flat" cmpd="sng" algn="ctr">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cxnSp>
        <p:nvCxnSpPr>
          <p:cNvPr id="5" name="Straight Arrow Connector 4"/>
          <p:cNvCxnSpPr/>
          <p:nvPr/>
        </p:nvCxnSpPr>
        <p:spPr bwMode="auto">
          <a:xfrm>
            <a:off x="4473062" y="6006464"/>
            <a:ext cx="609600" cy="0"/>
          </a:xfrm>
          <a:prstGeom prst="straightConnector1">
            <a:avLst/>
          </a:prstGeom>
          <a:solidFill>
            <a:schemeClr val="accent1"/>
          </a:solidFill>
          <a:ln w="28575" cap="flat" cmpd="sng" algn="ctr">
            <a:solidFill>
              <a:srgbClr val="C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a:off x="5961420" y="6006464"/>
            <a:ext cx="609600" cy="0"/>
          </a:xfrm>
          <a:prstGeom prst="straightConnector1">
            <a:avLst/>
          </a:prstGeom>
          <a:solidFill>
            <a:schemeClr val="accent1"/>
          </a:solidFill>
          <a:ln w="28575" cap="flat" cmpd="sng" algn="ctr">
            <a:solidFill>
              <a:srgbClr val="C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4" name="Picture 2" descr="http://www.teacherfiles.com/clipart/Thermometers/Thermometer_30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5181598"/>
            <a:ext cx="457200" cy="162305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Ljlab\AppData\Local\Microsoft\Windows\Temporary Internet Files\Content.IE5\EZT7EL8Q\MC900431586[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61420" y="5334927"/>
            <a:ext cx="533286" cy="533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823191"/>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100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par>
                          <p:cTn id="14" fill="hold">
                            <p:stCondLst>
                              <p:cond delay="3000"/>
                            </p:stCondLst>
                            <p:childTnLst>
                              <p:par>
                                <p:cTn id="15" presetID="2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750"/>
                                        <p:tgtEl>
                                          <p:spTgt spid="5"/>
                                        </p:tgtEl>
                                      </p:cBhvr>
                                    </p:animEffect>
                                  </p:childTnLst>
                                </p:cTn>
                              </p:par>
                            </p:childTnLst>
                          </p:cTn>
                        </p:par>
                        <p:par>
                          <p:cTn id="18" fill="hold">
                            <p:stCondLst>
                              <p:cond delay="3750"/>
                            </p:stCondLst>
                            <p:childTnLst>
                              <p:par>
                                <p:cTn id="19" presetID="22" presetClass="entr" presetSubtype="4" fill="hold" nodeType="afterEffect">
                                  <p:stCondLst>
                                    <p:cond delay="250"/>
                                  </p:stCondLst>
                                  <p:childTnLst>
                                    <p:set>
                                      <p:cBhvr>
                                        <p:cTn id="20" dur="1" fill="hold">
                                          <p:stCondLst>
                                            <p:cond delay="0"/>
                                          </p:stCondLst>
                                        </p:cTn>
                                        <p:tgtEl>
                                          <p:spTgt spid="20484"/>
                                        </p:tgtEl>
                                        <p:attrNameLst>
                                          <p:attrName>style.visibility</p:attrName>
                                        </p:attrNameLst>
                                      </p:cBhvr>
                                      <p:to>
                                        <p:strVal val="visible"/>
                                      </p:to>
                                    </p:set>
                                    <p:animEffect transition="in" filter="wipe(down)">
                                      <p:cBhvr>
                                        <p:cTn id="21" dur="1000"/>
                                        <p:tgtEl>
                                          <p:spTgt spid="20484"/>
                                        </p:tgtEl>
                                      </p:cBhvr>
                                    </p:animEffect>
                                  </p:childTnLst>
                                </p:cTn>
                              </p:par>
                            </p:childTnLst>
                          </p:cTn>
                        </p:par>
                        <p:par>
                          <p:cTn id="22" fill="hold">
                            <p:stCondLst>
                              <p:cond delay="5000"/>
                            </p:stCondLst>
                            <p:childTnLst>
                              <p:par>
                                <p:cTn id="23" presetID="22" presetClass="entr" presetSubtype="8" fill="hold" nodeType="afterEffect">
                                  <p:stCondLst>
                                    <p:cond delay="25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750"/>
                                        <p:tgtEl>
                                          <p:spTgt spid="13"/>
                                        </p:tgtEl>
                                      </p:cBhvr>
                                    </p:animEffect>
                                  </p:childTnLst>
                                </p:cTn>
                              </p:par>
                              <p:par>
                                <p:cTn id="26" presetID="10" presetClass="entr" presetSubtype="0" fill="hold" nodeType="withEffect">
                                  <p:stCondLst>
                                    <p:cond delay="250"/>
                                  </p:stCondLst>
                                  <p:childTnLst>
                                    <p:set>
                                      <p:cBhvr>
                                        <p:cTn id="27" dur="1" fill="hold">
                                          <p:stCondLst>
                                            <p:cond delay="0"/>
                                          </p:stCondLst>
                                        </p:cTn>
                                        <p:tgtEl>
                                          <p:spTgt spid="3074"/>
                                        </p:tgtEl>
                                        <p:attrNameLst>
                                          <p:attrName>style.visibility</p:attrName>
                                        </p:attrNameLst>
                                      </p:cBhvr>
                                      <p:to>
                                        <p:strVal val="visible"/>
                                      </p:to>
                                    </p:set>
                                    <p:animEffect transition="in" filter="fade">
                                      <p:cBhvr>
                                        <p:cTn id="28" dur="750"/>
                                        <p:tgtEl>
                                          <p:spTgt spid="3074"/>
                                        </p:tgtEl>
                                      </p:cBhvr>
                                    </p:animEffect>
                                  </p:childTnLst>
                                </p:cTn>
                              </p:par>
                            </p:childTnLst>
                          </p:cTn>
                        </p:par>
                        <p:par>
                          <p:cTn id="29" fill="hold">
                            <p:stCondLst>
                              <p:cond delay="6000"/>
                            </p:stCondLst>
                            <p:childTnLst>
                              <p:par>
                                <p:cTn id="30" presetID="26" presetClass="emph" presetSubtype="0" fill="hold" nodeType="afterEffect">
                                  <p:stCondLst>
                                    <p:cond delay="250"/>
                                  </p:stCondLst>
                                  <p:childTnLst>
                                    <p:animEffect transition="out" filter="fade">
                                      <p:cBhvr>
                                        <p:cTn id="31" dur="750" tmFilter="0, 0; .2, .5; .8, .5; 1, 0"/>
                                        <p:tgtEl>
                                          <p:spTgt spid="3074"/>
                                        </p:tgtEl>
                                      </p:cBhvr>
                                    </p:animEffect>
                                    <p:animScale>
                                      <p:cBhvr>
                                        <p:cTn id="32" dur="375" autoRev="1" fill="hold"/>
                                        <p:tgtEl>
                                          <p:spTgt spid="3074"/>
                                        </p:tgtEl>
                                      </p:cBhvr>
                                      <p:by x="105000" y="105000"/>
                                    </p:animScale>
                                  </p:childTnLst>
                                </p:cTn>
                              </p:par>
                            </p:childTnLst>
                          </p:cTn>
                        </p:par>
                        <p:par>
                          <p:cTn id="33" fill="hold">
                            <p:stCondLst>
                              <p:cond delay="7000"/>
                            </p:stCondLst>
                            <p:childTnLst>
                              <p:par>
                                <p:cTn id="34" presetID="10" presetClass="entr" presetSubtype="0" fill="hold" nodeType="afterEffect">
                                  <p:stCondLst>
                                    <p:cond delay="25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rmAutofit/>
          </a:bodyPr>
          <a:lstStyle/>
          <a:p>
            <a:r>
              <a:rPr lang="en-US" sz="3600" dirty="0" smtClean="0"/>
              <a:t>Materials are also chosen for their </a:t>
            </a:r>
            <a:r>
              <a:rPr lang="en-US" sz="3600" b="1" dirty="0" smtClean="0">
                <a:solidFill>
                  <a:srgbClr val="92D050"/>
                </a:solidFill>
              </a:rPr>
              <a:t>electrical properties</a:t>
            </a:r>
            <a:r>
              <a:rPr lang="en-US" sz="3600" dirty="0" smtClean="0"/>
              <a:t>.</a:t>
            </a:r>
            <a:endParaRPr lang="en-US" sz="3600" dirty="0"/>
          </a:p>
        </p:txBody>
      </p:sp>
      <p:sp>
        <p:nvSpPr>
          <p:cNvPr id="3" name="Content Placeholder 2"/>
          <p:cNvSpPr>
            <a:spLocks noGrp="1"/>
          </p:cNvSpPr>
          <p:nvPr>
            <p:ph idx="1"/>
          </p:nvPr>
        </p:nvSpPr>
        <p:spPr>
          <a:xfrm>
            <a:off x="457200" y="1828800"/>
            <a:ext cx="8153400" cy="4648200"/>
          </a:xfrm>
        </p:spPr>
        <p:txBody>
          <a:bodyPr>
            <a:normAutofit fontScale="92500" lnSpcReduction="20000"/>
          </a:bodyPr>
          <a:lstStyle/>
          <a:p>
            <a:pPr marL="0" indent="0">
              <a:buNone/>
            </a:pPr>
            <a:r>
              <a:rPr lang="en-US" sz="3000" dirty="0" smtClean="0"/>
              <a:t>Most metals are good conductors of electrical current. Metals allow electrons to flow easily from one atom to another. Therefore, metals are commonly used in todays devices such as computers, phones, and TVs.</a:t>
            </a:r>
          </a:p>
          <a:p>
            <a:pPr marL="0" indent="0">
              <a:buNone/>
            </a:pPr>
            <a:endParaRPr lang="en-US" sz="1600" dirty="0" smtClean="0"/>
          </a:p>
          <a:p>
            <a:pPr marL="0" indent="0">
              <a:buNone/>
            </a:pPr>
            <a:endParaRPr lang="en-US" sz="1600" dirty="0" smtClean="0"/>
          </a:p>
          <a:p>
            <a:pPr marL="0" indent="0">
              <a:buNone/>
            </a:pPr>
            <a:r>
              <a:rPr lang="en-US" sz="3000" dirty="0" smtClean="0"/>
              <a:t>Electrical insulators do not let electrons flow easily from one atom to another. Electrical insulators are used to protect us from dangerous effects of electricity flowing through conductors. Good electrical insulators include nonmetals such as rubber, air, and wood.</a:t>
            </a:r>
            <a:endParaRPr lang="en-US" sz="3000" dirty="0"/>
          </a:p>
        </p:txBody>
      </p:sp>
    </p:spTree>
    <p:extLst>
      <p:ext uri="{BB962C8B-B14F-4D97-AF65-F5344CB8AC3E}">
        <p14:creationId xmlns:p14="http://schemas.microsoft.com/office/powerpoint/2010/main" val="2187449830"/>
      </p:ext>
    </p:extLst>
  </p:cSld>
  <p:clrMapOvr>
    <a:masterClrMapping/>
  </p:clrMapOvr>
  <p:transition spd="med">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lstStyle/>
          <a:p>
            <a:r>
              <a:rPr lang="en-US" sz="3600" b="1" dirty="0" smtClean="0"/>
              <a:t>Summary</a:t>
            </a:r>
            <a:endParaRPr lang="en-US" sz="3600" b="1" dirty="0"/>
          </a:p>
        </p:txBody>
      </p:sp>
      <p:sp>
        <p:nvSpPr>
          <p:cNvPr id="3" name="Content Placeholder 2"/>
          <p:cNvSpPr>
            <a:spLocks noGrp="1"/>
          </p:cNvSpPr>
          <p:nvPr>
            <p:ph idx="1"/>
          </p:nvPr>
        </p:nvSpPr>
        <p:spPr>
          <a:xfrm>
            <a:off x="457200" y="1295400"/>
            <a:ext cx="8229600" cy="5334000"/>
          </a:xfrm>
        </p:spPr>
        <p:txBody>
          <a:bodyPr/>
          <a:lstStyle/>
          <a:p>
            <a:pPr lvl="0"/>
            <a:r>
              <a:rPr lang="en-US" sz="1800" b="1" dirty="0"/>
              <a:t>Electromagnetic Waves</a:t>
            </a:r>
            <a:r>
              <a:rPr lang="en-US" sz="1800" dirty="0"/>
              <a:t> – Group of energy waves that are mostly invisible and can travel through empty space.</a:t>
            </a:r>
          </a:p>
          <a:p>
            <a:pPr lvl="0"/>
            <a:r>
              <a:rPr lang="en-US" sz="1800" b="1" dirty="0"/>
              <a:t>Frequency</a:t>
            </a:r>
            <a:r>
              <a:rPr lang="en-US" sz="1800" dirty="0"/>
              <a:t> – Number of waves a vibration creates during a period of time.</a:t>
            </a:r>
          </a:p>
          <a:p>
            <a:pPr lvl="0"/>
            <a:r>
              <a:rPr lang="en-US" sz="1800" b="1" dirty="0"/>
              <a:t>Visible Light</a:t>
            </a:r>
            <a:r>
              <a:rPr lang="en-US" sz="1800" dirty="0"/>
              <a:t> – Range of electromagnetic spectrum that can be detected by the human eye.</a:t>
            </a:r>
          </a:p>
          <a:p>
            <a:pPr lvl="0"/>
            <a:r>
              <a:rPr lang="en-US" sz="1800" b="1" dirty="0"/>
              <a:t>Infrared</a:t>
            </a:r>
            <a:r>
              <a:rPr lang="en-US" sz="1800" dirty="0"/>
              <a:t> – Type of electromagnetic radiation that involves heat.</a:t>
            </a:r>
          </a:p>
          <a:p>
            <a:pPr lvl="0"/>
            <a:r>
              <a:rPr lang="en-US" sz="1800" b="1" dirty="0"/>
              <a:t>Absorption</a:t>
            </a:r>
            <a:r>
              <a:rPr lang="en-US" sz="1800" dirty="0"/>
              <a:t> – The loss of light as it passes through a material.</a:t>
            </a:r>
          </a:p>
          <a:p>
            <a:pPr lvl="0"/>
            <a:r>
              <a:rPr lang="en-US" sz="1800" b="1" dirty="0"/>
              <a:t>Reflection</a:t>
            </a:r>
            <a:r>
              <a:rPr lang="en-US" sz="1800" dirty="0"/>
              <a:t> – The return of light by a material.</a:t>
            </a:r>
          </a:p>
          <a:p>
            <a:pPr lvl="0"/>
            <a:r>
              <a:rPr lang="en-US" sz="1800" b="1" dirty="0"/>
              <a:t>Transmission</a:t>
            </a:r>
            <a:r>
              <a:rPr lang="en-US" sz="1800" dirty="0"/>
              <a:t> – The passage of light through a material.</a:t>
            </a:r>
          </a:p>
          <a:p>
            <a:pPr lvl="0"/>
            <a:r>
              <a:rPr lang="en-US" sz="1800" b="1" dirty="0"/>
              <a:t>Refraction</a:t>
            </a:r>
            <a:r>
              <a:rPr lang="en-US" sz="1800" dirty="0"/>
              <a:t> – The bending of light as they pass between mediums.</a:t>
            </a:r>
          </a:p>
          <a:p>
            <a:pPr lvl="0"/>
            <a:r>
              <a:rPr lang="en-US" sz="1800" b="1" dirty="0"/>
              <a:t>Translucent</a:t>
            </a:r>
            <a:r>
              <a:rPr lang="en-US" sz="1800" dirty="0"/>
              <a:t> – Allow only a part of the light through.</a:t>
            </a:r>
          </a:p>
          <a:p>
            <a:pPr lvl="0"/>
            <a:r>
              <a:rPr lang="en-US" sz="1800" b="1" dirty="0"/>
              <a:t>Opaque</a:t>
            </a:r>
            <a:r>
              <a:rPr lang="en-US" sz="1800" dirty="0"/>
              <a:t> – Reflect or absorb all light.</a:t>
            </a:r>
          </a:p>
          <a:p>
            <a:pPr lvl="0"/>
            <a:r>
              <a:rPr lang="en-US" sz="1800" b="1" dirty="0"/>
              <a:t>Thermal Conductors</a:t>
            </a:r>
            <a:r>
              <a:rPr lang="en-US" sz="1800" dirty="0"/>
              <a:t> – Materials that conduct heat readily.</a:t>
            </a:r>
          </a:p>
          <a:p>
            <a:pPr lvl="0"/>
            <a:r>
              <a:rPr lang="en-US" sz="1800" b="1" dirty="0"/>
              <a:t>Thermal Insulators</a:t>
            </a:r>
            <a:r>
              <a:rPr lang="en-US" sz="1800" dirty="0"/>
              <a:t> – Materials that limit heat transfer.</a:t>
            </a:r>
          </a:p>
          <a:p>
            <a:pPr lvl="0"/>
            <a:r>
              <a:rPr lang="en-US" sz="1800" b="1" dirty="0"/>
              <a:t>Electrical Conductors</a:t>
            </a:r>
            <a:r>
              <a:rPr lang="en-US" sz="1800" dirty="0"/>
              <a:t> – Materials that allow flow of electrical current.</a:t>
            </a:r>
          </a:p>
          <a:p>
            <a:pPr lvl="0"/>
            <a:r>
              <a:rPr lang="en-US" sz="1800" b="1" dirty="0"/>
              <a:t>Electrical Insulators</a:t>
            </a:r>
            <a:r>
              <a:rPr lang="en-US" sz="1800" dirty="0"/>
              <a:t> – Materials that limit the flow of electrical current</a:t>
            </a:r>
            <a:r>
              <a:rPr lang="en-US" sz="1800" dirty="0" smtClean="0"/>
              <a:t>.</a:t>
            </a:r>
            <a:endParaRPr lang="en-US" sz="1800" dirty="0"/>
          </a:p>
        </p:txBody>
      </p:sp>
    </p:spTree>
    <p:extLst>
      <p:ext uri="{BB962C8B-B14F-4D97-AF65-F5344CB8AC3E}">
        <p14:creationId xmlns:p14="http://schemas.microsoft.com/office/powerpoint/2010/main" val="3000977684"/>
      </p:ext>
    </p:extLst>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PEER2\NSF FELLOWS\Undergraduates\Grigoryan, Bagrat\DLC\1413 Effects of Electromagnetic Waves\pictures\E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81013"/>
            <a:ext cx="9144000" cy="4295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282239"/>
      </p:ext>
    </p:extLst>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Autofit/>
          </a:bodyPr>
          <a:lstStyle/>
          <a:p>
            <a:r>
              <a:rPr lang="en-US" sz="3600" dirty="0" smtClean="0"/>
              <a:t>Electromagnetic energy is created by vibrations that produce </a:t>
            </a:r>
            <a:r>
              <a:rPr lang="en-US" sz="3600" b="1" dirty="0" smtClean="0">
                <a:solidFill>
                  <a:srgbClr val="0070C0"/>
                </a:solidFill>
              </a:rPr>
              <a:t>waves</a:t>
            </a:r>
            <a:r>
              <a:rPr lang="en-US" sz="3600" dirty="0" smtClean="0"/>
              <a:t>.</a:t>
            </a:r>
            <a:endParaRPr lang="en-US" sz="3600" dirty="0"/>
          </a:p>
        </p:txBody>
      </p:sp>
      <p:sp>
        <p:nvSpPr>
          <p:cNvPr id="3" name="Content Placeholder 2"/>
          <p:cNvSpPr>
            <a:spLocks noGrp="1"/>
          </p:cNvSpPr>
          <p:nvPr>
            <p:ph idx="1"/>
          </p:nvPr>
        </p:nvSpPr>
        <p:spPr>
          <a:xfrm>
            <a:off x="457200" y="2133599"/>
            <a:ext cx="8229600" cy="2743201"/>
          </a:xfrm>
        </p:spPr>
        <p:txBody>
          <a:bodyPr>
            <a:normAutofit/>
          </a:bodyPr>
          <a:lstStyle/>
          <a:p>
            <a:pPr marL="0" indent="0">
              <a:buNone/>
            </a:pPr>
            <a:r>
              <a:rPr lang="en-US" sz="2800" dirty="0" smtClean="0"/>
              <a:t>Each electromagnetic wave emits a different level of energy. These energies travel silently at the speed of light and produce a “signature” wave – with a unique range of length, energy, and frequency – that scientists can identify and measure.</a:t>
            </a:r>
            <a:endParaRPr lang="en-US" sz="2800" dirty="0"/>
          </a:p>
        </p:txBody>
      </p:sp>
      <p:pic>
        <p:nvPicPr>
          <p:cNvPr id="2050" name="Picture 2" descr="V:\PEER2\NSF FELLOWS\Undergraduates\Grigoryan, Bagrat\DLC\1413 Effects of Electromagnetic Waves\pictures\colors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953000"/>
            <a:ext cx="3505200" cy="180669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V:\PEER2\NSF FELLOWS\Undergraduates\Grigoryan, Bagrat\DLC\1413 Effects of Electromagnetic Waves\pictures\scientis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610457"/>
            <a:ext cx="2895124" cy="2171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866067"/>
      </p:ext>
    </p:extLst>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 y="457200"/>
            <a:ext cx="8321040" cy="1554162"/>
          </a:xfrm>
        </p:spPr>
        <p:txBody>
          <a:bodyPr>
            <a:noAutofit/>
          </a:bodyPr>
          <a:lstStyle/>
          <a:p>
            <a:r>
              <a:rPr lang="en-US" sz="3600" dirty="0" smtClean="0"/>
              <a:t>We can measure the energy of an electromagnetic wave by measuring its </a:t>
            </a:r>
            <a:r>
              <a:rPr lang="en-US" sz="3600" b="1" dirty="0" smtClean="0">
                <a:solidFill>
                  <a:srgbClr val="00B050"/>
                </a:solidFill>
              </a:rPr>
              <a:t>frequency</a:t>
            </a:r>
            <a:r>
              <a:rPr lang="en-US" sz="3600" dirty="0" smtClean="0"/>
              <a:t>.</a:t>
            </a:r>
            <a:endParaRPr lang="en-US" sz="3600" dirty="0"/>
          </a:p>
        </p:txBody>
      </p:sp>
      <p:sp>
        <p:nvSpPr>
          <p:cNvPr id="3" name="Content Placeholder 2"/>
          <p:cNvSpPr>
            <a:spLocks noGrp="1"/>
          </p:cNvSpPr>
          <p:nvPr>
            <p:ph idx="1"/>
          </p:nvPr>
        </p:nvSpPr>
        <p:spPr>
          <a:xfrm>
            <a:off x="457200" y="2484437"/>
            <a:ext cx="8229600" cy="2087563"/>
          </a:xfrm>
        </p:spPr>
        <p:txBody>
          <a:bodyPr/>
          <a:lstStyle/>
          <a:p>
            <a:pPr marL="0" indent="0">
              <a:buNone/>
            </a:pPr>
            <a:r>
              <a:rPr lang="en-US" sz="2800" dirty="0" smtClean="0"/>
              <a:t>Frequency refers to the number of waves a vibration creates during a period of time. In general, the higher the frequency, or number of waves, the greater the energy of the radiation.</a:t>
            </a:r>
            <a:endParaRPr lang="en-US" sz="2800" dirty="0"/>
          </a:p>
        </p:txBody>
      </p:sp>
      <p:pic>
        <p:nvPicPr>
          <p:cNvPr id="3074" name="Picture 2" descr="V:\PEER2\NSF FELLOWS\Undergraduates\Grigoryan, Bagrat\DLC\1413 Effects of Electromagnetic Waves\pictures\freq.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228600" y="5238021"/>
            <a:ext cx="2019048" cy="146031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V:\PEER2\NSF FELLOWS\Undergraduates\Grigoryan, Bagrat\DLC\1413 Effects of Electromagnetic Waves\pictures\radiofreq.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4953113"/>
            <a:ext cx="1566520" cy="1782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093549"/>
      </p:ext>
    </p:extLst>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0"/>
            <a:ext cx="8321040" cy="1935162"/>
          </a:xfrm>
        </p:spPr>
        <p:txBody>
          <a:bodyPr>
            <a:noAutofit/>
          </a:bodyPr>
          <a:lstStyle/>
          <a:p>
            <a:r>
              <a:rPr lang="en-US" sz="3600" dirty="0" smtClean="0"/>
              <a:t>When we use the term “light”, we are referring to a group of electromagnetic waves called </a:t>
            </a:r>
            <a:r>
              <a:rPr lang="en-US" sz="3600" b="1" dirty="0" smtClean="0">
                <a:solidFill>
                  <a:srgbClr val="0070C0"/>
                </a:solidFill>
              </a:rPr>
              <a:t>visible light</a:t>
            </a:r>
            <a:r>
              <a:rPr lang="en-US" sz="3600" dirty="0" smtClean="0"/>
              <a:t>.</a:t>
            </a:r>
            <a:endParaRPr lang="en-US" sz="3600" dirty="0"/>
          </a:p>
        </p:txBody>
      </p:sp>
      <p:sp>
        <p:nvSpPr>
          <p:cNvPr id="3" name="Content Placeholder 2"/>
          <p:cNvSpPr>
            <a:spLocks noGrp="1"/>
          </p:cNvSpPr>
          <p:nvPr>
            <p:ph idx="1"/>
          </p:nvPr>
        </p:nvSpPr>
        <p:spPr>
          <a:xfrm>
            <a:off x="457200" y="2544763"/>
            <a:ext cx="8001000" cy="2789238"/>
          </a:xfrm>
        </p:spPr>
        <p:txBody>
          <a:bodyPr/>
          <a:lstStyle/>
          <a:p>
            <a:pPr marL="0" indent="0">
              <a:buNone/>
            </a:pPr>
            <a:r>
              <a:rPr lang="en-US" sz="2800" dirty="0" smtClean="0"/>
              <a:t>Each individual wavelength within the spectrum of visible light wavelength represents a particular color. When light of that particular wavelength strikes our eye, we perceive that specific color sensation.</a:t>
            </a:r>
            <a:endParaRPr lang="en-US" sz="28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5058658"/>
            <a:ext cx="4111625" cy="1784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3776386"/>
      </p:ext>
    </p:extLst>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412480" cy="1477962"/>
          </a:xfrm>
        </p:spPr>
        <p:txBody>
          <a:bodyPr>
            <a:noAutofit/>
          </a:bodyPr>
          <a:lstStyle/>
          <a:p>
            <a:r>
              <a:rPr lang="en-US" sz="3600" dirty="0" smtClean="0"/>
              <a:t>Another popular group of waves from the electromagnetic spectrum involves </a:t>
            </a:r>
            <a:r>
              <a:rPr lang="en-US" sz="3600" b="1" dirty="0" smtClean="0">
                <a:solidFill>
                  <a:srgbClr val="C00000"/>
                </a:solidFill>
              </a:rPr>
              <a:t>infrared</a:t>
            </a:r>
            <a:r>
              <a:rPr lang="en-US" sz="3600" dirty="0" smtClean="0"/>
              <a:t>.</a:t>
            </a:r>
            <a:endParaRPr lang="en-US" sz="3600" dirty="0"/>
          </a:p>
        </p:txBody>
      </p:sp>
      <p:sp>
        <p:nvSpPr>
          <p:cNvPr id="3" name="Content Placeholder 2"/>
          <p:cNvSpPr>
            <a:spLocks noGrp="1"/>
          </p:cNvSpPr>
          <p:nvPr>
            <p:ph idx="1"/>
          </p:nvPr>
        </p:nvSpPr>
        <p:spPr>
          <a:xfrm>
            <a:off x="457200" y="2286000"/>
            <a:ext cx="8229600" cy="2133600"/>
          </a:xfrm>
        </p:spPr>
        <p:txBody>
          <a:bodyPr/>
          <a:lstStyle/>
          <a:p>
            <a:pPr marL="0" indent="0">
              <a:buNone/>
            </a:pPr>
            <a:r>
              <a:rPr lang="en-US" sz="2800" dirty="0" smtClean="0"/>
              <a:t>Infrared radiation is a type of electromagnetic radiation that involves heat, or thermal radiation.</a:t>
            </a:r>
          </a:p>
          <a:p>
            <a:pPr marL="0" indent="0">
              <a:buNone/>
            </a:pPr>
            <a:r>
              <a:rPr lang="en-US" sz="2800" dirty="0" smtClean="0"/>
              <a:t>All objects emit (give out) and absorb (take in) thermal radiation.</a:t>
            </a:r>
            <a:endParaRPr lang="en-US" sz="28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016167"/>
            <a:ext cx="2444151" cy="161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983" t="3579" r="3555" b="4151"/>
          <a:stretch/>
        </p:blipFill>
        <p:spPr bwMode="auto">
          <a:xfrm>
            <a:off x="6781800" y="4724400"/>
            <a:ext cx="1983658" cy="1958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8414389"/>
      </p:ext>
    </p:extLst>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3238"/>
            <a:ext cx="8229600" cy="1630362"/>
          </a:xfrm>
        </p:spPr>
        <p:txBody>
          <a:bodyPr>
            <a:noAutofit/>
          </a:bodyPr>
          <a:lstStyle/>
          <a:p>
            <a:r>
              <a:rPr lang="en-US" sz="3600" dirty="0" smtClean="0"/>
              <a:t>When light interacts with objects, it is either </a:t>
            </a:r>
            <a:r>
              <a:rPr lang="en-US" sz="3600" b="1" dirty="0" smtClean="0"/>
              <a:t>absorbed</a:t>
            </a:r>
            <a:r>
              <a:rPr lang="en-US" sz="3600" dirty="0" smtClean="0"/>
              <a:t>, </a:t>
            </a:r>
            <a:r>
              <a:rPr lang="en-US" sz="3600" b="1" dirty="0" smtClean="0"/>
              <a:t>reflected</a:t>
            </a:r>
            <a:r>
              <a:rPr lang="en-US" sz="3600" dirty="0" smtClean="0"/>
              <a:t>, </a:t>
            </a:r>
            <a:r>
              <a:rPr lang="en-US" sz="3600" b="1" dirty="0" smtClean="0"/>
              <a:t>transmitted</a:t>
            </a:r>
            <a:r>
              <a:rPr lang="en-US" sz="3600" dirty="0" smtClean="0"/>
              <a:t>,</a:t>
            </a:r>
            <a:r>
              <a:rPr lang="en-US" sz="3600" b="1" dirty="0" smtClean="0"/>
              <a:t> </a:t>
            </a:r>
            <a:r>
              <a:rPr lang="en-US" sz="3600" dirty="0" smtClean="0"/>
              <a:t>or </a:t>
            </a:r>
            <a:r>
              <a:rPr lang="en-US" sz="3600" b="1" dirty="0" smtClean="0"/>
              <a:t>refracted</a:t>
            </a:r>
            <a:r>
              <a:rPr lang="en-US" sz="3600" dirty="0" smtClean="0"/>
              <a:t>.</a:t>
            </a:r>
            <a:endParaRPr lang="en-US" sz="3600" dirty="0"/>
          </a:p>
        </p:txBody>
      </p:sp>
      <p:sp>
        <p:nvSpPr>
          <p:cNvPr id="3" name="Content Placeholder 2"/>
          <p:cNvSpPr>
            <a:spLocks noGrp="1"/>
          </p:cNvSpPr>
          <p:nvPr>
            <p:ph idx="1"/>
          </p:nvPr>
        </p:nvSpPr>
        <p:spPr>
          <a:xfrm>
            <a:off x="457200" y="2484437"/>
            <a:ext cx="8229600" cy="1173163"/>
          </a:xfrm>
        </p:spPr>
        <p:txBody>
          <a:bodyPr>
            <a:normAutofit/>
          </a:bodyPr>
          <a:lstStyle/>
          <a:p>
            <a:pPr marL="0" indent="0">
              <a:buNone/>
            </a:pPr>
            <a:r>
              <a:rPr lang="en-US" sz="2800" b="1" dirty="0" smtClean="0"/>
              <a:t>Absorption</a:t>
            </a:r>
            <a:r>
              <a:rPr lang="en-US" sz="2800" dirty="0" smtClean="0"/>
              <a:t> – The </a:t>
            </a:r>
            <a:r>
              <a:rPr lang="en-US" sz="2800" b="1" dirty="0" smtClean="0">
                <a:solidFill>
                  <a:srgbClr val="C00000"/>
                </a:solidFill>
              </a:rPr>
              <a:t>loss</a:t>
            </a:r>
            <a:r>
              <a:rPr lang="en-US" sz="2800" dirty="0" smtClean="0">
                <a:solidFill>
                  <a:srgbClr val="C00000"/>
                </a:solidFill>
              </a:rPr>
              <a:t> </a:t>
            </a:r>
            <a:r>
              <a:rPr lang="en-US" sz="2800" dirty="0" smtClean="0"/>
              <a:t>of light as it passes through a material.</a:t>
            </a:r>
          </a:p>
        </p:txBody>
      </p:sp>
      <p:pic>
        <p:nvPicPr>
          <p:cNvPr id="5122" name="Picture 2" descr="V:\PEER2\NSF FELLOWS\Undergraduates\Grigoryan, Bagrat\DLC\1413 Effects of Electromagnetic Waves\pictures\absorp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3466559"/>
            <a:ext cx="2362200" cy="249885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V:\PEER2\NSF FELLOWS\Undergraduates\Grigoryan, Bagrat\DLC\1413 Effects of Electromagnetic Waves\pictures\reflecti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6500" y="3161489"/>
            <a:ext cx="3657600" cy="369651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V:\PEER2\NSF FELLOWS\Undergraduates\Grigoryan, Bagrat\DLC\1413 Effects of Electromagnetic Waves\pictures\transmissi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2813928" y="2413784"/>
            <a:ext cx="2706884" cy="47975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PATH OF LIG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76550" y="3753465"/>
            <a:ext cx="2857499" cy="25146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57200" y="2484798"/>
            <a:ext cx="8229600" cy="954107"/>
          </a:xfrm>
          <a:prstGeom prst="rect">
            <a:avLst/>
          </a:prstGeom>
          <a:noFill/>
        </p:spPr>
        <p:txBody>
          <a:bodyPr wrap="square" rtlCol="0">
            <a:spAutoFit/>
          </a:bodyPr>
          <a:lstStyle/>
          <a:p>
            <a:r>
              <a:rPr lang="en-US" sz="2800" b="1" dirty="0"/>
              <a:t>Refraction</a:t>
            </a:r>
            <a:r>
              <a:rPr lang="en-US" sz="2800" dirty="0"/>
              <a:t> – The </a:t>
            </a:r>
            <a:r>
              <a:rPr lang="en-US" sz="2800" b="1" dirty="0">
                <a:solidFill>
                  <a:srgbClr val="C00000"/>
                </a:solidFill>
              </a:rPr>
              <a:t>bending</a:t>
            </a:r>
            <a:r>
              <a:rPr lang="en-US" sz="2800" dirty="0"/>
              <a:t> of light as they pass between mediums</a:t>
            </a:r>
            <a:r>
              <a:rPr lang="en-US" sz="2800" dirty="0" smtClean="0"/>
              <a:t>.</a:t>
            </a:r>
            <a:endParaRPr lang="en-US" sz="2800" dirty="0"/>
          </a:p>
        </p:txBody>
      </p:sp>
      <p:sp>
        <p:nvSpPr>
          <p:cNvPr id="6" name="TextBox 5"/>
          <p:cNvSpPr txBox="1"/>
          <p:nvPr/>
        </p:nvSpPr>
        <p:spPr>
          <a:xfrm>
            <a:off x="457200" y="2477728"/>
            <a:ext cx="8229600" cy="954107"/>
          </a:xfrm>
          <a:prstGeom prst="rect">
            <a:avLst/>
          </a:prstGeom>
          <a:noFill/>
        </p:spPr>
        <p:txBody>
          <a:bodyPr wrap="square" rtlCol="0">
            <a:spAutoFit/>
          </a:bodyPr>
          <a:lstStyle/>
          <a:p>
            <a:r>
              <a:rPr lang="en-US" sz="2800" b="1" dirty="0"/>
              <a:t>Transmission</a:t>
            </a:r>
            <a:r>
              <a:rPr lang="en-US" sz="2800" dirty="0"/>
              <a:t> – The </a:t>
            </a:r>
            <a:r>
              <a:rPr lang="en-US" sz="2800" b="1" dirty="0" smtClean="0">
                <a:solidFill>
                  <a:srgbClr val="C00000"/>
                </a:solidFill>
              </a:rPr>
              <a:t>passage</a:t>
            </a:r>
            <a:r>
              <a:rPr lang="en-US" sz="2800" b="1" dirty="0" smtClean="0"/>
              <a:t> </a:t>
            </a:r>
            <a:r>
              <a:rPr lang="en-US" sz="2800" dirty="0" smtClean="0"/>
              <a:t>of </a:t>
            </a:r>
            <a:r>
              <a:rPr lang="en-US" sz="2800" dirty="0"/>
              <a:t>light through a material</a:t>
            </a:r>
            <a:r>
              <a:rPr lang="en-US" sz="2800" dirty="0" smtClean="0"/>
              <a:t>.</a:t>
            </a:r>
            <a:endParaRPr lang="en-US" sz="2800" dirty="0"/>
          </a:p>
        </p:txBody>
      </p:sp>
      <p:sp>
        <p:nvSpPr>
          <p:cNvPr id="5" name="TextBox 4"/>
          <p:cNvSpPr txBox="1"/>
          <p:nvPr/>
        </p:nvSpPr>
        <p:spPr>
          <a:xfrm>
            <a:off x="457200" y="2485104"/>
            <a:ext cx="8229600" cy="523220"/>
          </a:xfrm>
          <a:prstGeom prst="rect">
            <a:avLst/>
          </a:prstGeom>
          <a:noFill/>
        </p:spPr>
        <p:txBody>
          <a:bodyPr wrap="square" rtlCol="0">
            <a:spAutoFit/>
          </a:bodyPr>
          <a:lstStyle/>
          <a:p>
            <a:r>
              <a:rPr lang="en-US" sz="2800" b="1" dirty="0"/>
              <a:t>Reflection</a:t>
            </a:r>
            <a:r>
              <a:rPr lang="en-US" sz="2800" dirty="0"/>
              <a:t> – The </a:t>
            </a:r>
            <a:r>
              <a:rPr lang="en-US" sz="2800" b="1" dirty="0">
                <a:solidFill>
                  <a:srgbClr val="C00000"/>
                </a:solidFill>
              </a:rPr>
              <a:t>return</a:t>
            </a:r>
            <a:r>
              <a:rPr lang="en-US" sz="2800" dirty="0"/>
              <a:t> of light by a material</a:t>
            </a:r>
            <a:r>
              <a:rPr lang="en-US" sz="2800" dirty="0" smtClean="0"/>
              <a:t>.</a:t>
            </a:r>
            <a:endParaRPr lang="en-US" sz="2800" dirty="0"/>
          </a:p>
        </p:txBody>
      </p:sp>
    </p:spTree>
    <p:extLst>
      <p:ext uri="{BB962C8B-B14F-4D97-AF65-F5344CB8AC3E}">
        <p14:creationId xmlns:p14="http://schemas.microsoft.com/office/powerpoint/2010/main" val="545294801"/>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barn(inVertical)">
                                      <p:cBhvr>
                                        <p:cTn id="12" dur="5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3">
                                            <p:txEl>
                                              <p:pRg st="0" end="0"/>
                                            </p:txEl>
                                          </p:spTgt>
                                        </p:tgtEl>
                                      </p:cBhvr>
                                    </p:animEffect>
                                    <p:set>
                                      <p:cBhvr>
                                        <p:cTn id="17" dur="1" fill="hold">
                                          <p:stCondLst>
                                            <p:cond delay="499"/>
                                          </p:stCondLst>
                                        </p:cTn>
                                        <p:tgtEl>
                                          <p:spTgt spid="3">
                                            <p:txEl>
                                              <p:pRg st="0" end="0"/>
                                            </p:txEl>
                                          </p:spTgt>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5122"/>
                                        </p:tgtEl>
                                      </p:cBhvr>
                                    </p:animEffect>
                                    <p:set>
                                      <p:cBhvr>
                                        <p:cTn id="20" dur="1" fill="hold">
                                          <p:stCondLst>
                                            <p:cond delay="499"/>
                                          </p:stCondLst>
                                        </p:cTn>
                                        <p:tgtEl>
                                          <p:spTgt spid="5122"/>
                                        </p:tgtEl>
                                        <p:attrNameLst>
                                          <p:attrName>style.visibility</p:attrName>
                                        </p:attrNameLst>
                                      </p:cBhvr>
                                      <p:to>
                                        <p:strVal val="hidden"/>
                                      </p:to>
                                    </p:set>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anim calcmode="lin" valueType="num">
                                      <p:cBhvr>
                                        <p:cTn id="25" dur="500" fill="hold"/>
                                        <p:tgtEl>
                                          <p:spTgt spid="5"/>
                                        </p:tgtEl>
                                        <p:attrNameLst>
                                          <p:attrName>ppt_x</p:attrName>
                                        </p:attrNameLst>
                                      </p:cBhvr>
                                      <p:tavLst>
                                        <p:tav tm="0">
                                          <p:val>
                                            <p:strVal val="#ppt_x"/>
                                          </p:val>
                                        </p:tav>
                                        <p:tav tm="100000">
                                          <p:val>
                                            <p:strVal val="#ppt_x"/>
                                          </p:val>
                                        </p:tav>
                                      </p:tavLst>
                                    </p:anim>
                                    <p:anim calcmode="lin" valueType="num">
                                      <p:cBhvr>
                                        <p:cTn id="26" dur="500" fill="hold"/>
                                        <p:tgtEl>
                                          <p:spTgt spid="5"/>
                                        </p:tgtEl>
                                        <p:attrNameLst>
                                          <p:attrName>ppt_y</p:attrName>
                                        </p:attrNameLst>
                                      </p:cBhvr>
                                      <p:tavLst>
                                        <p:tav tm="0">
                                          <p:val>
                                            <p:strVal val="#ppt_y+.1"/>
                                          </p:val>
                                        </p:tav>
                                        <p:tav tm="100000">
                                          <p:val>
                                            <p:strVal val="#ppt_y"/>
                                          </p:val>
                                        </p:tav>
                                      </p:tavLst>
                                    </p:anim>
                                  </p:childTnLst>
                                </p:cTn>
                              </p:par>
                              <p:par>
                                <p:cTn id="27" presetID="6" presetClass="entr" presetSubtype="16" fill="hold" nodeType="withEffect">
                                  <p:stCondLst>
                                    <p:cond delay="0"/>
                                  </p:stCondLst>
                                  <p:childTnLst>
                                    <p:set>
                                      <p:cBhvr>
                                        <p:cTn id="28" dur="1" fill="hold">
                                          <p:stCondLst>
                                            <p:cond delay="0"/>
                                          </p:stCondLst>
                                        </p:cTn>
                                        <p:tgtEl>
                                          <p:spTgt spid="5123"/>
                                        </p:tgtEl>
                                        <p:attrNameLst>
                                          <p:attrName>style.visibility</p:attrName>
                                        </p:attrNameLst>
                                      </p:cBhvr>
                                      <p:to>
                                        <p:strVal val="visible"/>
                                      </p:to>
                                    </p:set>
                                    <p:animEffect transition="in" filter="circle(in)">
                                      <p:cBhvr>
                                        <p:cTn id="29" dur="500"/>
                                        <p:tgtEl>
                                          <p:spTgt spid="512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5123"/>
                                        </p:tgtEl>
                                      </p:cBhvr>
                                    </p:animEffect>
                                    <p:set>
                                      <p:cBhvr>
                                        <p:cTn id="37" dur="1" fill="hold">
                                          <p:stCondLst>
                                            <p:cond delay="499"/>
                                          </p:stCondLst>
                                        </p:cTn>
                                        <p:tgtEl>
                                          <p:spTgt spid="5123"/>
                                        </p:tgtEl>
                                        <p:attrNameLst>
                                          <p:attrName>style.visibility</p:attrName>
                                        </p:attrNameLst>
                                      </p:cBhvr>
                                      <p:to>
                                        <p:strVal val="hidden"/>
                                      </p:to>
                                    </p:set>
                                  </p:childTnLst>
                                </p:cTn>
                              </p:par>
                            </p:childTnLst>
                          </p:cTn>
                        </p:par>
                        <p:par>
                          <p:cTn id="38" fill="hold">
                            <p:stCondLst>
                              <p:cond delay="500"/>
                            </p:stCondLst>
                            <p:childTnLst>
                              <p:par>
                                <p:cTn id="39" presetID="42" presetClass="entr" presetSubtype="0" fill="hold" grpId="0"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anim calcmode="lin" valueType="num">
                                      <p:cBhvr>
                                        <p:cTn id="42" dur="500" fill="hold"/>
                                        <p:tgtEl>
                                          <p:spTgt spid="6"/>
                                        </p:tgtEl>
                                        <p:attrNameLst>
                                          <p:attrName>ppt_x</p:attrName>
                                        </p:attrNameLst>
                                      </p:cBhvr>
                                      <p:tavLst>
                                        <p:tav tm="0">
                                          <p:val>
                                            <p:strVal val="#ppt_x"/>
                                          </p:val>
                                        </p:tav>
                                        <p:tav tm="100000">
                                          <p:val>
                                            <p:strVal val="#ppt_x"/>
                                          </p:val>
                                        </p:tav>
                                      </p:tavLst>
                                    </p:anim>
                                    <p:anim calcmode="lin" valueType="num">
                                      <p:cBhvr>
                                        <p:cTn id="43" dur="500" fill="hold"/>
                                        <p:tgtEl>
                                          <p:spTgt spid="6"/>
                                        </p:tgtEl>
                                        <p:attrNameLst>
                                          <p:attrName>ppt_y</p:attrName>
                                        </p:attrNameLst>
                                      </p:cBhvr>
                                      <p:tavLst>
                                        <p:tav tm="0">
                                          <p:val>
                                            <p:strVal val="#ppt_y+.1"/>
                                          </p:val>
                                        </p:tav>
                                        <p:tav tm="100000">
                                          <p:val>
                                            <p:strVal val="#ppt_y"/>
                                          </p:val>
                                        </p:tav>
                                      </p:tavLst>
                                    </p:anim>
                                  </p:childTnLst>
                                </p:cTn>
                              </p:par>
                              <p:par>
                                <p:cTn id="44" presetID="22" presetClass="entr" presetSubtype="4" fill="hold" nodeType="withEffect">
                                  <p:stCondLst>
                                    <p:cond delay="0"/>
                                  </p:stCondLst>
                                  <p:childTnLst>
                                    <p:set>
                                      <p:cBhvr>
                                        <p:cTn id="45" dur="1" fill="hold">
                                          <p:stCondLst>
                                            <p:cond delay="0"/>
                                          </p:stCondLst>
                                        </p:cTn>
                                        <p:tgtEl>
                                          <p:spTgt spid="5124"/>
                                        </p:tgtEl>
                                        <p:attrNameLst>
                                          <p:attrName>style.visibility</p:attrName>
                                        </p:attrNameLst>
                                      </p:cBhvr>
                                      <p:to>
                                        <p:strVal val="visible"/>
                                      </p:to>
                                    </p:set>
                                    <p:animEffect transition="in" filter="wipe(down)">
                                      <p:cBhvr>
                                        <p:cTn id="46" dur="500"/>
                                        <p:tgtEl>
                                          <p:spTgt spid="51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1" nodeType="clickEffect">
                                  <p:stCondLst>
                                    <p:cond delay="0"/>
                                  </p:stCondLst>
                                  <p:childTnLst>
                                    <p:animEffect transition="out" filter="fade">
                                      <p:cBhvr>
                                        <p:cTn id="50" dur="500"/>
                                        <p:tgtEl>
                                          <p:spTgt spid="6"/>
                                        </p:tgtEl>
                                      </p:cBhvr>
                                    </p:animEffect>
                                    <p:set>
                                      <p:cBhvr>
                                        <p:cTn id="51" dur="1" fill="hold">
                                          <p:stCondLst>
                                            <p:cond delay="499"/>
                                          </p:stCondLst>
                                        </p:cTn>
                                        <p:tgtEl>
                                          <p:spTgt spid="6"/>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5124"/>
                                        </p:tgtEl>
                                      </p:cBhvr>
                                    </p:animEffect>
                                    <p:set>
                                      <p:cBhvr>
                                        <p:cTn id="54" dur="1" fill="hold">
                                          <p:stCondLst>
                                            <p:cond delay="499"/>
                                          </p:stCondLst>
                                        </p:cTn>
                                        <p:tgtEl>
                                          <p:spTgt spid="5124"/>
                                        </p:tgtEl>
                                        <p:attrNameLst>
                                          <p:attrName>style.visibility</p:attrName>
                                        </p:attrNameLst>
                                      </p:cBhvr>
                                      <p:to>
                                        <p:strVal val="hidden"/>
                                      </p:to>
                                    </p:set>
                                  </p:childTnLst>
                                </p:cTn>
                              </p:par>
                            </p:childTnLst>
                          </p:cTn>
                        </p:par>
                        <p:par>
                          <p:cTn id="55" fill="hold">
                            <p:stCondLst>
                              <p:cond delay="500"/>
                            </p:stCondLst>
                            <p:childTnLst>
                              <p:par>
                                <p:cTn id="56" presetID="42" presetClass="entr" presetSubtype="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500"/>
                                        <p:tgtEl>
                                          <p:spTgt spid="7"/>
                                        </p:tgtEl>
                                      </p:cBhvr>
                                    </p:animEffect>
                                    <p:anim calcmode="lin" valueType="num">
                                      <p:cBhvr>
                                        <p:cTn id="59" dur="500" fill="hold"/>
                                        <p:tgtEl>
                                          <p:spTgt spid="7"/>
                                        </p:tgtEl>
                                        <p:attrNameLst>
                                          <p:attrName>ppt_x</p:attrName>
                                        </p:attrNameLst>
                                      </p:cBhvr>
                                      <p:tavLst>
                                        <p:tav tm="0">
                                          <p:val>
                                            <p:strVal val="#ppt_x"/>
                                          </p:val>
                                        </p:tav>
                                        <p:tav tm="100000">
                                          <p:val>
                                            <p:strVal val="#ppt_x"/>
                                          </p:val>
                                        </p:tav>
                                      </p:tavLst>
                                    </p:anim>
                                    <p:anim calcmode="lin" valueType="num">
                                      <p:cBhvr>
                                        <p:cTn id="60" dur="500" fill="hold"/>
                                        <p:tgtEl>
                                          <p:spTgt spid="7"/>
                                        </p:tgtEl>
                                        <p:attrNameLst>
                                          <p:attrName>ppt_y</p:attrName>
                                        </p:attrNameLst>
                                      </p:cBhvr>
                                      <p:tavLst>
                                        <p:tav tm="0">
                                          <p:val>
                                            <p:strVal val="#ppt_y+.1"/>
                                          </p:val>
                                        </p:tav>
                                        <p:tav tm="100000">
                                          <p:val>
                                            <p:strVal val="#ppt_y"/>
                                          </p:val>
                                        </p:tav>
                                      </p:tavLst>
                                    </p:anim>
                                  </p:childTnLst>
                                </p:cTn>
                              </p:par>
                              <p:par>
                                <p:cTn id="61" presetID="14" presetClass="entr" presetSubtype="10" fill="hold"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randombar(horizontal)">
                                      <p:cBhvr>
                                        <p:cTn id="6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7" grpId="0"/>
      <p:bldP spid="6" grpId="0"/>
      <p:bldP spid="6" grpId="1"/>
      <p:bldP spid="5" grpId="0"/>
      <p:bldP spid="5"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rmAutofit/>
          </a:bodyPr>
          <a:lstStyle/>
          <a:p>
            <a:r>
              <a:rPr lang="en-US" sz="3600" dirty="0" smtClean="0"/>
              <a:t>Let’s look at an example of </a:t>
            </a:r>
            <a:r>
              <a:rPr lang="en-US" sz="3600" b="1" dirty="0" smtClean="0">
                <a:solidFill>
                  <a:srgbClr val="FFC000"/>
                </a:solidFill>
              </a:rPr>
              <a:t>absorption</a:t>
            </a:r>
            <a:r>
              <a:rPr lang="en-US" sz="3600" dirty="0" smtClean="0"/>
              <a:t>…</a:t>
            </a:r>
            <a:endParaRPr lang="en-US" sz="3600" dirty="0"/>
          </a:p>
        </p:txBody>
      </p:sp>
      <p:sp>
        <p:nvSpPr>
          <p:cNvPr id="3" name="Content Placeholder 2"/>
          <p:cNvSpPr>
            <a:spLocks noGrp="1"/>
          </p:cNvSpPr>
          <p:nvPr>
            <p:ph idx="1"/>
          </p:nvPr>
        </p:nvSpPr>
        <p:spPr>
          <a:xfrm>
            <a:off x="457200" y="1805050"/>
            <a:ext cx="8229600" cy="2667000"/>
          </a:xfrm>
        </p:spPr>
        <p:txBody>
          <a:bodyPr/>
          <a:lstStyle/>
          <a:p>
            <a:pPr marL="0" indent="0">
              <a:buNone/>
            </a:pPr>
            <a:r>
              <a:rPr lang="en-US" sz="2800" dirty="0" smtClean="0"/>
              <a:t>When you go to the dentist, one of the first things they do is obtain an x-ray of you. Unnecessary exposure of x-ray radiation can be harmful, so doctors try to minimize the area that those electromagnetic waves interact with your body by making you wear special protective clothing.</a:t>
            </a:r>
            <a:endParaRPr lang="en-US" sz="2800" dirty="0"/>
          </a:p>
        </p:txBody>
      </p:sp>
      <p:pic>
        <p:nvPicPr>
          <p:cNvPr id="9218" name="Picture 2" descr="V:\PEER2\NSF FELLOWS\Undergraduates\Grigoryan, Bagrat\DLC\1413 Effects of Electromagnetic Waves\pictures\do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847" y="4590182"/>
            <a:ext cx="1980953" cy="215873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V:\PEER2\NSF FELLOWS\Undergraduates\Grigoryan, Bagrat\DLC\1413 Effects of Electromagnetic Waves\pictures\xraymachin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4831347"/>
            <a:ext cx="224605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V:\PEER2\NSF FELLOWS\Undergraduates\Grigoryan, Bagrat\DLC\1413 Effects of Electromagnetic Waves\pictures\apro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8500" y="4557295"/>
            <a:ext cx="2438400" cy="2224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231385"/>
      </p:ext>
    </p:extLst>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10203784">
  <a:themeElements>
    <a:clrScheme name="Office Theme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Office Theme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Office Theme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ffice Theme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Office Theme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Office Theme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Office Theme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Office Theme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Office Theme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Office Theme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Office Theme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10203784</Template>
  <TotalTime>1485</TotalTime>
  <Words>1742</Words>
  <Application>Microsoft Office PowerPoint</Application>
  <PresentationFormat>On-screen Show (4:3)</PresentationFormat>
  <Paragraphs>106</Paragraphs>
  <Slides>27</Slides>
  <Notes>14</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10203784</vt:lpstr>
      <vt:lpstr>Electromagnetic Waves and Material Interactions</vt:lpstr>
      <vt:lpstr>Light, microwave, x-ray, TV, and cell phone transmission are all kinds of electromagnetic waves.</vt:lpstr>
      <vt:lpstr>PowerPoint Presentation</vt:lpstr>
      <vt:lpstr>Electromagnetic energy is created by vibrations that produce waves.</vt:lpstr>
      <vt:lpstr>We can measure the energy of an electromagnetic wave by measuring its frequency.</vt:lpstr>
      <vt:lpstr>When we use the term “light”, we are referring to a group of electromagnetic waves called visible light.</vt:lpstr>
      <vt:lpstr>Another popular group of waves from the electromagnetic spectrum involves infrared.</vt:lpstr>
      <vt:lpstr>When light interacts with objects, it is either absorbed, reflected, transmitted, or refracted.</vt:lpstr>
      <vt:lpstr>Let’s look at an example of absorption…</vt:lpstr>
      <vt:lpstr>What do these special clothes do?</vt:lpstr>
      <vt:lpstr>Another example of absorption of electromagnetic waves in our daily lives involve the use of a microwave.</vt:lpstr>
      <vt:lpstr>How do microwaves heat up food?</vt:lpstr>
      <vt:lpstr>Let’s look at an example of reflection…</vt:lpstr>
      <vt:lpstr>How does an object reflect light in a mirror?</vt:lpstr>
      <vt:lpstr>Reflection can also involve scattering of light…</vt:lpstr>
      <vt:lpstr>Let’s look at an example of transmission…</vt:lpstr>
      <vt:lpstr>Why are shadows formed?</vt:lpstr>
      <vt:lpstr>Let’s look at an example of refraction…</vt:lpstr>
      <vt:lpstr>Why does refraction happen?</vt:lpstr>
      <vt:lpstr>Light interaction with objects can involve combinations of absorption, reflection, transmission, and refraction.</vt:lpstr>
      <vt:lpstr>Electromagnetic waves can also change the temperature of an object.</vt:lpstr>
      <vt:lpstr>Materials are chosen for specific applications due to their special properties.</vt:lpstr>
      <vt:lpstr>Conduction involves transferring heat between substances that are in direct contact with each other.</vt:lpstr>
      <vt:lpstr>A popular example of conduction can be found in cooking.</vt:lpstr>
      <vt:lpstr>Materials can expand or contract due to presence or absence of of heat.</vt:lpstr>
      <vt:lpstr>Materials are also chosen for their electrical properties.</vt:lpstr>
      <vt:lpstr>Summary</vt:lpstr>
    </vt:vector>
  </TitlesOfParts>
  <Company>College of Veterinary Medicine - Texas A&amp;M Univ.</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 Johnson's Lab</dc:creator>
  <cp:lastModifiedBy>Lab, L Johnson's</cp:lastModifiedBy>
  <cp:revision>343</cp:revision>
  <dcterms:created xsi:type="dcterms:W3CDTF">2013-07-01T18:44:23Z</dcterms:created>
  <dcterms:modified xsi:type="dcterms:W3CDTF">2013-09-10T21:23:18Z</dcterms:modified>
</cp:coreProperties>
</file>