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62" r:id="rId3"/>
    <p:sldId id="257" r:id="rId4"/>
    <p:sldId id="259" r:id="rId5"/>
    <p:sldId id="260" r:id="rId6"/>
    <p:sldId id="265" r:id="rId7"/>
    <p:sldId id="269" r:id="rId8"/>
    <p:sldId id="261" r:id="rId9"/>
    <p:sldId id="264" r:id="rId10"/>
    <p:sldId id="272" r:id="rId11"/>
    <p:sldId id="273" r:id="rId12"/>
    <p:sldId id="275" r:id="rId13"/>
    <p:sldId id="274" r:id="rId14"/>
    <p:sldId id="278" r:id="rId15"/>
    <p:sldId id="279" r:id="rId16"/>
    <p:sldId id="276" r:id="rId17"/>
    <p:sldId id="287" r:id="rId18"/>
    <p:sldId id="277" r:id="rId19"/>
    <p:sldId id="280" r:id="rId20"/>
    <p:sldId id="263" r:id="rId21"/>
    <p:sldId id="258" r:id="rId22"/>
    <p:sldId id="270" r:id="rId23"/>
    <p:sldId id="271" r:id="rId24"/>
    <p:sldId id="284" r:id="rId25"/>
    <p:sldId id="282"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1" autoAdjust="0"/>
    <p:restoredTop sz="87370" autoAdjust="0"/>
  </p:normalViewPr>
  <p:slideViewPr>
    <p:cSldViewPr>
      <p:cViewPr>
        <p:scale>
          <a:sx n="94" d="100"/>
          <a:sy n="94" d="100"/>
        </p:scale>
        <p:origin x="-9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56F9FA-BEC1-4328-9BAA-DE1C261675A3}" type="datetimeFigureOut">
              <a:rPr lang="en-US" smtClean="0"/>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6CC227-3534-42DE-B61D-3DEF4D5ED662}" type="slidenum">
              <a:rPr lang="en-US" smtClean="0"/>
              <a:t>‹#›</a:t>
            </a:fld>
            <a:endParaRPr lang="en-US"/>
          </a:p>
        </p:txBody>
      </p:sp>
    </p:spTree>
    <p:extLst>
      <p:ext uri="{BB962C8B-B14F-4D97-AF65-F5344CB8AC3E}">
        <p14:creationId xmlns:p14="http://schemas.microsoft.com/office/powerpoint/2010/main" val="109408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6.P.3.2 Explain the effects of electromagnetic waves on various materials to include absorption, scattering, and change in temperature. 6.P.3.3 Explain the suitability of materials for use in technological design based on a response to heat (to include conduction, expansion, and contraction) and electrical energy (conductors and insulators). </a:t>
            </a:r>
          </a:p>
        </p:txBody>
      </p:sp>
      <p:sp>
        <p:nvSpPr>
          <p:cNvPr id="4" name="Slide Number Placeholder 3"/>
          <p:cNvSpPr>
            <a:spLocks noGrp="1"/>
          </p:cNvSpPr>
          <p:nvPr>
            <p:ph type="sldNum" sz="quarter" idx="10"/>
          </p:nvPr>
        </p:nvSpPr>
        <p:spPr/>
        <p:txBody>
          <a:bodyPr/>
          <a:lstStyle/>
          <a:p>
            <a:fld id="{776CC227-3534-42DE-B61D-3DEF4D5ED662}" type="slidenum">
              <a:rPr lang="en-US" smtClean="0"/>
              <a:t>1</a:t>
            </a:fld>
            <a:endParaRPr lang="en-US"/>
          </a:p>
        </p:txBody>
      </p:sp>
    </p:spTree>
    <p:extLst>
      <p:ext uri="{BB962C8B-B14F-4D97-AF65-F5344CB8AC3E}">
        <p14:creationId xmlns:p14="http://schemas.microsoft.com/office/powerpoint/2010/main" val="24155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20</a:t>
            </a:fld>
            <a:endParaRPr lang="en-US"/>
          </a:p>
        </p:txBody>
      </p:sp>
    </p:spTree>
    <p:extLst>
      <p:ext uri="{BB962C8B-B14F-4D97-AF65-F5344CB8AC3E}">
        <p14:creationId xmlns:p14="http://schemas.microsoft.com/office/powerpoint/2010/main" val="157940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21</a:t>
            </a:fld>
            <a:endParaRPr lang="en-US"/>
          </a:p>
        </p:txBody>
      </p:sp>
    </p:spTree>
    <p:extLst>
      <p:ext uri="{BB962C8B-B14F-4D97-AF65-F5344CB8AC3E}">
        <p14:creationId xmlns:p14="http://schemas.microsoft.com/office/powerpoint/2010/main" val="318989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22</a:t>
            </a:fld>
            <a:endParaRPr lang="en-US"/>
          </a:p>
        </p:txBody>
      </p:sp>
    </p:spTree>
    <p:extLst>
      <p:ext uri="{BB962C8B-B14F-4D97-AF65-F5344CB8AC3E}">
        <p14:creationId xmlns:p14="http://schemas.microsoft.com/office/powerpoint/2010/main" val="1530764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25</a:t>
            </a:fld>
            <a:endParaRPr lang="en-US"/>
          </a:p>
        </p:txBody>
      </p:sp>
    </p:spTree>
    <p:extLst>
      <p:ext uri="{BB962C8B-B14F-4D97-AF65-F5344CB8AC3E}">
        <p14:creationId xmlns:p14="http://schemas.microsoft.com/office/powerpoint/2010/main" val="154787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26</a:t>
            </a:fld>
            <a:endParaRPr lang="en-US"/>
          </a:p>
        </p:txBody>
      </p:sp>
    </p:spTree>
    <p:extLst>
      <p:ext uri="{BB962C8B-B14F-4D97-AF65-F5344CB8AC3E}">
        <p14:creationId xmlns:p14="http://schemas.microsoft.com/office/powerpoint/2010/main" val="30656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3</a:t>
            </a:fld>
            <a:endParaRPr lang="en-US"/>
          </a:p>
        </p:txBody>
      </p:sp>
    </p:spTree>
    <p:extLst>
      <p:ext uri="{BB962C8B-B14F-4D97-AF65-F5344CB8AC3E}">
        <p14:creationId xmlns:p14="http://schemas.microsoft.com/office/powerpoint/2010/main" val="335275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7</a:t>
            </a:fld>
            <a:endParaRPr lang="en-US"/>
          </a:p>
        </p:txBody>
      </p:sp>
    </p:spTree>
    <p:extLst>
      <p:ext uri="{BB962C8B-B14F-4D97-AF65-F5344CB8AC3E}">
        <p14:creationId xmlns:p14="http://schemas.microsoft.com/office/powerpoint/2010/main" val="2776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8</a:t>
            </a:fld>
            <a:endParaRPr lang="en-US"/>
          </a:p>
        </p:txBody>
      </p:sp>
    </p:spTree>
    <p:extLst>
      <p:ext uri="{BB962C8B-B14F-4D97-AF65-F5344CB8AC3E}">
        <p14:creationId xmlns:p14="http://schemas.microsoft.com/office/powerpoint/2010/main" val="43850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9</a:t>
            </a:fld>
            <a:endParaRPr lang="en-US"/>
          </a:p>
        </p:txBody>
      </p:sp>
    </p:spTree>
    <p:extLst>
      <p:ext uri="{BB962C8B-B14F-4D97-AF65-F5344CB8AC3E}">
        <p14:creationId xmlns:p14="http://schemas.microsoft.com/office/powerpoint/2010/main" val="280763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also scatters the energy absorbed by</a:t>
            </a:r>
            <a:r>
              <a:rPr lang="en-US" baseline="0" dirty="0" smtClean="0"/>
              <a:t> x-rays</a:t>
            </a:r>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10</a:t>
            </a:fld>
            <a:endParaRPr lang="en-US"/>
          </a:p>
        </p:txBody>
      </p:sp>
    </p:spTree>
    <p:extLst>
      <p:ext uri="{BB962C8B-B14F-4D97-AF65-F5344CB8AC3E}">
        <p14:creationId xmlns:p14="http://schemas.microsoft.com/office/powerpoint/2010/main" val="233269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14</a:t>
            </a:fld>
            <a:endParaRPr lang="en-US"/>
          </a:p>
        </p:txBody>
      </p:sp>
    </p:spTree>
    <p:extLst>
      <p:ext uri="{BB962C8B-B14F-4D97-AF65-F5344CB8AC3E}">
        <p14:creationId xmlns:p14="http://schemas.microsoft.com/office/powerpoint/2010/main" val="379880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16</a:t>
            </a:fld>
            <a:endParaRPr lang="en-US"/>
          </a:p>
        </p:txBody>
      </p:sp>
    </p:spTree>
    <p:extLst>
      <p:ext uri="{BB962C8B-B14F-4D97-AF65-F5344CB8AC3E}">
        <p14:creationId xmlns:p14="http://schemas.microsoft.com/office/powerpoint/2010/main" val="477755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6CC227-3534-42DE-B61D-3DEF4D5ED662}" type="slidenum">
              <a:rPr lang="en-US" smtClean="0"/>
              <a:t>17</a:t>
            </a:fld>
            <a:endParaRPr lang="en-US"/>
          </a:p>
        </p:txBody>
      </p:sp>
    </p:spTree>
    <p:extLst>
      <p:ext uri="{BB962C8B-B14F-4D97-AF65-F5344CB8AC3E}">
        <p14:creationId xmlns:p14="http://schemas.microsoft.com/office/powerpoint/2010/main" val="124626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60" name="Group 24"/>
          <p:cNvGrpSpPr>
            <a:grpSpLocks/>
          </p:cNvGrpSpPr>
          <p:nvPr/>
        </p:nvGrpSpPr>
        <p:grpSpPr bwMode="auto">
          <a:xfrm>
            <a:off x="0" y="0"/>
            <a:ext cx="9144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39958" name="Group 22"/>
            <p:cNvGrpSpPr>
              <a:grpSpLocks/>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39939" name="Rectangle 3"/>
          <p:cNvSpPr>
            <a:spLocks noGrp="1" noChangeArrowheads="1"/>
          </p:cNvSpPr>
          <p:nvPr>
            <p:ph type="dt" sz="half" idx="2"/>
          </p:nvPr>
        </p:nvSpPr>
        <p:spPr>
          <a:xfrm>
            <a:off x="457200" y="6248400"/>
            <a:ext cx="2133600" cy="457200"/>
          </a:xfrm>
        </p:spPr>
        <p:txBody>
          <a:bodyPr/>
          <a:lstStyle>
            <a:lvl1pPr>
              <a:defRPr/>
            </a:lvl1pPr>
          </a:lstStyle>
          <a:p>
            <a:fld id="{E796BB89-924C-4B5C-8F90-6AEBCBDF0673}" type="datetimeFigureOut">
              <a:rPr lang="en-US" smtClean="0"/>
              <a:t>9/10/2013</a:t>
            </a:fld>
            <a:endParaRPr lang="en-US"/>
          </a:p>
        </p:txBody>
      </p:sp>
      <p:sp>
        <p:nvSpPr>
          <p:cNvPr id="39940" name="Rectangle 4"/>
          <p:cNvSpPr>
            <a:spLocks noGrp="1" noChangeArrowheads="1"/>
          </p:cNvSpPr>
          <p:nvPr>
            <p:ph type="ftr" sz="quarter" idx="3"/>
          </p:nvPr>
        </p:nvSpPr>
        <p:spPr/>
        <p:txBody>
          <a:bodyPr/>
          <a:lstStyle>
            <a:lvl1pPr>
              <a:defRPr/>
            </a:lvl1pPr>
          </a:lstStyle>
          <a:p>
            <a:endParaRPr lang="en-US"/>
          </a:p>
        </p:txBody>
      </p:sp>
      <p:sp>
        <p:nvSpPr>
          <p:cNvPr id="39941" name="Rectangle 5"/>
          <p:cNvSpPr>
            <a:spLocks noGrp="1" noChangeArrowheads="1"/>
          </p:cNvSpPr>
          <p:nvPr>
            <p:ph type="sldNum" sz="quarter" idx="4"/>
          </p:nvPr>
        </p:nvSpPr>
        <p:spPr/>
        <p:txBody>
          <a:bodyPr/>
          <a:lstStyle>
            <a:lvl1pPr>
              <a:defRPr/>
            </a:lvl1pPr>
          </a:lstStyle>
          <a:p>
            <a:fld id="{4B5B1B06-8385-4AA7-B2C6-A77B3E26307A}" type="slidenum">
              <a:rPr lang="en-US" smtClean="0"/>
              <a:t>‹#›</a:t>
            </a:fld>
            <a:endParaRPr lang="en-US"/>
          </a:p>
        </p:txBody>
      </p:sp>
      <p:sp>
        <p:nvSpPr>
          <p:cNvPr id="39953"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6" name="Date Placeholder 5"/>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3099411587"/>
      </p:ext>
    </p:extLst>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6" name="Date Placeholder 5"/>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1023939486"/>
      </p:ext>
    </p:extLst>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6" name="Date Placeholder 5"/>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3317856901"/>
      </p:ext>
    </p:extLst>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6" name="Date Placeholder 5"/>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3523510031"/>
      </p:ext>
    </p:extLst>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7" name="Date Placeholder 6"/>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3057442769"/>
      </p:ext>
    </p:extLst>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9" name="Date Placeholder 8"/>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612198094"/>
      </p:ext>
    </p:extLst>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5" name="Date Placeholder 4"/>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637907124"/>
      </p:ext>
    </p:extLst>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4" name="Date Placeholder 3"/>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1994511051"/>
      </p:ext>
    </p:extLst>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7" name="Date Placeholder 6"/>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3260796698"/>
      </p:ext>
    </p:extLst>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B5B1B06-8385-4AA7-B2C6-A77B3E26307A}" type="slidenum">
              <a:rPr lang="en-US" smtClean="0"/>
              <a:t>‹#›</a:t>
            </a:fld>
            <a:endParaRPr lang="en-US"/>
          </a:p>
        </p:txBody>
      </p:sp>
      <p:sp>
        <p:nvSpPr>
          <p:cNvPr id="7" name="Date Placeholder 6"/>
          <p:cNvSpPr>
            <a:spLocks noGrp="1"/>
          </p:cNvSpPr>
          <p:nvPr>
            <p:ph type="dt" sz="half" idx="12"/>
          </p:nvPr>
        </p:nvSpPr>
        <p:spPr/>
        <p:txBody>
          <a:bodyPr/>
          <a:lstStyle>
            <a:lvl1pPr>
              <a:defRPr/>
            </a:lvl1pPr>
          </a:lstStyle>
          <a:p>
            <a:fld id="{E796BB89-924C-4B5C-8F90-6AEBCBDF0673}" type="datetimeFigureOut">
              <a:rPr lang="en-US" smtClean="0"/>
              <a:t>9/10/2013</a:t>
            </a:fld>
            <a:endParaRPr lang="en-US"/>
          </a:p>
        </p:txBody>
      </p:sp>
    </p:spTree>
    <p:extLst>
      <p:ext uri="{BB962C8B-B14F-4D97-AF65-F5344CB8AC3E}">
        <p14:creationId xmlns:p14="http://schemas.microsoft.com/office/powerpoint/2010/main" val="457311597"/>
      </p:ext>
    </p:extLst>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B5B1B06-8385-4AA7-B2C6-A77B3E26307A}" type="slidenum">
              <a:rPr lang="en-US" smtClean="0"/>
              <a:t>‹#›</a:t>
            </a:fld>
            <a:endParaRPr lang="en-US"/>
          </a:p>
        </p:txBody>
      </p:sp>
      <p:grpSp>
        <p:nvGrpSpPr>
          <p:cNvPr id="38947" name="Group 35"/>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38926"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27"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fld id="{E796BB89-924C-4B5C-8F90-6AEBCBDF0673}" type="datetimeFigureOut">
              <a:rPr lang="en-US" smtClean="0"/>
              <a:t>9/10/2013</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thruBlk="1"/>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12.pn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Electromagnetic Waves and Material Interactions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2958573"/>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z="3600" b="1" dirty="0" smtClean="0"/>
              <a:t>What do these special clothes do?</a:t>
            </a:r>
            <a:endParaRPr lang="en-US" sz="3600" b="1" dirty="0"/>
          </a:p>
        </p:txBody>
      </p:sp>
      <p:sp>
        <p:nvSpPr>
          <p:cNvPr id="3" name="Content Placeholder 2"/>
          <p:cNvSpPr>
            <a:spLocks noGrp="1"/>
          </p:cNvSpPr>
          <p:nvPr>
            <p:ph idx="1"/>
          </p:nvPr>
        </p:nvSpPr>
        <p:spPr>
          <a:xfrm>
            <a:off x="457200" y="1600200"/>
            <a:ext cx="8229600" cy="2819400"/>
          </a:xfrm>
        </p:spPr>
        <p:txBody>
          <a:bodyPr/>
          <a:lstStyle/>
          <a:p>
            <a:pPr marL="0" indent="0">
              <a:buNone/>
            </a:pPr>
            <a:r>
              <a:rPr lang="en-US" sz="2800" dirty="0" smtClean="0"/>
              <a:t>These protective clothes contain some amount of a dense element, lead, in them. The high density of this element allows x-rays to be absorbed by atoms in lead, decreasing the energy of the x-rays. Lead, in turn, shields your body from unnecessary radiation by absorbing x-rays.</a:t>
            </a:r>
            <a:endParaRPr lang="en-US" sz="2800" dirty="0"/>
          </a:p>
        </p:txBody>
      </p:sp>
      <p:pic>
        <p:nvPicPr>
          <p:cNvPr id="10242" name="Picture 2" descr="V:\PEER2\NSF FELLOWS\Undergraduates\Grigoryan, Bagrat\DLC\1413 Effects of Electromagnetic Waves\pictures\le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23" y="4953000"/>
            <a:ext cx="1670760" cy="1673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1331"/>
          <a:stretch/>
        </p:blipFill>
        <p:spPr bwMode="auto">
          <a:xfrm>
            <a:off x="7467600" y="4649879"/>
            <a:ext cx="1097280" cy="1131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deepdiscountxray.com/wp-content/uploads/2013/03/SemiGuard20.jpg"/>
          <p:cNvPicPr>
            <a:picLocks noChangeAspect="1" noChangeArrowheads="1"/>
          </p:cNvPicPr>
          <p:nvPr/>
        </p:nvPicPr>
        <p:blipFill rotWithShape="1">
          <a:blip r:embed="rId5">
            <a:extLst>
              <a:ext uri="{28A0092B-C50C-407E-A947-70E740481C1C}">
                <a14:useLocalDpi xmlns:a14="http://schemas.microsoft.com/office/drawing/2010/main" val="0"/>
              </a:ext>
            </a:extLst>
          </a:blip>
          <a:srcRect l="20220" r="16994" b="4831"/>
          <a:stretch/>
        </p:blipFill>
        <p:spPr bwMode="auto">
          <a:xfrm>
            <a:off x="5459361" y="4649879"/>
            <a:ext cx="1160206" cy="19766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V:\PEER2\NSF FELLOWS\Undergraduates\Grigoryan, Bagrat\DLC\1413 Effects of Electromagnetic Waves\pictures\xraymac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724400"/>
            <a:ext cx="1747052" cy="16634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331707" y="5105400"/>
            <a:ext cx="973184" cy="465018"/>
            <a:chOff x="4331707" y="5148568"/>
            <a:chExt cx="973184" cy="465018"/>
          </a:xfrm>
        </p:grpSpPr>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707" y="5314238"/>
              <a:ext cx="973184" cy="13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707" y="5479907"/>
              <a:ext cx="973184" cy="13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707" y="5148568"/>
              <a:ext cx="973184" cy="13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Straight Arrow Connector 4"/>
          <p:cNvCxnSpPr/>
          <p:nvPr/>
        </p:nvCxnSpPr>
        <p:spPr bwMode="auto">
          <a:xfrm>
            <a:off x="6781800" y="5314238"/>
            <a:ext cx="533400" cy="0"/>
          </a:xfrm>
          <a:prstGeom prst="straightConnector1">
            <a:avLst/>
          </a:prstGeom>
          <a:ln w="28575">
            <a:solidFill>
              <a:schemeClr val="accent1">
                <a:lumMod val="75000"/>
              </a:schemeClr>
            </a:solidFill>
            <a:headEnd type="none" w="med" len="med"/>
            <a:tailEnd type="arrow"/>
          </a:ln>
          <a:extLst/>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228600" y="4736423"/>
            <a:ext cx="2362200" cy="1754326"/>
          </a:xfrm>
          <a:prstGeom prst="rect">
            <a:avLst/>
          </a:prstGeom>
          <a:noFill/>
        </p:spPr>
        <p:txBody>
          <a:bodyPr wrap="square" rtlCol="0">
            <a:spAutoFit/>
          </a:bodyPr>
          <a:lstStyle/>
          <a:p>
            <a:r>
              <a:rPr lang="en-US" dirty="0" smtClean="0"/>
              <a:t>Only the upper body was imaged because x-rays hitting the lower torso were absorbed by the lead apron.</a:t>
            </a:r>
            <a:endParaRPr lang="en-US" dirty="0"/>
          </a:p>
        </p:txBody>
      </p:sp>
      <p:grpSp>
        <p:nvGrpSpPr>
          <p:cNvPr id="15" name="Group 14"/>
          <p:cNvGrpSpPr/>
          <p:nvPr/>
        </p:nvGrpSpPr>
        <p:grpSpPr>
          <a:xfrm>
            <a:off x="4331707" y="5611484"/>
            <a:ext cx="973184" cy="465018"/>
            <a:chOff x="4331707" y="5148568"/>
            <a:chExt cx="973184" cy="465018"/>
          </a:xfrm>
        </p:grpSpPr>
        <p:pic>
          <p:nvPicPr>
            <p:cNvPr id="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707" y="5314238"/>
              <a:ext cx="973184" cy="13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707" y="5479907"/>
              <a:ext cx="973184" cy="13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1707" y="5148568"/>
              <a:ext cx="973184" cy="13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179587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animEffect transition="in" filter="fade">
                                      <p:cBhvr>
                                        <p:cTn id="9" dur="500"/>
                                        <p:tgtEl>
                                          <p:spTgt spid="1029"/>
                                        </p:tgtEl>
                                      </p:cBhvr>
                                    </p:animEffect>
                                  </p:childTnLst>
                                </p:cTn>
                              </p:par>
                              <p:par>
                                <p:cTn id="10" presetID="10"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par>
                          <p:cTn id="13" fill="hold">
                            <p:stCondLst>
                              <p:cond delay="500"/>
                            </p:stCondLst>
                            <p:childTnLst>
                              <p:par>
                                <p:cTn id="14" presetID="22" presetClass="entr" presetSubtype="8"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16" presetClass="entr" presetSubtype="21"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76400"/>
          </a:xfrm>
        </p:spPr>
        <p:txBody>
          <a:bodyPr>
            <a:noAutofit/>
          </a:bodyPr>
          <a:lstStyle/>
          <a:p>
            <a:r>
              <a:rPr lang="en-US" sz="3600" dirty="0" smtClean="0"/>
              <a:t>Another example of </a:t>
            </a:r>
            <a:r>
              <a:rPr lang="en-US" sz="3600" b="1" dirty="0" smtClean="0">
                <a:solidFill>
                  <a:srgbClr val="FFC000"/>
                </a:solidFill>
              </a:rPr>
              <a:t>absorption</a:t>
            </a:r>
            <a:r>
              <a:rPr lang="en-US" sz="3600" dirty="0" smtClean="0"/>
              <a:t> of electromagnetic waves in our daily lives involve the use of a microwave.</a:t>
            </a:r>
            <a:endParaRPr lang="en-US" sz="3600" dirty="0"/>
          </a:p>
        </p:txBody>
      </p:sp>
      <p:sp>
        <p:nvSpPr>
          <p:cNvPr id="3" name="Content Placeholder 2"/>
          <p:cNvSpPr>
            <a:spLocks noGrp="1"/>
          </p:cNvSpPr>
          <p:nvPr>
            <p:ph idx="1"/>
          </p:nvPr>
        </p:nvSpPr>
        <p:spPr>
          <a:xfrm>
            <a:off x="457200" y="2667000"/>
            <a:ext cx="8229600" cy="1828800"/>
          </a:xfrm>
        </p:spPr>
        <p:txBody>
          <a:bodyPr/>
          <a:lstStyle/>
          <a:p>
            <a:pPr marL="0" indent="0">
              <a:buNone/>
            </a:pPr>
            <a:r>
              <a:rPr lang="en-US" sz="2800" dirty="0" smtClean="0"/>
              <a:t>Microwaves are widely used to quickly heat up food. Microwaves are also referred to </a:t>
            </a:r>
            <a:r>
              <a:rPr lang="en-US" sz="2800" dirty="0" smtClean="0"/>
              <a:t>as </a:t>
            </a:r>
            <a:r>
              <a:rPr lang="en-US" sz="2800" dirty="0" smtClean="0"/>
              <a:t>range of waves in the electromagnetic spectrum with a specific wavelength and frequency.</a:t>
            </a:r>
            <a:endParaRPr lang="en-US" sz="2800" dirty="0"/>
          </a:p>
        </p:txBody>
      </p:sp>
      <p:pic>
        <p:nvPicPr>
          <p:cNvPr id="11266" name="Picture 2" descr="V:\PEER2\NSF FELLOWS\Undergraduates\Grigoryan, Bagrat\DLC\1413 Effects of Electromagnetic Waves\pictures\microwav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572000"/>
            <a:ext cx="1587302" cy="210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58427"/>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3600" b="1" dirty="0" smtClean="0"/>
              <a:t>How do microwaves heat up food?</a:t>
            </a:r>
            <a:endParaRPr lang="en-US" sz="3600" b="1" dirty="0"/>
          </a:p>
        </p:txBody>
      </p:sp>
      <p:sp>
        <p:nvSpPr>
          <p:cNvPr id="3" name="Content Placeholder 2"/>
          <p:cNvSpPr>
            <a:spLocks noGrp="1"/>
          </p:cNvSpPr>
          <p:nvPr>
            <p:ph idx="1"/>
          </p:nvPr>
        </p:nvSpPr>
        <p:spPr>
          <a:xfrm>
            <a:off x="457200" y="1676400"/>
            <a:ext cx="8229600" cy="2514600"/>
          </a:xfrm>
        </p:spPr>
        <p:txBody>
          <a:bodyPr/>
          <a:lstStyle/>
          <a:p>
            <a:pPr marL="0" indent="0">
              <a:buNone/>
            </a:pPr>
            <a:r>
              <a:rPr lang="en-US" sz="2800" dirty="0" smtClean="0"/>
              <a:t>Microwaves utilize the fact that food contains water molecules. When a microwave is turned on, the energy from microwaves is absorbed by water molecules in food, making them vibrate. These vibrations give off heat, which warms up your food.</a:t>
            </a:r>
            <a:endParaRPr lang="en-US" sz="2800" dirty="0"/>
          </a:p>
        </p:txBody>
      </p:sp>
      <p:pic>
        <p:nvPicPr>
          <p:cNvPr id="2052" name="Picture 4" descr="Microwave Ove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5095741"/>
            <a:ext cx="3133725" cy="17622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PEER2\NSF FELLOWS\Undergraduates\Grigoryan, Bagrat\DLC\1413 Effects of Electromagnetic Waves\pictures\nugge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638800"/>
            <a:ext cx="1625454" cy="5090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007078"/>
            <a:ext cx="2909625" cy="166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bwMode="auto">
          <a:xfrm>
            <a:off x="2057400" y="5976870"/>
            <a:ext cx="1295400" cy="69918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2057400" y="5029201"/>
            <a:ext cx="1295400" cy="812363"/>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urved Connector 8"/>
          <p:cNvCxnSpPr/>
          <p:nvPr/>
        </p:nvCxnSpPr>
        <p:spPr bwMode="auto">
          <a:xfrm rot="16200000" flipV="1">
            <a:off x="4457336" y="5905136"/>
            <a:ext cx="457928" cy="228600"/>
          </a:xfrm>
          <a:prstGeom prst="curvedConnector3">
            <a:avLst/>
          </a:prstGeom>
          <a:solidFill>
            <a:schemeClr val="accent1"/>
          </a:solidFill>
          <a:ln w="127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urved Connector 17"/>
          <p:cNvCxnSpPr/>
          <p:nvPr/>
        </p:nvCxnSpPr>
        <p:spPr bwMode="auto">
          <a:xfrm rot="16200000" flipV="1">
            <a:off x="5198286" y="5092118"/>
            <a:ext cx="457928" cy="228600"/>
          </a:xfrm>
          <a:prstGeom prst="curvedConnector3">
            <a:avLst/>
          </a:prstGeom>
          <a:solidFill>
            <a:schemeClr val="accent1"/>
          </a:solidFill>
          <a:ln w="127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urved Connector 18"/>
          <p:cNvCxnSpPr/>
          <p:nvPr/>
        </p:nvCxnSpPr>
        <p:spPr bwMode="auto">
          <a:xfrm rot="5400000" flipH="1" flipV="1">
            <a:off x="5866470" y="5508818"/>
            <a:ext cx="481523" cy="213464"/>
          </a:xfrm>
          <a:prstGeom prst="curvedConnector3">
            <a:avLst/>
          </a:prstGeom>
          <a:solidFill>
            <a:schemeClr val="accent1"/>
          </a:solidFill>
          <a:ln w="127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6" name="Picture 8" descr="V:\PEER2\NSF FELLOWS\Undergraduates\Grigoryan, Bagrat\DLC\1413 Effects of Electromagnetic Waves\pictures\ra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362" y="5399239"/>
            <a:ext cx="1343167" cy="1842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V:\PEER2\NSF FELLOWS\Undergraduates\Grigoryan, Bagrat\DLC\1413 Effects of Electromagnetic Waves\pictures\ra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5749429"/>
            <a:ext cx="1343167" cy="1842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V:\PEER2\NSF FELLOWS\Undergraduates\Grigoryan, Bagrat\DLC\1413 Effects of Electromagnetic Waves\pictures\ra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487" y="5565160"/>
            <a:ext cx="1343167" cy="1842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V:\PEER2\NSF FELLOWS\Undergraduates\Grigoryan, Bagrat\DLC\1413 Effects of Electromagnetic Waves\pictures\ra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5417934"/>
            <a:ext cx="750019" cy="10289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V:\PEER2\NSF FELLOWS\Undergraduates\Grigoryan, Bagrat\DLC\1413 Effects of Electromagnetic Waves\pictures\wad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5791200"/>
            <a:ext cx="667923" cy="4727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V:\PEER2\NSF FELLOWS\Undergraduates\Grigoryan, Bagrat\DLC\1413 Effects of Electromagnetic Waves\pictures\wad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6203251"/>
            <a:ext cx="667923" cy="4727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V:\PEER2\NSF FELLOWS\Undergraduates\Grigoryan, Bagrat\DLC\1413 Effects of Electromagnetic Waves\pictures\wad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8095" y="5318401"/>
            <a:ext cx="667923" cy="4727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V:\PEER2\NSF FELLOWS\Undergraduates\Grigoryan, Bagrat\DLC\1413 Effects of Electromagnetic Waves\pictures\ra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7790" y="6326460"/>
            <a:ext cx="750019" cy="1028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V:\PEER2\NSF FELLOWS\Undergraduates\Grigoryan, Bagrat\DLC\1413 Effects of Electromagnetic Waves\pictures\ra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8181" y="5916905"/>
            <a:ext cx="750019" cy="1028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553200" y="4977453"/>
            <a:ext cx="2438400" cy="1477328"/>
          </a:xfrm>
          <a:prstGeom prst="rect">
            <a:avLst/>
          </a:prstGeom>
          <a:noFill/>
        </p:spPr>
        <p:txBody>
          <a:bodyPr wrap="square" rtlCol="0">
            <a:spAutoFit/>
          </a:bodyPr>
          <a:lstStyle/>
          <a:p>
            <a:r>
              <a:rPr lang="en-US" dirty="0" smtClean="0"/>
              <a:t>Water molecules absorb the microwaves, giving off heat as the molecules vibrate.</a:t>
            </a:r>
            <a:endParaRPr lang="en-US" dirty="0"/>
          </a:p>
        </p:txBody>
      </p:sp>
    </p:spTree>
    <p:extLst>
      <p:ext uri="{BB962C8B-B14F-4D97-AF65-F5344CB8AC3E}">
        <p14:creationId xmlns:p14="http://schemas.microsoft.com/office/powerpoint/2010/main" val="34227930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randombar(horizontal)">
                                      <p:cBhvr>
                                        <p:cTn id="7" dur="500"/>
                                        <p:tgtEl>
                                          <p:spTgt spid="2056"/>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750" tmFilter="0, 0; .2, .5; .8, .5; 1, 0"/>
                                        <p:tgtEl>
                                          <p:spTgt spid="2056"/>
                                        </p:tgtEl>
                                      </p:cBhvr>
                                    </p:animEffect>
                                    <p:animScale>
                                      <p:cBhvr>
                                        <p:cTn id="17" dur="375" autoRev="1" fill="hold"/>
                                        <p:tgtEl>
                                          <p:spTgt spid="2056"/>
                                        </p:tgtEl>
                                      </p:cBhvr>
                                      <p:by x="105000" y="105000"/>
                                    </p:animScale>
                                  </p:childTnLst>
                                </p:cTn>
                              </p:par>
                              <p:par>
                                <p:cTn id="18" presetID="26" presetClass="emph" presetSubtype="0" fill="hold" nodeType="withEffect">
                                  <p:stCondLst>
                                    <p:cond delay="0"/>
                                  </p:stCondLst>
                                  <p:childTnLst>
                                    <p:animEffect transition="out" filter="fade">
                                      <p:cBhvr>
                                        <p:cTn id="19" dur="750" tmFilter="0, 0; .2, .5; .8, .5; 1, 0"/>
                                        <p:tgtEl>
                                          <p:spTgt spid="23"/>
                                        </p:tgtEl>
                                      </p:cBhvr>
                                    </p:animEffect>
                                    <p:animScale>
                                      <p:cBhvr>
                                        <p:cTn id="20" dur="375" autoRev="1" fill="hold"/>
                                        <p:tgtEl>
                                          <p:spTgt spid="23"/>
                                        </p:tgtEl>
                                      </p:cBhvr>
                                      <p:by x="105000" y="105000"/>
                                    </p:animScale>
                                  </p:childTnLst>
                                </p:cTn>
                              </p:par>
                              <p:par>
                                <p:cTn id="21" presetID="26" presetClass="emph" presetSubtype="0" fill="hold" nodeType="withEffect">
                                  <p:stCondLst>
                                    <p:cond delay="0"/>
                                  </p:stCondLst>
                                  <p:childTnLst>
                                    <p:animEffect transition="out" filter="fade">
                                      <p:cBhvr>
                                        <p:cTn id="22" dur="750" tmFilter="0, 0; .2, .5; .8, .5; 1, 0"/>
                                        <p:tgtEl>
                                          <p:spTgt spid="22"/>
                                        </p:tgtEl>
                                      </p:cBhvr>
                                    </p:animEffect>
                                    <p:animScale>
                                      <p:cBhvr>
                                        <p:cTn id="23" dur="375" autoRev="1" fill="hold"/>
                                        <p:tgtEl>
                                          <p:spTgt spid="22"/>
                                        </p:tgtEl>
                                      </p:cBhvr>
                                      <p:by x="105000" y="105000"/>
                                    </p:animScale>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fade">
                                      <p:cBhvr>
                                        <p:cTn id="33" dur="500"/>
                                        <p:tgtEl>
                                          <p:spTgt spid="2055"/>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2057"/>
                                        </p:tgtEl>
                                        <p:attrNameLst>
                                          <p:attrName>style.visibility</p:attrName>
                                        </p:attrNameLst>
                                      </p:cBhvr>
                                      <p:to>
                                        <p:strVal val="visible"/>
                                      </p:to>
                                    </p:set>
                                    <p:animEffect transition="in" filter="fade">
                                      <p:cBhvr>
                                        <p:cTn id="42" dur="500"/>
                                        <p:tgtEl>
                                          <p:spTgt spid="2057"/>
                                        </p:tgtEl>
                                      </p:cBhvr>
                                    </p:animEffect>
                                  </p:childTnLst>
                                </p:cTn>
                              </p:par>
                            </p:childTnLst>
                          </p:cTn>
                        </p:par>
                        <p:par>
                          <p:cTn id="43" fill="hold">
                            <p:stCondLst>
                              <p:cond delay="175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childTnLst>
                                </p:cTn>
                              </p:par>
                            </p:childTnLst>
                          </p:cTn>
                        </p:par>
                        <p:par>
                          <p:cTn id="53" fill="hold">
                            <p:stCondLst>
                              <p:cond delay="2750"/>
                            </p:stCondLst>
                            <p:childTnLst>
                              <p:par>
                                <p:cTn id="54" presetID="63" presetClass="path" presetSubtype="0" accel="50000" decel="50000" fill="hold" nodeType="afterEffect">
                                  <p:stCondLst>
                                    <p:cond delay="0"/>
                                  </p:stCondLst>
                                  <p:childTnLst>
                                    <p:animMotion origin="layout" path="M 4.44444E-6 -5.01966E-7 L 0.13402 -5.01966E-7 " pathEditMode="relative" rAng="0" ptsTypes="AA">
                                      <p:cBhvr>
                                        <p:cTn id="55" dur="1500" fill="hold"/>
                                        <p:tgtEl>
                                          <p:spTgt spid="24"/>
                                        </p:tgtEl>
                                        <p:attrNameLst>
                                          <p:attrName>ppt_x</p:attrName>
                                          <p:attrName>ppt_y</p:attrName>
                                        </p:attrNameLst>
                                      </p:cBhvr>
                                      <p:rCtr x="6701" y="0"/>
                                    </p:animMotion>
                                  </p:childTnLst>
                                </p:cTn>
                              </p:par>
                              <p:par>
                                <p:cTn id="56" presetID="63" presetClass="path" presetSubtype="0" accel="50000" decel="50000" fill="hold" nodeType="withEffect">
                                  <p:stCondLst>
                                    <p:cond delay="0"/>
                                  </p:stCondLst>
                                  <p:childTnLst>
                                    <p:animMotion origin="layout" path="M 4.44444E-6 -5.01966E-7 L 0.13402 -5.01966E-7 " pathEditMode="relative" rAng="0" ptsTypes="AA">
                                      <p:cBhvr>
                                        <p:cTn id="57" dur="1500" fill="hold"/>
                                        <p:tgtEl>
                                          <p:spTgt spid="28"/>
                                        </p:tgtEl>
                                        <p:attrNameLst>
                                          <p:attrName>ppt_x</p:attrName>
                                          <p:attrName>ppt_y</p:attrName>
                                        </p:attrNameLst>
                                      </p:cBhvr>
                                      <p:rCtr x="6701" y="0"/>
                                    </p:animMotion>
                                  </p:childTnLst>
                                </p:cTn>
                              </p:par>
                              <p:par>
                                <p:cTn id="58" presetID="63" presetClass="path" presetSubtype="0" accel="50000" decel="50000" fill="hold" nodeType="withEffect">
                                  <p:stCondLst>
                                    <p:cond delay="0"/>
                                  </p:stCondLst>
                                  <p:childTnLst>
                                    <p:animMotion origin="layout" path="M 4.44444E-6 -5.01966E-7 L 0.13402 -5.01966E-7 " pathEditMode="relative" rAng="0" ptsTypes="AA">
                                      <p:cBhvr>
                                        <p:cTn id="59" dur="1500" fill="hold"/>
                                        <p:tgtEl>
                                          <p:spTgt spid="29"/>
                                        </p:tgtEl>
                                        <p:attrNameLst>
                                          <p:attrName>ppt_x</p:attrName>
                                          <p:attrName>ppt_y</p:attrName>
                                        </p:attrNameLst>
                                      </p:cBhvr>
                                      <p:rCtr x="6701" y="0"/>
                                    </p:animMotion>
                                  </p:childTnLst>
                                </p:cTn>
                              </p:par>
                            </p:childTnLst>
                          </p:cTn>
                        </p:par>
                        <p:par>
                          <p:cTn id="60" fill="hold">
                            <p:stCondLst>
                              <p:cond delay="4250"/>
                            </p:stCondLst>
                            <p:childTnLst>
                              <p:par>
                                <p:cTn id="61" presetID="10" presetClass="exit" presetSubtype="0" fill="hold" nodeType="after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8"/>
                                        </p:tgtEl>
                                      </p:cBhvr>
                                    </p:animEffect>
                                    <p:set>
                                      <p:cBhvr>
                                        <p:cTn id="66" dur="1" fill="hold">
                                          <p:stCondLst>
                                            <p:cond delay="499"/>
                                          </p:stCondLst>
                                        </p:cTn>
                                        <p:tgtEl>
                                          <p:spTgt spid="2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par>
                          <p:cTn id="70" fill="hold">
                            <p:stCondLst>
                              <p:cond delay="4750"/>
                            </p:stCondLst>
                            <p:childTnLst>
                              <p:par>
                                <p:cTn id="71" presetID="32" presetClass="emph" presetSubtype="0" fill="hold" nodeType="afterEffect">
                                  <p:stCondLst>
                                    <p:cond delay="0"/>
                                  </p:stCondLst>
                                  <p:childTnLst>
                                    <p:animRot by="120000">
                                      <p:cBhvr>
                                        <p:cTn id="72" dur="150" fill="hold">
                                          <p:stCondLst>
                                            <p:cond delay="0"/>
                                          </p:stCondLst>
                                        </p:cTn>
                                        <p:tgtEl>
                                          <p:spTgt spid="27"/>
                                        </p:tgtEl>
                                        <p:attrNameLst>
                                          <p:attrName>r</p:attrName>
                                        </p:attrNameLst>
                                      </p:cBhvr>
                                    </p:animRot>
                                    <p:animRot by="-240000">
                                      <p:cBhvr>
                                        <p:cTn id="73" dur="300" fill="hold">
                                          <p:stCondLst>
                                            <p:cond delay="300"/>
                                          </p:stCondLst>
                                        </p:cTn>
                                        <p:tgtEl>
                                          <p:spTgt spid="27"/>
                                        </p:tgtEl>
                                        <p:attrNameLst>
                                          <p:attrName>r</p:attrName>
                                        </p:attrNameLst>
                                      </p:cBhvr>
                                    </p:animRot>
                                    <p:animRot by="240000">
                                      <p:cBhvr>
                                        <p:cTn id="74" dur="300" fill="hold">
                                          <p:stCondLst>
                                            <p:cond delay="600"/>
                                          </p:stCondLst>
                                        </p:cTn>
                                        <p:tgtEl>
                                          <p:spTgt spid="27"/>
                                        </p:tgtEl>
                                        <p:attrNameLst>
                                          <p:attrName>r</p:attrName>
                                        </p:attrNameLst>
                                      </p:cBhvr>
                                    </p:animRot>
                                    <p:animRot by="-240000">
                                      <p:cBhvr>
                                        <p:cTn id="75" dur="300" fill="hold">
                                          <p:stCondLst>
                                            <p:cond delay="900"/>
                                          </p:stCondLst>
                                        </p:cTn>
                                        <p:tgtEl>
                                          <p:spTgt spid="27"/>
                                        </p:tgtEl>
                                        <p:attrNameLst>
                                          <p:attrName>r</p:attrName>
                                        </p:attrNameLst>
                                      </p:cBhvr>
                                    </p:animRot>
                                    <p:animRot by="120000">
                                      <p:cBhvr>
                                        <p:cTn id="76" dur="300" fill="hold">
                                          <p:stCondLst>
                                            <p:cond delay="1200"/>
                                          </p:stCondLst>
                                        </p:cTn>
                                        <p:tgtEl>
                                          <p:spTgt spid="27"/>
                                        </p:tgtEl>
                                        <p:attrNameLst>
                                          <p:attrName>r</p:attrName>
                                        </p:attrNameLst>
                                      </p:cBhvr>
                                    </p:animRot>
                                  </p:childTnLst>
                                </p:cTn>
                              </p:par>
                              <p:par>
                                <p:cTn id="77" presetID="32" presetClass="emph" presetSubtype="0" fill="hold" nodeType="withEffect">
                                  <p:stCondLst>
                                    <p:cond delay="0"/>
                                  </p:stCondLst>
                                  <p:childTnLst>
                                    <p:animRot by="120000">
                                      <p:cBhvr>
                                        <p:cTn id="78" dur="150" fill="hold">
                                          <p:stCondLst>
                                            <p:cond delay="0"/>
                                          </p:stCondLst>
                                        </p:cTn>
                                        <p:tgtEl>
                                          <p:spTgt spid="26"/>
                                        </p:tgtEl>
                                        <p:attrNameLst>
                                          <p:attrName>r</p:attrName>
                                        </p:attrNameLst>
                                      </p:cBhvr>
                                    </p:animRot>
                                    <p:animRot by="-240000">
                                      <p:cBhvr>
                                        <p:cTn id="79" dur="300" fill="hold">
                                          <p:stCondLst>
                                            <p:cond delay="300"/>
                                          </p:stCondLst>
                                        </p:cTn>
                                        <p:tgtEl>
                                          <p:spTgt spid="26"/>
                                        </p:tgtEl>
                                        <p:attrNameLst>
                                          <p:attrName>r</p:attrName>
                                        </p:attrNameLst>
                                      </p:cBhvr>
                                    </p:animRot>
                                    <p:animRot by="240000">
                                      <p:cBhvr>
                                        <p:cTn id="80" dur="300" fill="hold">
                                          <p:stCondLst>
                                            <p:cond delay="600"/>
                                          </p:stCondLst>
                                        </p:cTn>
                                        <p:tgtEl>
                                          <p:spTgt spid="26"/>
                                        </p:tgtEl>
                                        <p:attrNameLst>
                                          <p:attrName>r</p:attrName>
                                        </p:attrNameLst>
                                      </p:cBhvr>
                                    </p:animRot>
                                    <p:animRot by="-240000">
                                      <p:cBhvr>
                                        <p:cTn id="81" dur="300" fill="hold">
                                          <p:stCondLst>
                                            <p:cond delay="900"/>
                                          </p:stCondLst>
                                        </p:cTn>
                                        <p:tgtEl>
                                          <p:spTgt spid="26"/>
                                        </p:tgtEl>
                                        <p:attrNameLst>
                                          <p:attrName>r</p:attrName>
                                        </p:attrNameLst>
                                      </p:cBhvr>
                                    </p:animRot>
                                    <p:animRot by="120000">
                                      <p:cBhvr>
                                        <p:cTn id="82" dur="300" fill="hold">
                                          <p:stCondLst>
                                            <p:cond delay="1200"/>
                                          </p:stCondLst>
                                        </p:cTn>
                                        <p:tgtEl>
                                          <p:spTgt spid="26"/>
                                        </p:tgtEl>
                                        <p:attrNameLst>
                                          <p:attrName>r</p:attrName>
                                        </p:attrNameLst>
                                      </p:cBhvr>
                                    </p:animRot>
                                  </p:childTnLst>
                                </p:cTn>
                              </p:par>
                              <p:par>
                                <p:cTn id="83" presetID="32" presetClass="emph" presetSubtype="0" fill="hold" nodeType="withEffect">
                                  <p:stCondLst>
                                    <p:cond delay="0"/>
                                  </p:stCondLst>
                                  <p:childTnLst>
                                    <p:animRot by="120000">
                                      <p:cBhvr>
                                        <p:cTn id="84" dur="150" fill="hold">
                                          <p:stCondLst>
                                            <p:cond delay="0"/>
                                          </p:stCondLst>
                                        </p:cTn>
                                        <p:tgtEl>
                                          <p:spTgt spid="2057"/>
                                        </p:tgtEl>
                                        <p:attrNameLst>
                                          <p:attrName>r</p:attrName>
                                        </p:attrNameLst>
                                      </p:cBhvr>
                                    </p:animRot>
                                    <p:animRot by="-240000">
                                      <p:cBhvr>
                                        <p:cTn id="85" dur="300" fill="hold">
                                          <p:stCondLst>
                                            <p:cond delay="300"/>
                                          </p:stCondLst>
                                        </p:cTn>
                                        <p:tgtEl>
                                          <p:spTgt spid="2057"/>
                                        </p:tgtEl>
                                        <p:attrNameLst>
                                          <p:attrName>r</p:attrName>
                                        </p:attrNameLst>
                                      </p:cBhvr>
                                    </p:animRot>
                                    <p:animRot by="240000">
                                      <p:cBhvr>
                                        <p:cTn id="86" dur="300" fill="hold">
                                          <p:stCondLst>
                                            <p:cond delay="600"/>
                                          </p:stCondLst>
                                        </p:cTn>
                                        <p:tgtEl>
                                          <p:spTgt spid="2057"/>
                                        </p:tgtEl>
                                        <p:attrNameLst>
                                          <p:attrName>r</p:attrName>
                                        </p:attrNameLst>
                                      </p:cBhvr>
                                    </p:animRot>
                                    <p:animRot by="-240000">
                                      <p:cBhvr>
                                        <p:cTn id="87" dur="300" fill="hold">
                                          <p:stCondLst>
                                            <p:cond delay="900"/>
                                          </p:stCondLst>
                                        </p:cTn>
                                        <p:tgtEl>
                                          <p:spTgt spid="2057"/>
                                        </p:tgtEl>
                                        <p:attrNameLst>
                                          <p:attrName>r</p:attrName>
                                        </p:attrNameLst>
                                      </p:cBhvr>
                                    </p:animRot>
                                    <p:animRot by="120000">
                                      <p:cBhvr>
                                        <p:cTn id="88" dur="300" fill="hold">
                                          <p:stCondLst>
                                            <p:cond delay="1200"/>
                                          </p:stCondLst>
                                        </p:cTn>
                                        <p:tgtEl>
                                          <p:spTgt spid="2057"/>
                                        </p:tgtEl>
                                        <p:attrNameLst>
                                          <p:attrName>r</p:attrName>
                                        </p:attrNameLst>
                                      </p:cBhvr>
                                    </p:animRot>
                                  </p:childTnLst>
                                </p:cTn>
                              </p:par>
                              <p:par>
                                <p:cTn id="89" presetID="26" presetClass="emph" presetSubtype="0" fill="hold" nodeType="withEffect">
                                  <p:stCondLst>
                                    <p:cond delay="0"/>
                                  </p:stCondLst>
                                  <p:childTnLst>
                                    <p:animEffect transition="out" filter="fade">
                                      <p:cBhvr>
                                        <p:cTn id="90" dur="1000" tmFilter="0, 0; .2, .5; .8, .5; 1, 0"/>
                                        <p:tgtEl>
                                          <p:spTgt spid="27"/>
                                        </p:tgtEl>
                                      </p:cBhvr>
                                    </p:animEffect>
                                    <p:animScale>
                                      <p:cBhvr>
                                        <p:cTn id="91" dur="500" autoRev="1" fill="hold"/>
                                        <p:tgtEl>
                                          <p:spTgt spid="27"/>
                                        </p:tgtEl>
                                      </p:cBhvr>
                                      <p:by x="105000" y="105000"/>
                                    </p:animScale>
                                  </p:childTnLst>
                                </p:cTn>
                              </p:par>
                              <p:par>
                                <p:cTn id="92" presetID="26" presetClass="emph" presetSubtype="0" fill="hold" nodeType="withEffect">
                                  <p:stCondLst>
                                    <p:cond delay="0"/>
                                  </p:stCondLst>
                                  <p:childTnLst>
                                    <p:animEffect transition="out" filter="fade">
                                      <p:cBhvr>
                                        <p:cTn id="93" dur="1000" tmFilter="0, 0; .2, .5; .8, .5; 1, 0"/>
                                        <p:tgtEl>
                                          <p:spTgt spid="26"/>
                                        </p:tgtEl>
                                      </p:cBhvr>
                                    </p:animEffect>
                                    <p:animScale>
                                      <p:cBhvr>
                                        <p:cTn id="94" dur="500" autoRev="1" fill="hold"/>
                                        <p:tgtEl>
                                          <p:spTgt spid="26"/>
                                        </p:tgtEl>
                                      </p:cBhvr>
                                      <p:by x="105000" y="105000"/>
                                    </p:animScale>
                                  </p:childTnLst>
                                </p:cTn>
                              </p:par>
                              <p:par>
                                <p:cTn id="95" presetID="26" presetClass="emph" presetSubtype="0" fill="hold" nodeType="withEffect">
                                  <p:stCondLst>
                                    <p:cond delay="0"/>
                                  </p:stCondLst>
                                  <p:childTnLst>
                                    <p:animEffect transition="out" filter="fade">
                                      <p:cBhvr>
                                        <p:cTn id="96" dur="1000" tmFilter="0, 0; .2, .5; .8, .5; 1, 0"/>
                                        <p:tgtEl>
                                          <p:spTgt spid="2057"/>
                                        </p:tgtEl>
                                      </p:cBhvr>
                                    </p:animEffect>
                                    <p:animScale>
                                      <p:cBhvr>
                                        <p:cTn id="97" dur="500" autoRev="1" fill="hold"/>
                                        <p:tgtEl>
                                          <p:spTgt spid="2057"/>
                                        </p:tgtEl>
                                      </p:cBhvr>
                                      <p:by x="105000" y="105000"/>
                                    </p:animScale>
                                  </p:childTnLst>
                                </p:cTn>
                              </p:par>
                            </p:childTnLst>
                          </p:cTn>
                        </p:par>
                        <p:par>
                          <p:cTn id="98" fill="hold">
                            <p:stCondLst>
                              <p:cond delay="6250"/>
                            </p:stCondLst>
                            <p:childTnLst>
                              <p:par>
                                <p:cTn id="99" presetID="14" presetClass="entr" presetSubtype="1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randombar(horizontal)">
                                      <p:cBhvr>
                                        <p:cTn id="101" dur="500"/>
                                        <p:tgtEl>
                                          <p:spTgt spid="9"/>
                                        </p:tgtEl>
                                      </p:cBhvr>
                                    </p:animEffect>
                                  </p:childTnLst>
                                </p:cTn>
                              </p:par>
                              <p:par>
                                <p:cTn id="102" presetID="14" presetClass="entr" presetSubtype="10" fill="hold"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randombar(horizontal)">
                                      <p:cBhvr>
                                        <p:cTn id="104" dur="500"/>
                                        <p:tgtEl>
                                          <p:spTgt spid="18"/>
                                        </p:tgtEl>
                                      </p:cBhvr>
                                    </p:animEffect>
                                  </p:childTnLst>
                                </p:cTn>
                              </p:par>
                              <p:par>
                                <p:cTn id="105" presetID="14" presetClass="entr" presetSubtype="1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randombar(horizontal)">
                                      <p:cBhvr>
                                        <p:cTn id="107" dur="500"/>
                                        <p:tgtEl>
                                          <p:spTgt spid="1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fade">
                                      <p:cBhvr>
                                        <p:cTn id="110" dur="1000"/>
                                        <p:tgtEl>
                                          <p:spTgt spid="11"/>
                                        </p:tgtEl>
                                      </p:cBhvr>
                                    </p:animEffect>
                                    <p:anim calcmode="lin" valueType="num">
                                      <p:cBhvr>
                                        <p:cTn id="111" dur="1000" fill="hold"/>
                                        <p:tgtEl>
                                          <p:spTgt spid="11"/>
                                        </p:tgtEl>
                                        <p:attrNameLst>
                                          <p:attrName>ppt_x</p:attrName>
                                        </p:attrNameLst>
                                      </p:cBhvr>
                                      <p:tavLst>
                                        <p:tav tm="0">
                                          <p:val>
                                            <p:strVal val="#ppt_x"/>
                                          </p:val>
                                        </p:tav>
                                        <p:tav tm="100000">
                                          <p:val>
                                            <p:strVal val="#ppt_x"/>
                                          </p:val>
                                        </p:tav>
                                      </p:tavLst>
                                    </p:anim>
                                    <p:anim calcmode="lin" valueType="num">
                                      <p:cBhvr>
                                        <p:cTn id="1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3600" dirty="0" smtClean="0"/>
              <a:t>Let’s look at an example of </a:t>
            </a:r>
            <a:r>
              <a:rPr lang="en-US" sz="3600" b="1" dirty="0" smtClean="0">
                <a:solidFill>
                  <a:schemeClr val="accent1">
                    <a:lumMod val="90000"/>
                  </a:schemeClr>
                </a:solidFill>
              </a:rPr>
              <a:t>reflection</a:t>
            </a:r>
            <a:r>
              <a:rPr lang="en-US" sz="3600" dirty="0" smtClean="0"/>
              <a:t>…</a:t>
            </a:r>
            <a:endParaRPr lang="en-US" sz="3600" dirty="0"/>
          </a:p>
        </p:txBody>
      </p:sp>
      <p:sp>
        <p:nvSpPr>
          <p:cNvPr id="3" name="Content Placeholder 2"/>
          <p:cNvSpPr>
            <a:spLocks noGrp="1"/>
          </p:cNvSpPr>
          <p:nvPr>
            <p:ph idx="1"/>
          </p:nvPr>
        </p:nvSpPr>
        <p:spPr>
          <a:xfrm>
            <a:off x="457200" y="1981200"/>
            <a:ext cx="8229600" cy="2209800"/>
          </a:xfrm>
        </p:spPr>
        <p:txBody>
          <a:bodyPr/>
          <a:lstStyle/>
          <a:p>
            <a:pPr marL="0" indent="0">
              <a:buNone/>
            </a:pPr>
            <a:r>
              <a:rPr lang="en-US" sz="2800" dirty="0" smtClean="0"/>
              <a:t>Reflection occurs when light is returned by an object. Although many objects reflect light, common examples include mirrors and smooth water surfaces.</a:t>
            </a:r>
            <a:endParaRPr lang="en-US" sz="2800"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1" t="3998" r="2632" b="2913"/>
          <a:stretch/>
        </p:blipFill>
        <p:spPr bwMode="auto">
          <a:xfrm>
            <a:off x="6629400" y="4810454"/>
            <a:ext cx="2190136" cy="179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724400"/>
            <a:ext cx="1591069" cy="196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749913"/>
            <a:ext cx="1828800" cy="191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401663"/>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3600" b="1" dirty="0" smtClean="0"/>
              <a:t>How does an object reflect light in a mirror?</a:t>
            </a:r>
            <a:endParaRPr lang="en-US" sz="3600" b="1" dirty="0"/>
          </a:p>
        </p:txBody>
      </p:sp>
      <p:sp>
        <p:nvSpPr>
          <p:cNvPr id="3" name="Content Placeholder 2"/>
          <p:cNvSpPr>
            <a:spLocks noGrp="1"/>
          </p:cNvSpPr>
          <p:nvPr>
            <p:ph idx="1"/>
          </p:nvPr>
        </p:nvSpPr>
        <p:spPr>
          <a:xfrm>
            <a:off x="457200" y="1981200"/>
            <a:ext cx="8534400" cy="4343400"/>
          </a:xfrm>
        </p:spPr>
        <p:txBody>
          <a:bodyPr/>
          <a:lstStyle/>
          <a:p>
            <a:pPr marL="0" indent="0">
              <a:buNone/>
            </a:pPr>
            <a:r>
              <a:rPr lang="en-US" sz="2800" dirty="0" smtClean="0"/>
              <a:t>Reflection involves two rays, an incoming (</a:t>
            </a:r>
            <a:r>
              <a:rPr lang="en-US" sz="2800" b="1" dirty="0" smtClean="0">
                <a:solidFill>
                  <a:srgbClr val="FF0000"/>
                </a:solidFill>
              </a:rPr>
              <a:t>incident</a:t>
            </a:r>
            <a:r>
              <a:rPr lang="en-US" sz="2800" dirty="0" smtClean="0"/>
              <a:t>) ray and an outgoing (</a:t>
            </a:r>
            <a:r>
              <a:rPr lang="en-US" sz="2800" b="1" dirty="0" smtClean="0">
                <a:solidFill>
                  <a:srgbClr val="0070C0"/>
                </a:solidFill>
              </a:rPr>
              <a:t>reflected</a:t>
            </a:r>
            <a:r>
              <a:rPr lang="en-US" sz="2800" dirty="0" smtClean="0"/>
              <a:t>) ray. </a:t>
            </a:r>
          </a:p>
          <a:p>
            <a:pPr marL="0" indent="0">
              <a:buNone/>
            </a:pPr>
            <a:r>
              <a:rPr lang="en-US" sz="2800" dirty="0" smtClean="0"/>
              <a:t>When an incoming ray strikes a mirror, the ray changes direction. This ray is now reflected off the mirror.</a:t>
            </a:r>
          </a:p>
          <a:p>
            <a:pPr marL="0" indent="0">
              <a:buNone/>
            </a:pPr>
            <a:endParaRPr lang="en-US" sz="1200" dirty="0"/>
          </a:p>
          <a:p>
            <a:pPr marL="0" indent="0">
              <a:buNone/>
            </a:pPr>
            <a:r>
              <a:rPr lang="en-US" sz="2800" dirty="0" smtClean="0"/>
              <a:t>The angle of incident rays and the </a:t>
            </a:r>
          </a:p>
          <a:p>
            <a:pPr marL="0" indent="0">
              <a:buNone/>
            </a:pPr>
            <a:r>
              <a:rPr lang="en-US" sz="2800" dirty="0" smtClean="0"/>
              <a:t>angle of reflected rays are equal in </a:t>
            </a:r>
          </a:p>
          <a:p>
            <a:pPr marL="0" indent="0">
              <a:buNone/>
            </a:pPr>
            <a:r>
              <a:rPr lang="en-US" sz="2800" dirty="0" smtClean="0"/>
              <a:t>all reflected light of smooth objects.</a:t>
            </a:r>
            <a:endParaRPr lang="en-US" sz="2800" dirty="0"/>
          </a:p>
        </p:txBody>
      </p:sp>
      <p:pic>
        <p:nvPicPr>
          <p:cNvPr id="2050" name="Picture 2" descr="http://www.physicsclassroom.com/mmedia/optics/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14800"/>
            <a:ext cx="1821997" cy="251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73125"/>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3600" dirty="0" smtClean="0"/>
              <a:t>Reflection can also involve </a:t>
            </a:r>
            <a:r>
              <a:rPr lang="en-US" sz="3600" b="1" dirty="0" smtClean="0">
                <a:solidFill>
                  <a:srgbClr val="92D050"/>
                </a:solidFill>
              </a:rPr>
              <a:t>scattering</a:t>
            </a:r>
            <a:r>
              <a:rPr lang="en-US" sz="3600" dirty="0" smtClean="0">
                <a:solidFill>
                  <a:srgbClr val="92D050"/>
                </a:solidFill>
              </a:rPr>
              <a:t> </a:t>
            </a:r>
            <a:r>
              <a:rPr lang="en-US" sz="3600" dirty="0" smtClean="0"/>
              <a:t>of light…</a:t>
            </a:r>
            <a:endParaRPr lang="en-US" sz="3600" dirty="0"/>
          </a:p>
        </p:txBody>
      </p:sp>
      <p:sp>
        <p:nvSpPr>
          <p:cNvPr id="3" name="Content Placeholder 2"/>
          <p:cNvSpPr>
            <a:spLocks noGrp="1"/>
          </p:cNvSpPr>
          <p:nvPr>
            <p:ph idx="1"/>
          </p:nvPr>
        </p:nvSpPr>
        <p:spPr>
          <a:xfrm>
            <a:off x="457200" y="1981201"/>
            <a:ext cx="8229600" cy="1447800"/>
          </a:xfrm>
        </p:spPr>
        <p:txBody>
          <a:bodyPr/>
          <a:lstStyle/>
          <a:p>
            <a:pPr marL="0" indent="0">
              <a:buNone/>
            </a:pPr>
            <a:r>
              <a:rPr lang="en-US" sz="2800" dirty="0" smtClean="0"/>
              <a:t>When light strikes an object that has a rough surface, the light scatters everywhere instead of bouncing off at equal angles.</a:t>
            </a:r>
            <a:endParaRPr lang="en-US" sz="2800" dirty="0"/>
          </a:p>
        </p:txBody>
      </p:sp>
      <p:pic>
        <p:nvPicPr>
          <p:cNvPr id="1026" name="Picture 2" descr="Light Ref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43475"/>
            <a:ext cx="440055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images.tutorvista.com/content/feed/tvcs/scattering-of-ligh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729" y="4267200"/>
            <a:ext cx="3141145"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52516"/>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3600" dirty="0" smtClean="0"/>
              <a:t>Let’s look at an example of </a:t>
            </a:r>
            <a:r>
              <a:rPr lang="en-US" sz="3600" b="1" dirty="0" smtClean="0">
                <a:solidFill>
                  <a:schemeClr val="accent6">
                    <a:lumMod val="75000"/>
                  </a:schemeClr>
                </a:solidFill>
              </a:rPr>
              <a:t>transmission</a:t>
            </a:r>
            <a:r>
              <a:rPr lang="en-US" sz="3600" dirty="0" smtClean="0"/>
              <a:t>…</a:t>
            </a:r>
            <a:endParaRPr lang="en-US" sz="3600" dirty="0"/>
          </a:p>
        </p:txBody>
      </p:sp>
      <p:sp>
        <p:nvSpPr>
          <p:cNvPr id="3" name="Content Placeholder 2"/>
          <p:cNvSpPr>
            <a:spLocks noGrp="1"/>
          </p:cNvSpPr>
          <p:nvPr>
            <p:ph idx="1"/>
          </p:nvPr>
        </p:nvSpPr>
        <p:spPr>
          <a:xfrm>
            <a:off x="457200" y="1981200"/>
            <a:ext cx="8229600" cy="2743200"/>
          </a:xfrm>
        </p:spPr>
        <p:txBody>
          <a:bodyPr/>
          <a:lstStyle/>
          <a:p>
            <a:pPr marL="0" indent="0">
              <a:buNone/>
            </a:pPr>
            <a:r>
              <a:rPr lang="en-US" sz="2800" dirty="0" smtClean="0"/>
              <a:t>Transmission of light is the passing of light through an object. Objects have different levels of transmission. Opaque objects reflect or absorb all light, so you won’t be able to see behind opaque objects. </a:t>
            </a:r>
            <a:r>
              <a:rPr lang="en-US" sz="2800" dirty="0"/>
              <a:t>Translucent objects allow only a part of the light </a:t>
            </a:r>
            <a:r>
              <a:rPr lang="en-US" sz="2800" dirty="0" smtClean="0"/>
              <a:t>through, letting you slightly see behind the object. Transparent objects pass all light through.</a:t>
            </a:r>
            <a:endParaRPr lang="en-US" sz="2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181600"/>
            <a:ext cx="46482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921720"/>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600" b="1" dirty="0" smtClean="0"/>
              <a:t>Why are shadows formed?</a:t>
            </a:r>
            <a:endParaRPr lang="en-US" sz="3600" b="1" dirty="0"/>
          </a:p>
        </p:txBody>
      </p:sp>
      <p:sp>
        <p:nvSpPr>
          <p:cNvPr id="3" name="Content Placeholder 2"/>
          <p:cNvSpPr>
            <a:spLocks noGrp="1"/>
          </p:cNvSpPr>
          <p:nvPr>
            <p:ph idx="1"/>
          </p:nvPr>
        </p:nvSpPr>
        <p:spPr>
          <a:xfrm>
            <a:off x="457200" y="1676400"/>
            <a:ext cx="8229600" cy="2981452"/>
          </a:xfrm>
        </p:spPr>
        <p:txBody>
          <a:bodyPr/>
          <a:lstStyle/>
          <a:p>
            <a:pPr marL="0" indent="0">
              <a:buNone/>
            </a:pPr>
            <a:r>
              <a:rPr lang="en-US" sz="2800" dirty="0" smtClean="0"/>
              <a:t>Shadows are formed when light is blocked by an object.</a:t>
            </a:r>
          </a:p>
          <a:p>
            <a:pPr marL="0" indent="0">
              <a:buNone/>
            </a:pPr>
            <a:endParaRPr lang="en-US" sz="2400" dirty="0" smtClean="0"/>
          </a:p>
          <a:p>
            <a:pPr marL="0" indent="0">
              <a:buNone/>
            </a:pPr>
            <a:r>
              <a:rPr lang="en-US" sz="2800" dirty="0" smtClean="0"/>
              <a:t>Shadows are produced when light hits an opaque object which prevents the light beams from passing through. The light beams are absorbed by the object and cast a shadow.</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334000"/>
            <a:ext cx="1724025" cy="137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V:\PEER2\NSF FELLOWS\Undergraduates\Grigoryan, Bagrat\DLC\1413 Effects of Electromagnetic Waves\pictures\shad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23" y="4851727"/>
            <a:ext cx="1798903" cy="193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45012"/>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3600" dirty="0" smtClean="0"/>
              <a:t>Let’s look at an example of </a:t>
            </a:r>
            <a:r>
              <a:rPr lang="en-US" sz="3600" b="1" dirty="0" smtClean="0">
                <a:solidFill>
                  <a:srgbClr val="00B0F0"/>
                </a:solidFill>
              </a:rPr>
              <a:t>refraction</a:t>
            </a:r>
            <a:r>
              <a:rPr lang="en-US" sz="3600" dirty="0" smtClean="0"/>
              <a:t>…</a:t>
            </a:r>
            <a:endParaRPr lang="en-US" sz="3600" dirty="0"/>
          </a:p>
        </p:txBody>
      </p:sp>
      <p:sp>
        <p:nvSpPr>
          <p:cNvPr id="3" name="Content Placeholder 2"/>
          <p:cNvSpPr>
            <a:spLocks noGrp="1"/>
          </p:cNvSpPr>
          <p:nvPr>
            <p:ph idx="1"/>
          </p:nvPr>
        </p:nvSpPr>
        <p:spPr>
          <a:xfrm>
            <a:off x="457200" y="1981200"/>
            <a:ext cx="8412480" cy="2286000"/>
          </a:xfrm>
        </p:spPr>
        <p:txBody>
          <a:bodyPr/>
          <a:lstStyle/>
          <a:p>
            <a:pPr marL="0" indent="0">
              <a:buNone/>
            </a:pPr>
            <a:r>
              <a:rPr lang="en-US" sz="2800" dirty="0" smtClean="0"/>
              <a:t>Refraction involves bending of light as it passes from one substance to another. A common example of refraction can be observed when you go fishing. Due to refraction, you perceive things that aren’t located in the proper location.</a:t>
            </a:r>
            <a:endParaRPr lang="en-US" sz="2800" dirty="0"/>
          </a:p>
        </p:txBody>
      </p:sp>
      <p:pic>
        <p:nvPicPr>
          <p:cNvPr id="15362" name="Picture 2" descr="V:\PEER2\NSF FELLOWS\Undergraduates\Grigoryan, Bagrat\DLC\1413 Effects of Electromagnetic Waves\pictures\fis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278320"/>
            <a:ext cx="3606226" cy="245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87111"/>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3600" b="1" dirty="0" smtClean="0"/>
              <a:t>Why does refraction happen?</a:t>
            </a:r>
            <a:endParaRPr lang="en-US" sz="3600" b="1" dirty="0"/>
          </a:p>
        </p:txBody>
      </p:sp>
      <p:sp>
        <p:nvSpPr>
          <p:cNvPr id="3" name="Content Placeholder 2"/>
          <p:cNvSpPr>
            <a:spLocks noGrp="1"/>
          </p:cNvSpPr>
          <p:nvPr>
            <p:ph idx="1"/>
          </p:nvPr>
        </p:nvSpPr>
        <p:spPr>
          <a:xfrm>
            <a:off x="457200" y="1524000"/>
            <a:ext cx="8412480" cy="3196712"/>
          </a:xfrm>
        </p:spPr>
        <p:txBody>
          <a:bodyPr/>
          <a:lstStyle/>
          <a:p>
            <a:pPr marL="0" indent="0">
              <a:buNone/>
            </a:pPr>
            <a:r>
              <a:rPr lang="en-US" sz="2800" dirty="0" smtClean="0"/>
              <a:t>The bending of light is due to a change in its speed. </a:t>
            </a:r>
            <a:r>
              <a:rPr lang="en-US" sz="2800" dirty="0"/>
              <a:t>When light passes from a less dense substance (such as air) to a more dense substance (such as water), it slows down and bends into the more dense material. On the other hand, when light passes from water to air, it speeds up and bends outwards</a:t>
            </a:r>
            <a:r>
              <a:rPr lang="en-US" sz="2800" dirty="0" smtClean="0"/>
              <a:t>.</a:t>
            </a:r>
            <a:endParaRPr lang="en-US" sz="2800" dirty="0"/>
          </a:p>
        </p:txBody>
      </p:sp>
      <p:pic>
        <p:nvPicPr>
          <p:cNvPr id="3074" name="Picture 2" descr="PATH OF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294241"/>
            <a:ext cx="285749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images.tutorvista.com/cms/images/83/index-of-refra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454" y="4724400"/>
            <a:ext cx="1601146" cy="207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129794"/>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782762"/>
          </a:xfrm>
        </p:spPr>
        <p:txBody>
          <a:bodyPr>
            <a:noAutofit/>
          </a:bodyPr>
          <a:lstStyle/>
          <a:p>
            <a:r>
              <a:rPr lang="en-US" sz="3600" dirty="0" smtClean="0"/>
              <a:t>Light, microwave, x-ray, TV, and cell phone transmission are all kinds of </a:t>
            </a:r>
            <a:r>
              <a:rPr lang="en-US" sz="3600" b="1" dirty="0" smtClean="0">
                <a:solidFill>
                  <a:srgbClr val="C00000"/>
                </a:solidFill>
              </a:rPr>
              <a:t>electromagnetic waves</a:t>
            </a:r>
            <a:r>
              <a:rPr lang="en-US" sz="3600" dirty="0" smtClean="0"/>
              <a:t>.</a:t>
            </a:r>
            <a:endParaRPr lang="en-US" sz="3600" dirty="0"/>
          </a:p>
        </p:txBody>
      </p:sp>
      <p:sp>
        <p:nvSpPr>
          <p:cNvPr id="3" name="Content Placeholder 2"/>
          <p:cNvSpPr>
            <a:spLocks noGrp="1"/>
          </p:cNvSpPr>
          <p:nvPr>
            <p:ph idx="1"/>
          </p:nvPr>
        </p:nvSpPr>
        <p:spPr>
          <a:xfrm>
            <a:off x="457200" y="2286000"/>
            <a:ext cx="8229600" cy="3267996"/>
          </a:xfrm>
        </p:spPr>
        <p:txBody>
          <a:bodyPr>
            <a:normAutofit/>
          </a:bodyPr>
          <a:lstStyle/>
          <a:p>
            <a:pPr marL="0" indent="0">
              <a:buNone/>
            </a:pPr>
            <a:r>
              <a:rPr lang="en-US" sz="2800" dirty="0" smtClean="0"/>
              <a:t>Electromagnetic waves are a group of energy waves that are mostly invisible and can travel through empty space.</a:t>
            </a:r>
          </a:p>
          <a:p>
            <a:pPr marL="0" indent="0">
              <a:buNone/>
            </a:pPr>
            <a:endParaRPr lang="en-US" sz="200" dirty="0" smtClean="0"/>
          </a:p>
          <a:p>
            <a:pPr marL="0" indent="0">
              <a:buNone/>
            </a:pPr>
            <a:r>
              <a:rPr lang="en-US" sz="2800" dirty="0" smtClean="0"/>
              <a:t>These energies bombard our bodies all day long, but we are only aware of a very small portion of them: visible light (colors), infrared light (heat), and ultraviolet (sunburn). </a:t>
            </a:r>
            <a:endParaRPr lang="en-US" sz="2800" dirty="0"/>
          </a:p>
        </p:txBody>
      </p:sp>
      <p:pic>
        <p:nvPicPr>
          <p:cNvPr id="4" name="Picture 4" descr="http://image.absoluteastronomy.com/images/encyclopediaimages/l/li/light_dispersion_conceptual_wave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439696"/>
            <a:ext cx="18796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PEER2\NSF FELLOWS\Undergraduates\Grigoryan, Bagrat\DLC\1413 Effects of Electromagnetic Waves\pictures\microwave.png"/>
          <p:cNvPicPr>
            <a:picLocks noChangeAspect="1" noChangeArrowheads="1"/>
          </p:cNvPicPr>
          <p:nvPr/>
        </p:nvPicPr>
        <p:blipFill rotWithShape="1">
          <a:blip r:embed="rId3">
            <a:extLst>
              <a:ext uri="{28A0092B-C50C-407E-A947-70E740481C1C}">
                <a14:useLocalDpi xmlns:a14="http://schemas.microsoft.com/office/drawing/2010/main" val="0"/>
              </a:ext>
            </a:extLst>
          </a:blip>
          <a:srcRect l="4163" t="6914" b="5098"/>
          <a:stretch/>
        </p:blipFill>
        <p:spPr bwMode="auto">
          <a:xfrm>
            <a:off x="2170149" y="5476288"/>
            <a:ext cx="1806382" cy="13731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396" t="6945" r="9382" b="-1"/>
          <a:stretch/>
        </p:blipFill>
        <p:spPr bwMode="auto">
          <a:xfrm>
            <a:off x="4927480" y="5363496"/>
            <a:ext cx="1055771"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V:\PEER2\NSF FELLOWS\Undergraduates\Grigoryan, Bagrat\DLC\1413 Effects of Electromagnetic Waves\pictures\xr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1" y="5553996"/>
            <a:ext cx="777239"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652304"/>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778240" cy="1752600"/>
          </a:xfrm>
        </p:spPr>
        <p:txBody>
          <a:bodyPr>
            <a:noAutofit/>
          </a:bodyPr>
          <a:lstStyle/>
          <a:p>
            <a:r>
              <a:rPr lang="en-US" sz="3600" b="1" dirty="0" smtClean="0"/>
              <a:t>Light interaction with objects can involve combinations of absorption, reflection, transmission, and refraction.</a:t>
            </a:r>
            <a:endParaRPr lang="en-US" sz="3600" b="1" dirty="0"/>
          </a:p>
        </p:txBody>
      </p:sp>
      <p:sp>
        <p:nvSpPr>
          <p:cNvPr id="3" name="Content Placeholder 2"/>
          <p:cNvSpPr>
            <a:spLocks noGrp="1"/>
          </p:cNvSpPr>
          <p:nvPr>
            <p:ph idx="1"/>
          </p:nvPr>
        </p:nvSpPr>
        <p:spPr>
          <a:xfrm>
            <a:off x="457200" y="2362201"/>
            <a:ext cx="8229600" cy="1981200"/>
          </a:xfrm>
        </p:spPr>
        <p:txBody>
          <a:bodyPr/>
          <a:lstStyle/>
          <a:p>
            <a:pPr marL="0" indent="0">
              <a:spcBef>
                <a:spcPts val="0"/>
              </a:spcBef>
              <a:buNone/>
              <a:defRPr/>
            </a:pPr>
            <a:r>
              <a:rPr lang="en-US" sz="2800" dirty="0" smtClean="0"/>
              <a:t>A common example that has both absorption and reflection involves clothes. If you are wearing blue jeans, you see the color blue because the jeans absorb all other colors but reflect blue. </a:t>
            </a:r>
            <a:endParaRPr lang="en-US" sz="2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384" y="4821966"/>
            <a:ext cx="1382728" cy="124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19660"/>
            <a:ext cx="1962397" cy="184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7499" y="4664338"/>
            <a:ext cx="1639236" cy="170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8122" y="5284391"/>
            <a:ext cx="2311400"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536689" flipH="1">
            <a:off x="8070910" y="5170091"/>
            <a:ext cx="520700" cy="54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331157"/>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a:bodyPr>
          <a:lstStyle/>
          <a:p>
            <a:r>
              <a:rPr lang="en-US" sz="3600" dirty="0" smtClean="0"/>
              <a:t>Electromagnetic waves can also change the </a:t>
            </a:r>
            <a:r>
              <a:rPr lang="en-US" sz="3600" b="1" dirty="0" smtClean="0">
                <a:solidFill>
                  <a:srgbClr val="C00000"/>
                </a:solidFill>
              </a:rPr>
              <a:t>temperature</a:t>
            </a:r>
            <a:r>
              <a:rPr lang="en-US" sz="3600" dirty="0" smtClean="0">
                <a:solidFill>
                  <a:srgbClr val="C00000"/>
                </a:solidFill>
              </a:rPr>
              <a:t> </a:t>
            </a:r>
            <a:r>
              <a:rPr lang="en-US" sz="3600" dirty="0" smtClean="0"/>
              <a:t>of an object.</a:t>
            </a:r>
            <a:endParaRPr lang="en-US" sz="3600"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83" t="3579" r="3555" b="4151"/>
          <a:stretch/>
        </p:blipFill>
        <p:spPr bwMode="auto">
          <a:xfrm>
            <a:off x="5577750" y="4448175"/>
            <a:ext cx="10516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600200"/>
            <a:ext cx="8382000" cy="3176172"/>
          </a:xfrm>
        </p:spPr>
        <p:txBody>
          <a:bodyPr/>
          <a:lstStyle/>
          <a:p>
            <a:pPr marL="0" indent="0">
              <a:buNone/>
            </a:pPr>
            <a:r>
              <a:rPr lang="en-US" sz="2800" dirty="0" smtClean="0"/>
              <a:t>Earlier, we saw an example of how microwaves can heat up food. Other electromagnetic waves can be used to change temperature of an object. As </a:t>
            </a:r>
            <a:r>
              <a:rPr lang="en-US" sz="2800" dirty="0"/>
              <a:t>mentioned before, </a:t>
            </a:r>
            <a:r>
              <a:rPr lang="en-US" sz="2800" dirty="0" smtClean="0"/>
              <a:t>infrared </a:t>
            </a:r>
            <a:r>
              <a:rPr lang="en-US" sz="2800" dirty="0"/>
              <a:t>radiation is a type of electromagnetic radiation that involves </a:t>
            </a:r>
            <a:r>
              <a:rPr lang="en-US" sz="2800" dirty="0" smtClean="0"/>
              <a:t>heat. When infrared waves come in contact with an object, the waves transfer heat to that object.</a:t>
            </a:r>
            <a:endParaRPr lang="en-US" sz="2800" dirty="0"/>
          </a:p>
        </p:txBody>
      </p:sp>
      <p:pic>
        <p:nvPicPr>
          <p:cNvPr id="17412" name="Picture 4" descr="V:\PEER2\NSF FELLOWS\Undergraduates\Grigoryan, Bagrat\DLC\1413 Effects of Electromagnetic Waves\pictures\ther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82" y="5518308"/>
            <a:ext cx="1460318" cy="1263492"/>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V:\PEER2\NSF FELLOWS\Undergraduates\Grigoryan, Bagrat\DLC\1413 Effects of Electromagnetic Waves\pictures\hou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256121"/>
            <a:ext cx="2791132" cy="15163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038600" y="4776372"/>
            <a:ext cx="1420761" cy="938628"/>
            <a:chOff x="3539602" y="4080387"/>
            <a:chExt cx="1995959" cy="1376516"/>
          </a:xfrm>
        </p:grpSpPr>
        <p:sp>
          <p:nvSpPr>
            <p:cNvPr id="9" name="Freeform 8"/>
            <p:cNvSpPr/>
            <p:nvPr/>
          </p:nvSpPr>
          <p:spPr bwMode="auto">
            <a:xfrm>
              <a:off x="4114800" y="4353450"/>
              <a:ext cx="1162665" cy="751950"/>
            </a:xfrm>
            <a:custGeom>
              <a:avLst/>
              <a:gdLst>
                <a:gd name="connsiteX0" fmla="*/ 1061884 w 1061884"/>
                <a:gd name="connsiteY0" fmla="*/ 10171 h 826248"/>
                <a:gd name="connsiteX1" fmla="*/ 914400 w 1061884"/>
                <a:gd name="connsiteY1" fmla="*/ 10171 h 826248"/>
                <a:gd name="connsiteX2" fmla="*/ 894735 w 1061884"/>
                <a:gd name="connsiteY2" fmla="*/ 39668 h 826248"/>
                <a:gd name="connsiteX3" fmla="*/ 884903 w 1061884"/>
                <a:gd name="connsiteY3" fmla="*/ 118326 h 826248"/>
                <a:gd name="connsiteX4" fmla="*/ 875071 w 1061884"/>
                <a:gd name="connsiteY4" fmla="*/ 157655 h 826248"/>
                <a:gd name="connsiteX5" fmla="*/ 845574 w 1061884"/>
                <a:gd name="connsiteY5" fmla="*/ 177319 h 826248"/>
                <a:gd name="connsiteX6" fmla="*/ 717754 w 1061884"/>
                <a:gd name="connsiteY6" fmla="*/ 196984 h 826248"/>
                <a:gd name="connsiteX7" fmla="*/ 688258 w 1061884"/>
                <a:gd name="connsiteY7" fmla="*/ 285474 h 826248"/>
                <a:gd name="connsiteX8" fmla="*/ 658761 w 1061884"/>
                <a:gd name="connsiteY8" fmla="*/ 413294 h 826248"/>
                <a:gd name="connsiteX9" fmla="*/ 629264 w 1061884"/>
                <a:gd name="connsiteY9" fmla="*/ 423126 h 826248"/>
                <a:gd name="connsiteX10" fmla="*/ 442451 w 1061884"/>
                <a:gd name="connsiteY10" fmla="*/ 432958 h 826248"/>
                <a:gd name="connsiteX11" fmla="*/ 422787 w 1061884"/>
                <a:gd name="connsiteY11" fmla="*/ 462455 h 826248"/>
                <a:gd name="connsiteX12" fmla="*/ 393290 w 1061884"/>
                <a:gd name="connsiteY12" fmla="*/ 609939 h 826248"/>
                <a:gd name="connsiteX13" fmla="*/ 334296 w 1061884"/>
                <a:gd name="connsiteY13" fmla="*/ 629603 h 826248"/>
                <a:gd name="connsiteX14" fmla="*/ 304800 w 1061884"/>
                <a:gd name="connsiteY14" fmla="*/ 639435 h 826248"/>
                <a:gd name="connsiteX15" fmla="*/ 108154 w 1061884"/>
                <a:gd name="connsiteY15" fmla="*/ 659100 h 826248"/>
                <a:gd name="connsiteX16" fmla="*/ 68825 w 1061884"/>
                <a:gd name="connsiteY16" fmla="*/ 718094 h 826248"/>
                <a:gd name="connsiteX17" fmla="*/ 39329 w 1061884"/>
                <a:gd name="connsiteY17" fmla="*/ 767255 h 826248"/>
                <a:gd name="connsiteX18" fmla="*/ 0 w 1061884"/>
                <a:gd name="connsiteY18" fmla="*/ 826248 h 82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1884" h="826248">
                  <a:moveTo>
                    <a:pt x="1061884" y="10171"/>
                  </a:moveTo>
                  <a:cubicBezTo>
                    <a:pt x="1049965" y="9087"/>
                    <a:pt x="947901" y="-12163"/>
                    <a:pt x="914400" y="10171"/>
                  </a:cubicBezTo>
                  <a:cubicBezTo>
                    <a:pt x="904568" y="16726"/>
                    <a:pt x="901290" y="29836"/>
                    <a:pt x="894735" y="39668"/>
                  </a:cubicBezTo>
                  <a:cubicBezTo>
                    <a:pt x="891458" y="65887"/>
                    <a:pt x="889247" y="92262"/>
                    <a:pt x="884903" y="118326"/>
                  </a:cubicBezTo>
                  <a:cubicBezTo>
                    <a:pt x="882682" y="131655"/>
                    <a:pt x="882567" y="146411"/>
                    <a:pt x="875071" y="157655"/>
                  </a:cubicBezTo>
                  <a:cubicBezTo>
                    <a:pt x="868516" y="167487"/>
                    <a:pt x="856143" y="172034"/>
                    <a:pt x="845574" y="177319"/>
                  </a:cubicBezTo>
                  <a:cubicBezTo>
                    <a:pt x="810136" y="195038"/>
                    <a:pt x="745965" y="194163"/>
                    <a:pt x="717754" y="196984"/>
                  </a:cubicBezTo>
                  <a:cubicBezTo>
                    <a:pt x="689179" y="239848"/>
                    <a:pt x="696410" y="220259"/>
                    <a:pt x="688258" y="285474"/>
                  </a:cubicBezTo>
                  <a:cubicBezTo>
                    <a:pt x="684473" y="315756"/>
                    <a:pt x="694104" y="385020"/>
                    <a:pt x="658761" y="413294"/>
                  </a:cubicBezTo>
                  <a:cubicBezTo>
                    <a:pt x="650668" y="419768"/>
                    <a:pt x="639586" y="422188"/>
                    <a:pt x="629264" y="423126"/>
                  </a:cubicBezTo>
                  <a:cubicBezTo>
                    <a:pt x="567163" y="428771"/>
                    <a:pt x="504722" y="429681"/>
                    <a:pt x="442451" y="432958"/>
                  </a:cubicBezTo>
                  <a:cubicBezTo>
                    <a:pt x="435896" y="442790"/>
                    <a:pt x="425104" y="450868"/>
                    <a:pt x="422787" y="462455"/>
                  </a:cubicBezTo>
                  <a:cubicBezTo>
                    <a:pt x="422430" y="464240"/>
                    <a:pt x="431714" y="585924"/>
                    <a:pt x="393290" y="609939"/>
                  </a:cubicBezTo>
                  <a:cubicBezTo>
                    <a:pt x="375712" y="620925"/>
                    <a:pt x="353961" y="623048"/>
                    <a:pt x="334296" y="629603"/>
                  </a:cubicBezTo>
                  <a:cubicBezTo>
                    <a:pt x="324464" y="632880"/>
                    <a:pt x="315112" y="638404"/>
                    <a:pt x="304800" y="639435"/>
                  </a:cubicBezTo>
                  <a:lnTo>
                    <a:pt x="108154" y="659100"/>
                  </a:lnTo>
                  <a:cubicBezTo>
                    <a:pt x="95044" y="678765"/>
                    <a:pt x="80984" y="697828"/>
                    <a:pt x="68825" y="718094"/>
                  </a:cubicBezTo>
                  <a:cubicBezTo>
                    <a:pt x="58993" y="734481"/>
                    <a:pt x="49929" y="751354"/>
                    <a:pt x="39329" y="767255"/>
                  </a:cubicBezTo>
                  <a:cubicBezTo>
                    <a:pt x="-5865" y="835046"/>
                    <a:pt x="22214" y="781821"/>
                    <a:pt x="0" y="826248"/>
                  </a:cubicBezTo>
                </a:path>
              </a:pathLst>
            </a:custGeom>
            <a:no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3539602" y="4080387"/>
              <a:ext cx="1632166" cy="1061884"/>
            </a:xfrm>
            <a:custGeom>
              <a:avLst/>
              <a:gdLst>
                <a:gd name="connsiteX0" fmla="*/ 1632166 w 1632166"/>
                <a:gd name="connsiteY0" fmla="*/ 0 h 1061884"/>
                <a:gd name="connsiteX1" fmla="*/ 1425688 w 1632166"/>
                <a:gd name="connsiteY1" fmla="*/ 9832 h 1061884"/>
                <a:gd name="connsiteX2" fmla="*/ 1396192 w 1632166"/>
                <a:gd name="connsiteY2" fmla="*/ 19665 h 1061884"/>
                <a:gd name="connsiteX3" fmla="*/ 1376527 w 1632166"/>
                <a:gd name="connsiteY3" fmla="*/ 78658 h 1061884"/>
                <a:gd name="connsiteX4" fmla="*/ 1366695 w 1632166"/>
                <a:gd name="connsiteY4" fmla="*/ 167148 h 1061884"/>
                <a:gd name="connsiteX5" fmla="*/ 1209379 w 1632166"/>
                <a:gd name="connsiteY5" fmla="*/ 216310 h 1061884"/>
                <a:gd name="connsiteX6" fmla="*/ 1120888 w 1632166"/>
                <a:gd name="connsiteY6" fmla="*/ 226142 h 1061884"/>
                <a:gd name="connsiteX7" fmla="*/ 1091392 w 1632166"/>
                <a:gd name="connsiteY7" fmla="*/ 235974 h 1061884"/>
                <a:gd name="connsiteX8" fmla="*/ 1081559 w 1632166"/>
                <a:gd name="connsiteY8" fmla="*/ 265471 h 1061884"/>
                <a:gd name="connsiteX9" fmla="*/ 1071727 w 1632166"/>
                <a:gd name="connsiteY9" fmla="*/ 412955 h 1061884"/>
                <a:gd name="connsiteX10" fmla="*/ 973404 w 1632166"/>
                <a:gd name="connsiteY10" fmla="*/ 442452 h 1061884"/>
                <a:gd name="connsiteX11" fmla="*/ 766927 w 1632166"/>
                <a:gd name="connsiteY11" fmla="*/ 462116 h 1061884"/>
                <a:gd name="connsiteX12" fmla="*/ 737430 w 1632166"/>
                <a:gd name="connsiteY12" fmla="*/ 491613 h 1061884"/>
                <a:gd name="connsiteX13" fmla="*/ 717766 w 1632166"/>
                <a:gd name="connsiteY13" fmla="*/ 550607 h 1061884"/>
                <a:gd name="connsiteX14" fmla="*/ 707933 w 1632166"/>
                <a:gd name="connsiteY14" fmla="*/ 580103 h 1061884"/>
                <a:gd name="connsiteX15" fmla="*/ 688269 w 1632166"/>
                <a:gd name="connsiteY15" fmla="*/ 609600 h 1061884"/>
                <a:gd name="connsiteX16" fmla="*/ 648940 w 1632166"/>
                <a:gd name="connsiteY16" fmla="*/ 648929 h 1061884"/>
                <a:gd name="connsiteX17" fmla="*/ 501456 w 1632166"/>
                <a:gd name="connsiteY17" fmla="*/ 658761 h 1061884"/>
                <a:gd name="connsiteX18" fmla="*/ 471959 w 1632166"/>
                <a:gd name="connsiteY18" fmla="*/ 668594 h 1061884"/>
                <a:gd name="connsiteX19" fmla="*/ 442463 w 1632166"/>
                <a:gd name="connsiteY19" fmla="*/ 747252 h 1061884"/>
                <a:gd name="connsiteX20" fmla="*/ 432630 w 1632166"/>
                <a:gd name="connsiteY20" fmla="*/ 865239 h 1061884"/>
                <a:gd name="connsiteX21" fmla="*/ 373637 w 1632166"/>
                <a:gd name="connsiteY21" fmla="*/ 904568 h 1061884"/>
                <a:gd name="connsiteX22" fmla="*/ 196656 w 1632166"/>
                <a:gd name="connsiteY22" fmla="*/ 924232 h 1061884"/>
                <a:gd name="connsiteX23" fmla="*/ 127830 w 1632166"/>
                <a:gd name="connsiteY23" fmla="*/ 934065 h 1061884"/>
                <a:gd name="connsiteX24" fmla="*/ 98333 w 1632166"/>
                <a:gd name="connsiteY24" fmla="*/ 943897 h 1061884"/>
                <a:gd name="connsiteX25" fmla="*/ 39340 w 1632166"/>
                <a:gd name="connsiteY25" fmla="*/ 993058 h 1061884"/>
                <a:gd name="connsiteX26" fmla="*/ 11 w 1632166"/>
                <a:gd name="connsiteY26" fmla="*/ 1061884 h 106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32166" h="1061884">
                  <a:moveTo>
                    <a:pt x="1632166" y="0"/>
                  </a:moveTo>
                  <a:cubicBezTo>
                    <a:pt x="1563340" y="3277"/>
                    <a:pt x="1494354" y="4110"/>
                    <a:pt x="1425688" y="9832"/>
                  </a:cubicBezTo>
                  <a:cubicBezTo>
                    <a:pt x="1415360" y="10693"/>
                    <a:pt x="1402216" y="11231"/>
                    <a:pt x="1396192" y="19665"/>
                  </a:cubicBezTo>
                  <a:cubicBezTo>
                    <a:pt x="1384144" y="36532"/>
                    <a:pt x="1376527" y="78658"/>
                    <a:pt x="1376527" y="78658"/>
                  </a:cubicBezTo>
                  <a:cubicBezTo>
                    <a:pt x="1373250" y="108155"/>
                    <a:pt x="1380765" y="141017"/>
                    <a:pt x="1366695" y="167148"/>
                  </a:cubicBezTo>
                  <a:cubicBezTo>
                    <a:pt x="1338744" y="219056"/>
                    <a:pt x="1249761" y="212059"/>
                    <a:pt x="1209379" y="216310"/>
                  </a:cubicBezTo>
                  <a:lnTo>
                    <a:pt x="1120888" y="226142"/>
                  </a:lnTo>
                  <a:cubicBezTo>
                    <a:pt x="1111056" y="229419"/>
                    <a:pt x="1098720" y="228646"/>
                    <a:pt x="1091392" y="235974"/>
                  </a:cubicBezTo>
                  <a:cubicBezTo>
                    <a:pt x="1084063" y="243303"/>
                    <a:pt x="1082704" y="255170"/>
                    <a:pt x="1081559" y="265471"/>
                  </a:cubicBezTo>
                  <a:cubicBezTo>
                    <a:pt x="1076118" y="314440"/>
                    <a:pt x="1090487" y="367396"/>
                    <a:pt x="1071727" y="412955"/>
                  </a:cubicBezTo>
                  <a:cubicBezTo>
                    <a:pt x="1070226" y="416600"/>
                    <a:pt x="987004" y="440820"/>
                    <a:pt x="973404" y="442452"/>
                  </a:cubicBezTo>
                  <a:cubicBezTo>
                    <a:pt x="904759" y="450689"/>
                    <a:pt x="766927" y="462116"/>
                    <a:pt x="766927" y="462116"/>
                  </a:cubicBezTo>
                  <a:cubicBezTo>
                    <a:pt x="757095" y="471948"/>
                    <a:pt x="744183" y="479458"/>
                    <a:pt x="737430" y="491613"/>
                  </a:cubicBezTo>
                  <a:cubicBezTo>
                    <a:pt x="727364" y="509733"/>
                    <a:pt x="724321" y="530942"/>
                    <a:pt x="717766" y="550607"/>
                  </a:cubicBezTo>
                  <a:cubicBezTo>
                    <a:pt x="714489" y="560439"/>
                    <a:pt x="713682" y="571480"/>
                    <a:pt x="707933" y="580103"/>
                  </a:cubicBezTo>
                  <a:cubicBezTo>
                    <a:pt x="701378" y="589935"/>
                    <a:pt x="693554" y="599031"/>
                    <a:pt x="688269" y="609600"/>
                  </a:cubicBezTo>
                  <a:cubicBezTo>
                    <a:pt x="672846" y="640447"/>
                    <a:pt x="690583" y="644302"/>
                    <a:pt x="648940" y="648929"/>
                  </a:cubicBezTo>
                  <a:cubicBezTo>
                    <a:pt x="599971" y="654370"/>
                    <a:pt x="550617" y="655484"/>
                    <a:pt x="501456" y="658761"/>
                  </a:cubicBezTo>
                  <a:cubicBezTo>
                    <a:pt x="491624" y="662039"/>
                    <a:pt x="480052" y="662119"/>
                    <a:pt x="471959" y="668594"/>
                  </a:cubicBezTo>
                  <a:cubicBezTo>
                    <a:pt x="447847" y="687884"/>
                    <a:pt x="447793" y="720603"/>
                    <a:pt x="442463" y="747252"/>
                  </a:cubicBezTo>
                  <a:cubicBezTo>
                    <a:pt x="439185" y="786581"/>
                    <a:pt x="440370" y="826540"/>
                    <a:pt x="432630" y="865239"/>
                  </a:cubicBezTo>
                  <a:cubicBezTo>
                    <a:pt x="425737" y="899706"/>
                    <a:pt x="401255" y="899045"/>
                    <a:pt x="373637" y="904568"/>
                  </a:cubicBezTo>
                  <a:cubicBezTo>
                    <a:pt x="294047" y="920486"/>
                    <a:pt x="298219" y="913541"/>
                    <a:pt x="196656" y="924232"/>
                  </a:cubicBezTo>
                  <a:cubicBezTo>
                    <a:pt x="173608" y="926658"/>
                    <a:pt x="150772" y="930787"/>
                    <a:pt x="127830" y="934065"/>
                  </a:cubicBezTo>
                  <a:cubicBezTo>
                    <a:pt x="117998" y="937342"/>
                    <a:pt x="107603" y="939262"/>
                    <a:pt x="98333" y="943897"/>
                  </a:cubicBezTo>
                  <a:cubicBezTo>
                    <a:pt x="77676" y="954225"/>
                    <a:pt x="53177" y="975267"/>
                    <a:pt x="39340" y="993058"/>
                  </a:cubicBezTo>
                  <a:cubicBezTo>
                    <a:pt x="-1807" y="1045961"/>
                    <a:pt x="11" y="1029641"/>
                    <a:pt x="11" y="1061884"/>
                  </a:cubicBezTo>
                </a:path>
              </a:pathLst>
            </a:custGeom>
            <a:no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Freeform 14"/>
            <p:cNvSpPr/>
            <p:nvPr/>
          </p:nvSpPr>
          <p:spPr bwMode="auto">
            <a:xfrm>
              <a:off x="4326168" y="4621161"/>
              <a:ext cx="1209393" cy="835742"/>
            </a:xfrm>
            <a:custGeom>
              <a:avLst/>
              <a:gdLst>
                <a:gd name="connsiteX0" fmla="*/ 1209393 w 1209393"/>
                <a:gd name="connsiteY0" fmla="*/ 0 h 835742"/>
                <a:gd name="connsiteX1" fmla="*/ 1199561 w 1209393"/>
                <a:gd name="connsiteY1" fmla="*/ 49162 h 835742"/>
                <a:gd name="connsiteX2" fmla="*/ 1170064 w 1209393"/>
                <a:gd name="connsiteY2" fmla="*/ 68826 h 835742"/>
                <a:gd name="connsiteX3" fmla="*/ 1091406 w 1209393"/>
                <a:gd name="connsiteY3" fmla="*/ 49162 h 835742"/>
                <a:gd name="connsiteX4" fmla="*/ 1052077 w 1209393"/>
                <a:gd name="connsiteY4" fmla="*/ 108155 h 835742"/>
                <a:gd name="connsiteX5" fmla="*/ 1012748 w 1209393"/>
                <a:gd name="connsiteY5" fmla="*/ 206478 h 835742"/>
                <a:gd name="connsiteX6" fmla="*/ 806271 w 1209393"/>
                <a:gd name="connsiteY6" fmla="*/ 206478 h 835742"/>
                <a:gd name="connsiteX7" fmla="*/ 776774 w 1209393"/>
                <a:gd name="connsiteY7" fmla="*/ 235974 h 835742"/>
                <a:gd name="connsiteX8" fmla="*/ 766942 w 1209393"/>
                <a:gd name="connsiteY8" fmla="*/ 265471 h 835742"/>
                <a:gd name="connsiteX9" fmla="*/ 757109 w 1209393"/>
                <a:gd name="connsiteY9" fmla="*/ 353962 h 835742"/>
                <a:gd name="connsiteX10" fmla="*/ 737445 w 1209393"/>
                <a:gd name="connsiteY10" fmla="*/ 383458 h 835742"/>
                <a:gd name="connsiteX11" fmla="*/ 648955 w 1209393"/>
                <a:gd name="connsiteY11" fmla="*/ 393291 h 835742"/>
                <a:gd name="connsiteX12" fmla="*/ 530967 w 1209393"/>
                <a:gd name="connsiteY12" fmla="*/ 403123 h 835742"/>
                <a:gd name="connsiteX13" fmla="*/ 491638 w 1209393"/>
                <a:gd name="connsiteY13" fmla="*/ 452284 h 835742"/>
                <a:gd name="connsiteX14" fmla="*/ 452309 w 1209393"/>
                <a:gd name="connsiteY14" fmla="*/ 550607 h 835742"/>
                <a:gd name="connsiteX15" fmla="*/ 216335 w 1209393"/>
                <a:gd name="connsiteY15" fmla="*/ 560439 h 835742"/>
                <a:gd name="connsiteX16" fmla="*/ 206503 w 1209393"/>
                <a:gd name="connsiteY16" fmla="*/ 619433 h 835742"/>
                <a:gd name="connsiteX17" fmla="*/ 196671 w 1209393"/>
                <a:gd name="connsiteY17" fmla="*/ 668594 h 835742"/>
                <a:gd name="connsiteX18" fmla="*/ 186838 w 1209393"/>
                <a:gd name="connsiteY18" fmla="*/ 747252 h 835742"/>
                <a:gd name="connsiteX19" fmla="*/ 127845 w 1209393"/>
                <a:gd name="connsiteY19" fmla="*/ 776749 h 835742"/>
                <a:gd name="connsiteX20" fmla="*/ 9858 w 1209393"/>
                <a:gd name="connsiteY20" fmla="*/ 796413 h 835742"/>
                <a:gd name="connsiteX21" fmla="*/ 26 w 1209393"/>
                <a:gd name="connsiteY21" fmla="*/ 835742 h 83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9393" h="835742">
                  <a:moveTo>
                    <a:pt x="1209393" y="0"/>
                  </a:moveTo>
                  <a:cubicBezTo>
                    <a:pt x="1206116" y="16387"/>
                    <a:pt x="1207852" y="34652"/>
                    <a:pt x="1199561" y="49162"/>
                  </a:cubicBezTo>
                  <a:cubicBezTo>
                    <a:pt x="1193698" y="59422"/>
                    <a:pt x="1181790" y="67360"/>
                    <a:pt x="1170064" y="68826"/>
                  </a:cubicBezTo>
                  <a:cubicBezTo>
                    <a:pt x="1152807" y="70983"/>
                    <a:pt x="1110668" y="55583"/>
                    <a:pt x="1091406" y="49162"/>
                  </a:cubicBezTo>
                  <a:cubicBezTo>
                    <a:pt x="1078296" y="68826"/>
                    <a:pt x="1055008" y="84704"/>
                    <a:pt x="1052077" y="108155"/>
                  </a:cubicBezTo>
                  <a:cubicBezTo>
                    <a:pt x="1040779" y="198539"/>
                    <a:pt x="1064230" y="172156"/>
                    <a:pt x="1012748" y="206478"/>
                  </a:cubicBezTo>
                  <a:cubicBezTo>
                    <a:pt x="948721" y="200657"/>
                    <a:pt x="870618" y="186679"/>
                    <a:pt x="806271" y="206478"/>
                  </a:cubicBezTo>
                  <a:cubicBezTo>
                    <a:pt x="792981" y="210567"/>
                    <a:pt x="786606" y="226142"/>
                    <a:pt x="776774" y="235974"/>
                  </a:cubicBezTo>
                  <a:cubicBezTo>
                    <a:pt x="773497" y="245806"/>
                    <a:pt x="768646" y="255248"/>
                    <a:pt x="766942" y="265471"/>
                  </a:cubicBezTo>
                  <a:cubicBezTo>
                    <a:pt x="762063" y="294746"/>
                    <a:pt x="764307" y="325170"/>
                    <a:pt x="757109" y="353962"/>
                  </a:cubicBezTo>
                  <a:cubicBezTo>
                    <a:pt x="754243" y="365426"/>
                    <a:pt x="748550" y="379420"/>
                    <a:pt x="737445" y="383458"/>
                  </a:cubicBezTo>
                  <a:cubicBezTo>
                    <a:pt x="709554" y="393600"/>
                    <a:pt x="678500" y="390477"/>
                    <a:pt x="648955" y="393291"/>
                  </a:cubicBezTo>
                  <a:cubicBezTo>
                    <a:pt x="609667" y="397033"/>
                    <a:pt x="570296" y="399846"/>
                    <a:pt x="530967" y="403123"/>
                  </a:cubicBezTo>
                  <a:cubicBezTo>
                    <a:pt x="500850" y="423201"/>
                    <a:pt x="498189" y="416256"/>
                    <a:pt x="491638" y="452284"/>
                  </a:cubicBezTo>
                  <a:cubicBezTo>
                    <a:pt x="486966" y="477977"/>
                    <a:pt x="500828" y="545216"/>
                    <a:pt x="452309" y="550607"/>
                  </a:cubicBezTo>
                  <a:cubicBezTo>
                    <a:pt x="374064" y="559301"/>
                    <a:pt x="294993" y="557162"/>
                    <a:pt x="216335" y="560439"/>
                  </a:cubicBezTo>
                  <a:cubicBezTo>
                    <a:pt x="213058" y="580104"/>
                    <a:pt x="210069" y="599819"/>
                    <a:pt x="206503" y="619433"/>
                  </a:cubicBezTo>
                  <a:cubicBezTo>
                    <a:pt x="203514" y="635875"/>
                    <a:pt x="199212" y="652077"/>
                    <a:pt x="196671" y="668594"/>
                  </a:cubicBezTo>
                  <a:cubicBezTo>
                    <a:pt x="192653" y="694710"/>
                    <a:pt x="196651" y="722718"/>
                    <a:pt x="186838" y="747252"/>
                  </a:cubicBezTo>
                  <a:cubicBezTo>
                    <a:pt x="181795" y="759861"/>
                    <a:pt x="139541" y="774410"/>
                    <a:pt x="127845" y="776749"/>
                  </a:cubicBezTo>
                  <a:cubicBezTo>
                    <a:pt x="88748" y="784568"/>
                    <a:pt x="9858" y="796413"/>
                    <a:pt x="9858" y="796413"/>
                  </a:cubicBezTo>
                  <a:cubicBezTo>
                    <a:pt x="-1010" y="829019"/>
                    <a:pt x="26" y="815546"/>
                    <a:pt x="26" y="835742"/>
                  </a:cubicBezTo>
                </a:path>
              </a:pathLst>
            </a:custGeom>
            <a:no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5" name="Rectangle 4"/>
          <p:cNvSpPr/>
          <p:nvPr/>
        </p:nvSpPr>
        <p:spPr bwMode="auto">
          <a:xfrm>
            <a:off x="893255" y="5867400"/>
            <a:ext cx="54864" cy="304800"/>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7010400" y="5145119"/>
            <a:ext cx="1981200" cy="1477328"/>
          </a:xfrm>
          <a:prstGeom prst="rect">
            <a:avLst/>
          </a:prstGeom>
          <a:noFill/>
        </p:spPr>
        <p:txBody>
          <a:bodyPr wrap="square" rtlCol="0">
            <a:spAutoFit/>
          </a:bodyPr>
          <a:lstStyle/>
          <a:p>
            <a:r>
              <a:rPr lang="en-US" dirty="0" smtClean="0"/>
              <a:t>Temperature inside the house increased due to heating from the sun.</a:t>
            </a:r>
            <a:endParaRPr lang="en-US" dirty="0"/>
          </a:p>
        </p:txBody>
      </p:sp>
    </p:spTree>
    <p:extLst>
      <p:ext uri="{BB962C8B-B14F-4D97-AF65-F5344CB8AC3E}">
        <p14:creationId xmlns:p14="http://schemas.microsoft.com/office/powerpoint/2010/main" val="292315575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1000"/>
                                        <p:tgtEl>
                                          <p:spTgt spid="4"/>
                                        </p:tgtEl>
                                      </p:cBhvr>
                                    </p:animEffect>
                                  </p:childTnLst>
                                </p:cTn>
                              </p:par>
                            </p:childTnLst>
                          </p:cTn>
                        </p:par>
                        <p:par>
                          <p:cTn id="14" fill="hold">
                            <p:stCondLst>
                              <p:cond delay="3000"/>
                            </p:stCondLst>
                            <p:childTnLst>
                              <p:par>
                                <p:cTn id="15" presetID="26" presetClass="emph" presetSubtype="0" fill="hold" nodeType="afterEffect">
                                  <p:stCondLst>
                                    <p:cond delay="0"/>
                                  </p:stCondLst>
                                  <p:childTnLst>
                                    <p:animEffect transition="out" filter="fade">
                                      <p:cBhvr>
                                        <p:cTn id="16" dur="500" tmFilter="0, 0; .2, .5; .8, .5; 1, 0"/>
                                        <p:tgtEl>
                                          <p:spTgt spid="17412"/>
                                        </p:tgtEl>
                                      </p:cBhvr>
                                    </p:animEffect>
                                    <p:animScale>
                                      <p:cBhvr>
                                        <p:cTn id="17" dur="250" autoRev="1" fill="hold"/>
                                        <p:tgtEl>
                                          <p:spTgt spid="17412"/>
                                        </p:tgtEl>
                                      </p:cBhvr>
                                      <p:by x="105000" y="105000"/>
                                    </p:animScale>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321040" cy="1706562"/>
          </a:xfrm>
        </p:spPr>
        <p:txBody>
          <a:bodyPr>
            <a:noAutofit/>
          </a:bodyPr>
          <a:lstStyle/>
          <a:p>
            <a:r>
              <a:rPr lang="en-US" sz="3600" b="1" dirty="0" smtClean="0"/>
              <a:t>Materials are chosen for specific applications due to their special properties.</a:t>
            </a:r>
            <a:endParaRPr lang="en-US" sz="3600" b="1" dirty="0"/>
          </a:p>
        </p:txBody>
      </p:sp>
      <p:sp>
        <p:nvSpPr>
          <p:cNvPr id="3" name="Content Placeholder 2"/>
          <p:cNvSpPr>
            <a:spLocks noGrp="1"/>
          </p:cNvSpPr>
          <p:nvPr>
            <p:ph idx="1"/>
          </p:nvPr>
        </p:nvSpPr>
        <p:spPr>
          <a:xfrm>
            <a:off x="457200" y="2514600"/>
            <a:ext cx="8229600" cy="3581400"/>
          </a:xfrm>
        </p:spPr>
        <p:txBody>
          <a:bodyPr/>
          <a:lstStyle/>
          <a:p>
            <a:pPr marL="0" indent="0">
              <a:buNone/>
            </a:pPr>
            <a:r>
              <a:rPr lang="en-US" sz="2800" dirty="0" smtClean="0"/>
              <a:t>Materials that </a:t>
            </a:r>
            <a:r>
              <a:rPr lang="en-US" sz="2800" b="1" dirty="0" smtClean="0">
                <a:solidFill>
                  <a:srgbClr val="00B050"/>
                </a:solidFill>
              </a:rPr>
              <a:t>conduct heat </a:t>
            </a:r>
            <a:r>
              <a:rPr lang="en-US" sz="2800" dirty="0" smtClean="0"/>
              <a:t>readily are called </a:t>
            </a:r>
            <a:r>
              <a:rPr lang="en-US" sz="2800" b="1" dirty="0" smtClean="0">
                <a:solidFill>
                  <a:srgbClr val="00B050"/>
                </a:solidFill>
              </a:rPr>
              <a:t>thermal conductors</a:t>
            </a:r>
            <a:r>
              <a:rPr lang="en-US" sz="2800" dirty="0" smtClean="0"/>
              <a:t>. Materials that </a:t>
            </a:r>
            <a:r>
              <a:rPr lang="en-US" sz="2800" b="1" dirty="0" smtClean="0">
                <a:solidFill>
                  <a:srgbClr val="C00000"/>
                </a:solidFill>
              </a:rPr>
              <a:t>limit heat </a:t>
            </a:r>
            <a:r>
              <a:rPr lang="en-US" sz="2800" dirty="0" smtClean="0"/>
              <a:t>transfer are called </a:t>
            </a:r>
            <a:r>
              <a:rPr lang="en-US" sz="2800" b="1" dirty="0" smtClean="0">
                <a:solidFill>
                  <a:srgbClr val="C00000"/>
                </a:solidFill>
              </a:rPr>
              <a:t>thermal insulators</a:t>
            </a:r>
            <a:r>
              <a:rPr lang="en-US" sz="2800" dirty="0" smtClean="0"/>
              <a:t>.</a:t>
            </a:r>
          </a:p>
          <a:p>
            <a:pPr marL="0" indent="0">
              <a:buNone/>
            </a:pPr>
            <a:endParaRPr lang="en-US" sz="2400" dirty="0" smtClean="0"/>
          </a:p>
          <a:p>
            <a:pPr marL="0" indent="0">
              <a:buNone/>
            </a:pPr>
            <a:r>
              <a:rPr lang="en-US" sz="2800" dirty="0" smtClean="0"/>
              <a:t>Materials that </a:t>
            </a:r>
            <a:r>
              <a:rPr lang="en-US" sz="2800" b="1" dirty="0" smtClean="0">
                <a:solidFill>
                  <a:srgbClr val="00B050"/>
                </a:solidFill>
              </a:rPr>
              <a:t>allow flow of electrical current</a:t>
            </a:r>
            <a:r>
              <a:rPr lang="en-US" sz="2800" dirty="0" smtClean="0"/>
              <a:t> are called </a:t>
            </a:r>
            <a:r>
              <a:rPr lang="en-US" sz="2800" b="1" dirty="0" smtClean="0">
                <a:solidFill>
                  <a:srgbClr val="00B050"/>
                </a:solidFill>
              </a:rPr>
              <a:t>electrical conductors</a:t>
            </a:r>
            <a:r>
              <a:rPr lang="en-US" sz="2800" dirty="0" smtClean="0"/>
              <a:t>. Materials that </a:t>
            </a:r>
            <a:r>
              <a:rPr lang="en-US" sz="2800" b="1" dirty="0" smtClean="0">
                <a:solidFill>
                  <a:srgbClr val="C00000"/>
                </a:solidFill>
              </a:rPr>
              <a:t>limit the flow of electrical currents</a:t>
            </a:r>
            <a:r>
              <a:rPr lang="en-US" sz="2800" dirty="0" smtClean="0"/>
              <a:t> are called </a:t>
            </a:r>
            <a:r>
              <a:rPr lang="en-US" sz="2800" b="1" dirty="0" smtClean="0">
                <a:solidFill>
                  <a:srgbClr val="C00000"/>
                </a:solidFill>
              </a:rPr>
              <a:t>electrical insulators</a:t>
            </a:r>
            <a:r>
              <a:rPr lang="en-US" sz="2800" dirty="0" smtClean="0"/>
              <a:t>.</a:t>
            </a:r>
            <a:endParaRPr lang="en-US" sz="2800" dirty="0"/>
          </a:p>
        </p:txBody>
      </p:sp>
    </p:spTree>
    <p:extLst>
      <p:ext uri="{BB962C8B-B14F-4D97-AF65-F5344CB8AC3E}">
        <p14:creationId xmlns:p14="http://schemas.microsoft.com/office/powerpoint/2010/main" val="189504601"/>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82762"/>
          </a:xfrm>
        </p:spPr>
        <p:txBody>
          <a:bodyPr>
            <a:normAutofit/>
          </a:bodyPr>
          <a:lstStyle/>
          <a:p>
            <a:r>
              <a:rPr lang="en-US" sz="3600" b="1" dirty="0" smtClean="0"/>
              <a:t>Conduction involves transferring heat between substances that are in direct contact with each other.</a:t>
            </a:r>
            <a:endParaRPr lang="en-US" sz="3600" b="1" dirty="0"/>
          </a:p>
        </p:txBody>
      </p:sp>
      <p:sp>
        <p:nvSpPr>
          <p:cNvPr id="3" name="Content Placeholder 2"/>
          <p:cNvSpPr>
            <a:spLocks noGrp="1"/>
          </p:cNvSpPr>
          <p:nvPr>
            <p:ph idx="1"/>
          </p:nvPr>
        </p:nvSpPr>
        <p:spPr>
          <a:xfrm>
            <a:off x="457200" y="2362200"/>
            <a:ext cx="8229600" cy="2057400"/>
          </a:xfrm>
        </p:spPr>
        <p:txBody>
          <a:bodyPr/>
          <a:lstStyle/>
          <a:p>
            <a:pPr marL="0" indent="0">
              <a:buNone/>
            </a:pPr>
            <a:r>
              <a:rPr lang="en-US" sz="2800" dirty="0" smtClean="0"/>
              <a:t>Good </a:t>
            </a:r>
            <a:r>
              <a:rPr lang="en-US" sz="2800" b="1" dirty="0" smtClean="0">
                <a:solidFill>
                  <a:srgbClr val="FF0000"/>
                </a:solidFill>
              </a:rPr>
              <a:t>thermal conductors </a:t>
            </a:r>
            <a:r>
              <a:rPr lang="en-US" sz="2800" dirty="0" smtClean="0"/>
              <a:t>include metals such as aluminum, steel, and copper.</a:t>
            </a:r>
          </a:p>
          <a:p>
            <a:pPr marL="0" indent="0">
              <a:buNone/>
            </a:pPr>
            <a:endParaRPr lang="en-US" sz="2800" dirty="0"/>
          </a:p>
          <a:p>
            <a:pPr marL="0" indent="0">
              <a:buNone/>
            </a:pPr>
            <a:endParaRPr lang="en-US" sz="1200" dirty="0" smtClean="0"/>
          </a:p>
          <a:p>
            <a:pPr marL="0" indent="0">
              <a:buNone/>
            </a:pPr>
            <a:endParaRPr lang="en-US" sz="1200" dirty="0" smtClean="0"/>
          </a:p>
          <a:p>
            <a:pPr marL="0" indent="0">
              <a:buNone/>
            </a:pPr>
            <a:endParaRPr lang="en-US" sz="1200" dirty="0" smtClean="0"/>
          </a:p>
          <a:p>
            <a:pPr marL="0" indent="0">
              <a:buNone/>
            </a:pPr>
            <a:r>
              <a:rPr lang="en-US" sz="2800" dirty="0" smtClean="0"/>
              <a:t>Good </a:t>
            </a:r>
            <a:r>
              <a:rPr lang="en-US" sz="2800" b="1" dirty="0" smtClean="0">
                <a:solidFill>
                  <a:srgbClr val="00B050"/>
                </a:solidFill>
              </a:rPr>
              <a:t>thermal insulators </a:t>
            </a:r>
            <a:r>
              <a:rPr lang="en-US" sz="2800" dirty="0" smtClean="0"/>
              <a:t>include nonmetals such as rubber, wood, and </a:t>
            </a:r>
            <a:r>
              <a:rPr lang="en-US" sz="2800" dirty="0" err="1" smtClean="0"/>
              <a:t>styrofoam</a:t>
            </a:r>
            <a:r>
              <a:rPr lang="en-US" sz="2800" dirty="0" smtClean="0"/>
              <a:t>.</a:t>
            </a:r>
          </a:p>
          <a:p>
            <a:pPr marL="0" indent="0">
              <a:buNone/>
            </a:pPr>
            <a:endParaRPr lang="en-US" sz="2800" dirty="0"/>
          </a:p>
        </p:txBody>
      </p:sp>
      <p:pic>
        <p:nvPicPr>
          <p:cNvPr id="18436" name="Picture 4" descr="italian coffee maker by pipo - a stove top, Italian style espresso maker."/>
          <p:cNvPicPr>
            <a:picLocks noChangeAspect="1" noChangeArrowheads="1"/>
          </p:cNvPicPr>
          <p:nvPr/>
        </p:nvPicPr>
        <p:blipFill rotWithShape="1">
          <a:blip r:embed="rId2">
            <a:extLst>
              <a:ext uri="{28A0092B-C50C-407E-A947-70E740481C1C}">
                <a14:useLocalDpi xmlns:a14="http://schemas.microsoft.com/office/drawing/2010/main" val="0"/>
              </a:ext>
            </a:extLst>
          </a:blip>
          <a:srcRect t="3510" b="17213"/>
          <a:stretch/>
        </p:blipFill>
        <p:spPr bwMode="auto">
          <a:xfrm>
            <a:off x="7246190" y="3048000"/>
            <a:ext cx="122493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V:\PEER2\NSF FELLOWS\Undergraduates\Grigoryan, Bagrat\DLC\1413 Effects of Electromagnetic Waves\pictures\c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201264"/>
            <a:ext cx="851120" cy="158791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Hot Rod Duck"/>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50" t="6720" b="3372"/>
          <a:stretch/>
        </p:blipFill>
        <p:spPr bwMode="auto">
          <a:xfrm>
            <a:off x="838200" y="5377421"/>
            <a:ext cx="1695449" cy="1411753"/>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t="5591" b="4141"/>
          <a:stretch/>
        </p:blipFill>
        <p:spPr bwMode="auto">
          <a:xfrm>
            <a:off x="4021097" y="5569974"/>
            <a:ext cx="211145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2" name="Picture 10" descr="Skoda Car by Anonymous - A nice red Skoda car by Alejandro Tej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050" y="3571875"/>
            <a:ext cx="23812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t="2610" r="3661"/>
          <a:stretch/>
        </p:blipFill>
        <p:spPr bwMode="auto">
          <a:xfrm flipH="1">
            <a:off x="838200" y="3364813"/>
            <a:ext cx="1438961" cy="105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985027"/>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950"/>
            <a:ext cx="8229600" cy="914400"/>
          </a:xfrm>
        </p:spPr>
        <p:txBody>
          <a:bodyPr/>
          <a:lstStyle/>
          <a:p>
            <a:r>
              <a:rPr lang="en-US" sz="3600" dirty="0"/>
              <a:t>A popular example of </a:t>
            </a:r>
            <a:r>
              <a:rPr lang="en-US" sz="3600" b="1" dirty="0">
                <a:solidFill>
                  <a:srgbClr val="C00000"/>
                </a:solidFill>
              </a:rPr>
              <a:t>conduction</a:t>
            </a:r>
            <a:r>
              <a:rPr lang="en-US" sz="3600" dirty="0">
                <a:solidFill>
                  <a:srgbClr val="C00000"/>
                </a:solidFill>
              </a:rPr>
              <a:t> </a:t>
            </a:r>
            <a:r>
              <a:rPr lang="en-US" sz="3600" dirty="0"/>
              <a:t>can be found in cooking.</a:t>
            </a:r>
          </a:p>
        </p:txBody>
      </p:sp>
      <p:sp>
        <p:nvSpPr>
          <p:cNvPr id="3" name="Content Placeholder 2"/>
          <p:cNvSpPr>
            <a:spLocks noGrp="1"/>
          </p:cNvSpPr>
          <p:nvPr>
            <p:ph idx="1"/>
          </p:nvPr>
        </p:nvSpPr>
        <p:spPr>
          <a:xfrm>
            <a:off x="381000" y="1752600"/>
            <a:ext cx="8534400" cy="3200400"/>
          </a:xfrm>
        </p:spPr>
        <p:txBody>
          <a:bodyPr/>
          <a:lstStyle/>
          <a:p>
            <a:pPr marL="0" indent="0">
              <a:buNone/>
            </a:pPr>
            <a:r>
              <a:rPr lang="en-US" sz="2800" dirty="0" smtClean="0"/>
              <a:t>When a pot is on the stove, heat is transferred from the stove to the pot. The pot is made of metal, so it is a good </a:t>
            </a:r>
            <a:r>
              <a:rPr lang="en-US" sz="2800" dirty="0" smtClean="0">
                <a:solidFill>
                  <a:srgbClr val="C00000"/>
                </a:solidFill>
              </a:rPr>
              <a:t>thermal conductor</a:t>
            </a:r>
            <a:r>
              <a:rPr lang="en-US" sz="2800" dirty="0" smtClean="0"/>
              <a:t>. Most pots have a handle made of rubber so </a:t>
            </a:r>
            <a:r>
              <a:rPr lang="en-US" sz="2800" dirty="0"/>
              <a:t>you don’t feel </a:t>
            </a:r>
            <a:r>
              <a:rPr lang="en-US" sz="2800" dirty="0" smtClean="0"/>
              <a:t>heat </a:t>
            </a:r>
            <a:r>
              <a:rPr lang="en-US" sz="2800" dirty="0"/>
              <a:t>when </a:t>
            </a:r>
            <a:r>
              <a:rPr lang="en-US" sz="2800" dirty="0" smtClean="0"/>
              <a:t>you pick up a pot from the handle. This is because rubber is a good </a:t>
            </a:r>
            <a:r>
              <a:rPr lang="en-US" sz="2800" dirty="0" smtClean="0">
                <a:solidFill>
                  <a:srgbClr val="00B050"/>
                </a:solidFill>
              </a:rPr>
              <a:t>thermal insulator </a:t>
            </a:r>
            <a:r>
              <a:rPr lang="en-US" sz="2800" dirty="0" smtClean="0"/>
              <a:t>and doesn’t allow heat to be transferred to the handle.</a:t>
            </a:r>
            <a:endParaRPr lang="en-US" sz="2800" dirty="0"/>
          </a:p>
        </p:txBody>
      </p:sp>
      <p:pic>
        <p:nvPicPr>
          <p:cNvPr id="4" name="Picture 2" descr="V:\PEER2\NSF FELLOWS\Undergraduates\Grigoryan, Bagrat\DLC\1413 Effects of Electromagnetic Waves\pictures\p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395559"/>
            <a:ext cx="2209800" cy="132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67862"/>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457200"/>
            <a:ext cx="8229600" cy="1219200"/>
          </a:xfrm>
        </p:spPr>
        <p:txBody>
          <a:bodyPr>
            <a:normAutofit/>
          </a:bodyPr>
          <a:lstStyle/>
          <a:p>
            <a:r>
              <a:rPr lang="en-US" sz="3600" dirty="0" smtClean="0"/>
              <a:t>Materials can </a:t>
            </a:r>
            <a:r>
              <a:rPr lang="en-US" sz="3600" b="1" dirty="0" smtClean="0">
                <a:solidFill>
                  <a:srgbClr val="92D050"/>
                </a:solidFill>
              </a:rPr>
              <a:t>expand or contract </a:t>
            </a:r>
            <a:r>
              <a:rPr lang="en-US" sz="3600" dirty="0" smtClean="0"/>
              <a:t>due to presence or absence of of heat.</a:t>
            </a:r>
            <a:endParaRPr lang="en-US" sz="3600" dirty="0"/>
          </a:p>
        </p:txBody>
      </p:sp>
      <p:sp>
        <p:nvSpPr>
          <p:cNvPr id="3" name="Content Placeholder 2"/>
          <p:cNvSpPr>
            <a:spLocks noGrp="1"/>
          </p:cNvSpPr>
          <p:nvPr>
            <p:ph idx="1"/>
          </p:nvPr>
        </p:nvSpPr>
        <p:spPr>
          <a:xfrm>
            <a:off x="487680" y="1752600"/>
            <a:ext cx="8412480" cy="3505200"/>
          </a:xfrm>
        </p:spPr>
        <p:txBody>
          <a:bodyPr>
            <a:noAutofit/>
          </a:bodyPr>
          <a:lstStyle/>
          <a:p>
            <a:pPr marL="0" indent="0" algn="just">
              <a:buNone/>
            </a:pPr>
            <a:r>
              <a:rPr lang="en-US" sz="2400" dirty="0" smtClean="0"/>
              <a:t>Thermometers are a great example that involve substances expanding and contracting due to varying temperature. Thermometers contain a special liquid, mercury, which is a good thermal conductor. The mercury molecules expand and get bigger as it gets warmer and get smaller as it cools down. This results in the liquid moving up when it’s warm, and drop down when it’s cold. The molecules expand as it gets warmer because the volume of the liquid increases as it’s heated and slowly decreases as it’s cooled.</a:t>
            </a:r>
            <a:endParaRPr lang="en-US" sz="2400" dirty="0"/>
          </a:p>
        </p:txBody>
      </p:sp>
      <p:pic>
        <p:nvPicPr>
          <p:cNvPr id="20482" name="Picture 2" descr="http://www.teacherfiles.com/clipart/Thermometers/Thermometer_3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083" y="5181599"/>
            <a:ext cx="457200" cy="162305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teacherfiles.com/clipart/Thermometers/Thermometer_50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441" y="5181600"/>
            <a:ext cx="457200" cy="16230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983" t="3579" r="3555" b="4151"/>
          <a:stretch/>
        </p:blipFill>
        <p:spPr bwMode="auto">
          <a:xfrm>
            <a:off x="909483" y="5376372"/>
            <a:ext cx="10516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rot="12944044">
            <a:off x="2118803" y="5470375"/>
            <a:ext cx="1420761" cy="938628"/>
            <a:chOff x="3539602" y="4080387"/>
            <a:chExt cx="1995959" cy="1376516"/>
          </a:xfrm>
        </p:grpSpPr>
        <p:sp>
          <p:nvSpPr>
            <p:cNvPr id="8" name="Freeform 7"/>
            <p:cNvSpPr/>
            <p:nvPr/>
          </p:nvSpPr>
          <p:spPr bwMode="auto">
            <a:xfrm>
              <a:off x="4114800" y="4353450"/>
              <a:ext cx="1162665" cy="751950"/>
            </a:xfrm>
            <a:custGeom>
              <a:avLst/>
              <a:gdLst>
                <a:gd name="connsiteX0" fmla="*/ 1061884 w 1061884"/>
                <a:gd name="connsiteY0" fmla="*/ 10171 h 826248"/>
                <a:gd name="connsiteX1" fmla="*/ 914400 w 1061884"/>
                <a:gd name="connsiteY1" fmla="*/ 10171 h 826248"/>
                <a:gd name="connsiteX2" fmla="*/ 894735 w 1061884"/>
                <a:gd name="connsiteY2" fmla="*/ 39668 h 826248"/>
                <a:gd name="connsiteX3" fmla="*/ 884903 w 1061884"/>
                <a:gd name="connsiteY3" fmla="*/ 118326 h 826248"/>
                <a:gd name="connsiteX4" fmla="*/ 875071 w 1061884"/>
                <a:gd name="connsiteY4" fmla="*/ 157655 h 826248"/>
                <a:gd name="connsiteX5" fmla="*/ 845574 w 1061884"/>
                <a:gd name="connsiteY5" fmla="*/ 177319 h 826248"/>
                <a:gd name="connsiteX6" fmla="*/ 717754 w 1061884"/>
                <a:gd name="connsiteY6" fmla="*/ 196984 h 826248"/>
                <a:gd name="connsiteX7" fmla="*/ 688258 w 1061884"/>
                <a:gd name="connsiteY7" fmla="*/ 285474 h 826248"/>
                <a:gd name="connsiteX8" fmla="*/ 658761 w 1061884"/>
                <a:gd name="connsiteY8" fmla="*/ 413294 h 826248"/>
                <a:gd name="connsiteX9" fmla="*/ 629264 w 1061884"/>
                <a:gd name="connsiteY9" fmla="*/ 423126 h 826248"/>
                <a:gd name="connsiteX10" fmla="*/ 442451 w 1061884"/>
                <a:gd name="connsiteY10" fmla="*/ 432958 h 826248"/>
                <a:gd name="connsiteX11" fmla="*/ 422787 w 1061884"/>
                <a:gd name="connsiteY11" fmla="*/ 462455 h 826248"/>
                <a:gd name="connsiteX12" fmla="*/ 393290 w 1061884"/>
                <a:gd name="connsiteY12" fmla="*/ 609939 h 826248"/>
                <a:gd name="connsiteX13" fmla="*/ 334296 w 1061884"/>
                <a:gd name="connsiteY13" fmla="*/ 629603 h 826248"/>
                <a:gd name="connsiteX14" fmla="*/ 304800 w 1061884"/>
                <a:gd name="connsiteY14" fmla="*/ 639435 h 826248"/>
                <a:gd name="connsiteX15" fmla="*/ 108154 w 1061884"/>
                <a:gd name="connsiteY15" fmla="*/ 659100 h 826248"/>
                <a:gd name="connsiteX16" fmla="*/ 68825 w 1061884"/>
                <a:gd name="connsiteY16" fmla="*/ 718094 h 826248"/>
                <a:gd name="connsiteX17" fmla="*/ 39329 w 1061884"/>
                <a:gd name="connsiteY17" fmla="*/ 767255 h 826248"/>
                <a:gd name="connsiteX18" fmla="*/ 0 w 1061884"/>
                <a:gd name="connsiteY18" fmla="*/ 826248 h 82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1884" h="826248">
                  <a:moveTo>
                    <a:pt x="1061884" y="10171"/>
                  </a:moveTo>
                  <a:cubicBezTo>
                    <a:pt x="1049965" y="9087"/>
                    <a:pt x="947901" y="-12163"/>
                    <a:pt x="914400" y="10171"/>
                  </a:cubicBezTo>
                  <a:cubicBezTo>
                    <a:pt x="904568" y="16726"/>
                    <a:pt x="901290" y="29836"/>
                    <a:pt x="894735" y="39668"/>
                  </a:cubicBezTo>
                  <a:cubicBezTo>
                    <a:pt x="891458" y="65887"/>
                    <a:pt x="889247" y="92262"/>
                    <a:pt x="884903" y="118326"/>
                  </a:cubicBezTo>
                  <a:cubicBezTo>
                    <a:pt x="882682" y="131655"/>
                    <a:pt x="882567" y="146411"/>
                    <a:pt x="875071" y="157655"/>
                  </a:cubicBezTo>
                  <a:cubicBezTo>
                    <a:pt x="868516" y="167487"/>
                    <a:pt x="856143" y="172034"/>
                    <a:pt x="845574" y="177319"/>
                  </a:cubicBezTo>
                  <a:cubicBezTo>
                    <a:pt x="810136" y="195038"/>
                    <a:pt x="745965" y="194163"/>
                    <a:pt x="717754" y="196984"/>
                  </a:cubicBezTo>
                  <a:cubicBezTo>
                    <a:pt x="689179" y="239848"/>
                    <a:pt x="696410" y="220259"/>
                    <a:pt x="688258" y="285474"/>
                  </a:cubicBezTo>
                  <a:cubicBezTo>
                    <a:pt x="684473" y="315756"/>
                    <a:pt x="694104" y="385020"/>
                    <a:pt x="658761" y="413294"/>
                  </a:cubicBezTo>
                  <a:cubicBezTo>
                    <a:pt x="650668" y="419768"/>
                    <a:pt x="639586" y="422188"/>
                    <a:pt x="629264" y="423126"/>
                  </a:cubicBezTo>
                  <a:cubicBezTo>
                    <a:pt x="567163" y="428771"/>
                    <a:pt x="504722" y="429681"/>
                    <a:pt x="442451" y="432958"/>
                  </a:cubicBezTo>
                  <a:cubicBezTo>
                    <a:pt x="435896" y="442790"/>
                    <a:pt x="425104" y="450868"/>
                    <a:pt x="422787" y="462455"/>
                  </a:cubicBezTo>
                  <a:cubicBezTo>
                    <a:pt x="422430" y="464240"/>
                    <a:pt x="431714" y="585924"/>
                    <a:pt x="393290" y="609939"/>
                  </a:cubicBezTo>
                  <a:cubicBezTo>
                    <a:pt x="375712" y="620925"/>
                    <a:pt x="353961" y="623048"/>
                    <a:pt x="334296" y="629603"/>
                  </a:cubicBezTo>
                  <a:cubicBezTo>
                    <a:pt x="324464" y="632880"/>
                    <a:pt x="315112" y="638404"/>
                    <a:pt x="304800" y="639435"/>
                  </a:cubicBezTo>
                  <a:lnTo>
                    <a:pt x="108154" y="659100"/>
                  </a:lnTo>
                  <a:cubicBezTo>
                    <a:pt x="95044" y="678765"/>
                    <a:pt x="80984" y="697828"/>
                    <a:pt x="68825" y="718094"/>
                  </a:cubicBezTo>
                  <a:cubicBezTo>
                    <a:pt x="58993" y="734481"/>
                    <a:pt x="49929" y="751354"/>
                    <a:pt x="39329" y="767255"/>
                  </a:cubicBezTo>
                  <a:cubicBezTo>
                    <a:pt x="-5865" y="835046"/>
                    <a:pt x="22214" y="781821"/>
                    <a:pt x="0" y="826248"/>
                  </a:cubicBezTo>
                </a:path>
              </a:pathLst>
            </a:custGeom>
            <a:no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Freeform 8"/>
            <p:cNvSpPr/>
            <p:nvPr/>
          </p:nvSpPr>
          <p:spPr bwMode="auto">
            <a:xfrm>
              <a:off x="3539602" y="4080387"/>
              <a:ext cx="1632166" cy="1061884"/>
            </a:xfrm>
            <a:custGeom>
              <a:avLst/>
              <a:gdLst>
                <a:gd name="connsiteX0" fmla="*/ 1632166 w 1632166"/>
                <a:gd name="connsiteY0" fmla="*/ 0 h 1061884"/>
                <a:gd name="connsiteX1" fmla="*/ 1425688 w 1632166"/>
                <a:gd name="connsiteY1" fmla="*/ 9832 h 1061884"/>
                <a:gd name="connsiteX2" fmla="*/ 1396192 w 1632166"/>
                <a:gd name="connsiteY2" fmla="*/ 19665 h 1061884"/>
                <a:gd name="connsiteX3" fmla="*/ 1376527 w 1632166"/>
                <a:gd name="connsiteY3" fmla="*/ 78658 h 1061884"/>
                <a:gd name="connsiteX4" fmla="*/ 1366695 w 1632166"/>
                <a:gd name="connsiteY4" fmla="*/ 167148 h 1061884"/>
                <a:gd name="connsiteX5" fmla="*/ 1209379 w 1632166"/>
                <a:gd name="connsiteY5" fmla="*/ 216310 h 1061884"/>
                <a:gd name="connsiteX6" fmla="*/ 1120888 w 1632166"/>
                <a:gd name="connsiteY6" fmla="*/ 226142 h 1061884"/>
                <a:gd name="connsiteX7" fmla="*/ 1091392 w 1632166"/>
                <a:gd name="connsiteY7" fmla="*/ 235974 h 1061884"/>
                <a:gd name="connsiteX8" fmla="*/ 1081559 w 1632166"/>
                <a:gd name="connsiteY8" fmla="*/ 265471 h 1061884"/>
                <a:gd name="connsiteX9" fmla="*/ 1071727 w 1632166"/>
                <a:gd name="connsiteY9" fmla="*/ 412955 h 1061884"/>
                <a:gd name="connsiteX10" fmla="*/ 973404 w 1632166"/>
                <a:gd name="connsiteY10" fmla="*/ 442452 h 1061884"/>
                <a:gd name="connsiteX11" fmla="*/ 766927 w 1632166"/>
                <a:gd name="connsiteY11" fmla="*/ 462116 h 1061884"/>
                <a:gd name="connsiteX12" fmla="*/ 737430 w 1632166"/>
                <a:gd name="connsiteY12" fmla="*/ 491613 h 1061884"/>
                <a:gd name="connsiteX13" fmla="*/ 717766 w 1632166"/>
                <a:gd name="connsiteY13" fmla="*/ 550607 h 1061884"/>
                <a:gd name="connsiteX14" fmla="*/ 707933 w 1632166"/>
                <a:gd name="connsiteY14" fmla="*/ 580103 h 1061884"/>
                <a:gd name="connsiteX15" fmla="*/ 688269 w 1632166"/>
                <a:gd name="connsiteY15" fmla="*/ 609600 h 1061884"/>
                <a:gd name="connsiteX16" fmla="*/ 648940 w 1632166"/>
                <a:gd name="connsiteY16" fmla="*/ 648929 h 1061884"/>
                <a:gd name="connsiteX17" fmla="*/ 501456 w 1632166"/>
                <a:gd name="connsiteY17" fmla="*/ 658761 h 1061884"/>
                <a:gd name="connsiteX18" fmla="*/ 471959 w 1632166"/>
                <a:gd name="connsiteY18" fmla="*/ 668594 h 1061884"/>
                <a:gd name="connsiteX19" fmla="*/ 442463 w 1632166"/>
                <a:gd name="connsiteY19" fmla="*/ 747252 h 1061884"/>
                <a:gd name="connsiteX20" fmla="*/ 432630 w 1632166"/>
                <a:gd name="connsiteY20" fmla="*/ 865239 h 1061884"/>
                <a:gd name="connsiteX21" fmla="*/ 373637 w 1632166"/>
                <a:gd name="connsiteY21" fmla="*/ 904568 h 1061884"/>
                <a:gd name="connsiteX22" fmla="*/ 196656 w 1632166"/>
                <a:gd name="connsiteY22" fmla="*/ 924232 h 1061884"/>
                <a:gd name="connsiteX23" fmla="*/ 127830 w 1632166"/>
                <a:gd name="connsiteY23" fmla="*/ 934065 h 1061884"/>
                <a:gd name="connsiteX24" fmla="*/ 98333 w 1632166"/>
                <a:gd name="connsiteY24" fmla="*/ 943897 h 1061884"/>
                <a:gd name="connsiteX25" fmla="*/ 39340 w 1632166"/>
                <a:gd name="connsiteY25" fmla="*/ 993058 h 1061884"/>
                <a:gd name="connsiteX26" fmla="*/ 11 w 1632166"/>
                <a:gd name="connsiteY26" fmla="*/ 1061884 h 106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32166" h="1061884">
                  <a:moveTo>
                    <a:pt x="1632166" y="0"/>
                  </a:moveTo>
                  <a:cubicBezTo>
                    <a:pt x="1563340" y="3277"/>
                    <a:pt x="1494354" y="4110"/>
                    <a:pt x="1425688" y="9832"/>
                  </a:cubicBezTo>
                  <a:cubicBezTo>
                    <a:pt x="1415360" y="10693"/>
                    <a:pt x="1402216" y="11231"/>
                    <a:pt x="1396192" y="19665"/>
                  </a:cubicBezTo>
                  <a:cubicBezTo>
                    <a:pt x="1384144" y="36532"/>
                    <a:pt x="1376527" y="78658"/>
                    <a:pt x="1376527" y="78658"/>
                  </a:cubicBezTo>
                  <a:cubicBezTo>
                    <a:pt x="1373250" y="108155"/>
                    <a:pt x="1380765" y="141017"/>
                    <a:pt x="1366695" y="167148"/>
                  </a:cubicBezTo>
                  <a:cubicBezTo>
                    <a:pt x="1338744" y="219056"/>
                    <a:pt x="1249761" y="212059"/>
                    <a:pt x="1209379" y="216310"/>
                  </a:cubicBezTo>
                  <a:lnTo>
                    <a:pt x="1120888" y="226142"/>
                  </a:lnTo>
                  <a:cubicBezTo>
                    <a:pt x="1111056" y="229419"/>
                    <a:pt x="1098720" y="228646"/>
                    <a:pt x="1091392" y="235974"/>
                  </a:cubicBezTo>
                  <a:cubicBezTo>
                    <a:pt x="1084063" y="243303"/>
                    <a:pt x="1082704" y="255170"/>
                    <a:pt x="1081559" y="265471"/>
                  </a:cubicBezTo>
                  <a:cubicBezTo>
                    <a:pt x="1076118" y="314440"/>
                    <a:pt x="1090487" y="367396"/>
                    <a:pt x="1071727" y="412955"/>
                  </a:cubicBezTo>
                  <a:cubicBezTo>
                    <a:pt x="1070226" y="416600"/>
                    <a:pt x="987004" y="440820"/>
                    <a:pt x="973404" y="442452"/>
                  </a:cubicBezTo>
                  <a:cubicBezTo>
                    <a:pt x="904759" y="450689"/>
                    <a:pt x="766927" y="462116"/>
                    <a:pt x="766927" y="462116"/>
                  </a:cubicBezTo>
                  <a:cubicBezTo>
                    <a:pt x="757095" y="471948"/>
                    <a:pt x="744183" y="479458"/>
                    <a:pt x="737430" y="491613"/>
                  </a:cubicBezTo>
                  <a:cubicBezTo>
                    <a:pt x="727364" y="509733"/>
                    <a:pt x="724321" y="530942"/>
                    <a:pt x="717766" y="550607"/>
                  </a:cubicBezTo>
                  <a:cubicBezTo>
                    <a:pt x="714489" y="560439"/>
                    <a:pt x="713682" y="571480"/>
                    <a:pt x="707933" y="580103"/>
                  </a:cubicBezTo>
                  <a:cubicBezTo>
                    <a:pt x="701378" y="589935"/>
                    <a:pt x="693554" y="599031"/>
                    <a:pt x="688269" y="609600"/>
                  </a:cubicBezTo>
                  <a:cubicBezTo>
                    <a:pt x="672846" y="640447"/>
                    <a:pt x="690583" y="644302"/>
                    <a:pt x="648940" y="648929"/>
                  </a:cubicBezTo>
                  <a:cubicBezTo>
                    <a:pt x="599971" y="654370"/>
                    <a:pt x="550617" y="655484"/>
                    <a:pt x="501456" y="658761"/>
                  </a:cubicBezTo>
                  <a:cubicBezTo>
                    <a:pt x="491624" y="662039"/>
                    <a:pt x="480052" y="662119"/>
                    <a:pt x="471959" y="668594"/>
                  </a:cubicBezTo>
                  <a:cubicBezTo>
                    <a:pt x="447847" y="687884"/>
                    <a:pt x="447793" y="720603"/>
                    <a:pt x="442463" y="747252"/>
                  </a:cubicBezTo>
                  <a:cubicBezTo>
                    <a:pt x="439185" y="786581"/>
                    <a:pt x="440370" y="826540"/>
                    <a:pt x="432630" y="865239"/>
                  </a:cubicBezTo>
                  <a:cubicBezTo>
                    <a:pt x="425737" y="899706"/>
                    <a:pt x="401255" y="899045"/>
                    <a:pt x="373637" y="904568"/>
                  </a:cubicBezTo>
                  <a:cubicBezTo>
                    <a:pt x="294047" y="920486"/>
                    <a:pt x="298219" y="913541"/>
                    <a:pt x="196656" y="924232"/>
                  </a:cubicBezTo>
                  <a:cubicBezTo>
                    <a:pt x="173608" y="926658"/>
                    <a:pt x="150772" y="930787"/>
                    <a:pt x="127830" y="934065"/>
                  </a:cubicBezTo>
                  <a:cubicBezTo>
                    <a:pt x="117998" y="937342"/>
                    <a:pt x="107603" y="939262"/>
                    <a:pt x="98333" y="943897"/>
                  </a:cubicBezTo>
                  <a:cubicBezTo>
                    <a:pt x="77676" y="954225"/>
                    <a:pt x="53177" y="975267"/>
                    <a:pt x="39340" y="993058"/>
                  </a:cubicBezTo>
                  <a:cubicBezTo>
                    <a:pt x="-1807" y="1045961"/>
                    <a:pt x="11" y="1029641"/>
                    <a:pt x="11" y="1061884"/>
                  </a:cubicBezTo>
                </a:path>
              </a:pathLst>
            </a:custGeom>
            <a:no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4326168" y="4621161"/>
              <a:ext cx="1209393" cy="835742"/>
            </a:xfrm>
            <a:custGeom>
              <a:avLst/>
              <a:gdLst>
                <a:gd name="connsiteX0" fmla="*/ 1209393 w 1209393"/>
                <a:gd name="connsiteY0" fmla="*/ 0 h 835742"/>
                <a:gd name="connsiteX1" fmla="*/ 1199561 w 1209393"/>
                <a:gd name="connsiteY1" fmla="*/ 49162 h 835742"/>
                <a:gd name="connsiteX2" fmla="*/ 1170064 w 1209393"/>
                <a:gd name="connsiteY2" fmla="*/ 68826 h 835742"/>
                <a:gd name="connsiteX3" fmla="*/ 1091406 w 1209393"/>
                <a:gd name="connsiteY3" fmla="*/ 49162 h 835742"/>
                <a:gd name="connsiteX4" fmla="*/ 1052077 w 1209393"/>
                <a:gd name="connsiteY4" fmla="*/ 108155 h 835742"/>
                <a:gd name="connsiteX5" fmla="*/ 1012748 w 1209393"/>
                <a:gd name="connsiteY5" fmla="*/ 206478 h 835742"/>
                <a:gd name="connsiteX6" fmla="*/ 806271 w 1209393"/>
                <a:gd name="connsiteY6" fmla="*/ 206478 h 835742"/>
                <a:gd name="connsiteX7" fmla="*/ 776774 w 1209393"/>
                <a:gd name="connsiteY7" fmla="*/ 235974 h 835742"/>
                <a:gd name="connsiteX8" fmla="*/ 766942 w 1209393"/>
                <a:gd name="connsiteY8" fmla="*/ 265471 h 835742"/>
                <a:gd name="connsiteX9" fmla="*/ 757109 w 1209393"/>
                <a:gd name="connsiteY9" fmla="*/ 353962 h 835742"/>
                <a:gd name="connsiteX10" fmla="*/ 737445 w 1209393"/>
                <a:gd name="connsiteY10" fmla="*/ 383458 h 835742"/>
                <a:gd name="connsiteX11" fmla="*/ 648955 w 1209393"/>
                <a:gd name="connsiteY11" fmla="*/ 393291 h 835742"/>
                <a:gd name="connsiteX12" fmla="*/ 530967 w 1209393"/>
                <a:gd name="connsiteY12" fmla="*/ 403123 h 835742"/>
                <a:gd name="connsiteX13" fmla="*/ 491638 w 1209393"/>
                <a:gd name="connsiteY13" fmla="*/ 452284 h 835742"/>
                <a:gd name="connsiteX14" fmla="*/ 452309 w 1209393"/>
                <a:gd name="connsiteY14" fmla="*/ 550607 h 835742"/>
                <a:gd name="connsiteX15" fmla="*/ 216335 w 1209393"/>
                <a:gd name="connsiteY15" fmla="*/ 560439 h 835742"/>
                <a:gd name="connsiteX16" fmla="*/ 206503 w 1209393"/>
                <a:gd name="connsiteY16" fmla="*/ 619433 h 835742"/>
                <a:gd name="connsiteX17" fmla="*/ 196671 w 1209393"/>
                <a:gd name="connsiteY17" fmla="*/ 668594 h 835742"/>
                <a:gd name="connsiteX18" fmla="*/ 186838 w 1209393"/>
                <a:gd name="connsiteY18" fmla="*/ 747252 h 835742"/>
                <a:gd name="connsiteX19" fmla="*/ 127845 w 1209393"/>
                <a:gd name="connsiteY19" fmla="*/ 776749 h 835742"/>
                <a:gd name="connsiteX20" fmla="*/ 9858 w 1209393"/>
                <a:gd name="connsiteY20" fmla="*/ 796413 h 835742"/>
                <a:gd name="connsiteX21" fmla="*/ 26 w 1209393"/>
                <a:gd name="connsiteY21" fmla="*/ 835742 h 83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9393" h="835742">
                  <a:moveTo>
                    <a:pt x="1209393" y="0"/>
                  </a:moveTo>
                  <a:cubicBezTo>
                    <a:pt x="1206116" y="16387"/>
                    <a:pt x="1207852" y="34652"/>
                    <a:pt x="1199561" y="49162"/>
                  </a:cubicBezTo>
                  <a:cubicBezTo>
                    <a:pt x="1193698" y="59422"/>
                    <a:pt x="1181790" y="67360"/>
                    <a:pt x="1170064" y="68826"/>
                  </a:cubicBezTo>
                  <a:cubicBezTo>
                    <a:pt x="1152807" y="70983"/>
                    <a:pt x="1110668" y="55583"/>
                    <a:pt x="1091406" y="49162"/>
                  </a:cubicBezTo>
                  <a:cubicBezTo>
                    <a:pt x="1078296" y="68826"/>
                    <a:pt x="1055008" y="84704"/>
                    <a:pt x="1052077" y="108155"/>
                  </a:cubicBezTo>
                  <a:cubicBezTo>
                    <a:pt x="1040779" y="198539"/>
                    <a:pt x="1064230" y="172156"/>
                    <a:pt x="1012748" y="206478"/>
                  </a:cubicBezTo>
                  <a:cubicBezTo>
                    <a:pt x="948721" y="200657"/>
                    <a:pt x="870618" y="186679"/>
                    <a:pt x="806271" y="206478"/>
                  </a:cubicBezTo>
                  <a:cubicBezTo>
                    <a:pt x="792981" y="210567"/>
                    <a:pt x="786606" y="226142"/>
                    <a:pt x="776774" y="235974"/>
                  </a:cubicBezTo>
                  <a:cubicBezTo>
                    <a:pt x="773497" y="245806"/>
                    <a:pt x="768646" y="255248"/>
                    <a:pt x="766942" y="265471"/>
                  </a:cubicBezTo>
                  <a:cubicBezTo>
                    <a:pt x="762063" y="294746"/>
                    <a:pt x="764307" y="325170"/>
                    <a:pt x="757109" y="353962"/>
                  </a:cubicBezTo>
                  <a:cubicBezTo>
                    <a:pt x="754243" y="365426"/>
                    <a:pt x="748550" y="379420"/>
                    <a:pt x="737445" y="383458"/>
                  </a:cubicBezTo>
                  <a:cubicBezTo>
                    <a:pt x="709554" y="393600"/>
                    <a:pt x="678500" y="390477"/>
                    <a:pt x="648955" y="393291"/>
                  </a:cubicBezTo>
                  <a:cubicBezTo>
                    <a:pt x="609667" y="397033"/>
                    <a:pt x="570296" y="399846"/>
                    <a:pt x="530967" y="403123"/>
                  </a:cubicBezTo>
                  <a:cubicBezTo>
                    <a:pt x="500850" y="423201"/>
                    <a:pt x="498189" y="416256"/>
                    <a:pt x="491638" y="452284"/>
                  </a:cubicBezTo>
                  <a:cubicBezTo>
                    <a:pt x="486966" y="477977"/>
                    <a:pt x="500828" y="545216"/>
                    <a:pt x="452309" y="550607"/>
                  </a:cubicBezTo>
                  <a:cubicBezTo>
                    <a:pt x="374064" y="559301"/>
                    <a:pt x="294993" y="557162"/>
                    <a:pt x="216335" y="560439"/>
                  </a:cubicBezTo>
                  <a:cubicBezTo>
                    <a:pt x="213058" y="580104"/>
                    <a:pt x="210069" y="599819"/>
                    <a:pt x="206503" y="619433"/>
                  </a:cubicBezTo>
                  <a:cubicBezTo>
                    <a:pt x="203514" y="635875"/>
                    <a:pt x="199212" y="652077"/>
                    <a:pt x="196671" y="668594"/>
                  </a:cubicBezTo>
                  <a:cubicBezTo>
                    <a:pt x="192653" y="694710"/>
                    <a:pt x="196651" y="722718"/>
                    <a:pt x="186838" y="747252"/>
                  </a:cubicBezTo>
                  <a:cubicBezTo>
                    <a:pt x="181795" y="759861"/>
                    <a:pt x="139541" y="774410"/>
                    <a:pt x="127845" y="776749"/>
                  </a:cubicBezTo>
                  <a:cubicBezTo>
                    <a:pt x="88748" y="784568"/>
                    <a:pt x="9858" y="796413"/>
                    <a:pt x="9858" y="796413"/>
                  </a:cubicBezTo>
                  <a:cubicBezTo>
                    <a:pt x="-1010" y="829019"/>
                    <a:pt x="26" y="815546"/>
                    <a:pt x="26" y="835742"/>
                  </a:cubicBezTo>
                </a:path>
              </a:pathLst>
            </a:custGeom>
            <a:noFill/>
            <a:ln w="1905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cxnSp>
        <p:nvCxnSpPr>
          <p:cNvPr id="5" name="Straight Arrow Connector 4"/>
          <p:cNvCxnSpPr/>
          <p:nvPr/>
        </p:nvCxnSpPr>
        <p:spPr bwMode="auto">
          <a:xfrm>
            <a:off x="4473062" y="6006464"/>
            <a:ext cx="609600"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5961420" y="6006464"/>
            <a:ext cx="609600"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2" descr="http://www.teacherfiles.com/clipart/Thermometers/Thermometer_3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81598"/>
            <a:ext cx="457200" cy="16230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Ljlab\AppData\Local\Microsoft\Windows\Temporary Internet Files\Content.IE5\EZT7EL8Q\MC90043158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1420" y="5334927"/>
            <a:ext cx="533286" cy="53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2319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childTnLst>
                          </p:cTn>
                        </p:par>
                        <p:par>
                          <p:cTn id="18" fill="hold">
                            <p:stCondLst>
                              <p:cond delay="3750"/>
                            </p:stCondLst>
                            <p:childTnLst>
                              <p:par>
                                <p:cTn id="19" presetID="22" presetClass="entr" presetSubtype="4" fill="hold" nodeType="afterEffect">
                                  <p:stCondLst>
                                    <p:cond delay="250"/>
                                  </p:stCondLst>
                                  <p:childTnLst>
                                    <p:set>
                                      <p:cBhvr>
                                        <p:cTn id="20" dur="1" fill="hold">
                                          <p:stCondLst>
                                            <p:cond delay="0"/>
                                          </p:stCondLst>
                                        </p:cTn>
                                        <p:tgtEl>
                                          <p:spTgt spid="20484"/>
                                        </p:tgtEl>
                                        <p:attrNameLst>
                                          <p:attrName>style.visibility</p:attrName>
                                        </p:attrNameLst>
                                      </p:cBhvr>
                                      <p:to>
                                        <p:strVal val="visible"/>
                                      </p:to>
                                    </p:set>
                                    <p:animEffect transition="in" filter="wipe(down)">
                                      <p:cBhvr>
                                        <p:cTn id="21" dur="1000"/>
                                        <p:tgtEl>
                                          <p:spTgt spid="20484"/>
                                        </p:tgtEl>
                                      </p:cBhvr>
                                    </p:animEffect>
                                  </p:childTnLst>
                                </p:cTn>
                              </p:par>
                            </p:childTnLst>
                          </p:cTn>
                        </p:par>
                        <p:par>
                          <p:cTn id="22" fill="hold">
                            <p:stCondLst>
                              <p:cond delay="5000"/>
                            </p:stCondLst>
                            <p:childTnLst>
                              <p:par>
                                <p:cTn id="23" presetID="22" presetClass="entr" presetSubtype="8" fill="hold" nodeType="after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par>
                                <p:cTn id="26" presetID="10" presetClass="entr" presetSubtype="0" fill="hold" nodeType="withEffect">
                                  <p:stCondLst>
                                    <p:cond delay="25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750"/>
                                        <p:tgtEl>
                                          <p:spTgt spid="3074"/>
                                        </p:tgtEl>
                                      </p:cBhvr>
                                    </p:animEffect>
                                  </p:childTnLst>
                                </p:cTn>
                              </p:par>
                            </p:childTnLst>
                          </p:cTn>
                        </p:par>
                        <p:par>
                          <p:cTn id="29" fill="hold">
                            <p:stCondLst>
                              <p:cond delay="6000"/>
                            </p:stCondLst>
                            <p:childTnLst>
                              <p:par>
                                <p:cTn id="30" presetID="26" presetClass="emph" presetSubtype="0" fill="hold" nodeType="afterEffect">
                                  <p:stCondLst>
                                    <p:cond delay="250"/>
                                  </p:stCondLst>
                                  <p:childTnLst>
                                    <p:animEffect transition="out" filter="fade">
                                      <p:cBhvr>
                                        <p:cTn id="31" dur="750" tmFilter="0, 0; .2, .5; .8, .5; 1, 0"/>
                                        <p:tgtEl>
                                          <p:spTgt spid="3074"/>
                                        </p:tgtEl>
                                      </p:cBhvr>
                                    </p:animEffect>
                                    <p:animScale>
                                      <p:cBhvr>
                                        <p:cTn id="32" dur="375" autoRev="1" fill="hold"/>
                                        <p:tgtEl>
                                          <p:spTgt spid="3074"/>
                                        </p:tgtEl>
                                      </p:cBhvr>
                                      <p:by x="105000" y="105000"/>
                                    </p:animScale>
                                  </p:childTnLst>
                                </p:cTn>
                              </p:par>
                            </p:childTnLst>
                          </p:cTn>
                        </p:par>
                        <p:par>
                          <p:cTn id="33" fill="hold">
                            <p:stCondLst>
                              <p:cond delay="7000"/>
                            </p:stCondLst>
                            <p:childTnLst>
                              <p:par>
                                <p:cTn id="34" presetID="10" presetClass="entr" presetSubtype="0" fill="hold" nodeType="afterEffect">
                                  <p:stCondLst>
                                    <p:cond delay="25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3600" dirty="0" smtClean="0"/>
              <a:t>Materials are also chosen for their </a:t>
            </a:r>
            <a:r>
              <a:rPr lang="en-US" sz="3600" b="1" dirty="0" smtClean="0">
                <a:solidFill>
                  <a:srgbClr val="92D050"/>
                </a:solidFill>
              </a:rPr>
              <a:t>electrical properties</a:t>
            </a:r>
            <a:r>
              <a:rPr lang="en-US" sz="3600" dirty="0" smtClean="0"/>
              <a:t>.</a:t>
            </a:r>
            <a:endParaRPr lang="en-US" sz="3600" dirty="0"/>
          </a:p>
        </p:txBody>
      </p:sp>
      <p:sp>
        <p:nvSpPr>
          <p:cNvPr id="3" name="Content Placeholder 2"/>
          <p:cNvSpPr>
            <a:spLocks noGrp="1"/>
          </p:cNvSpPr>
          <p:nvPr>
            <p:ph idx="1"/>
          </p:nvPr>
        </p:nvSpPr>
        <p:spPr>
          <a:xfrm>
            <a:off x="457200" y="1828800"/>
            <a:ext cx="8153400" cy="4648200"/>
          </a:xfrm>
        </p:spPr>
        <p:txBody>
          <a:bodyPr>
            <a:normAutofit fontScale="92500" lnSpcReduction="20000"/>
          </a:bodyPr>
          <a:lstStyle/>
          <a:p>
            <a:pPr marL="0" indent="0">
              <a:buNone/>
            </a:pPr>
            <a:r>
              <a:rPr lang="en-US" sz="3000" dirty="0" smtClean="0"/>
              <a:t>Most metals are good conductors of electrical current. Metals allow electrons to flow easily from one atom to another. Therefore, metals are commonly used in todays devices such as computers, phones, and TVs.</a:t>
            </a:r>
          </a:p>
          <a:p>
            <a:pPr marL="0" indent="0">
              <a:buNone/>
            </a:pPr>
            <a:endParaRPr lang="en-US" sz="1600" dirty="0" smtClean="0"/>
          </a:p>
          <a:p>
            <a:pPr marL="0" indent="0">
              <a:buNone/>
            </a:pPr>
            <a:endParaRPr lang="en-US" sz="1600" dirty="0" smtClean="0"/>
          </a:p>
          <a:p>
            <a:pPr marL="0" indent="0">
              <a:buNone/>
            </a:pPr>
            <a:r>
              <a:rPr lang="en-US" sz="3000" dirty="0" smtClean="0"/>
              <a:t>Electrical insulators do not let electrons flow easily from one atom to another. Electrical insulators are used to protect us from dangerous effects of electricity flowing through conductors. Good electrical insulators include nonmetals such as rubber, air, and wood.</a:t>
            </a:r>
            <a:endParaRPr lang="en-US" sz="3000" dirty="0"/>
          </a:p>
        </p:txBody>
      </p:sp>
    </p:spTree>
    <p:extLst>
      <p:ext uri="{BB962C8B-B14F-4D97-AF65-F5344CB8AC3E}">
        <p14:creationId xmlns:p14="http://schemas.microsoft.com/office/powerpoint/2010/main" val="2187449830"/>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z="3600" b="1" dirty="0" smtClean="0"/>
              <a:t>Summary</a:t>
            </a:r>
            <a:endParaRPr lang="en-US" sz="3600" b="1" dirty="0"/>
          </a:p>
        </p:txBody>
      </p:sp>
      <p:sp>
        <p:nvSpPr>
          <p:cNvPr id="3" name="Content Placeholder 2"/>
          <p:cNvSpPr>
            <a:spLocks noGrp="1"/>
          </p:cNvSpPr>
          <p:nvPr>
            <p:ph idx="1"/>
          </p:nvPr>
        </p:nvSpPr>
        <p:spPr>
          <a:xfrm>
            <a:off x="457200" y="1295400"/>
            <a:ext cx="8229600" cy="5334000"/>
          </a:xfrm>
        </p:spPr>
        <p:txBody>
          <a:bodyPr/>
          <a:lstStyle/>
          <a:p>
            <a:pPr lvl="0"/>
            <a:r>
              <a:rPr lang="en-US" sz="1800" b="1" dirty="0"/>
              <a:t>Electromagnetic Waves</a:t>
            </a:r>
            <a:r>
              <a:rPr lang="en-US" sz="1800" dirty="0"/>
              <a:t> – Group of energy waves that are mostly invisible and can travel through empty space.</a:t>
            </a:r>
          </a:p>
          <a:p>
            <a:pPr lvl="0"/>
            <a:r>
              <a:rPr lang="en-US" sz="1800" b="1" dirty="0"/>
              <a:t>Frequency</a:t>
            </a:r>
            <a:r>
              <a:rPr lang="en-US" sz="1800" dirty="0"/>
              <a:t> – Number of waves a vibration creates during a period of time.</a:t>
            </a:r>
          </a:p>
          <a:p>
            <a:pPr lvl="0"/>
            <a:r>
              <a:rPr lang="en-US" sz="1800" b="1" dirty="0"/>
              <a:t>Visible Light</a:t>
            </a:r>
            <a:r>
              <a:rPr lang="en-US" sz="1800" dirty="0"/>
              <a:t> – Range of electromagnetic spectrum that can be detected by the human eye.</a:t>
            </a:r>
          </a:p>
          <a:p>
            <a:pPr lvl="0"/>
            <a:r>
              <a:rPr lang="en-US" sz="1800" b="1" dirty="0"/>
              <a:t>Infrared</a:t>
            </a:r>
            <a:r>
              <a:rPr lang="en-US" sz="1800" dirty="0"/>
              <a:t> – Type of electromagnetic radiation that involves heat.</a:t>
            </a:r>
          </a:p>
          <a:p>
            <a:pPr lvl="0"/>
            <a:r>
              <a:rPr lang="en-US" sz="1800" b="1" dirty="0"/>
              <a:t>Absorption</a:t>
            </a:r>
            <a:r>
              <a:rPr lang="en-US" sz="1800" dirty="0"/>
              <a:t> – The loss of light as it passes through a material.</a:t>
            </a:r>
          </a:p>
          <a:p>
            <a:pPr lvl="0"/>
            <a:r>
              <a:rPr lang="en-US" sz="1800" b="1" dirty="0"/>
              <a:t>Reflection</a:t>
            </a:r>
            <a:r>
              <a:rPr lang="en-US" sz="1800" dirty="0"/>
              <a:t> – The return of light by a material.</a:t>
            </a:r>
          </a:p>
          <a:p>
            <a:pPr lvl="0"/>
            <a:r>
              <a:rPr lang="en-US" sz="1800" b="1" dirty="0"/>
              <a:t>Transmission</a:t>
            </a:r>
            <a:r>
              <a:rPr lang="en-US" sz="1800" dirty="0"/>
              <a:t> – The passage of light through a material.</a:t>
            </a:r>
          </a:p>
          <a:p>
            <a:pPr lvl="0"/>
            <a:r>
              <a:rPr lang="en-US" sz="1800" b="1" dirty="0"/>
              <a:t>Refraction</a:t>
            </a:r>
            <a:r>
              <a:rPr lang="en-US" sz="1800" dirty="0"/>
              <a:t> – The bending of light as they pass between mediums.</a:t>
            </a:r>
          </a:p>
          <a:p>
            <a:pPr lvl="0"/>
            <a:r>
              <a:rPr lang="en-US" sz="1800" b="1" dirty="0"/>
              <a:t>Translucent</a:t>
            </a:r>
            <a:r>
              <a:rPr lang="en-US" sz="1800" dirty="0"/>
              <a:t> – Allow only a part of the light through.</a:t>
            </a:r>
          </a:p>
          <a:p>
            <a:pPr lvl="0"/>
            <a:r>
              <a:rPr lang="en-US" sz="1800" b="1" dirty="0"/>
              <a:t>Opaque</a:t>
            </a:r>
            <a:r>
              <a:rPr lang="en-US" sz="1800" dirty="0"/>
              <a:t> – Reflect or absorb all light.</a:t>
            </a:r>
          </a:p>
          <a:p>
            <a:pPr lvl="0"/>
            <a:r>
              <a:rPr lang="en-US" sz="1800" b="1" dirty="0"/>
              <a:t>Thermal Conductors</a:t>
            </a:r>
            <a:r>
              <a:rPr lang="en-US" sz="1800" dirty="0"/>
              <a:t> – Materials that conduct heat readily.</a:t>
            </a:r>
          </a:p>
          <a:p>
            <a:pPr lvl="0"/>
            <a:r>
              <a:rPr lang="en-US" sz="1800" b="1" dirty="0"/>
              <a:t>Thermal Insulators</a:t>
            </a:r>
            <a:r>
              <a:rPr lang="en-US" sz="1800" dirty="0"/>
              <a:t> – Materials that limit heat transfer.</a:t>
            </a:r>
          </a:p>
          <a:p>
            <a:pPr lvl="0"/>
            <a:r>
              <a:rPr lang="en-US" sz="1800" b="1" dirty="0"/>
              <a:t>Electrical Conductors</a:t>
            </a:r>
            <a:r>
              <a:rPr lang="en-US" sz="1800" dirty="0"/>
              <a:t> – Materials that allow flow of electrical current.</a:t>
            </a:r>
          </a:p>
          <a:p>
            <a:pPr lvl="0"/>
            <a:r>
              <a:rPr lang="en-US" sz="1800" b="1" dirty="0"/>
              <a:t>Electrical Insulators</a:t>
            </a:r>
            <a:r>
              <a:rPr lang="en-US" sz="1800" dirty="0"/>
              <a:t> – Materials that limit the flow of electrical current</a:t>
            </a:r>
            <a:r>
              <a:rPr lang="en-US" sz="1800" dirty="0" smtClean="0"/>
              <a:t>.</a:t>
            </a:r>
            <a:endParaRPr lang="en-US" sz="1800" dirty="0"/>
          </a:p>
        </p:txBody>
      </p:sp>
    </p:spTree>
    <p:extLst>
      <p:ext uri="{BB962C8B-B14F-4D97-AF65-F5344CB8AC3E}">
        <p14:creationId xmlns:p14="http://schemas.microsoft.com/office/powerpoint/2010/main" val="3000977684"/>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PEER2\NSF FELLOWS\Undergraduates\Grigoryan, Bagrat\DLC\1413 Effects of Electromagnetic Waves\pictures\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1013"/>
            <a:ext cx="9144000" cy="429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282239"/>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smtClean="0"/>
              <a:t>Electromagnetic energy is created by vibrations that produce </a:t>
            </a:r>
            <a:r>
              <a:rPr lang="en-US" sz="3600" b="1" dirty="0" smtClean="0">
                <a:solidFill>
                  <a:srgbClr val="0070C0"/>
                </a:solidFill>
              </a:rPr>
              <a:t>waves</a:t>
            </a:r>
            <a:r>
              <a:rPr lang="en-US" sz="3600" dirty="0" smtClean="0"/>
              <a:t>.</a:t>
            </a:r>
            <a:endParaRPr lang="en-US" sz="3600" dirty="0"/>
          </a:p>
        </p:txBody>
      </p:sp>
      <p:sp>
        <p:nvSpPr>
          <p:cNvPr id="3" name="Content Placeholder 2"/>
          <p:cNvSpPr>
            <a:spLocks noGrp="1"/>
          </p:cNvSpPr>
          <p:nvPr>
            <p:ph idx="1"/>
          </p:nvPr>
        </p:nvSpPr>
        <p:spPr>
          <a:xfrm>
            <a:off x="457200" y="2133599"/>
            <a:ext cx="8229600" cy="2743201"/>
          </a:xfrm>
        </p:spPr>
        <p:txBody>
          <a:bodyPr>
            <a:normAutofit/>
          </a:bodyPr>
          <a:lstStyle/>
          <a:p>
            <a:pPr marL="0" indent="0">
              <a:buNone/>
            </a:pPr>
            <a:r>
              <a:rPr lang="en-US" sz="2800" dirty="0" smtClean="0"/>
              <a:t>Each electromagnetic wave emits a different level of energy. These energies travel silently at the speed of light and produce a “signature” wave – with a unique range of length, energy, and frequency – that scientists can identify and measure.</a:t>
            </a:r>
            <a:endParaRPr lang="en-US" sz="2800" dirty="0"/>
          </a:p>
        </p:txBody>
      </p:sp>
      <p:pic>
        <p:nvPicPr>
          <p:cNvPr id="2050" name="Picture 2" descr="V:\PEER2\NSF FELLOWS\Undergraduates\Grigoryan, Bagrat\DLC\1413 Effects of Electromagnetic Waves\pictures\color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53000"/>
            <a:ext cx="3505200" cy="18066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PEER2\NSF FELLOWS\Undergraduates\Grigoryan, Bagrat\DLC\1413 Effects of Electromagnetic Waves\pictures\scient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10457"/>
            <a:ext cx="2895124" cy="217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66067"/>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457200"/>
            <a:ext cx="8321040" cy="1554162"/>
          </a:xfrm>
        </p:spPr>
        <p:txBody>
          <a:bodyPr>
            <a:noAutofit/>
          </a:bodyPr>
          <a:lstStyle/>
          <a:p>
            <a:r>
              <a:rPr lang="en-US" sz="3600" dirty="0" smtClean="0"/>
              <a:t>We can measure the energy of an electromagnetic wave by measuring its </a:t>
            </a:r>
            <a:r>
              <a:rPr lang="en-US" sz="3600" b="1" dirty="0" smtClean="0">
                <a:solidFill>
                  <a:srgbClr val="00B050"/>
                </a:solidFill>
              </a:rPr>
              <a:t>frequency</a:t>
            </a:r>
            <a:r>
              <a:rPr lang="en-US" sz="3600" dirty="0" smtClean="0"/>
              <a:t>.</a:t>
            </a:r>
            <a:endParaRPr lang="en-US" sz="3600" dirty="0"/>
          </a:p>
        </p:txBody>
      </p:sp>
      <p:sp>
        <p:nvSpPr>
          <p:cNvPr id="3" name="Content Placeholder 2"/>
          <p:cNvSpPr>
            <a:spLocks noGrp="1"/>
          </p:cNvSpPr>
          <p:nvPr>
            <p:ph idx="1"/>
          </p:nvPr>
        </p:nvSpPr>
        <p:spPr>
          <a:xfrm>
            <a:off x="457200" y="2484437"/>
            <a:ext cx="8229600" cy="2087563"/>
          </a:xfrm>
        </p:spPr>
        <p:txBody>
          <a:bodyPr/>
          <a:lstStyle/>
          <a:p>
            <a:pPr marL="0" indent="0">
              <a:buNone/>
            </a:pPr>
            <a:r>
              <a:rPr lang="en-US" sz="2800" dirty="0" smtClean="0"/>
              <a:t>Frequency refers to the number of waves a vibration creates during a period of time. In general, the higher the frequency, or number of waves, the greater the energy of the radiation.</a:t>
            </a:r>
            <a:endParaRPr lang="en-US" sz="2800" dirty="0"/>
          </a:p>
        </p:txBody>
      </p:sp>
      <p:pic>
        <p:nvPicPr>
          <p:cNvPr id="3074" name="Picture 2" descr="V:\PEER2\NSF FELLOWS\Undergraduates\Grigoryan, Bagrat\DLC\1413 Effects of Electromagnetic Waves\pictures\fre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8600" y="5238021"/>
            <a:ext cx="2019048" cy="14603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V:\PEER2\NSF FELLOWS\Undergraduates\Grigoryan, Bagrat\DLC\1413 Effects of Electromagnetic Waves\pictures\radiofre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953113"/>
            <a:ext cx="1566520" cy="178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093549"/>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0"/>
            <a:ext cx="8321040" cy="1935162"/>
          </a:xfrm>
        </p:spPr>
        <p:txBody>
          <a:bodyPr>
            <a:noAutofit/>
          </a:bodyPr>
          <a:lstStyle/>
          <a:p>
            <a:r>
              <a:rPr lang="en-US" sz="3600" dirty="0" smtClean="0"/>
              <a:t>When we use the term “light”, we are referring to a group of electromagnetic waves called </a:t>
            </a:r>
            <a:r>
              <a:rPr lang="en-US" sz="3600" b="1" dirty="0" smtClean="0">
                <a:solidFill>
                  <a:srgbClr val="0070C0"/>
                </a:solidFill>
              </a:rPr>
              <a:t>visible light</a:t>
            </a:r>
            <a:r>
              <a:rPr lang="en-US" sz="3600" dirty="0" smtClean="0"/>
              <a:t>.</a:t>
            </a:r>
            <a:endParaRPr lang="en-US" sz="3600" dirty="0"/>
          </a:p>
        </p:txBody>
      </p:sp>
      <p:sp>
        <p:nvSpPr>
          <p:cNvPr id="3" name="Content Placeholder 2"/>
          <p:cNvSpPr>
            <a:spLocks noGrp="1"/>
          </p:cNvSpPr>
          <p:nvPr>
            <p:ph idx="1"/>
          </p:nvPr>
        </p:nvSpPr>
        <p:spPr>
          <a:xfrm>
            <a:off x="457200" y="2544763"/>
            <a:ext cx="8001000" cy="2789238"/>
          </a:xfrm>
        </p:spPr>
        <p:txBody>
          <a:bodyPr/>
          <a:lstStyle/>
          <a:p>
            <a:pPr marL="0" indent="0">
              <a:buNone/>
            </a:pPr>
            <a:r>
              <a:rPr lang="en-US" sz="2800" dirty="0" smtClean="0"/>
              <a:t>Each individual wavelength within the spectrum of visible light wavelength represents a particular color. When light of that particular wavelength strikes our eye, we perceive that specific color sensation.</a:t>
            </a:r>
            <a:endParaRPr lang="en-US" sz="2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5058658"/>
            <a:ext cx="4111625" cy="178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776386"/>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12480" cy="1477962"/>
          </a:xfrm>
        </p:spPr>
        <p:txBody>
          <a:bodyPr>
            <a:noAutofit/>
          </a:bodyPr>
          <a:lstStyle/>
          <a:p>
            <a:r>
              <a:rPr lang="en-US" sz="3600" dirty="0" smtClean="0"/>
              <a:t>Another popular group of waves from the electromagnetic spectrum involves </a:t>
            </a:r>
            <a:r>
              <a:rPr lang="en-US" sz="3600" b="1" dirty="0" smtClean="0">
                <a:solidFill>
                  <a:srgbClr val="C00000"/>
                </a:solidFill>
              </a:rPr>
              <a:t>infrared</a:t>
            </a:r>
            <a:r>
              <a:rPr lang="en-US" sz="3600" dirty="0" smtClean="0"/>
              <a:t>.</a:t>
            </a:r>
            <a:endParaRPr lang="en-US" sz="3600" dirty="0"/>
          </a:p>
        </p:txBody>
      </p:sp>
      <p:sp>
        <p:nvSpPr>
          <p:cNvPr id="3" name="Content Placeholder 2"/>
          <p:cNvSpPr>
            <a:spLocks noGrp="1"/>
          </p:cNvSpPr>
          <p:nvPr>
            <p:ph idx="1"/>
          </p:nvPr>
        </p:nvSpPr>
        <p:spPr>
          <a:xfrm>
            <a:off x="457200" y="2286000"/>
            <a:ext cx="8229600" cy="2133600"/>
          </a:xfrm>
        </p:spPr>
        <p:txBody>
          <a:bodyPr/>
          <a:lstStyle/>
          <a:p>
            <a:pPr marL="0" indent="0">
              <a:buNone/>
            </a:pPr>
            <a:r>
              <a:rPr lang="en-US" sz="2800" dirty="0" smtClean="0"/>
              <a:t>Infrared radiation is a type of electromagnetic radiation that involves heat, or thermal radiation.</a:t>
            </a:r>
          </a:p>
          <a:p>
            <a:pPr marL="0" indent="0">
              <a:buNone/>
            </a:pPr>
            <a:r>
              <a:rPr lang="en-US" sz="2800" dirty="0" smtClean="0"/>
              <a:t>All objects emit (give out) and absorb (take in) thermal radiation.</a:t>
            </a:r>
            <a:endParaRPr lang="en-US"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16167"/>
            <a:ext cx="2444151"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83" t="3579" r="3555" b="4151"/>
          <a:stretch/>
        </p:blipFill>
        <p:spPr bwMode="auto">
          <a:xfrm>
            <a:off x="6781800" y="4724400"/>
            <a:ext cx="1983658" cy="195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414389"/>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1630362"/>
          </a:xfrm>
        </p:spPr>
        <p:txBody>
          <a:bodyPr>
            <a:noAutofit/>
          </a:bodyPr>
          <a:lstStyle/>
          <a:p>
            <a:r>
              <a:rPr lang="en-US" sz="3600" dirty="0" smtClean="0"/>
              <a:t>When light interacts with objects, it is either </a:t>
            </a:r>
            <a:r>
              <a:rPr lang="en-US" sz="3600" b="1" dirty="0" smtClean="0"/>
              <a:t>absorbed</a:t>
            </a:r>
            <a:r>
              <a:rPr lang="en-US" sz="3600" dirty="0" smtClean="0"/>
              <a:t>, </a:t>
            </a:r>
            <a:r>
              <a:rPr lang="en-US" sz="3600" b="1" dirty="0" smtClean="0"/>
              <a:t>reflected</a:t>
            </a:r>
            <a:r>
              <a:rPr lang="en-US" sz="3600" dirty="0" smtClean="0"/>
              <a:t>, </a:t>
            </a:r>
            <a:r>
              <a:rPr lang="en-US" sz="3600" b="1" dirty="0" smtClean="0"/>
              <a:t>transmitted</a:t>
            </a:r>
            <a:r>
              <a:rPr lang="en-US" sz="3600" dirty="0" smtClean="0"/>
              <a:t>,</a:t>
            </a:r>
            <a:r>
              <a:rPr lang="en-US" sz="3600" b="1" dirty="0" smtClean="0"/>
              <a:t> </a:t>
            </a:r>
            <a:r>
              <a:rPr lang="en-US" sz="3600" dirty="0" smtClean="0"/>
              <a:t>or </a:t>
            </a:r>
            <a:r>
              <a:rPr lang="en-US" sz="3600" b="1" dirty="0" smtClean="0"/>
              <a:t>refracted</a:t>
            </a:r>
            <a:r>
              <a:rPr lang="en-US" sz="3600" dirty="0" smtClean="0"/>
              <a:t>.</a:t>
            </a:r>
            <a:endParaRPr lang="en-US" sz="3600" dirty="0"/>
          </a:p>
        </p:txBody>
      </p:sp>
      <p:sp>
        <p:nvSpPr>
          <p:cNvPr id="3" name="Content Placeholder 2"/>
          <p:cNvSpPr>
            <a:spLocks noGrp="1"/>
          </p:cNvSpPr>
          <p:nvPr>
            <p:ph idx="1"/>
          </p:nvPr>
        </p:nvSpPr>
        <p:spPr>
          <a:xfrm>
            <a:off x="457200" y="2484437"/>
            <a:ext cx="8229600" cy="1173163"/>
          </a:xfrm>
        </p:spPr>
        <p:txBody>
          <a:bodyPr>
            <a:normAutofit/>
          </a:bodyPr>
          <a:lstStyle/>
          <a:p>
            <a:pPr marL="0" indent="0">
              <a:buNone/>
            </a:pPr>
            <a:r>
              <a:rPr lang="en-US" sz="2800" b="1" dirty="0" smtClean="0"/>
              <a:t>Absorption</a:t>
            </a:r>
            <a:r>
              <a:rPr lang="en-US" sz="2800" dirty="0" smtClean="0"/>
              <a:t> – The </a:t>
            </a:r>
            <a:r>
              <a:rPr lang="en-US" sz="2800" b="1" dirty="0" smtClean="0">
                <a:solidFill>
                  <a:srgbClr val="C00000"/>
                </a:solidFill>
              </a:rPr>
              <a:t>loss</a:t>
            </a:r>
            <a:r>
              <a:rPr lang="en-US" sz="2800" dirty="0" smtClean="0">
                <a:solidFill>
                  <a:srgbClr val="C00000"/>
                </a:solidFill>
              </a:rPr>
              <a:t> </a:t>
            </a:r>
            <a:r>
              <a:rPr lang="en-US" sz="2800" dirty="0" smtClean="0"/>
              <a:t>of light as it passes through a material.</a:t>
            </a:r>
          </a:p>
        </p:txBody>
      </p:sp>
      <p:pic>
        <p:nvPicPr>
          <p:cNvPr id="5122" name="Picture 2" descr="V:\PEER2\NSF FELLOWS\Undergraduates\Grigoryan, Bagrat\DLC\1413 Effects of Electromagnetic Waves\pictures\absorp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466559"/>
            <a:ext cx="2362200" cy="249885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V:\PEER2\NSF FELLOWS\Undergraduates\Grigoryan, Bagrat\DLC\1413 Effects of Electromagnetic Waves\pictures\refle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3161489"/>
            <a:ext cx="3657600" cy="36965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PEER2\NSF FELLOWS\Undergraduates\Grigoryan, Bagrat\DLC\1413 Effects of Electromagnetic Waves\pictures\transmiss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813928" y="2413784"/>
            <a:ext cx="2706884" cy="47975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TH OF LIGH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550" y="3753465"/>
            <a:ext cx="2857499"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484798"/>
            <a:ext cx="8229600" cy="954107"/>
          </a:xfrm>
          <a:prstGeom prst="rect">
            <a:avLst/>
          </a:prstGeom>
          <a:noFill/>
        </p:spPr>
        <p:txBody>
          <a:bodyPr wrap="square" rtlCol="0">
            <a:spAutoFit/>
          </a:bodyPr>
          <a:lstStyle/>
          <a:p>
            <a:r>
              <a:rPr lang="en-US" sz="2800" b="1" dirty="0"/>
              <a:t>Refraction</a:t>
            </a:r>
            <a:r>
              <a:rPr lang="en-US" sz="2800" dirty="0"/>
              <a:t> – The </a:t>
            </a:r>
            <a:r>
              <a:rPr lang="en-US" sz="2800" b="1" dirty="0">
                <a:solidFill>
                  <a:srgbClr val="C00000"/>
                </a:solidFill>
              </a:rPr>
              <a:t>bending</a:t>
            </a:r>
            <a:r>
              <a:rPr lang="en-US" sz="2800" dirty="0"/>
              <a:t> of light as they pass between mediums</a:t>
            </a:r>
            <a:r>
              <a:rPr lang="en-US" sz="2800" dirty="0" smtClean="0"/>
              <a:t>.</a:t>
            </a:r>
            <a:endParaRPr lang="en-US" sz="2800" dirty="0"/>
          </a:p>
        </p:txBody>
      </p:sp>
      <p:sp>
        <p:nvSpPr>
          <p:cNvPr id="6" name="TextBox 5"/>
          <p:cNvSpPr txBox="1"/>
          <p:nvPr/>
        </p:nvSpPr>
        <p:spPr>
          <a:xfrm>
            <a:off x="457200" y="2477728"/>
            <a:ext cx="8229600" cy="954107"/>
          </a:xfrm>
          <a:prstGeom prst="rect">
            <a:avLst/>
          </a:prstGeom>
          <a:noFill/>
        </p:spPr>
        <p:txBody>
          <a:bodyPr wrap="square" rtlCol="0">
            <a:spAutoFit/>
          </a:bodyPr>
          <a:lstStyle/>
          <a:p>
            <a:r>
              <a:rPr lang="en-US" sz="2800" b="1" dirty="0"/>
              <a:t>Transmission</a:t>
            </a:r>
            <a:r>
              <a:rPr lang="en-US" sz="2800" dirty="0"/>
              <a:t> – The </a:t>
            </a:r>
            <a:r>
              <a:rPr lang="en-US" sz="2800" b="1" dirty="0" smtClean="0">
                <a:solidFill>
                  <a:srgbClr val="C00000"/>
                </a:solidFill>
              </a:rPr>
              <a:t>passage</a:t>
            </a:r>
            <a:r>
              <a:rPr lang="en-US" sz="2800" b="1" dirty="0" smtClean="0"/>
              <a:t> </a:t>
            </a:r>
            <a:r>
              <a:rPr lang="en-US" sz="2800" dirty="0" smtClean="0"/>
              <a:t>of </a:t>
            </a:r>
            <a:r>
              <a:rPr lang="en-US" sz="2800" dirty="0"/>
              <a:t>light through a material</a:t>
            </a:r>
            <a:r>
              <a:rPr lang="en-US" sz="2800" dirty="0" smtClean="0"/>
              <a:t>.</a:t>
            </a:r>
            <a:endParaRPr lang="en-US" sz="2800" dirty="0"/>
          </a:p>
        </p:txBody>
      </p:sp>
      <p:sp>
        <p:nvSpPr>
          <p:cNvPr id="5" name="TextBox 4"/>
          <p:cNvSpPr txBox="1"/>
          <p:nvPr/>
        </p:nvSpPr>
        <p:spPr>
          <a:xfrm>
            <a:off x="457200" y="2485104"/>
            <a:ext cx="8229600" cy="523220"/>
          </a:xfrm>
          <a:prstGeom prst="rect">
            <a:avLst/>
          </a:prstGeom>
          <a:noFill/>
        </p:spPr>
        <p:txBody>
          <a:bodyPr wrap="square" rtlCol="0">
            <a:spAutoFit/>
          </a:bodyPr>
          <a:lstStyle/>
          <a:p>
            <a:r>
              <a:rPr lang="en-US" sz="2800" b="1" dirty="0"/>
              <a:t>Reflection</a:t>
            </a:r>
            <a:r>
              <a:rPr lang="en-US" sz="2800" dirty="0"/>
              <a:t> – The </a:t>
            </a:r>
            <a:r>
              <a:rPr lang="en-US" sz="2800" b="1" dirty="0">
                <a:solidFill>
                  <a:srgbClr val="C00000"/>
                </a:solidFill>
              </a:rPr>
              <a:t>return</a:t>
            </a:r>
            <a:r>
              <a:rPr lang="en-US" sz="2800" dirty="0"/>
              <a:t> of light by a material</a:t>
            </a:r>
            <a:r>
              <a:rPr lang="en-US" sz="2800" dirty="0" smtClean="0"/>
              <a:t>.</a:t>
            </a:r>
            <a:endParaRPr lang="en-US" sz="2800" dirty="0"/>
          </a:p>
        </p:txBody>
      </p:sp>
    </p:spTree>
    <p:extLst>
      <p:ext uri="{BB962C8B-B14F-4D97-AF65-F5344CB8AC3E}">
        <p14:creationId xmlns:p14="http://schemas.microsoft.com/office/powerpoint/2010/main" val="54529480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122"/>
                                        </p:tgtEl>
                                      </p:cBhvr>
                                    </p:animEffect>
                                    <p:set>
                                      <p:cBhvr>
                                        <p:cTn id="20" dur="1" fill="hold">
                                          <p:stCondLst>
                                            <p:cond delay="499"/>
                                          </p:stCondLst>
                                        </p:cTn>
                                        <p:tgtEl>
                                          <p:spTgt spid="5122"/>
                                        </p:tgtEl>
                                        <p:attrNameLst>
                                          <p:attrName>style.visibility</p:attrName>
                                        </p:attrNameLst>
                                      </p:cBhvr>
                                      <p:to>
                                        <p:strVal val="hidden"/>
                                      </p:to>
                                    </p:se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par>
                                <p:cTn id="27" presetID="6" presetClass="entr" presetSubtype="16" fill="hold" nodeType="withEffect">
                                  <p:stCondLst>
                                    <p:cond delay="0"/>
                                  </p:stCondLst>
                                  <p:childTnLst>
                                    <p:set>
                                      <p:cBhvr>
                                        <p:cTn id="28" dur="1" fill="hold">
                                          <p:stCondLst>
                                            <p:cond delay="0"/>
                                          </p:stCondLst>
                                        </p:cTn>
                                        <p:tgtEl>
                                          <p:spTgt spid="5123"/>
                                        </p:tgtEl>
                                        <p:attrNameLst>
                                          <p:attrName>style.visibility</p:attrName>
                                        </p:attrNameLst>
                                      </p:cBhvr>
                                      <p:to>
                                        <p:strVal val="visible"/>
                                      </p:to>
                                    </p:set>
                                    <p:animEffect transition="in" filter="circle(in)">
                                      <p:cBhvr>
                                        <p:cTn id="29" dur="500"/>
                                        <p:tgtEl>
                                          <p:spTgt spid="51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123"/>
                                        </p:tgtEl>
                                      </p:cBhvr>
                                    </p:animEffect>
                                    <p:set>
                                      <p:cBhvr>
                                        <p:cTn id="37" dur="1" fill="hold">
                                          <p:stCondLst>
                                            <p:cond delay="499"/>
                                          </p:stCondLst>
                                        </p:cTn>
                                        <p:tgtEl>
                                          <p:spTgt spid="5123"/>
                                        </p:tgtEl>
                                        <p:attrNameLst>
                                          <p:attrName>style.visibility</p:attrName>
                                        </p:attrNameLst>
                                      </p:cBhvr>
                                      <p:to>
                                        <p:strVal val="hidden"/>
                                      </p:to>
                                    </p:se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anim calcmode="lin" valueType="num">
                                      <p:cBhvr>
                                        <p:cTn id="42" dur="500" fill="hold"/>
                                        <p:tgtEl>
                                          <p:spTgt spid="6"/>
                                        </p:tgtEl>
                                        <p:attrNameLst>
                                          <p:attrName>ppt_x</p:attrName>
                                        </p:attrNameLst>
                                      </p:cBhvr>
                                      <p:tavLst>
                                        <p:tav tm="0">
                                          <p:val>
                                            <p:strVal val="#ppt_x"/>
                                          </p:val>
                                        </p:tav>
                                        <p:tav tm="100000">
                                          <p:val>
                                            <p:strVal val="#ppt_x"/>
                                          </p:val>
                                        </p:tav>
                                      </p:tavLst>
                                    </p:anim>
                                    <p:anim calcmode="lin" valueType="num">
                                      <p:cBhvr>
                                        <p:cTn id="43" dur="5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5124"/>
                                        </p:tgtEl>
                                        <p:attrNameLst>
                                          <p:attrName>style.visibility</p:attrName>
                                        </p:attrNameLst>
                                      </p:cBhvr>
                                      <p:to>
                                        <p:strVal val="visible"/>
                                      </p:to>
                                    </p:set>
                                    <p:animEffect transition="in" filter="wipe(down)">
                                      <p:cBhvr>
                                        <p:cTn id="46" dur="500"/>
                                        <p:tgtEl>
                                          <p:spTgt spid="51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124"/>
                                        </p:tgtEl>
                                      </p:cBhvr>
                                    </p:animEffect>
                                    <p:set>
                                      <p:cBhvr>
                                        <p:cTn id="54" dur="1" fill="hold">
                                          <p:stCondLst>
                                            <p:cond delay="499"/>
                                          </p:stCondLst>
                                        </p:cTn>
                                        <p:tgtEl>
                                          <p:spTgt spid="5124"/>
                                        </p:tgtEl>
                                        <p:attrNameLst>
                                          <p:attrName>style.visibility</p:attrName>
                                        </p:attrNameLst>
                                      </p:cBhvr>
                                      <p:to>
                                        <p:strVal val="hidden"/>
                                      </p:to>
                                    </p:se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anim calcmode="lin" valueType="num">
                                      <p:cBhvr>
                                        <p:cTn id="59" dur="500" fill="hold"/>
                                        <p:tgtEl>
                                          <p:spTgt spid="7"/>
                                        </p:tgtEl>
                                        <p:attrNameLst>
                                          <p:attrName>ppt_x</p:attrName>
                                        </p:attrNameLst>
                                      </p:cBhvr>
                                      <p:tavLst>
                                        <p:tav tm="0">
                                          <p:val>
                                            <p:strVal val="#ppt_x"/>
                                          </p:val>
                                        </p:tav>
                                        <p:tav tm="100000">
                                          <p:val>
                                            <p:strVal val="#ppt_x"/>
                                          </p:val>
                                        </p:tav>
                                      </p:tavLst>
                                    </p:anim>
                                    <p:anim calcmode="lin" valueType="num">
                                      <p:cBhvr>
                                        <p:cTn id="60" dur="500" fill="hold"/>
                                        <p:tgtEl>
                                          <p:spTgt spid="7"/>
                                        </p:tgtEl>
                                        <p:attrNameLst>
                                          <p:attrName>ppt_y</p:attrName>
                                        </p:attrNameLst>
                                      </p:cBhvr>
                                      <p:tavLst>
                                        <p:tav tm="0">
                                          <p:val>
                                            <p:strVal val="#ppt_y+.1"/>
                                          </p:val>
                                        </p:tav>
                                        <p:tav tm="100000">
                                          <p:val>
                                            <p:strVal val="#ppt_y"/>
                                          </p:val>
                                        </p:tav>
                                      </p:tavLst>
                                    </p:anim>
                                  </p:childTnLst>
                                </p:cTn>
                              </p:par>
                              <p:par>
                                <p:cTn id="61" presetID="14" presetClass="entr" presetSubtype="1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randombar(horizontal)">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p:bldP spid="6" grpId="0"/>
      <p:bldP spid="6"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3600" dirty="0" smtClean="0"/>
              <a:t>Let’s look at an example of </a:t>
            </a:r>
            <a:r>
              <a:rPr lang="en-US" sz="3600" b="1" dirty="0" smtClean="0">
                <a:solidFill>
                  <a:srgbClr val="FFC000"/>
                </a:solidFill>
              </a:rPr>
              <a:t>absorption</a:t>
            </a:r>
            <a:r>
              <a:rPr lang="en-US" sz="3600" dirty="0" smtClean="0"/>
              <a:t>…</a:t>
            </a:r>
            <a:endParaRPr lang="en-US" sz="3600" dirty="0"/>
          </a:p>
        </p:txBody>
      </p:sp>
      <p:sp>
        <p:nvSpPr>
          <p:cNvPr id="3" name="Content Placeholder 2"/>
          <p:cNvSpPr>
            <a:spLocks noGrp="1"/>
          </p:cNvSpPr>
          <p:nvPr>
            <p:ph idx="1"/>
          </p:nvPr>
        </p:nvSpPr>
        <p:spPr>
          <a:xfrm>
            <a:off x="457200" y="1805050"/>
            <a:ext cx="8229600" cy="2667000"/>
          </a:xfrm>
        </p:spPr>
        <p:txBody>
          <a:bodyPr/>
          <a:lstStyle/>
          <a:p>
            <a:pPr marL="0" indent="0">
              <a:buNone/>
            </a:pPr>
            <a:r>
              <a:rPr lang="en-US" sz="2800" dirty="0" smtClean="0"/>
              <a:t>When you go to the dentist, one of the first things they do is obtain an x-ray of you. Unnecessary exposure of x-ray radiation can be harmful, so doctors try to minimize the area that those electromagnetic waves interact with your body by making you wear special protective clothing.</a:t>
            </a:r>
            <a:endParaRPr lang="en-US" sz="2800" dirty="0"/>
          </a:p>
        </p:txBody>
      </p:sp>
      <p:pic>
        <p:nvPicPr>
          <p:cNvPr id="9218" name="Picture 2" descr="V:\PEER2\NSF FELLOWS\Undergraduates\Grigoryan, Bagrat\DLC\1413 Effects of Electromagnetic Waves\pictures\do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47" y="4590182"/>
            <a:ext cx="1980953" cy="215873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V:\PEER2\NSF FELLOWS\Undergraduates\Grigoryan, Bagrat\DLC\1413 Effects of Electromagnetic Waves\pictures\xraymach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31347"/>
            <a:ext cx="22460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V:\PEER2\NSF FELLOWS\Undergraduates\Grigoryan, Bagrat\DLC\1413 Effects of Electromagnetic Waves\pictures\apr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0" y="4557295"/>
            <a:ext cx="2438400" cy="222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31385"/>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10203784">
  <a:themeElements>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Them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Them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Them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Them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Them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10203784</Template>
  <TotalTime>1485</TotalTime>
  <Words>1742</Words>
  <Application>Microsoft Office PowerPoint</Application>
  <PresentationFormat>On-screen Show (4:3)</PresentationFormat>
  <Paragraphs>106</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10203784</vt:lpstr>
      <vt:lpstr>Electromagnetic Waves and Material Interactions</vt:lpstr>
      <vt:lpstr>Light, microwave, x-ray, TV, and cell phone transmission are all kinds of electromagnetic waves.</vt:lpstr>
      <vt:lpstr>PowerPoint Presentation</vt:lpstr>
      <vt:lpstr>Electromagnetic energy is created by vibrations that produce waves.</vt:lpstr>
      <vt:lpstr>We can measure the energy of an electromagnetic wave by measuring its frequency.</vt:lpstr>
      <vt:lpstr>When we use the term “light”, we are referring to a group of electromagnetic waves called visible light.</vt:lpstr>
      <vt:lpstr>Another popular group of waves from the electromagnetic spectrum involves infrared.</vt:lpstr>
      <vt:lpstr>When light interacts with objects, it is either absorbed, reflected, transmitted, or refracted.</vt:lpstr>
      <vt:lpstr>Let’s look at an example of absorption…</vt:lpstr>
      <vt:lpstr>What do these special clothes do?</vt:lpstr>
      <vt:lpstr>Another example of absorption of electromagnetic waves in our daily lives involve the use of a microwave.</vt:lpstr>
      <vt:lpstr>How do microwaves heat up food?</vt:lpstr>
      <vt:lpstr>Let’s look at an example of reflection…</vt:lpstr>
      <vt:lpstr>How does an object reflect light in a mirror?</vt:lpstr>
      <vt:lpstr>Reflection can also involve scattering of light…</vt:lpstr>
      <vt:lpstr>Let’s look at an example of transmission…</vt:lpstr>
      <vt:lpstr>Why are shadows formed?</vt:lpstr>
      <vt:lpstr>Let’s look at an example of refraction…</vt:lpstr>
      <vt:lpstr>Why does refraction happen?</vt:lpstr>
      <vt:lpstr>Light interaction with objects can involve combinations of absorption, reflection, transmission, and refraction.</vt:lpstr>
      <vt:lpstr>Electromagnetic waves can also change the temperature of an object.</vt:lpstr>
      <vt:lpstr>Materials are chosen for specific applications due to their special properties.</vt:lpstr>
      <vt:lpstr>Conduction involves transferring heat between substances that are in direct contact with each other.</vt:lpstr>
      <vt:lpstr>A popular example of conduction can be found in cooking.</vt:lpstr>
      <vt:lpstr>Materials can expand or contract due to presence or absence of of heat.</vt:lpstr>
      <vt:lpstr>Materials are also chosen for their electrical properties.</vt:lpstr>
      <vt:lpstr>Summary</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Johnson's Lab</dc:creator>
  <cp:lastModifiedBy>Lab, L Johnson's</cp:lastModifiedBy>
  <cp:revision>343</cp:revision>
  <dcterms:created xsi:type="dcterms:W3CDTF">2013-07-01T18:44:23Z</dcterms:created>
  <dcterms:modified xsi:type="dcterms:W3CDTF">2013-09-10T21:23:18Z</dcterms:modified>
</cp:coreProperties>
</file>