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79" r:id="rId3"/>
    <p:sldId id="283" r:id="rId4"/>
    <p:sldId id="257" r:id="rId5"/>
    <p:sldId id="269" r:id="rId6"/>
    <p:sldId id="270" r:id="rId7"/>
    <p:sldId id="259" r:id="rId8"/>
    <p:sldId id="286" r:id="rId9"/>
    <p:sldId id="280" r:id="rId10"/>
    <p:sldId id="258" r:id="rId11"/>
    <p:sldId id="260" r:id="rId12"/>
    <p:sldId id="287" r:id="rId13"/>
    <p:sldId id="264" r:id="rId14"/>
    <p:sldId id="277" r:id="rId15"/>
    <p:sldId id="261" r:id="rId16"/>
    <p:sldId id="285" r:id="rId17"/>
    <p:sldId id="281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30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30234-F702-41C9-9783-CA61EA4F8DCE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F41F4-1691-4DD9-9A85-1F224057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85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http://www.thehorse.com/articles/12534/cushings-disease-diagnosis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F41F4-1691-4DD9-9A85-1F22405717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31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http://words.usask.ca/wcvm/2014/09/team-explores-radical-therapy-for-cushings/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F41F4-1691-4DD9-9A85-1F22405717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19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Video at</a:t>
            </a:r>
            <a:r>
              <a:rPr lang="en-US" baseline="0" smtClean="0"/>
              <a:t> http://www.thelaminitissite.org/ppid.html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F41F4-1691-4DD9-9A85-1F22405717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49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http://www.ivis.org/proceedings/aaep/2006/pdf/z9100106000060.pdf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F41F4-1691-4DD9-9A85-1F22405717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85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http://ecirhorse.org/index.php/cushing-s-disease/treatment-of-cushing-s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F41F4-1691-4DD9-9A85-1F22405717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38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120904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D4DC-162F-44B2-A93C-16CFC8CA4E18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1C6A5-19DD-4DD7-B2DC-5076610F7585}" type="slidenum">
              <a:rPr lang="en-US" smtClean="0"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6604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6401859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0426"/>
            <a:ext cx="58928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733800"/>
            <a:ext cx="58928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D4DC-162F-44B2-A93C-16CFC8CA4E18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1C6A5-19DD-4DD7-B2DC-5076610F7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D4DC-162F-44B2-A93C-16CFC8CA4E18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1C6A5-19DD-4DD7-B2DC-5076610F7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D4DC-162F-44B2-A93C-16CFC8CA4E18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1C6A5-19DD-4DD7-B2DC-5076610F7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2" y="-30478"/>
            <a:ext cx="120903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12192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12192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12192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621365"/>
            <a:ext cx="110744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609600" y="4463568"/>
            <a:ext cx="1107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D4DC-162F-44B2-A93C-16CFC8CA4E18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1C6A5-19DD-4DD7-B2DC-5076610F758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D4DC-162F-44B2-A93C-16CFC8CA4E18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1C6A5-19DD-4DD7-B2DC-5076610F7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D4DC-162F-44B2-A93C-16CFC8CA4E18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1C6A5-19DD-4DD7-B2DC-5076610F7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D4DC-162F-44B2-A93C-16CFC8CA4E18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1C6A5-19DD-4DD7-B2DC-5076610F7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D4DC-162F-44B2-A93C-16CFC8CA4E18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1C6A5-19DD-4DD7-B2DC-5076610F7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73051"/>
            <a:ext cx="7315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D4DC-162F-44B2-A93C-16CFC8CA4E18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1C6A5-19DD-4DD7-B2DC-5076610F7585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3681984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2007129" y="3221207"/>
            <a:ext cx="3017520" cy="10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901952"/>
            <a:ext cx="316992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" y="3273552"/>
            <a:ext cx="316992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67200" y="381000"/>
            <a:ext cx="74168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D4DC-162F-44B2-A93C-16CFC8CA4E18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1C6A5-19DD-4DD7-B2DC-5076610F7585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3681984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2007129" y="3221207"/>
            <a:ext cx="3017520" cy="10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" y="1905000"/>
            <a:ext cx="316992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" y="3276600"/>
            <a:ext cx="316992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99136" y="137160"/>
            <a:ext cx="1182624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12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EFDD4DC-162F-44B2-A93C-16CFC8CA4E18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74831" y="6312409"/>
            <a:ext cx="4642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12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9E1C6A5-19DD-4DD7-B2DC-5076610F7585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ascend.com/treatment_efficacy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IRzT2uwQ5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Equine Cushing’s Disease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Pituitary Pars Intermedia Dysfunction (PPID)</a:t>
            </a:r>
            <a:endParaRPr lang="en-US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943775"/>
            <a:ext cx="2514601" cy="192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134"/>
            <a:ext cx="1600200" cy="193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1"/>
            <a:ext cx="3352799" cy="1951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70445"/>
            <a:ext cx="1851222" cy="124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22" y="3870446"/>
            <a:ext cx="2339778" cy="129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1" y="1943776"/>
            <a:ext cx="1676401" cy="194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6" y="5118339"/>
            <a:ext cx="25812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82" y="5029201"/>
            <a:ext cx="274819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412" y="5029202"/>
            <a:ext cx="2219588" cy="182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"/>
            <a:ext cx="4191000" cy="194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5118340"/>
            <a:ext cx="1609724" cy="176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1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Horses Commonly Affected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5029200" cy="4495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Over 7 years of age</a:t>
            </a:r>
          </a:p>
          <a:p>
            <a:r>
              <a:rPr lang="en-US" sz="2800" dirty="0" smtClean="0"/>
              <a:t>More females than males</a:t>
            </a:r>
          </a:p>
          <a:p>
            <a:r>
              <a:rPr lang="en-US" sz="2800" dirty="0" smtClean="0"/>
              <a:t>Ponies more prone than horses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28799"/>
            <a:ext cx="5117432" cy="340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96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Diagnosis</a:t>
            </a:r>
            <a:endParaRPr lang="en-US" sz="4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600201"/>
            <a:ext cx="10820400" cy="41147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Clinical signs are largely used to help diagnose Cushing’s Disease</a:t>
            </a:r>
          </a:p>
          <a:p>
            <a:r>
              <a:rPr lang="en-US" sz="2800" dirty="0" smtClean="0"/>
              <a:t>A veterinarian will also complete a </a:t>
            </a:r>
          </a:p>
          <a:p>
            <a:pPr lvl="1"/>
            <a:r>
              <a:rPr lang="en-US" sz="2800" dirty="0" smtClean="0"/>
              <a:t>Physical exam</a:t>
            </a:r>
          </a:p>
          <a:p>
            <a:pPr lvl="1"/>
            <a:r>
              <a:rPr lang="en-US" sz="2800" dirty="0" smtClean="0"/>
              <a:t>Complete blood profile</a:t>
            </a:r>
          </a:p>
          <a:p>
            <a:pPr lvl="1"/>
            <a:r>
              <a:rPr lang="en-US" sz="2800" dirty="0" smtClean="0"/>
              <a:t>Blood tests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743199"/>
            <a:ext cx="5715000" cy="379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0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60973"/>
          </a:xfrm>
        </p:spPr>
        <p:txBody>
          <a:bodyPr>
            <a:noAutofit/>
          </a:bodyPr>
          <a:lstStyle/>
          <a:p>
            <a:r>
              <a:rPr lang="en-US" sz="4800" dirty="0" smtClean="0"/>
              <a:t>Testing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11201400" cy="5410199"/>
          </a:xfrm>
        </p:spPr>
        <p:txBody>
          <a:bodyPr>
            <a:normAutofit fontScale="85000" lnSpcReduction="20000"/>
          </a:bodyPr>
          <a:lstStyle/>
          <a:p>
            <a:r>
              <a:rPr lang="en-US" sz="3100" dirty="0" smtClean="0"/>
              <a:t>Typically performed by diagnostic laboratories</a:t>
            </a:r>
          </a:p>
          <a:p>
            <a:r>
              <a:rPr lang="en-US" sz="3100" dirty="0" smtClean="0"/>
              <a:t>Adrenocorticotropic </a:t>
            </a:r>
            <a:r>
              <a:rPr lang="en-US" sz="3100" dirty="0"/>
              <a:t>Hormone </a:t>
            </a:r>
            <a:r>
              <a:rPr lang="en-US" sz="3100" dirty="0" smtClean="0"/>
              <a:t>(ACTH) </a:t>
            </a:r>
            <a:endParaRPr lang="en-US" sz="3100" dirty="0" smtClean="0"/>
          </a:p>
          <a:p>
            <a:pPr lvl="1"/>
            <a:r>
              <a:rPr lang="en-US" sz="3100" dirty="0" smtClean="0"/>
              <a:t>Most </a:t>
            </a:r>
            <a:r>
              <a:rPr lang="en-US" sz="3100" dirty="0" smtClean="0"/>
              <a:t>common diagnostic</a:t>
            </a:r>
          </a:p>
          <a:p>
            <a:pPr lvl="1"/>
            <a:r>
              <a:rPr lang="en-US" sz="3100" dirty="0"/>
              <a:t>M</a:t>
            </a:r>
            <a:r>
              <a:rPr lang="en-US" sz="3100" dirty="0" smtClean="0"/>
              <a:t>easures </a:t>
            </a:r>
            <a:r>
              <a:rPr lang="en-US" sz="3100" dirty="0" smtClean="0"/>
              <a:t>ACTH in blood </a:t>
            </a:r>
            <a:r>
              <a:rPr lang="en-US" sz="3100" dirty="0" smtClean="0"/>
              <a:t>plasma</a:t>
            </a:r>
          </a:p>
          <a:p>
            <a:pPr lvl="2"/>
            <a:r>
              <a:rPr lang="en-US" sz="3100" dirty="0"/>
              <a:t> H</a:t>
            </a:r>
            <a:r>
              <a:rPr lang="en-US" sz="3100" dirty="0" smtClean="0"/>
              <a:t>igher concentrations in horses with Cushing’s</a:t>
            </a:r>
            <a:endParaRPr lang="en-US" sz="3100" dirty="0" smtClean="0"/>
          </a:p>
          <a:p>
            <a:r>
              <a:rPr lang="en-US" sz="3100" dirty="0" smtClean="0"/>
              <a:t>Insulin</a:t>
            </a:r>
          </a:p>
          <a:p>
            <a:pPr lvl="1"/>
            <a:r>
              <a:rPr lang="en-US" sz="3100" dirty="0" smtClean="0"/>
              <a:t>In conjunction with ACTH</a:t>
            </a:r>
          </a:p>
          <a:p>
            <a:pPr lvl="1"/>
            <a:r>
              <a:rPr lang="en-US" sz="3100" dirty="0" smtClean="0"/>
              <a:t>Measure fasting insulin levels</a:t>
            </a:r>
          </a:p>
          <a:p>
            <a:pPr lvl="1"/>
            <a:r>
              <a:rPr lang="en-US" sz="3100" dirty="0" smtClean="0"/>
              <a:t>Laminitis indicator</a:t>
            </a:r>
            <a:endParaRPr lang="en-US" sz="3100" dirty="0" smtClean="0"/>
          </a:p>
          <a:p>
            <a:r>
              <a:rPr lang="en-US" sz="3100" dirty="0" smtClean="0"/>
              <a:t>Overnight Dexamethasone-suppression </a:t>
            </a:r>
            <a:r>
              <a:rPr lang="en-US" sz="3100" dirty="0" smtClean="0"/>
              <a:t>test </a:t>
            </a:r>
            <a:r>
              <a:rPr lang="en-US" sz="3100" dirty="0" smtClean="0"/>
              <a:t>(ODST</a:t>
            </a:r>
            <a:r>
              <a:rPr lang="en-US" sz="3100" dirty="0" smtClean="0"/>
              <a:t>)</a:t>
            </a:r>
          </a:p>
          <a:p>
            <a:pPr lvl="1"/>
            <a:r>
              <a:rPr lang="en-US" sz="3100" dirty="0" smtClean="0"/>
              <a:t>Similar results to ACTH</a:t>
            </a:r>
            <a:endParaRPr lang="en-US" sz="3100" dirty="0"/>
          </a:p>
          <a:p>
            <a:pPr lvl="1"/>
            <a:r>
              <a:rPr lang="en-US" sz="3100" dirty="0" smtClean="0"/>
              <a:t>Cannot be used in Autumn</a:t>
            </a:r>
          </a:p>
          <a:p>
            <a:pPr lvl="1"/>
            <a:r>
              <a:rPr lang="en-US" sz="3100" dirty="0" smtClean="0"/>
              <a:t>Requires two visits</a:t>
            </a:r>
            <a:endParaRPr lang="en-US" sz="31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1066800"/>
            <a:ext cx="3657600" cy="527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</p:spPr>
        <p:txBody>
          <a:bodyPr>
            <a:noAutofit/>
          </a:bodyPr>
          <a:lstStyle/>
          <a:p>
            <a:r>
              <a:rPr lang="en-US" sz="4800" dirty="0" smtClean="0"/>
              <a:t>Future Tests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11125200" cy="5181599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Domperidone</a:t>
            </a:r>
            <a:r>
              <a:rPr lang="en-US" dirty="0" smtClean="0"/>
              <a:t> </a:t>
            </a:r>
          </a:p>
          <a:p>
            <a:pPr lvl="1"/>
            <a:r>
              <a:rPr lang="en-US" sz="2400" dirty="0" smtClean="0"/>
              <a:t>Dopamine blocker stimulates secretion of ACTH</a:t>
            </a:r>
          </a:p>
          <a:p>
            <a:pPr lvl="1"/>
            <a:r>
              <a:rPr lang="en-US" sz="2400" dirty="0" smtClean="0"/>
              <a:t>Horses with Cushing’s have a greater response</a:t>
            </a:r>
          </a:p>
          <a:p>
            <a:pPr lvl="1"/>
            <a:r>
              <a:rPr lang="en-US" sz="2400" dirty="0" smtClean="0"/>
              <a:t>Still in validation phase</a:t>
            </a:r>
            <a:endParaRPr lang="en-US" sz="2400" dirty="0" smtClean="0"/>
          </a:p>
          <a:p>
            <a:r>
              <a:rPr lang="el-GR" dirty="0"/>
              <a:t>α-</a:t>
            </a:r>
            <a:r>
              <a:rPr lang="en-US" dirty="0"/>
              <a:t>Melanocyte Stimulating Hormone (</a:t>
            </a:r>
            <a:r>
              <a:rPr lang="el-GR" dirty="0"/>
              <a:t>α-</a:t>
            </a:r>
            <a:r>
              <a:rPr lang="en-US" dirty="0"/>
              <a:t>MSH</a:t>
            </a:r>
            <a:r>
              <a:rPr lang="en-US" dirty="0" smtClean="0"/>
              <a:t>)</a:t>
            </a:r>
          </a:p>
          <a:p>
            <a:pPr lvl="1"/>
            <a:r>
              <a:rPr lang="en-US" sz="2400" dirty="0" smtClean="0"/>
              <a:t>Measures breakdown product of ACTH</a:t>
            </a:r>
          </a:p>
          <a:p>
            <a:pPr lvl="1"/>
            <a:r>
              <a:rPr lang="en-US" sz="2400" dirty="0" smtClean="0"/>
              <a:t>More specific test for dysfunction</a:t>
            </a:r>
          </a:p>
          <a:p>
            <a:pPr lvl="1"/>
            <a:r>
              <a:rPr lang="en-US" sz="2400" dirty="0" smtClean="0"/>
              <a:t>Still in research phase, not commercially available</a:t>
            </a:r>
            <a:endParaRPr lang="en-US" sz="2400" dirty="0" smtClean="0"/>
          </a:p>
          <a:p>
            <a:r>
              <a:rPr lang="en-US" dirty="0"/>
              <a:t>Thyrotropin-Releasing Hormone </a:t>
            </a:r>
            <a:r>
              <a:rPr lang="en-US" dirty="0" smtClean="0"/>
              <a:t>(TRH) Stimulation</a:t>
            </a:r>
            <a:endParaRPr lang="en-US" dirty="0"/>
          </a:p>
          <a:p>
            <a:pPr lvl="1"/>
            <a:r>
              <a:rPr lang="en-US" sz="2400" dirty="0" smtClean="0"/>
              <a:t>Earlier indicator of PPID</a:t>
            </a:r>
          </a:p>
          <a:p>
            <a:pPr lvl="1"/>
            <a:r>
              <a:rPr lang="en-US" sz="2400" dirty="0" smtClean="0"/>
              <a:t>Measures ACTH before and after administering TRH</a:t>
            </a:r>
          </a:p>
          <a:p>
            <a:pPr lvl="1"/>
            <a:r>
              <a:rPr lang="en-US" sz="2400" dirty="0" smtClean="0"/>
              <a:t>Clinical trials phase</a:t>
            </a:r>
            <a:endParaRPr lang="en-US" sz="2400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410" y="2057400"/>
            <a:ext cx="4267200" cy="30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5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</p:spPr>
        <p:txBody>
          <a:bodyPr>
            <a:noAutofit/>
          </a:bodyPr>
          <a:lstStyle/>
          <a:p>
            <a:r>
              <a:rPr lang="en-US" sz="4800" dirty="0" smtClean="0"/>
              <a:t>Diagnosis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30" y="1066800"/>
            <a:ext cx="10972800" cy="4525963"/>
          </a:xfrm>
        </p:spPr>
        <p:txBody>
          <a:bodyPr/>
          <a:lstStyle/>
          <a:p>
            <a:r>
              <a:rPr lang="en-US" sz="2800" dirty="0" smtClean="0"/>
              <a:t>Diagnosis is key to disease management</a:t>
            </a:r>
          </a:p>
          <a:p>
            <a:r>
              <a:rPr lang="en-US" sz="2800" dirty="0" smtClean="0"/>
              <a:t>No test is 100% accurate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Veterinarians are working on improving early detection and diagnosis</a:t>
            </a:r>
            <a:endParaRPr lang="en-US" sz="2800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891788"/>
            <a:ext cx="5233991" cy="348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3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Treatment - Medication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4983164"/>
          </a:xfrm>
        </p:spPr>
        <p:txBody>
          <a:bodyPr>
            <a:normAutofit/>
          </a:bodyPr>
          <a:lstStyle/>
          <a:p>
            <a:r>
              <a:rPr lang="en-US" dirty="0" smtClean="0"/>
              <a:t>Incurable </a:t>
            </a:r>
            <a:endParaRPr lang="en-US" dirty="0" smtClean="0"/>
          </a:p>
          <a:p>
            <a:r>
              <a:rPr lang="en-US" dirty="0" smtClean="0"/>
              <a:t>Controlled with medication and management</a:t>
            </a:r>
            <a:endParaRPr lang="en-US" dirty="0" smtClean="0"/>
          </a:p>
          <a:p>
            <a:pPr lvl="1"/>
            <a:r>
              <a:rPr lang="en-US" sz="2400" dirty="0" err="1" smtClean="0"/>
              <a:t>Pergolide</a:t>
            </a:r>
            <a:r>
              <a:rPr lang="en-US" sz="2400" dirty="0" smtClean="0"/>
              <a:t>: </a:t>
            </a:r>
            <a:r>
              <a:rPr lang="en-US" sz="2400" dirty="0" smtClean="0">
                <a:hlinkClick r:id="rId3"/>
              </a:rPr>
              <a:t>Prascend</a:t>
            </a:r>
            <a:endParaRPr lang="en-US" sz="2400" dirty="0" smtClean="0"/>
          </a:p>
          <a:p>
            <a:pPr lvl="2"/>
            <a:r>
              <a:rPr lang="en-US" sz="2400" dirty="0" smtClean="0"/>
              <a:t>Most </a:t>
            </a:r>
            <a:r>
              <a:rPr lang="en-US" sz="2400" dirty="0" smtClean="0"/>
              <a:t>popular </a:t>
            </a:r>
            <a:r>
              <a:rPr lang="en-US" sz="2400" dirty="0" smtClean="0"/>
              <a:t>choice, but expensive ($2/day)</a:t>
            </a:r>
            <a:endParaRPr lang="en-US" sz="2400" dirty="0" smtClean="0"/>
          </a:p>
          <a:p>
            <a:pPr lvl="2"/>
            <a:r>
              <a:rPr lang="en-US" sz="2400" dirty="0" smtClean="0"/>
              <a:t>Controls the output of the hormone ACTH</a:t>
            </a:r>
          </a:p>
          <a:p>
            <a:pPr lvl="2"/>
            <a:r>
              <a:rPr lang="en-US" sz="2400" dirty="0" smtClean="0"/>
              <a:t>Mimics the action of </a:t>
            </a:r>
            <a:r>
              <a:rPr lang="en-US" sz="2400" dirty="0" smtClean="0"/>
              <a:t>dopamine</a:t>
            </a:r>
          </a:p>
          <a:p>
            <a:pPr lvl="2"/>
            <a:r>
              <a:rPr lang="en-US" sz="2400" dirty="0" smtClean="0"/>
              <a:t>Horses generally remain on the drug for life</a:t>
            </a:r>
            <a:endParaRPr lang="en-US" sz="2400" dirty="0" smtClean="0"/>
          </a:p>
          <a:p>
            <a:pPr lvl="1"/>
            <a:r>
              <a:rPr lang="en-US" sz="2400" dirty="0" err="1"/>
              <a:t>Cyproheptadine</a:t>
            </a:r>
            <a:r>
              <a:rPr lang="en-US" sz="2400" dirty="0"/>
              <a:t>: antihistamine </a:t>
            </a:r>
          </a:p>
          <a:p>
            <a:pPr lvl="2"/>
            <a:r>
              <a:rPr lang="en-US" sz="2400" dirty="0"/>
              <a:t>Used in combination with </a:t>
            </a:r>
            <a:r>
              <a:rPr lang="en-US" sz="2400" dirty="0" err="1"/>
              <a:t>Pergolide</a:t>
            </a:r>
            <a:endParaRPr lang="en-US" sz="2400" dirty="0"/>
          </a:p>
          <a:p>
            <a:pPr lvl="2"/>
            <a:r>
              <a:rPr lang="en-US" sz="2400" dirty="0"/>
              <a:t>Decreases ACTH </a:t>
            </a:r>
            <a:r>
              <a:rPr lang="en-US" sz="2400" dirty="0" smtClean="0"/>
              <a:t>secretion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143000"/>
            <a:ext cx="4038600" cy="432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0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</p:spPr>
        <p:txBody>
          <a:bodyPr>
            <a:noAutofit/>
          </a:bodyPr>
          <a:lstStyle/>
          <a:p>
            <a:r>
              <a:rPr lang="en-US" sz="4800" dirty="0" smtClean="0"/>
              <a:t>Treatment - Management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10972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Diet: </a:t>
            </a:r>
          </a:p>
          <a:p>
            <a:pPr lvl="1"/>
            <a:r>
              <a:rPr lang="en-US" sz="2400" dirty="0"/>
              <a:t>L</a:t>
            </a:r>
            <a:r>
              <a:rPr lang="en-US" sz="2400" dirty="0" smtClean="0"/>
              <a:t>ow carbohydrate/high fat</a:t>
            </a:r>
          </a:p>
          <a:p>
            <a:pPr lvl="1"/>
            <a:r>
              <a:rPr lang="en-US" sz="2400" dirty="0" smtClean="0"/>
              <a:t>Limit lush pasture</a:t>
            </a:r>
            <a:r>
              <a:rPr lang="en-US" sz="2400" dirty="0"/>
              <a:t>	</a:t>
            </a:r>
            <a:endParaRPr lang="en-US" sz="2400" dirty="0" smtClean="0"/>
          </a:p>
          <a:p>
            <a:r>
              <a:rPr lang="en-US" dirty="0" smtClean="0"/>
              <a:t>Parasite Control</a:t>
            </a:r>
          </a:p>
          <a:p>
            <a:r>
              <a:rPr lang="en-US" dirty="0" smtClean="0"/>
              <a:t>Dental Care</a:t>
            </a:r>
          </a:p>
          <a:p>
            <a:r>
              <a:rPr lang="en-US" dirty="0" smtClean="0"/>
              <a:t>Farrier Care: </a:t>
            </a:r>
          </a:p>
          <a:p>
            <a:pPr lvl="1"/>
            <a:r>
              <a:rPr lang="en-US" sz="2400" dirty="0" smtClean="0"/>
              <a:t>More prone to laminitis</a:t>
            </a:r>
          </a:p>
          <a:p>
            <a:r>
              <a:rPr lang="en-US" dirty="0" smtClean="0"/>
              <a:t>Grooming:</a:t>
            </a:r>
          </a:p>
          <a:p>
            <a:pPr lvl="1"/>
            <a:r>
              <a:rPr lang="en-US" sz="2400" dirty="0" smtClean="0"/>
              <a:t>Body clipping keeps shaggy-coated horses cool in warm/humid weather</a:t>
            </a:r>
          </a:p>
          <a:p>
            <a:pPr lvl="1"/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295400"/>
            <a:ext cx="6438632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6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Back to Cabby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Once </a:t>
            </a:r>
            <a:r>
              <a:rPr lang="en-US" sz="2800" dirty="0" smtClean="0"/>
              <a:t>diagnosed</a:t>
            </a:r>
            <a:r>
              <a:rPr lang="en-US" sz="2800" dirty="0"/>
              <a:t>, Cabby started </a:t>
            </a:r>
            <a:r>
              <a:rPr lang="en-US" sz="2800" dirty="0" err="1" smtClean="0"/>
              <a:t>pergolide</a:t>
            </a:r>
            <a:r>
              <a:rPr lang="en-US" sz="2800" dirty="0" smtClean="0"/>
              <a:t> treatment and </a:t>
            </a:r>
            <a:r>
              <a:rPr lang="en-US" sz="2800" dirty="0"/>
              <a:t>his owners noticed a substantial difference</a:t>
            </a:r>
            <a:r>
              <a:rPr lang="en-US" sz="2800" dirty="0" smtClean="0"/>
              <a:t>. </a:t>
            </a:r>
          </a:p>
          <a:p>
            <a:pPr lvl="1"/>
            <a:r>
              <a:rPr lang="en-US" sz="2800" dirty="0" smtClean="0"/>
              <a:t>"</a:t>
            </a:r>
            <a:r>
              <a:rPr lang="en-US" sz="2800" dirty="0"/>
              <a:t>He is almost back to normal. His muscles filled in, he's perky and he's lost the big shaggy coat."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3352800"/>
            <a:ext cx="4046059" cy="310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8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Wrapping it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Cushing’s Disease is becoming more commonly diagnosed because of:</a:t>
            </a:r>
          </a:p>
          <a:p>
            <a:pPr lvl="1"/>
            <a:r>
              <a:rPr lang="en-US" sz="2400" dirty="0"/>
              <a:t>B</a:t>
            </a:r>
            <a:r>
              <a:rPr lang="en-US" sz="2400" dirty="0" smtClean="0"/>
              <a:t>etter awareness of the disease</a:t>
            </a:r>
          </a:p>
          <a:p>
            <a:pPr lvl="1"/>
            <a:r>
              <a:rPr lang="en-US" sz="2400" dirty="0"/>
              <a:t>C</a:t>
            </a:r>
            <a:r>
              <a:rPr lang="en-US" sz="2400" dirty="0" smtClean="0"/>
              <a:t>onvenient diagnostic testing</a:t>
            </a:r>
          </a:p>
          <a:p>
            <a:pPr lvl="1"/>
            <a:r>
              <a:rPr lang="en-US" sz="2400" dirty="0"/>
              <a:t>I</a:t>
            </a:r>
            <a:r>
              <a:rPr lang="en-US" sz="2400" dirty="0" smtClean="0"/>
              <a:t>ncrease in older horses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57600"/>
            <a:ext cx="6212614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90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Cabby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61293"/>
            <a:ext cx="5638800" cy="4830763"/>
          </a:xfrm>
        </p:spPr>
        <p:txBody>
          <a:bodyPr>
            <a:normAutofit/>
          </a:bodyPr>
          <a:lstStyle/>
          <a:p>
            <a:r>
              <a:rPr lang="en-US" dirty="0" smtClean="0"/>
              <a:t>A 20-year-old </a:t>
            </a:r>
            <a:r>
              <a:rPr lang="en-US" dirty="0"/>
              <a:t>Morgan </a:t>
            </a:r>
            <a:r>
              <a:rPr lang="en-US" dirty="0" smtClean="0"/>
              <a:t>gelding </a:t>
            </a:r>
            <a:r>
              <a:rPr lang="en-US" dirty="0"/>
              <a:t>who is a great all-around </a:t>
            </a:r>
            <a:r>
              <a:rPr lang="en-US" dirty="0" smtClean="0"/>
              <a:t>horse.  Cabby started to exhibit a wooly </a:t>
            </a:r>
            <a:r>
              <a:rPr lang="en-US" dirty="0"/>
              <a:t>coat that didn't shed. Since he came from the mountains, his owners </a:t>
            </a:r>
            <a:r>
              <a:rPr lang="en-US" dirty="0" smtClean="0"/>
              <a:t>attributed this to </a:t>
            </a:r>
            <a:r>
              <a:rPr lang="en-US" dirty="0"/>
              <a:t>his previous environment. </a:t>
            </a:r>
            <a:r>
              <a:rPr lang="en-US" dirty="0" smtClean="0"/>
              <a:t>Cabby also showed signs of muscle </a:t>
            </a:r>
            <a:r>
              <a:rPr lang="en-US" dirty="0"/>
              <a:t>wasting and </a:t>
            </a:r>
            <a:r>
              <a:rPr lang="en-US" dirty="0" smtClean="0"/>
              <a:t>lethargy; which was believed due to the heavy coat and minimal exercise.  </a:t>
            </a:r>
          </a:p>
          <a:p>
            <a:r>
              <a:rPr lang="en-US" dirty="0" smtClean="0"/>
              <a:t>Could these observations tell us something else about Cabby.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033" y="1600200"/>
            <a:ext cx="4975657" cy="381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40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What is </a:t>
            </a:r>
            <a:r>
              <a:rPr lang="en-US" sz="4800" dirty="0" smtClean="0"/>
              <a:t>Cushing’s Disease?</a:t>
            </a:r>
            <a:endParaRPr lang="en-US" sz="4800" dirty="0"/>
          </a:p>
        </p:txBody>
      </p:sp>
      <p:pic>
        <p:nvPicPr>
          <p:cNvPr id="5" name="_IRzT2uwQ5I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8800" y="1600200"/>
            <a:ext cx="853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6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What is Cushing’s Disease?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5334000" cy="43735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More accurately termed “Pituitary Pars Intermedia Dysfunction”</a:t>
            </a:r>
          </a:p>
          <a:p>
            <a:r>
              <a:rPr lang="en-US" sz="2800" dirty="0" smtClean="0"/>
              <a:t>Occurs </a:t>
            </a:r>
            <a:r>
              <a:rPr lang="en-US" sz="2800" dirty="0" smtClean="0"/>
              <a:t>when a tumor, pituitary adenoma, develops in the pituitary gland</a:t>
            </a:r>
          </a:p>
          <a:p>
            <a:pPr lvl="1"/>
            <a:r>
              <a:rPr lang="en-US" sz="2800" dirty="0" smtClean="0"/>
              <a:t>Affects </a:t>
            </a:r>
            <a:r>
              <a:rPr lang="en-US" sz="2800" dirty="0"/>
              <a:t>the </a:t>
            </a:r>
            <a:r>
              <a:rPr lang="en-US" sz="2800" dirty="0" smtClean="0"/>
              <a:t>intermediate lobe</a:t>
            </a:r>
            <a:endParaRPr lang="en-US" sz="2800" dirty="0" smtClean="0"/>
          </a:p>
          <a:p>
            <a:r>
              <a:rPr lang="en-US" sz="2800" dirty="0" smtClean="0"/>
              <a:t>The pituitary gland is a gland that sits at the base of the brain.  </a:t>
            </a:r>
          </a:p>
          <a:p>
            <a:pPr lvl="1"/>
            <a:r>
              <a:rPr lang="en-US" sz="2800" dirty="0" smtClean="0"/>
              <a:t>Responsible for almost all of the body’s endocrine systems.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0"/>
            <a:ext cx="5459730" cy="435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88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Tumor Growth in Cushing’s Disease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7150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Sends </a:t>
            </a:r>
            <a:r>
              <a:rPr lang="en-US" sz="2800" dirty="0"/>
              <a:t>inappropriate signals to the rest of the body to secrete excessive hormones </a:t>
            </a:r>
          </a:p>
          <a:p>
            <a:pPr lvl="1"/>
            <a:r>
              <a:rPr lang="en-US" sz="2800" dirty="0"/>
              <a:t>Primarily a stress hormone </a:t>
            </a:r>
            <a:r>
              <a:rPr lang="en-US" sz="2800" dirty="0" smtClean="0"/>
              <a:t>called cortisol</a:t>
            </a:r>
            <a:endParaRPr lang="en-US" sz="2800" dirty="0"/>
          </a:p>
          <a:p>
            <a:r>
              <a:rPr lang="en-US" sz="2800" dirty="0" smtClean="0"/>
              <a:t>Too </a:t>
            </a:r>
            <a:r>
              <a:rPr lang="en-US" sz="2800" dirty="0"/>
              <a:t>much </a:t>
            </a:r>
            <a:r>
              <a:rPr lang="en-US" sz="2800" dirty="0" smtClean="0"/>
              <a:t>may compromise the immune system making </a:t>
            </a:r>
            <a:r>
              <a:rPr lang="en-US" sz="2800" dirty="0"/>
              <a:t>t</a:t>
            </a:r>
            <a:r>
              <a:rPr lang="en-US" sz="2800" dirty="0" smtClean="0"/>
              <a:t>he horse more susceptible to infections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752599"/>
            <a:ext cx="4775200" cy="409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57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Tumor Growth in Cushing’s Disease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52" y="1828800"/>
            <a:ext cx="6019800" cy="42441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Can put pressure on the adjacent hypothalamus. </a:t>
            </a:r>
          </a:p>
          <a:p>
            <a:pPr lvl="1"/>
            <a:r>
              <a:rPr lang="en-US" sz="2800" dirty="0" smtClean="0"/>
              <a:t>Controls body functions such as: body temperature, thirst, hunger, and other homeostatic systems.</a:t>
            </a:r>
          </a:p>
          <a:p>
            <a:r>
              <a:rPr lang="en-US" sz="2800" dirty="0" smtClean="0"/>
              <a:t>Can also press onto the optic nerve causing blindness.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327" y="1828800"/>
            <a:ext cx="4766073" cy="317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38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78" y="1058969"/>
            <a:ext cx="6101225" cy="451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04" y="1447800"/>
            <a:ext cx="6133896" cy="41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78" y="1143000"/>
            <a:ext cx="6265630" cy="396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16" y="1009795"/>
            <a:ext cx="5720861" cy="457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263" y="1021338"/>
            <a:ext cx="6352706" cy="4236461"/>
          </a:xfrm>
          <a:prstGeom prst="rect">
            <a:avLst/>
          </a:prstGeom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2" y="1020382"/>
            <a:ext cx="6351608" cy="456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6" y="1059689"/>
            <a:ext cx="5949463" cy="452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6" y="1013420"/>
            <a:ext cx="6131484" cy="457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09795"/>
            <a:ext cx="6324600" cy="457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162800" y="533400"/>
            <a:ext cx="4495800" cy="585311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u="sng" dirty="0" smtClean="0"/>
              <a:t>Signs of </a:t>
            </a:r>
            <a:r>
              <a:rPr lang="en-US" b="1" u="sng" dirty="0" err="1" smtClean="0"/>
              <a:t>Cushings</a:t>
            </a:r>
            <a:endParaRPr lang="en-US" b="1" u="sng" dirty="0" smtClean="0"/>
          </a:p>
          <a:p>
            <a:r>
              <a:rPr lang="en-US" dirty="0" smtClean="0"/>
              <a:t>Laminitis</a:t>
            </a:r>
          </a:p>
          <a:p>
            <a:r>
              <a:rPr lang="en-US" dirty="0" smtClean="0"/>
              <a:t>Weight loss</a:t>
            </a:r>
          </a:p>
          <a:p>
            <a:r>
              <a:rPr lang="en-US" dirty="0" smtClean="0"/>
              <a:t>Ulcers in mouth</a:t>
            </a:r>
          </a:p>
          <a:p>
            <a:r>
              <a:rPr lang="en-US" dirty="0" smtClean="0"/>
              <a:t>Excessive thirst</a:t>
            </a:r>
            <a:endParaRPr lang="en-US" b="1" dirty="0" smtClean="0"/>
          </a:p>
          <a:p>
            <a:r>
              <a:rPr lang="en-US" dirty="0" smtClean="0"/>
              <a:t>Excessive urination</a:t>
            </a:r>
          </a:p>
          <a:p>
            <a:r>
              <a:rPr lang="en-US" dirty="0" err="1" smtClean="0"/>
              <a:t>Hirsutism</a:t>
            </a:r>
            <a:r>
              <a:rPr lang="en-US" dirty="0" smtClean="0"/>
              <a:t> and abnormal shedding</a:t>
            </a:r>
          </a:p>
          <a:p>
            <a:r>
              <a:rPr lang="en-US" dirty="0" smtClean="0"/>
              <a:t>Changes in body shape</a:t>
            </a:r>
          </a:p>
          <a:p>
            <a:r>
              <a:rPr lang="en-US" dirty="0" smtClean="0"/>
              <a:t>Prone to infection</a:t>
            </a:r>
          </a:p>
          <a:p>
            <a:r>
              <a:rPr lang="en-US" dirty="0" smtClean="0"/>
              <a:t>Depression or Lethargy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76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Signs Continued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638800" cy="3886199"/>
          </a:xfrm>
        </p:spPr>
        <p:txBody>
          <a:bodyPr>
            <a:normAutofit/>
          </a:bodyPr>
          <a:lstStyle/>
          <a:p>
            <a:r>
              <a:rPr lang="en-US" sz="3000" dirty="0" smtClean="0"/>
              <a:t>Hirsutism or abnormal shedding is the most noticeable symptom </a:t>
            </a:r>
          </a:p>
          <a:p>
            <a:r>
              <a:rPr lang="en-US" sz="3000" dirty="0" smtClean="0"/>
              <a:t>Horses may still have their winter coats in the summer months. </a:t>
            </a:r>
            <a:endParaRPr lang="en-US" sz="3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1"/>
            <a:ext cx="4572000" cy="330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46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Cabby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486400" cy="41909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Recall Cabby’s Symptoms</a:t>
            </a:r>
          </a:p>
          <a:p>
            <a:pPr lvl="1"/>
            <a:r>
              <a:rPr lang="en-US" sz="2800" dirty="0" smtClean="0"/>
              <a:t>List them in your notes or share with a neighbor</a:t>
            </a:r>
            <a:endParaRPr lang="en-US" sz="2800" dirty="0"/>
          </a:p>
          <a:p>
            <a:r>
              <a:rPr lang="en-US" sz="2800" dirty="0" smtClean="0"/>
              <a:t>Should Cabby be evaluated for Cushing’s Disease?</a:t>
            </a:r>
            <a:endParaRPr lang="en-US" sz="2800" dirty="0"/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17638"/>
            <a:ext cx="519906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atch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1501</TotalTime>
  <Words>629</Words>
  <Application>Microsoft Office PowerPoint</Application>
  <PresentationFormat>Widescreen</PresentationFormat>
  <Paragraphs>117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Tw Cen MT</vt:lpstr>
      <vt:lpstr>Thatch</vt:lpstr>
      <vt:lpstr>Equine Cushing’s Disease</vt:lpstr>
      <vt:lpstr>Cabby</vt:lpstr>
      <vt:lpstr>What is Cushing’s Disease?</vt:lpstr>
      <vt:lpstr>What is Cushing’s Disease?</vt:lpstr>
      <vt:lpstr>Tumor Growth in Cushing’s Disease</vt:lpstr>
      <vt:lpstr>Tumor Growth in Cushing’s Disease</vt:lpstr>
      <vt:lpstr>PowerPoint Presentation</vt:lpstr>
      <vt:lpstr>Signs Continued</vt:lpstr>
      <vt:lpstr>Cabby</vt:lpstr>
      <vt:lpstr>Horses Commonly Affected</vt:lpstr>
      <vt:lpstr>Diagnosis</vt:lpstr>
      <vt:lpstr>Testing </vt:lpstr>
      <vt:lpstr>Future Tests</vt:lpstr>
      <vt:lpstr>Diagnosis</vt:lpstr>
      <vt:lpstr>Treatment - Medication</vt:lpstr>
      <vt:lpstr>Treatment - Management </vt:lpstr>
      <vt:lpstr>Back to Cabby</vt:lpstr>
      <vt:lpstr>Wrapping it Up</vt:lpstr>
    </vt:vector>
  </TitlesOfParts>
  <Company>College of Veterinary Medicine - Texas A&amp;M Univ.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Equine Nutrition</dc:title>
  <dc:creator>Ljlab</dc:creator>
  <cp:lastModifiedBy>College of Veterinary Medicine</cp:lastModifiedBy>
  <cp:revision>86</cp:revision>
  <dcterms:created xsi:type="dcterms:W3CDTF">2014-04-21T16:31:19Z</dcterms:created>
  <dcterms:modified xsi:type="dcterms:W3CDTF">2017-07-25T18:09:39Z</dcterms:modified>
</cp:coreProperties>
</file>