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102"/>
  </p:notesMasterIdLst>
  <p:sldIdLst>
    <p:sldId id="256" r:id="rId3"/>
    <p:sldId id="358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9" r:id="rId16"/>
    <p:sldId id="272" r:id="rId17"/>
    <p:sldId id="268" r:id="rId18"/>
    <p:sldId id="270" r:id="rId19"/>
    <p:sldId id="273" r:id="rId20"/>
    <p:sldId id="349" r:id="rId21"/>
    <p:sldId id="350" r:id="rId22"/>
    <p:sldId id="351" r:id="rId23"/>
    <p:sldId id="352" r:id="rId24"/>
    <p:sldId id="353" r:id="rId25"/>
    <p:sldId id="275" r:id="rId26"/>
    <p:sldId id="274" r:id="rId27"/>
    <p:sldId id="277" r:id="rId28"/>
    <p:sldId id="278" r:id="rId29"/>
    <p:sldId id="279" r:id="rId30"/>
    <p:sldId id="280" r:id="rId31"/>
    <p:sldId id="281" r:id="rId32"/>
    <p:sldId id="354" r:id="rId33"/>
    <p:sldId id="282" r:id="rId34"/>
    <p:sldId id="283" r:id="rId35"/>
    <p:sldId id="284" r:id="rId36"/>
    <p:sldId id="285" r:id="rId37"/>
    <p:sldId id="355" r:id="rId38"/>
    <p:sldId id="271" r:id="rId39"/>
    <p:sldId id="299" r:id="rId40"/>
    <p:sldId id="276" r:id="rId41"/>
    <p:sldId id="286" r:id="rId42"/>
    <p:sldId id="287" r:id="rId43"/>
    <p:sldId id="288" r:id="rId44"/>
    <p:sldId id="289" r:id="rId45"/>
    <p:sldId id="290" r:id="rId46"/>
    <p:sldId id="291" r:id="rId47"/>
    <p:sldId id="292" r:id="rId48"/>
    <p:sldId id="293" r:id="rId49"/>
    <p:sldId id="294" r:id="rId50"/>
    <p:sldId id="359" r:id="rId51"/>
    <p:sldId id="360" r:id="rId52"/>
    <p:sldId id="361" r:id="rId53"/>
    <p:sldId id="362" r:id="rId54"/>
    <p:sldId id="363" r:id="rId55"/>
    <p:sldId id="364" r:id="rId56"/>
    <p:sldId id="365" r:id="rId57"/>
    <p:sldId id="366" r:id="rId58"/>
    <p:sldId id="367" r:id="rId59"/>
    <p:sldId id="368" r:id="rId60"/>
    <p:sldId id="369" r:id="rId61"/>
    <p:sldId id="370" r:id="rId62"/>
    <p:sldId id="371" r:id="rId63"/>
    <p:sldId id="372" r:id="rId64"/>
    <p:sldId id="373" r:id="rId65"/>
    <p:sldId id="374" r:id="rId66"/>
    <p:sldId id="375" r:id="rId67"/>
    <p:sldId id="376" r:id="rId68"/>
    <p:sldId id="377" r:id="rId69"/>
    <p:sldId id="378" r:id="rId70"/>
    <p:sldId id="379" r:id="rId71"/>
    <p:sldId id="380" r:id="rId72"/>
    <p:sldId id="381" r:id="rId73"/>
    <p:sldId id="382" r:id="rId74"/>
    <p:sldId id="383" r:id="rId75"/>
    <p:sldId id="384" r:id="rId76"/>
    <p:sldId id="385" r:id="rId77"/>
    <p:sldId id="386" r:id="rId78"/>
    <p:sldId id="387" r:id="rId79"/>
    <p:sldId id="388" r:id="rId80"/>
    <p:sldId id="389" r:id="rId81"/>
    <p:sldId id="390" r:id="rId82"/>
    <p:sldId id="391" r:id="rId83"/>
    <p:sldId id="392" r:id="rId84"/>
    <p:sldId id="393" r:id="rId85"/>
    <p:sldId id="394" r:id="rId86"/>
    <p:sldId id="395" r:id="rId87"/>
    <p:sldId id="396" r:id="rId88"/>
    <p:sldId id="397" r:id="rId89"/>
    <p:sldId id="398" r:id="rId90"/>
    <p:sldId id="399" r:id="rId91"/>
    <p:sldId id="400" r:id="rId92"/>
    <p:sldId id="401" r:id="rId93"/>
    <p:sldId id="402" r:id="rId94"/>
    <p:sldId id="403" r:id="rId95"/>
    <p:sldId id="404" r:id="rId96"/>
    <p:sldId id="405" r:id="rId97"/>
    <p:sldId id="406" r:id="rId98"/>
    <p:sldId id="407" r:id="rId99"/>
    <p:sldId id="408" r:id="rId100"/>
    <p:sldId id="409" r:id="rId10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ill Sans MT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ill Sans MT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ill Sans MT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ill Sans MT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339" autoAdjust="0"/>
    <p:restoredTop sz="94660"/>
  </p:normalViewPr>
  <p:slideViewPr>
    <p:cSldViewPr>
      <p:cViewPr varScale="1">
        <p:scale>
          <a:sx n="70" d="100"/>
          <a:sy n="70" d="100"/>
        </p:scale>
        <p:origin x="-109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slide" Target="slides/slide82.xml"/><Relationship Id="rId89" Type="http://schemas.openxmlformats.org/officeDocument/2006/relationships/slide" Target="slides/slide87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87" Type="http://schemas.openxmlformats.org/officeDocument/2006/relationships/slide" Target="slides/slide85.xml"/><Relationship Id="rId102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90" Type="http://schemas.openxmlformats.org/officeDocument/2006/relationships/slide" Target="slides/slide88.xml"/><Relationship Id="rId95" Type="http://schemas.openxmlformats.org/officeDocument/2006/relationships/slide" Target="slides/slide93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slide" Target="slides/slide75.xml"/><Relationship Id="rId100" Type="http://schemas.openxmlformats.org/officeDocument/2006/relationships/slide" Target="slides/slide98.xml"/><Relationship Id="rId105" Type="http://schemas.openxmlformats.org/officeDocument/2006/relationships/theme" Target="theme/theme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93" Type="http://schemas.openxmlformats.org/officeDocument/2006/relationships/slide" Target="slides/slide91.xml"/><Relationship Id="rId98" Type="http://schemas.openxmlformats.org/officeDocument/2006/relationships/slide" Target="slides/slide9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103" Type="http://schemas.openxmlformats.org/officeDocument/2006/relationships/presProps" Target="presProp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91" Type="http://schemas.openxmlformats.org/officeDocument/2006/relationships/slide" Target="slides/slide89.xml"/><Relationship Id="rId96" Type="http://schemas.openxmlformats.org/officeDocument/2006/relationships/slide" Target="slides/slide9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6" Type="http://schemas.openxmlformats.org/officeDocument/2006/relationships/tableStyles" Target="tableStyles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94" Type="http://schemas.openxmlformats.org/officeDocument/2006/relationships/slide" Target="slides/slide92.xml"/><Relationship Id="rId99" Type="http://schemas.openxmlformats.org/officeDocument/2006/relationships/slide" Target="slides/slide97.xml"/><Relationship Id="rId101" Type="http://schemas.openxmlformats.org/officeDocument/2006/relationships/slide" Target="slides/slide9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slide" Target="slides/slide95.xml"/><Relationship Id="rId10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16936E0E-7759-4C81-A88A-7D608EF1B5BE}" type="datetimeFigureOut">
              <a:rPr lang="en-US"/>
              <a:pPr>
                <a:defRPr/>
              </a:pPr>
              <a:t>1/30/2012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5236AACC-66BD-4BBB-A3FF-1F98EAE8B9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250534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800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/>
              <a:t>VIDEO – click image to play</a:t>
            </a:r>
          </a:p>
        </p:txBody>
      </p:sp>
      <p:sp>
        <p:nvSpPr>
          <p:cNvPr id="12800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F7F3337-E5DC-4113-B274-9CAAEE980327}" type="slidenum">
              <a:rPr lang="en-US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21</a:t>
            </a:fld>
            <a:endParaRPr lang="en-US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90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/>
              <a:t>VIDEO – click image to play</a:t>
            </a:r>
          </a:p>
        </p:txBody>
      </p:sp>
      <p:sp>
        <p:nvSpPr>
          <p:cNvPr id="12902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C6F59C0-D01F-4A1B-BB30-5BAA72A02E36}" type="slidenum">
              <a:rPr lang="en-US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23</a:t>
            </a:fld>
            <a:endParaRPr lang="en-US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005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/>
              <a:t>More information and activities at http://peer.tamu.edu/VBB/ScienceTeacherResources.asp under dental health</a:t>
            </a:r>
          </a:p>
        </p:txBody>
      </p:sp>
      <p:sp>
        <p:nvSpPr>
          <p:cNvPr id="1300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907E192-DF9C-424E-9914-002C5CC75472}" type="slidenum">
              <a:rPr lang="en-US">
                <a:solidFill>
                  <a:srgbClr val="000000"/>
                </a:solidFill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82</a:t>
            </a:fld>
            <a:endParaRPr lang="en-US">
              <a:solidFill>
                <a:srgbClr val="000000"/>
              </a:solidFill>
              <a:latin typeface="Calibri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5292725"/>
            <a:ext cx="9144000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4000">
                <a:schemeClr val="accent1">
                  <a:lumMod val="60000"/>
                  <a:lumOff val="40000"/>
                </a:schemeClr>
              </a:gs>
              <a:gs pos="83000">
                <a:schemeClr val="accent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/>
          </a:p>
        </p:txBody>
      </p:sp>
      <p:grpSp>
        <p:nvGrpSpPr>
          <p:cNvPr id="5" name="Freeform 9"/>
          <p:cNvGrpSpPr>
            <a:grpSpLocks/>
          </p:cNvGrpSpPr>
          <p:nvPr/>
        </p:nvGrpSpPr>
        <p:grpSpPr bwMode="auto">
          <a:xfrm>
            <a:off x="0" y="5291138"/>
            <a:ext cx="9144000" cy="1444625"/>
            <a:chOff x="0" y="3333"/>
            <a:chExt cx="5760" cy="910"/>
          </a:xfrm>
        </p:grpSpPr>
        <p:pic>
          <p:nvPicPr>
            <p:cNvPr id="6" name="Freeform 9"/>
            <p:cNvPicPr>
              <a:picLocks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333"/>
              <a:ext cx="5760" cy="9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Text Box 7"/>
            <p:cNvSpPr txBox="1">
              <a:spLocks noChangeArrowheads="1"/>
            </p:cNvSpPr>
            <p:nvPr/>
          </p:nvSpPr>
          <p:spPr bwMode="auto">
            <a:xfrm>
              <a:off x="0" y="3334"/>
              <a:ext cx="5760" cy="9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Gill Sans MT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ill Sans MT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ill Sans MT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ill Sans MT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ill Sans MT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ill Sans MT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ill Sans MT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ill Sans MT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ill Sans MT" pitchFamily="34" charset="0"/>
                </a:defRPr>
              </a:lvl9pPr>
            </a:lstStyle>
            <a:p>
              <a:pPr algn="ctr"/>
              <a:endParaRPr lang="en-US" b="1">
                <a:solidFill>
                  <a:srgbClr val="FFFFFF"/>
                </a:solidFill>
              </a:endParaRPr>
            </a:p>
          </p:txBody>
        </p:sp>
      </p:grpSp>
      <p:sp>
        <p:nvSpPr>
          <p:cNvPr id="8" name="Freeform 7"/>
          <p:cNvSpPr/>
          <p:nvPr/>
        </p:nvSpPr>
        <p:spPr>
          <a:xfrm>
            <a:off x="0" y="5546725"/>
            <a:ext cx="9147175" cy="1312863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33337 h 1214437"/>
              <a:gd name="connsiteX1" fmla="*/ 6305550 w 9134475"/>
              <a:gd name="connsiteY1" fmla="*/ 1100137 h 1214437"/>
              <a:gd name="connsiteX2" fmla="*/ 9044270 w 9134475"/>
              <a:gd name="connsiteY2" fmla="*/ 0 h 1214437"/>
              <a:gd name="connsiteX3" fmla="*/ 9134475 w 9134475"/>
              <a:gd name="connsiteY3" fmla="*/ 1214437 h 1214437"/>
              <a:gd name="connsiteX4" fmla="*/ 0 w 9134475"/>
              <a:gd name="connsiteY4" fmla="*/ 1214437 h 1214437"/>
              <a:gd name="connsiteX5" fmla="*/ 0 w 9134475"/>
              <a:gd name="connsiteY5" fmla="*/ 33337 h 1214437"/>
              <a:gd name="connsiteX0" fmla="*/ 0 w 9134475"/>
              <a:gd name="connsiteY0" fmla="*/ 130968 h 1312068"/>
              <a:gd name="connsiteX1" fmla="*/ 6305550 w 9134475"/>
              <a:gd name="connsiteY1" fmla="*/ 1197768 h 1312068"/>
              <a:gd name="connsiteX2" fmla="*/ 9113111 w 9134475"/>
              <a:gd name="connsiteY2" fmla="*/ 0 h 1312068"/>
              <a:gd name="connsiteX3" fmla="*/ 9134475 w 9134475"/>
              <a:gd name="connsiteY3" fmla="*/ 1312068 h 1312068"/>
              <a:gd name="connsiteX4" fmla="*/ 0 w 9134475"/>
              <a:gd name="connsiteY4" fmla="*/ 1312068 h 1312068"/>
              <a:gd name="connsiteX5" fmla="*/ 0 w 9134475"/>
              <a:gd name="connsiteY5" fmla="*/ 130968 h 1312068"/>
              <a:gd name="connsiteX0" fmla="*/ 0 w 9113111"/>
              <a:gd name="connsiteY0" fmla="*/ 130968 h 1312068"/>
              <a:gd name="connsiteX1" fmla="*/ 6305550 w 9113111"/>
              <a:gd name="connsiteY1" fmla="*/ 1197768 h 1312068"/>
              <a:gd name="connsiteX2" fmla="*/ 9113111 w 9113111"/>
              <a:gd name="connsiteY2" fmla="*/ 0 h 1312068"/>
              <a:gd name="connsiteX3" fmla="*/ 8958813 w 9113111"/>
              <a:gd name="connsiteY3" fmla="*/ 1009649 h 1312068"/>
              <a:gd name="connsiteX4" fmla="*/ 0 w 9113111"/>
              <a:gd name="connsiteY4" fmla="*/ 1312068 h 1312068"/>
              <a:gd name="connsiteX5" fmla="*/ 0 w 9113111"/>
              <a:gd name="connsiteY5" fmla="*/ 130968 h 1312068"/>
              <a:gd name="connsiteX0" fmla="*/ 0 w 9117860"/>
              <a:gd name="connsiteY0" fmla="*/ 130968 h 1314449"/>
              <a:gd name="connsiteX1" fmla="*/ 6305550 w 9117860"/>
              <a:gd name="connsiteY1" fmla="*/ 1197768 h 1314449"/>
              <a:gd name="connsiteX2" fmla="*/ 9113111 w 9117860"/>
              <a:gd name="connsiteY2" fmla="*/ 0 h 1314449"/>
              <a:gd name="connsiteX3" fmla="*/ 9117860 w 9117860"/>
              <a:gd name="connsiteY3" fmla="*/ 1314449 h 1314449"/>
              <a:gd name="connsiteX4" fmla="*/ 0 w 9117860"/>
              <a:gd name="connsiteY4" fmla="*/ 1312068 h 1314449"/>
              <a:gd name="connsiteX5" fmla="*/ 0 w 9117860"/>
              <a:gd name="connsiteY5" fmla="*/ 130968 h 1314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17860" h="1314449">
                <a:moveTo>
                  <a:pt x="0" y="130968"/>
                </a:moveTo>
                <a:lnTo>
                  <a:pt x="6305550" y="1197768"/>
                </a:lnTo>
                <a:lnTo>
                  <a:pt x="9113111" y="0"/>
                </a:lnTo>
                <a:lnTo>
                  <a:pt x="9117860" y="1314449"/>
                </a:lnTo>
                <a:lnTo>
                  <a:pt x="0" y="1312068"/>
                </a:lnTo>
                <a:lnTo>
                  <a:pt x="0" y="130968"/>
                </a:lnTo>
                <a:close/>
              </a:path>
            </a:pathLst>
          </a:custGeom>
          <a:gradFill>
            <a:gsLst>
              <a:gs pos="0">
                <a:schemeClr val="accent3">
                  <a:lumMod val="40000"/>
                  <a:lumOff val="60000"/>
                </a:schemeClr>
              </a:gs>
              <a:gs pos="50000">
                <a:schemeClr val="accent3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/>
          </a:p>
        </p:txBody>
      </p:sp>
      <p:sp>
        <p:nvSpPr>
          <p:cNvPr id="9" name="Rectangle 8"/>
          <p:cNvSpPr/>
          <p:nvPr/>
        </p:nvSpPr>
        <p:spPr>
          <a:xfrm>
            <a:off x="0" y="5262563"/>
            <a:ext cx="9144000" cy="7461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502275"/>
            <a:ext cx="9144000" cy="1271588"/>
          </a:xfrm>
          <a:custGeom>
            <a:avLst/>
            <a:gdLst>
              <a:gd name="connsiteX0" fmla="*/ 9331 w 9144000"/>
              <a:gd name="connsiteY0" fmla="*/ 111968 h 1278294"/>
              <a:gd name="connsiteX1" fmla="*/ 6288833 w 9144000"/>
              <a:gd name="connsiteY1" fmla="*/ 1194319 h 1278294"/>
              <a:gd name="connsiteX2" fmla="*/ 9144000 w 9144000"/>
              <a:gd name="connsiteY2" fmla="*/ 0 h 1278294"/>
              <a:gd name="connsiteX3" fmla="*/ 9144000 w 9144000"/>
              <a:gd name="connsiteY3" fmla="*/ 83976 h 1278294"/>
              <a:gd name="connsiteX4" fmla="*/ 6279502 w 9144000"/>
              <a:gd name="connsiteY4" fmla="*/ 1278294 h 1278294"/>
              <a:gd name="connsiteX5" fmla="*/ 0 w 9144000"/>
              <a:gd name="connsiteY5" fmla="*/ 195943 h 1278294"/>
              <a:gd name="connsiteX6" fmla="*/ 9331 w 9144000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71644 w 9134669"/>
              <a:gd name="connsiteY5" fmla="*/ 388824 h 1278294"/>
              <a:gd name="connsiteX6" fmla="*/ 0 w 9134669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94 w 9134669"/>
              <a:gd name="connsiteY5" fmla="*/ 195943 h 1278294"/>
              <a:gd name="connsiteX6" fmla="*/ 0 w 9134669"/>
              <a:gd name="connsiteY6" fmla="*/ 111968 h 1278294"/>
              <a:gd name="connsiteX0" fmla="*/ 49877 w 9134540"/>
              <a:gd name="connsiteY0" fmla="*/ 42912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49877 w 9134540"/>
              <a:gd name="connsiteY6" fmla="*/ 42912 h 1278294"/>
              <a:gd name="connsiteX0" fmla="*/ 2252 w 9134540"/>
              <a:gd name="connsiteY0" fmla="*/ 116731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279373 w 9134540"/>
              <a:gd name="connsiteY1" fmla="*/ 1234801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307948 w 9134540"/>
              <a:gd name="connsiteY1" fmla="*/ 1189558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28287"/>
              <a:gd name="connsiteX1" fmla="*/ 6307948 w 9134540"/>
              <a:gd name="connsiteY1" fmla="*/ 1189558 h 1228287"/>
              <a:gd name="connsiteX2" fmla="*/ 9134540 w 9134540"/>
              <a:gd name="connsiteY2" fmla="*/ 0 h 1228287"/>
              <a:gd name="connsiteX3" fmla="*/ 9134540 w 9134540"/>
              <a:gd name="connsiteY3" fmla="*/ 83976 h 1228287"/>
              <a:gd name="connsiteX4" fmla="*/ 6270042 w 9134540"/>
              <a:gd name="connsiteY4" fmla="*/ 1228287 h 1228287"/>
              <a:gd name="connsiteX5" fmla="*/ 65 w 9134540"/>
              <a:gd name="connsiteY5" fmla="*/ 195943 h 1228287"/>
              <a:gd name="connsiteX6" fmla="*/ 2252 w 9134540"/>
              <a:gd name="connsiteY6" fmla="*/ 116731 h 1228287"/>
              <a:gd name="connsiteX0" fmla="*/ 2252 w 9134540"/>
              <a:gd name="connsiteY0" fmla="*/ 116731 h 1266387"/>
              <a:gd name="connsiteX1" fmla="*/ 6307948 w 9134540"/>
              <a:gd name="connsiteY1" fmla="*/ 1189558 h 1266387"/>
              <a:gd name="connsiteX2" fmla="*/ 9134540 w 9134540"/>
              <a:gd name="connsiteY2" fmla="*/ 0 h 1266387"/>
              <a:gd name="connsiteX3" fmla="*/ 9134540 w 9134540"/>
              <a:gd name="connsiteY3" fmla="*/ 83976 h 1266387"/>
              <a:gd name="connsiteX4" fmla="*/ 6315286 w 9134540"/>
              <a:gd name="connsiteY4" fmla="*/ 1266387 h 1266387"/>
              <a:gd name="connsiteX5" fmla="*/ 65 w 9134540"/>
              <a:gd name="connsiteY5" fmla="*/ 195943 h 1266387"/>
              <a:gd name="connsiteX6" fmla="*/ 2252 w 9134540"/>
              <a:gd name="connsiteY6" fmla="*/ 116731 h 1266387"/>
              <a:gd name="connsiteX0" fmla="*/ 2252 w 9134540"/>
              <a:gd name="connsiteY0" fmla="*/ 152450 h 1302106"/>
              <a:gd name="connsiteX1" fmla="*/ 6307948 w 9134540"/>
              <a:gd name="connsiteY1" fmla="*/ 1225277 h 1302106"/>
              <a:gd name="connsiteX2" fmla="*/ 8932134 w 9134540"/>
              <a:gd name="connsiteY2" fmla="*/ 0 h 1302106"/>
              <a:gd name="connsiteX3" fmla="*/ 9134540 w 9134540"/>
              <a:gd name="connsiteY3" fmla="*/ 119695 h 1302106"/>
              <a:gd name="connsiteX4" fmla="*/ 6315286 w 9134540"/>
              <a:gd name="connsiteY4" fmla="*/ 1302106 h 1302106"/>
              <a:gd name="connsiteX5" fmla="*/ 65 w 9134540"/>
              <a:gd name="connsiteY5" fmla="*/ 231662 h 1302106"/>
              <a:gd name="connsiteX6" fmla="*/ 2252 w 9134540"/>
              <a:gd name="connsiteY6" fmla="*/ 152450 h 1302106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34540 w 9144066"/>
              <a:gd name="connsiteY3" fmla="*/ 88739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051196 w 9144066"/>
              <a:gd name="connsiteY3" fmla="*/ 236376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41683 w 9144066"/>
              <a:gd name="connsiteY3" fmla="*/ 79214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66" h="1271150">
                <a:moveTo>
                  <a:pt x="2252" y="121494"/>
                </a:moveTo>
                <a:lnTo>
                  <a:pt x="6307948" y="1194321"/>
                </a:lnTo>
                <a:lnTo>
                  <a:pt x="9144066" y="0"/>
                </a:lnTo>
                <a:cubicBezTo>
                  <a:pt x="9143272" y="26405"/>
                  <a:pt x="9142477" y="52809"/>
                  <a:pt x="9141683" y="79214"/>
                </a:cubicBezTo>
                <a:lnTo>
                  <a:pt x="6315286" y="1271150"/>
                </a:lnTo>
                <a:lnTo>
                  <a:pt x="65" y="200706"/>
                </a:lnTo>
                <a:cubicBezTo>
                  <a:pt x="0" y="172714"/>
                  <a:pt x="2317" y="149486"/>
                  <a:pt x="2252" y="12149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0" y="1676400"/>
            <a:ext cx="3886200" cy="1524000"/>
          </a:xfrm>
        </p:spPr>
        <p:txBody>
          <a:bodyPr anchor="b" anchorCtr="0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3203574"/>
            <a:ext cx="3886200" cy="1825625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DA8D75-97A0-42F5-BD68-BB6179191034}" type="datetimeFigureOut">
              <a:rPr/>
              <a:pPr>
                <a:defRPr/>
              </a:pPr>
              <a:t>1/30/2012</a:t>
            </a:fld>
            <a:endParaRPr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>
            <a:lvl1pPr>
              <a:defRPr/>
            </a:lvl1pPr>
          </a:lstStyle>
          <a:p>
            <a:pPr>
              <a:defRPr/>
            </a:pPr>
            <a:fld id="{A18851C6-2A22-4340-B627-92FBDF584F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535734"/>
      </p:ext>
    </p:extLst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Freeform 4"/>
          <p:cNvSpPr/>
          <p:nvPr/>
        </p:nvSpPr>
        <p:spPr>
          <a:xfrm>
            <a:off x="1808163" y="6148388"/>
            <a:ext cx="7337425" cy="711200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Freeform 5"/>
          <p:cNvSpPr/>
          <p:nvPr/>
        </p:nvSpPr>
        <p:spPr>
          <a:xfrm>
            <a:off x="0" y="5411788"/>
            <a:ext cx="7605713" cy="928687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1681163" y="6116638"/>
            <a:ext cx="7464425" cy="741362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7CEF29-455B-4648-8FAA-05D3BCC653B6}" type="datetimeFigureOut">
              <a:rPr/>
              <a:pPr>
                <a:defRPr/>
              </a:pPr>
              <a:t>1/30/2012</a:t>
            </a:fld>
            <a:endParaRPr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DD35C6-CF7A-4D0B-827E-84560A3EBB8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93723"/>
      </p:ext>
    </p:extLst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Freeform 4"/>
          <p:cNvSpPr/>
          <p:nvPr/>
        </p:nvSpPr>
        <p:spPr>
          <a:xfrm>
            <a:off x="1808163" y="6148388"/>
            <a:ext cx="7337425" cy="711200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Freeform 5"/>
          <p:cNvSpPr/>
          <p:nvPr/>
        </p:nvSpPr>
        <p:spPr>
          <a:xfrm>
            <a:off x="0" y="5411788"/>
            <a:ext cx="7605713" cy="928687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1681163" y="6116638"/>
            <a:ext cx="7464425" cy="741362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4E9766-CE69-4EDE-A17E-6E44C6A20E3C}" type="datetimeFigureOut">
              <a:rPr/>
              <a:pPr>
                <a:defRPr/>
              </a:pPr>
              <a:t>1/30/2012</a:t>
            </a:fld>
            <a:endParaRPr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9D9AD5-AC00-4971-950D-5574B93844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4625990"/>
      </p:ext>
    </p:extLst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5292725"/>
            <a:ext cx="9144000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4000">
                <a:schemeClr val="accent1">
                  <a:lumMod val="60000"/>
                  <a:lumOff val="40000"/>
                </a:schemeClr>
              </a:gs>
              <a:gs pos="83000">
                <a:schemeClr val="accent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>
              <a:solidFill>
                <a:srgbClr val="FFFFFF"/>
              </a:solidFill>
            </a:endParaRPr>
          </a:p>
        </p:txBody>
      </p:sp>
      <p:grpSp>
        <p:nvGrpSpPr>
          <p:cNvPr id="5" name="Freeform 9"/>
          <p:cNvGrpSpPr>
            <a:grpSpLocks/>
          </p:cNvGrpSpPr>
          <p:nvPr/>
        </p:nvGrpSpPr>
        <p:grpSpPr bwMode="auto">
          <a:xfrm>
            <a:off x="0" y="5291138"/>
            <a:ext cx="9144000" cy="1444625"/>
            <a:chOff x="0" y="3333"/>
            <a:chExt cx="5760" cy="910"/>
          </a:xfrm>
        </p:grpSpPr>
        <p:pic>
          <p:nvPicPr>
            <p:cNvPr id="6" name="Freeform 9"/>
            <p:cNvPicPr>
              <a:picLocks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333"/>
              <a:ext cx="5760" cy="9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Text Box 7"/>
            <p:cNvSpPr txBox="1">
              <a:spLocks noChangeArrowheads="1"/>
            </p:cNvSpPr>
            <p:nvPr/>
          </p:nvSpPr>
          <p:spPr bwMode="auto">
            <a:xfrm>
              <a:off x="0" y="3334"/>
              <a:ext cx="5760" cy="9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Gill Sans MT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ill Sans MT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ill Sans MT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ill Sans MT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ill Sans MT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ill Sans MT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ill Sans MT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ill Sans MT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ill Sans MT" pitchFamily="34" charset="0"/>
                </a:defRPr>
              </a:lvl9pPr>
            </a:lstStyle>
            <a:p>
              <a:pPr algn="ctr"/>
              <a:endParaRPr lang="en-US" b="1">
                <a:solidFill>
                  <a:srgbClr val="FFFFFF"/>
                </a:solidFill>
              </a:endParaRPr>
            </a:p>
          </p:txBody>
        </p:sp>
      </p:grpSp>
      <p:sp>
        <p:nvSpPr>
          <p:cNvPr id="8" name="Freeform 7"/>
          <p:cNvSpPr/>
          <p:nvPr/>
        </p:nvSpPr>
        <p:spPr>
          <a:xfrm>
            <a:off x="0" y="5546725"/>
            <a:ext cx="9147175" cy="1312863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33337 h 1214437"/>
              <a:gd name="connsiteX1" fmla="*/ 6305550 w 9134475"/>
              <a:gd name="connsiteY1" fmla="*/ 1100137 h 1214437"/>
              <a:gd name="connsiteX2" fmla="*/ 9044270 w 9134475"/>
              <a:gd name="connsiteY2" fmla="*/ 0 h 1214437"/>
              <a:gd name="connsiteX3" fmla="*/ 9134475 w 9134475"/>
              <a:gd name="connsiteY3" fmla="*/ 1214437 h 1214437"/>
              <a:gd name="connsiteX4" fmla="*/ 0 w 9134475"/>
              <a:gd name="connsiteY4" fmla="*/ 1214437 h 1214437"/>
              <a:gd name="connsiteX5" fmla="*/ 0 w 9134475"/>
              <a:gd name="connsiteY5" fmla="*/ 33337 h 1214437"/>
              <a:gd name="connsiteX0" fmla="*/ 0 w 9134475"/>
              <a:gd name="connsiteY0" fmla="*/ 130968 h 1312068"/>
              <a:gd name="connsiteX1" fmla="*/ 6305550 w 9134475"/>
              <a:gd name="connsiteY1" fmla="*/ 1197768 h 1312068"/>
              <a:gd name="connsiteX2" fmla="*/ 9113111 w 9134475"/>
              <a:gd name="connsiteY2" fmla="*/ 0 h 1312068"/>
              <a:gd name="connsiteX3" fmla="*/ 9134475 w 9134475"/>
              <a:gd name="connsiteY3" fmla="*/ 1312068 h 1312068"/>
              <a:gd name="connsiteX4" fmla="*/ 0 w 9134475"/>
              <a:gd name="connsiteY4" fmla="*/ 1312068 h 1312068"/>
              <a:gd name="connsiteX5" fmla="*/ 0 w 9134475"/>
              <a:gd name="connsiteY5" fmla="*/ 130968 h 1312068"/>
              <a:gd name="connsiteX0" fmla="*/ 0 w 9113111"/>
              <a:gd name="connsiteY0" fmla="*/ 130968 h 1312068"/>
              <a:gd name="connsiteX1" fmla="*/ 6305550 w 9113111"/>
              <a:gd name="connsiteY1" fmla="*/ 1197768 h 1312068"/>
              <a:gd name="connsiteX2" fmla="*/ 9113111 w 9113111"/>
              <a:gd name="connsiteY2" fmla="*/ 0 h 1312068"/>
              <a:gd name="connsiteX3" fmla="*/ 8958813 w 9113111"/>
              <a:gd name="connsiteY3" fmla="*/ 1009649 h 1312068"/>
              <a:gd name="connsiteX4" fmla="*/ 0 w 9113111"/>
              <a:gd name="connsiteY4" fmla="*/ 1312068 h 1312068"/>
              <a:gd name="connsiteX5" fmla="*/ 0 w 9113111"/>
              <a:gd name="connsiteY5" fmla="*/ 130968 h 1312068"/>
              <a:gd name="connsiteX0" fmla="*/ 0 w 9117860"/>
              <a:gd name="connsiteY0" fmla="*/ 130968 h 1314449"/>
              <a:gd name="connsiteX1" fmla="*/ 6305550 w 9117860"/>
              <a:gd name="connsiteY1" fmla="*/ 1197768 h 1314449"/>
              <a:gd name="connsiteX2" fmla="*/ 9113111 w 9117860"/>
              <a:gd name="connsiteY2" fmla="*/ 0 h 1314449"/>
              <a:gd name="connsiteX3" fmla="*/ 9117860 w 9117860"/>
              <a:gd name="connsiteY3" fmla="*/ 1314449 h 1314449"/>
              <a:gd name="connsiteX4" fmla="*/ 0 w 9117860"/>
              <a:gd name="connsiteY4" fmla="*/ 1312068 h 1314449"/>
              <a:gd name="connsiteX5" fmla="*/ 0 w 9117860"/>
              <a:gd name="connsiteY5" fmla="*/ 130968 h 1314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17860" h="1314449">
                <a:moveTo>
                  <a:pt x="0" y="130968"/>
                </a:moveTo>
                <a:lnTo>
                  <a:pt x="6305550" y="1197768"/>
                </a:lnTo>
                <a:lnTo>
                  <a:pt x="9113111" y="0"/>
                </a:lnTo>
                <a:lnTo>
                  <a:pt x="9117860" y="1314449"/>
                </a:lnTo>
                <a:lnTo>
                  <a:pt x="0" y="1312068"/>
                </a:lnTo>
                <a:lnTo>
                  <a:pt x="0" y="130968"/>
                </a:lnTo>
                <a:close/>
              </a:path>
            </a:pathLst>
          </a:custGeom>
          <a:gradFill>
            <a:gsLst>
              <a:gs pos="0">
                <a:schemeClr val="accent3">
                  <a:lumMod val="40000"/>
                  <a:lumOff val="60000"/>
                </a:schemeClr>
              </a:gs>
              <a:gs pos="50000">
                <a:schemeClr val="accent3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5262563"/>
            <a:ext cx="9144000" cy="7461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0" y="5502275"/>
            <a:ext cx="9144000" cy="1271588"/>
          </a:xfrm>
          <a:custGeom>
            <a:avLst/>
            <a:gdLst>
              <a:gd name="connsiteX0" fmla="*/ 9331 w 9144000"/>
              <a:gd name="connsiteY0" fmla="*/ 111968 h 1278294"/>
              <a:gd name="connsiteX1" fmla="*/ 6288833 w 9144000"/>
              <a:gd name="connsiteY1" fmla="*/ 1194319 h 1278294"/>
              <a:gd name="connsiteX2" fmla="*/ 9144000 w 9144000"/>
              <a:gd name="connsiteY2" fmla="*/ 0 h 1278294"/>
              <a:gd name="connsiteX3" fmla="*/ 9144000 w 9144000"/>
              <a:gd name="connsiteY3" fmla="*/ 83976 h 1278294"/>
              <a:gd name="connsiteX4" fmla="*/ 6279502 w 9144000"/>
              <a:gd name="connsiteY4" fmla="*/ 1278294 h 1278294"/>
              <a:gd name="connsiteX5" fmla="*/ 0 w 9144000"/>
              <a:gd name="connsiteY5" fmla="*/ 195943 h 1278294"/>
              <a:gd name="connsiteX6" fmla="*/ 9331 w 9144000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71644 w 9134669"/>
              <a:gd name="connsiteY5" fmla="*/ 388824 h 1278294"/>
              <a:gd name="connsiteX6" fmla="*/ 0 w 9134669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94 w 9134669"/>
              <a:gd name="connsiteY5" fmla="*/ 195943 h 1278294"/>
              <a:gd name="connsiteX6" fmla="*/ 0 w 9134669"/>
              <a:gd name="connsiteY6" fmla="*/ 111968 h 1278294"/>
              <a:gd name="connsiteX0" fmla="*/ 49877 w 9134540"/>
              <a:gd name="connsiteY0" fmla="*/ 42912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49877 w 9134540"/>
              <a:gd name="connsiteY6" fmla="*/ 42912 h 1278294"/>
              <a:gd name="connsiteX0" fmla="*/ 2252 w 9134540"/>
              <a:gd name="connsiteY0" fmla="*/ 116731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279373 w 9134540"/>
              <a:gd name="connsiteY1" fmla="*/ 1234801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307948 w 9134540"/>
              <a:gd name="connsiteY1" fmla="*/ 1189558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28287"/>
              <a:gd name="connsiteX1" fmla="*/ 6307948 w 9134540"/>
              <a:gd name="connsiteY1" fmla="*/ 1189558 h 1228287"/>
              <a:gd name="connsiteX2" fmla="*/ 9134540 w 9134540"/>
              <a:gd name="connsiteY2" fmla="*/ 0 h 1228287"/>
              <a:gd name="connsiteX3" fmla="*/ 9134540 w 9134540"/>
              <a:gd name="connsiteY3" fmla="*/ 83976 h 1228287"/>
              <a:gd name="connsiteX4" fmla="*/ 6270042 w 9134540"/>
              <a:gd name="connsiteY4" fmla="*/ 1228287 h 1228287"/>
              <a:gd name="connsiteX5" fmla="*/ 65 w 9134540"/>
              <a:gd name="connsiteY5" fmla="*/ 195943 h 1228287"/>
              <a:gd name="connsiteX6" fmla="*/ 2252 w 9134540"/>
              <a:gd name="connsiteY6" fmla="*/ 116731 h 1228287"/>
              <a:gd name="connsiteX0" fmla="*/ 2252 w 9134540"/>
              <a:gd name="connsiteY0" fmla="*/ 116731 h 1266387"/>
              <a:gd name="connsiteX1" fmla="*/ 6307948 w 9134540"/>
              <a:gd name="connsiteY1" fmla="*/ 1189558 h 1266387"/>
              <a:gd name="connsiteX2" fmla="*/ 9134540 w 9134540"/>
              <a:gd name="connsiteY2" fmla="*/ 0 h 1266387"/>
              <a:gd name="connsiteX3" fmla="*/ 9134540 w 9134540"/>
              <a:gd name="connsiteY3" fmla="*/ 83976 h 1266387"/>
              <a:gd name="connsiteX4" fmla="*/ 6315286 w 9134540"/>
              <a:gd name="connsiteY4" fmla="*/ 1266387 h 1266387"/>
              <a:gd name="connsiteX5" fmla="*/ 65 w 9134540"/>
              <a:gd name="connsiteY5" fmla="*/ 195943 h 1266387"/>
              <a:gd name="connsiteX6" fmla="*/ 2252 w 9134540"/>
              <a:gd name="connsiteY6" fmla="*/ 116731 h 1266387"/>
              <a:gd name="connsiteX0" fmla="*/ 2252 w 9134540"/>
              <a:gd name="connsiteY0" fmla="*/ 152450 h 1302106"/>
              <a:gd name="connsiteX1" fmla="*/ 6307948 w 9134540"/>
              <a:gd name="connsiteY1" fmla="*/ 1225277 h 1302106"/>
              <a:gd name="connsiteX2" fmla="*/ 8932134 w 9134540"/>
              <a:gd name="connsiteY2" fmla="*/ 0 h 1302106"/>
              <a:gd name="connsiteX3" fmla="*/ 9134540 w 9134540"/>
              <a:gd name="connsiteY3" fmla="*/ 119695 h 1302106"/>
              <a:gd name="connsiteX4" fmla="*/ 6315286 w 9134540"/>
              <a:gd name="connsiteY4" fmla="*/ 1302106 h 1302106"/>
              <a:gd name="connsiteX5" fmla="*/ 65 w 9134540"/>
              <a:gd name="connsiteY5" fmla="*/ 231662 h 1302106"/>
              <a:gd name="connsiteX6" fmla="*/ 2252 w 9134540"/>
              <a:gd name="connsiteY6" fmla="*/ 152450 h 1302106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34540 w 9144066"/>
              <a:gd name="connsiteY3" fmla="*/ 88739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051196 w 9144066"/>
              <a:gd name="connsiteY3" fmla="*/ 236376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41683 w 9144066"/>
              <a:gd name="connsiteY3" fmla="*/ 79214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66" h="1271150">
                <a:moveTo>
                  <a:pt x="2252" y="121494"/>
                </a:moveTo>
                <a:lnTo>
                  <a:pt x="6307948" y="1194321"/>
                </a:lnTo>
                <a:lnTo>
                  <a:pt x="9144066" y="0"/>
                </a:lnTo>
                <a:cubicBezTo>
                  <a:pt x="9143272" y="26405"/>
                  <a:pt x="9142477" y="52809"/>
                  <a:pt x="9141683" y="79214"/>
                </a:cubicBezTo>
                <a:lnTo>
                  <a:pt x="6315286" y="1271150"/>
                </a:lnTo>
                <a:lnTo>
                  <a:pt x="65" y="200706"/>
                </a:lnTo>
                <a:cubicBezTo>
                  <a:pt x="0" y="172714"/>
                  <a:pt x="2317" y="149486"/>
                  <a:pt x="2252" y="12149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0" y="1676400"/>
            <a:ext cx="3886200" cy="1524000"/>
          </a:xfrm>
        </p:spPr>
        <p:txBody>
          <a:bodyPr anchor="b" anchorCtr="0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3203574"/>
            <a:ext cx="3886200" cy="1825625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F94E43-E923-42B0-A224-E849E6A11C04}" type="datetimeFigureOut">
              <a:rPr/>
              <a:pPr>
                <a:defRPr/>
              </a:pPr>
              <a:t>1/30/2012</a:t>
            </a:fld>
            <a:endParaRPr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>
            <a:lvl1pPr>
              <a:defRPr/>
            </a:lvl1pPr>
          </a:lstStyle>
          <a:p>
            <a:pPr>
              <a:defRPr/>
            </a:pPr>
            <a:fld id="{2B3E0B2C-B587-4785-A9A0-5AF17B31FB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0689126"/>
      </p:ext>
    </p:extLst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Freeform 4"/>
          <p:cNvSpPr/>
          <p:nvPr/>
        </p:nvSpPr>
        <p:spPr>
          <a:xfrm>
            <a:off x="1808163" y="6148388"/>
            <a:ext cx="7337425" cy="711200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0" y="5411788"/>
            <a:ext cx="7605713" cy="928687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Freeform 6"/>
          <p:cNvSpPr/>
          <p:nvPr/>
        </p:nvSpPr>
        <p:spPr>
          <a:xfrm>
            <a:off x="1681163" y="6116638"/>
            <a:ext cx="7464425" cy="741362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00201"/>
            <a:ext cx="7772400" cy="3733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47AFD0-5E80-4B61-A90C-F8A5D4CB02F9}" type="datetimeFigureOut">
              <a:rPr/>
              <a:pPr>
                <a:defRPr/>
              </a:pPr>
              <a:t>1/30/2012</a:t>
            </a:fld>
            <a:endParaRPr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887C8E-B729-4197-BCBC-A80AB65EC6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0261913"/>
      </p:ext>
    </p:extLst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5546725"/>
            <a:ext cx="9147175" cy="1312863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33337 h 1214437"/>
              <a:gd name="connsiteX1" fmla="*/ 6305550 w 9134475"/>
              <a:gd name="connsiteY1" fmla="*/ 1100137 h 1214437"/>
              <a:gd name="connsiteX2" fmla="*/ 9044270 w 9134475"/>
              <a:gd name="connsiteY2" fmla="*/ 0 h 1214437"/>
              <a:gd name="connsiteX3" fmla="*/ 9134475 w 9134475"/>
              <a:gd name="connsiteY3" fmla="*/ 1214437 h 1214437"/>
              <a:gd name="connsiteX4" fmla="*/ 0 w 9134475"/>
              <a:gd name="connsiteY4" fmla="*/ 1214437 h 1214437"/>
              <a:gd name="connsiteX5" fmla="*/ 0 w 9134475"/>
              <a:gd name="connsiteY5" fmla="*/ 33337 h 1214437"/>
              <a:gd name="connsiteX0" fmla="*/ 0 w 9134475"/>
              <a:gd name="connsiteY0" fmla="*/ 130968 h 1312068"/>
              <a:gd name="connsiteX1" fmla="*/ 6305550 w 9134475"/>
              <a:gd name="connsiteY1" fmla="*/ 1197768 h 1312068"/>
              <a:gd name="connsiteX2" fmla="*/ 9113111 w 9134475"/>
              <a:gd name="connsiteY2" fmla="*/ 0 h 1312068"/>
              <a:gd name="connsiteX3" fmla="*/ 9134475 w 9134475"/>
              <a:gd name="connsiteY3" fmla="*/ 1312068 h 1312068"/>
              <a:gd name="connsiteX4" fmla="*/ 0 w 9134475"/>
              <a:gd name="connsiteY4" fmla="*/ 1312068 h 1312068"/>
              <a:gd name="connsiteX5" fmla="*/ 0 w 9134475"/>
              <a:gd name="connsiteY5" fmla="*/ 130968 h 1312068"/>
              <a:gd name="connsiteX0" fmla="*/ 0 w 9113111"/>
              <a:gd name="connsiteY0" fmla="*/ 130968 h 1312068"/>
              <a:gd name="connsiteX1" fmla="*/ 6305550 w 9113111"/>
              <a:gd name="connsiteY1" fmla="*/ 1197768 h 1312068"/>
              <a:gd name="connsiteX2" fmla="*/ 9113111 w 9113111"/>
              <a:gd name="connsiteY2" fmla="*/ 0 h 1312068"/>
              <a:gd name="connsiteX3" fmla="*/ 8958813 w 9113111"/>
              <a:gd name="connsiteY3" fmla="*/ 1009649 h 1312068"/>
              <a:gd name="connsiteX4" fmla="*/ 0 w 9113111"/>
              <a:gd name="connsiteY4" fmla="*/ 1312068 h 1312068"/>
              <a:gd name="connsiteX5" fmla="*/ 0 w 9113111"/>
              <a:gd name="connsiteY5" fmla="*/ 130968 h 1312068"/>
              <a:gd name="connsiteX0" fmla="*/ 0 w 9117860"/>
              <a:gd name="connsiteY0" fmla="*/ 130968 h 1314449"/>
              <a:gd name="connsiteX1" fmla="*/ 6305550 w 9117860"/>
              <a:gd name="connsiteY1" fmla="*/ 1197768 h 1314449"/>
              <a:gd name="connsiteX2" fmla="*/ 9113111 w 9117860"/>
              <a:gd name="connsiteY2" fmla="*/ 0 h 1314449"/>
              <a:gd name="connsiteX3" fmla="*/ 9117860 w 9117860"/>
              <a:gd name="connsiteY3" fmla="*/ 1314449 h 1314449"/>
              <a:gd name="connsiteX4" fmla="*/ 0 w 9117860"/>
              <a:gd name="connsiteY4" fmla="*/ 1312068 h 1314449"/>
              <a:gd name="connsiteX5" fmla="*/ 0 w 9117860"/>
              <a:gd name="connsiteY5" fmla="*/ 130968 h 1314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17860" h="1314449">
                <a:moveTo>
                  <a:pt x="0" y="130968"/>
                </a:moveTo>
                <a:lnTo>
                  <a:pt x="6305550" y="1197768"/>
                </a:lnTo>
                <a:lnTo>
                  <a:pt x="9113111" y="0"/>
                </a:lnTo>
                <a:lnTo>
                  <a:pt x="9117860" y="1314449"/>
                </a:lnTo>
                <a:lnTo>
                  <a:pt x="0" y="1312068"/>
                </a:lnTo>
                <a:lnTo>
                  <a:pt x="0" y="130968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40000"/>
                  <a:lumOff val="60000"/>
                </a:schemeClr>
              </a:gs>
              <a:gs pos="5000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Freeform 4"/>
          <p:cNvSpPr/>
          <p:nvPr/>
        </p:nvSpPr>
        <p:spPr>
          <a:xfrm>
            <a:off x="0" y="5292725"/>
            <a:ext cx="9144000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14000">
                <a:srgbClr val="333333"/>
              </a:gs>
              <a:gs pos="83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grpSp>
        <p:nvGrpSpPr>
          <p:cNvPr id="6" name="Freeform 10"/>
          <p:cNvGrpSpPr>
            <a:grpSpLocks/>
          </p:cNvGrpSpPr>
          <p:nvPr/>
        </p:nvGrpSpPr>
        <p:grpSpPr bwMode="auto">
          <a:xfrm>
            <a:off x="0" y="5291138"/>
            <a:ext cx="9144000" cy="1444625"/>
            <a:chOff x="0" y="3333"/>
            <a:chExt cx="5760" cy="910"/>
          </a:xfrm>
        </p:grpSpPr>
        <p:pic>
          <p:nvPicPr>
            <p:cNvPr id="7" name="Freeform 10"/>
            <p:cNvPicPr>
              <a:picLocks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333"/>
              <a:ext cx="5760" cy="9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Text Box 8"/>
            <p:cNvSpPr txBox="1">
              <a:spLocks noChangeArrowheads="1"/>
            </p:cNvSpPr>
            <p:nvPr/>
          </p:nvSpPr>
          <p:spPr bwMode="auto">
            <a:xfrm>
              <a:off x="0" y="3334"/>
              <a:ext cx="5760" cy="9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Gill Sans MT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ill Sans MT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ill Sans MT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ill Sans MT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ill Sans MT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ill Sans MT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ill Sans MT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ill Sans MT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ill Sans MT" pitchFamily="34" charset="0"/>
                </a:defRPr>
              </a:lvl9pPr>
            </a:lstStyle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</p:grpSp>
      <p:sp>
        <p:nvSpPr>
          <p:cNvPr id="9" name="Rectangle 8"/>
          <p:cNvSpPr/>
          <p:nvPr/>
        </p:nvSpPr>
        <p:spPr>
          <a:xfrm>
            <a:off x="0" y="5262563"/>
            <a:ext cx="9144000" cy="7461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0" y="5502275"/>
            <a:ext cx="9144000" cy="1271588"/>
          </a:xfrm>
          <a:custGeom>
            <a:avLst/>
            <a:gdLst>
              <a:gd name="connsiteX0" fmla="*/ 9331 w 9144000"/>
              <a:gd name="connsiteY0" fmla="*/ 111968 h 1278294"/>
              <a:gd name="connsiteX1" fmla="*/ 6288833 w 9144000"/>
              <a:gd name="connsiteY1" fmla="*/ 1194319 h 1278294"/>
              <a:gd name="connsiteX2" fmla="*/ 9144000 w 9144000"/>
              <a:gd name="connsiteY2" fmla="*/ 0 h 1278294"/>
              <a:gd name="connsiteX3" fmla="*/ 9144000 w 9144000"/>
              <a:gd name="connsiteY3" fmla="*/ 83976 h 1278294"/>
              <a:gd name="connsiteX4" fmla="*/ 6279502 w 9144000"/>
              <a:gd name="connsiteY4" fmla="*/ 1278294 h 1278294"/>
              <a:gd name="connsiteX5" fmla="*/ 0 w 9144000"/>
              <a:gd name="connsiteY5" fmla="*/ 195943 h 1278294"/>
              <a:gd name="connsiteX6" fmla="*/ 9331 w 9144000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71644 w 9134669"/>
              <a:gd name="connsiteY5" fmla="*/ 388824 h 1278294"/>
              <a:gd name="connsiteX6" fmla="*/ 0 w 9134669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94 w 9134669"/>
              <a:gd name="connsiteY5" fmla="*/ 195943 h 1278294"/>
              <a:gd name="connsiteX6" fmla="*/ 0 w 9134669"/>
              <a:gd name="connsiteY6" fmla="*/ 111968 h 1278294"/>
              <a:gd name="connsiteX0" fmla="*/ 49877 w 9134540"/>
              <a:gd name="connsiteY0" fmla="*/ 42912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49877 w 9134540"/>
              <a:gd name="connsiteY6" fmla="*/ 42912 h 1278294"/>
              <a:gd name="connsiteX0" fmla="*/ 2252 w 9134540"/>
              <a:gd name="connsiteY0" fmla="*/ 116731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279373 w 9134540"/>
              <a:gd name="connsiteY1" fmla="*/ 1234801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307948 w 9134540"/>
              <a:gd name="connsiteY1" fmla="*/ 1189558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28287"/>
              <a:gd name="connsiteX1" fmla="*/ 6307948 w 9134540"/>
              <a:gd name="connsiteY1" fmla="*/ 1189558 h 1228287"/>
              <a:gd name="connsiteX2" fmla="*/ 9134540 w 9134540"/>
              <a:gd name="connsiteY2" fmla="*/ 0 h 1228287"/>
              <a:gd name="connsiteX3" fmla="*/ 9134540 w 9134540"/>
              <a:gd name="connsiteY3" fmla="*/ 83976 h 1228287"/>
              <a:gd name="connsiteX4" fmla="*/ 6270042 w 9134540"/>
              <a:gd name="connsiteY4" fmla="*/ 1228287 h 1228287"/>
              <a:gd name="connsiteX5" fmla="*/ 65 w 9134540"/>
              <a:gd name="connsiteY5" fmla="*/ 195943 h 1228287"/>
              <a:gd name="connsiteX6" fmla="*/ 2252 w 9134540"/>
              <a:gd name="connsiteY6" fmla="*/ 116731 h 1228287"/>
              <a:gd name="connsiteX0" fmla="*/ 2252 w 9134540"/>
              <a:gd name="connsiteY0" fmla="*/ 116731 h 1266387"/>
              <a:gd name="connsiteX1" fmla="*/ 6307948 w 9134540"/>
              <a:gd name="connsiteY1" fmla="*/ 1189558 h 1266387"/>
              <a:gd name="connsiteX2" fmla="*/ 9134540 w 9134540"/>
              <a:gd name="connsiteY2" fmla="*/ 0 h 1266387"/>
              <a:gd name="connsiteX3" fmla="*/ 9134540 w 9134540"/>
              <a:gd name="connsiteY3" fmla="*/ 83976 h 1266387"/>
              <a:gd name="connsiteX4" fmla="*/ 6315286 w 9134540"/>
              <a:gd name="connsiteY4" fmla="*/ 1266387 h 1266387"/>
              <a:gd name="connsiteX5" fmla="*/ 65 w 9134540"/>
              <a:gd name="connsiteY5" fmla="*/ 195943 h 1266387"/>
              <a:gd name="connsiteX6" fmla="*/ 2252 w 9134540"/>
              <a:gd name="connsiteY6" fmla="*/ 116731 h 1266387"/>
              <a:gd name="connsiteX0" fmla="*/ 2252 w 9134540"/>
              <a:gd name="connsiteY0" fmla="*/ 152450 h 1302106"/>
              <a:gd name="connsiteX1" fmla="*/ 6307948 w 9134540"/>
              <a:gd name="connsiteY1" fmla="*/ 1225277 h 1302106"/>
              <a:gd name="connsiteX2" fmla="*/ 8932134 w 9134540"/>
              <a:gd name="connsiteY2" fmla="*/ 0 h 1302106"/>
              <a:gd name="connsiteX3" fmla="*/ 9134540 w 9134540"/>
              <a:gd name="connsiteY3" fmla="*/ 119695 h 1302106"/>
              <a:gd name="connsiteX4" fmla="*/ 6315286 w 9134540"/>
              <a:gd name="connsiteY4" fmla="*/ 1302106 h 1302106"/>
              <a:gd name="connsiteX5" fmla="*/ 65 w 9134540"/>
              <a:gd name="connsiteY5" fmla="*/ 231662 h 1302106"/>
              <a:gd name="connsiteX6" fmla="*/ 2252 w 9134540"/>
              <a:gd name="connsiteY6" fmla="*/ 152450 h 1302106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34540 w 9144066"/>
              <a:gd name="connsiteY3" fmla="*/ 88739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051196 w 9144066"/>
              <a:gd name="connsiteY3" fmla="*/ 236376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41683 w 9144066"/>
              <a:gd name="connsiteY3" fmla="*/ 79214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66" h="1271150">
                <a:moveTo>
                  <a:pt x="2252" y="121494"/>
                </a:moveTo>
                <a:lnTo>
                  <a:pt x="6307948" y="1194321"/>
                </a:lnTo>
                <a:lnTo>
                  <a:pt x="9144066" y="0"/>
                </a:lnTo>
                <a:cubicBezTo>
                  <a:pt x="9143272" y="26405"/>
                  <a:pt x="9142477" y="52809"/>
                  <a:pt x="9141683" y="79214"/>
                </a:cubicBezTo>
                <a:lnTo>
                  <a:pt x="6315286" y="1271150"/>
                </a:lnTo>
                <a:lnTo>
                  <a:pt x="65" y="200706"/>
                </a:lnTo>
                <a:cubicBezTo>
                  <a:pt x="0" y="172714"/>
                  <a:pt x="2317" y="149486"/>
                  <a:pt x="2252" y="12149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633787"/>
            <a:ext cx="7772400" cy="1362075"/>
          </a:xfrm>
        </p:spPr>
        <p:txBody>
          <a:bodyPr anchor="t"/>
          <a:lstStyle>
            <a:lvl1pPr algn="l">
              <a:defRPr sz="4000" b="0" i="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33600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0625E0-4BCA-41B3-8382-D8982358B423}" type="datetimeFigureOut">
              <a:rPr/>
              <a:pPr>
                <a:defRPr/>
              </a:pPr>
              <a:t>1/30/2012</a:t>
            </a:fld>
            <a:endParaRPr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A82137-1899-4A9B-8678-966CEF7291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0287489"/>
      </p:ext>
    </p:extLst>
  </p:cSld>
  <p:clrMapOvr>
    <a:masterClrMapping/>
  </p:clrMapOvr>
  <p:transition spd="slow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/>
          <p:nvPr/>
        </p:nvSpPr>
        <p:spPr>
          <a:xfrm>
            <a:off x="1808163" y="6148388"/>
            <a:ext cx="7337425" cy="711200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Freeform 6"/>
          <p:cNvSpPr/>
          <p:nvPr/>
        </p:nvSpPr>
        <p:spPr>
          <a:xfrm>
            <a:off x="0" y="5411788"/>
            <a:ext cx="7605713" cy="928687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1681163" y="6116638"/>
            <a:ext cx="7464425" cy="741362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685800" y="1536192"/>
            <a:ext cx="3657600" cy="38770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4"/>
          </p:nvPr>
        </p:nvSpPr>
        <p:spPr>
          <a:xfrm>
            <a:off x="4800600" y="1536192"/>
            <a:ext cx="3657600" cy="38770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3CB26D-8343-47C5-BE93-D51FC60F84AE}" type="datetimeFigureOut">
              <a:rPr/>
              <a:pPr>
                <a:defRPr/>
              </a:pPr>
              <a:t>1/30/2012</a:t>
            </a:fld>
            <a:endParaRPr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1A6F0F-C929-419F-A352-EE8F764C8E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761626"/>
      </p:ext>
    </p:extLst>
  </p:cSld>
  <p:clrMapOvr>
    <a:masterClrMapping/>
  </p:clrMapOvr>
  <p:transition spd="slow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1808163" y="6148388"/>
            <a:ext cx="7337425" cy="711200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1"/>
              </a:gs>
              <a:gs pos="40000">
                <a:schemeClr val="accent1">
                  <a:lumMod val="40000"/>
                  <a:lumOff val="60000"/>
                </a:schemeClr>
              </a:gs>
              <a:gs pos="4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52000">
                <a:schemeClr val="accent3">
                  <a:lumMod val="40000"/>
                  <a:lumOff val="60000"/>
                </a:schemeClr>
              </a:gs>
              <a:gs pos="66000">
                <a:schemeClr val="accent3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0" y="5411788"/>
            <a:ext cx="7605713" cy="928687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1681163" y="6116638"/>
            <a:ext cx="7464425" cy="741362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535113"/>
            <a:ext cx="3657600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535113"/>
            <a:ext cx="3657600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3"/>
          </p:nvPr>
        </p:nvSpPr>
        <p:spPr>
          <a:xfrm>
            <a:off x="685800" y="2209800"/>
            <a:ext cx="3657600" cy="3200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7" name="Content Placeholder 16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657600" cy="3200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Date Placeholder 6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085B1B-44DC-4752-9534-9BAEAAD3FA91}" type="datetimeFigureOut">
              <a:rPr/>
              <a:pPr>
                <a:defRPr/>
              </a:pPr>
              <a:t>1/30/2012</a:t>
            </a:fld>
            <a:endParaRPr/>
          </a:p>
        </p:txBody>
      </p:sp>
      <p:sp>
        <p:nvSpPr>
          <p:cNvPr id="12" name="Footer Placeholder 7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Slide Number Placeholder 8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B01BD1-315F-4F7F-B063-839C79AC047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076687"/>
      </p:ext>
    </p:extLst>
  </p:cSld>
  <p:clrMapOvr>
    <a:masterClrMapping/>
  </p:clrMapOvr>
  <p:transition spd="slow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/>
          <p:cNvSpPr/>
          <p:nvPr/>
        </p:nvSpPr>
        <p:spPr>
          <a:xfrm>
            <a:off x="0" y="5010150"/>
            <a:ext cx="7439025" cy="157162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15827" h="1571625">
                <a:moveTo>
                  <a:pt x="0" y="0"/>
                </a:moveTo>
                <a:lnTo>
                  <a:pt x="7415827" y="866775"/>
                </a:lnTo>
                <a:lnTo>
                  <a:pt x="0" y="157162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24000">
                <a:srgbClr val="333333"/>
              </a:gs>
              <a:gs pos="90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Freeform 3"/>
          <p:cNvSpPr/>
          <p:nvPr/>
        </p:nvSpPr>
        <p:spPr>
          <a:xfrm>
            <a:off x="0" y="5730875"/>
            <a:ext cx="9147175" cy="1127125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0 w 9144000"/>
              <a:gd name="connsiteY3" fmla="*/ 1065657 h 1075182"/>
              <a:gd name="connsiteX4" fmla="*/ 20 w 9144000"/>
              <a:gd name="connsiteY4" fmla="*/ 818007 h 1075182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854092 w 9124990"/>
              <a:gd name="connsiteY2" fmla="*/ 585026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9122615 w 9124990"/>
              <a:gd name="connsiteY2" fmla="*/ 1063889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766171 w 9124990"/>
              <a:gd name="connsiteY2" fmla="*/ 508228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8161"/>
              <a:gd name="connsiteY0" fmla="*/ 818007 h 1068407"/>
              <a:gd name="connsiteX1" fmla="*/ 9124990 w 9128161"/>
              <a:gd name="connsiteY1" fmla="*/ 0 h 1068407"/>
              <a:gd name="connsiteX2" fmla="*/ 9127369 w 9128161"/>
              <a:gd name="connsiteY2" fmla="*/ 1068407 h 1068407"/>
              <a:gd name="connsiteX3" fmla="*/ 0 w 9128161"/>
              <a:gd name="connsiteY3" fmla="*/ 1065657 h 1068407"/>
              <a:gd name="connsiteX4" fmla="*/ 20 w 9128161"/>
              <a:gd name="connsiteY4" fmla="*/ 818007 h 1068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28161" h="1068407">
                <a:moveTo>
                  <a:pt x="20" y="818007"/>
                </a:moveTo>
                <a:lnTo>
                  <a:pt x="9124990" y="0"/>
                </a:lnTo>
                <a:cubicBezTo>
                  <a:pt x="9124198" y="354630"/>
                  <a:pt x="9128161" y="713777"/>
                  <a:pt x="9127369" y="1068407"/>
                </a:cubicBezTo>
                <a:lnTo>
                  <a:pt x="0" y="1065657"/>
                </a:lnTo>
                <a:cubicBezTo>
                  <a:pt x="7" y="983107"/>
                  <a:pt x="13" y="900557"/>
                  <a:pt x="20" y="818007"/>
                </a:cubicBezTo>
                <a:close/>
              </a:path>
            </a:pathLst>
          </a:custGeom>
          <a:gradFill>
            <a:gsLst>
              <a:gs pos="39000">
                <a:schemeClr val="accent1"/>
              </a:gs>
              <a:gs pos="50000">
                <a:schemeClr val="accent1">
                  <a:lumMod val="40000"/>
                  <a:lumOff val="60000"/>
                </a:schemeClr>
              </a:gs>
              <a:gs pos="5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Freeform 4"/>
          <p:cNvSpPr/>
          <p:nvPr/>
        </p:nvSpPr>
        <p:spPr>
          <a:xfrm>
            <a:off x="0" y="4973638"/>
            <a:ext cx="7675563" cy="928687"/>
          </a:xfrm>
          <a:custGeom>
            <a:avLst/>
            <a:gdLst>
              <a:gd name="connsiteX0" fmla="*/ 0 w 7548466"/>
              <a:gd name="connsiteY0" fmla="*/ 0 h 933061"/>
              <a:gd name="connsiteX1" fmla="*/ 9331 w 7548466"/>
              <a:gd name="connsiteY1" fmla="*/ 65314 h 933061"/>
              <a:gd name="connsiteX2" fmla="*/ 7221894 w 7548466"/>
              <a:gd name="connsiteY2" fmla="*/ 933061 h 933061"/>
              <a:gd name="connsiteX3" fmla="*/ 7548466 w 7548466"/>
              <a:gd name="connsiteY3" fmla="*/ 914400 h 933061"/>
              <a:gd name="connsiteX4" fmla="*/ 0 w 7548466"/>
              <a:gd name="connsiteY4" fmla="*/ 0 h 933061"/>
              <a:gd name="connsiteX0" fmla="*/ 131163 w 7539135"/>
              <a:gd name="connsiteY0" fmla="*/ 0 h 1042598"/>
              <a:gd name="connsiteX1" fmla="*/ 0 w 7539135"/>
              <a:gd name="connsiteY1" fmla="*/ 174851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0 w 7407972"/>
              <a:gd name="connsiteY0" fmla="*/ 0 h 1042598"/>
              <a:gd name="connsiteX1" fmla="*/ 85531 w 7407972"/>
              <a:gd name="connsiteY1" fmla="*/ 134370 h 1042598"/>
              <a:gd name="connsiteX2" fmla="*/ 7081400 w 7407972"/>
              <a:gd name="connsiteY2" fmla="*/ 1042598 h 1042598"/>
              <a:gd name="connsiteX3" fmla="*/ 7407972 w 7407972"/>
              <a:gd name="connsiteY3" fmla="*/ 1023937 h 1042598"/>
              <a:gd name="connsiteX4" fmla="*/ 0 w 7407972"/>
              <a:gd name="connsiteY4" fmla="*/ 0 h 1042598"/>
              <a:gd name="connsiteX0" fmla="*/ 131163 w 7539135"/>
              <a:gd name="connsiteY0" fmla="*/ 0 h 1042598"/>
              <a:gd name="connsiteX1" fmla="*/ 0 w 7539135"/>
              <a:gd name="connsiteY1" fmla="*/ 193902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59725 w 7539135"/>
              <a:gd name="connsiteY0" fmla="*/ 0 h 892580"/>
              <a:gd name="connsiteX1" fmla="*/ 0 w 7539135"/>
              <a:gd name="connsiteY1" fmla="*/ 43884 h 892580"/>
              <a:gd name="connsiteX2" fmla="*/ 7212563 w 7539135"/>
              <a:gd name="connsiteY2" fmla="*/ 892580 h 892580"/>
              <a:gd name="connsiteX3" fmla="*/ 7539135 w 7539135"/>
              <a:gd name="connsiteY3" fmla="*/ 873919 h 892580"/>
              <a:gd name="connsiteX4" fmla="*/ 59725 w 7539135"/>
              <a:gd name="connsiteY4" fmla="*/ 0 h 892580"/>
              <a:gd name="connsiteX0" fmla="*/ 194 w 7539135"/>
              <a:gd name="connsiteY0" fmla="*/ 0 h 923536"/>
              <a:gd name="connsiteX1" fmla="*/ 0 w 7539135"/>
              <a:gd name="connsiteY1" fmla="*/ 74840 h 923536"/>
              <a:gd name="connsiteX2" fmla="*/ 7212563 w 7539135"/>
              <a:gd name="connsiteY2" fmla="*/ 923536 h 923536"/>
              <a:gd name="connsiteX3" fmla="*/ 7539135 w 7539135"/>
              <a:gd name="connsiteY3" fmla="*/ 904875 h 923536"/>
              <a:gd name="connsiteX4" fmla="*/ 194 w 7539135"/>
              <a:gd name="connsiteY4" fmla="*/ 0 h 923536"/>
              <a:gd name="connsiteX0" fmla="*/ 194 w 7539135"/>
              <a:gd name="connsiteY0" fmla="*/ 0 h 904875"/>
              <a:gd name="connsiteX1" fmla="*/ 0 w 7539135"/>
              <a:gd name="connsiteY1" fmla="*/ 74840 h 904875"/>
              <a:gd name="connsiteX2" fmla="*/ 7212563 w 7539135"/>
              <a:gd name="connsiteY2" fmla="*/ 883055 h 904875"/>
              <a:gd name="connsiteX3" fmla="*/ 7539135 w 7539135"/>
              <a:gd name="connsiteY3" fmla="*/ 904875 h 904875"/>
              <a:gd name="connsiteX4" fmla="*/ 194 w 7539135"/>
              <a:gd name="connsiteY4" fmla="*/ 0 h 904875"/>
              <a:gd name="connsiteX0" fmla="*/ 194 w 7703442"/>
              <a:gd name="connsiteY0" fmla="*/ 0 h 1016794"/>
              <a:gd name="connsiteX1" fmla="*/ 0 w 7703442"/>
              <a:gd name="connsiteY1" fmla="*/ 74840 h 1016794"/>
              <a:gd name="connsiteX2" fmla="*/ 7212563 w 7703442"/>
              <a:gd name="connsiteY2" fmla="*/ 883055 h 1016794"/>
              <a:gd name="connsiteX3" fmla="*/ 7703442 w 7703442"/>
              <a:gd name="connsiteY3" fmla="*/ 1016794 h 1016794"/>
              <a:gd name="connsiteX4" fmla="*/ 194 w 7703442"/>
              <a:gd name="connsiteY4" fmla="*/ 0 h 1016794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12563 w 7674867"/>
              <a:gd name="connsiteY2" fmla="*/ 883055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30680"/>
              <a:gd name="connsiteX1" fmla="*/ 0 w 7674867"/>
              <a:gd name="connsiteY1" fmla="*/ 74840 h 930680"/>
              <a:gd name="connsiteX2" fmla="*/ 7293526 w 7674867"/>
              <a:gd name="connsiteY2" fmla="*/ 930680 h 930680"/>
              <a:gd name="connsiteX3" fmla="*/ 7674867 w 7674867"/>
              <a:gd name="connsiteY3" fmla="*/ 897731 h 930680"/>
              <a:gd name="connsiteX4" fmla="*/ 194 w 7674867"/>
              <a:gd name="connsiteY4" fmla="*/ 0 h 930680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3526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38758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8289 w 7674867"/>
              <a:gd name="connsiteY2" fmla="*/ 661599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28299"/>
              <a:gd name="connsiteX1" fmla="*/ 0 w 7674867"/>
              <a:gd name="connsiteY1" fmla="*/ 74840 h 928299"/>
              <a:gd name="connsiteX2" fmla="*/ 7298289 w 7674867"/>
              <a:gd name="connsiteY2" fmla="*/ 928299 h 928299"/>
              <a:gd name="connsiteX3" fmla="*/ 7674867 w 7674867"/>
              <a:gd name="connsiteY3" fmla="*/ 897731 h 928299"/>
              <a:gd name="connsiteX4" fmla="*/ 194 w 7674867"/>
              <a:gd name="connsiteY4" fmla="*/ 0 h 928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74867" h="928299">
                <a:moveTo>
                  <a:pt x="194" y="0"/>
                </a:moveTo>
                <a:cubicBezTo>
                  <a:pt x="129" y="24947"/>
                  <a:pt x="65" y="49893"/>
                  <a:pt x="0" y="74840"/>
                </a:cubicBezTo>
                <a:lnTo>
                  <a:pt x="7298289" y="928299"/>
                </a:lnTo>
                <a:lnTo>
                  <a:pt x="7674867" y="897731"/>
                </a:lnTo>
                <a:lnTo>
                  <a:pt x="19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-3175" y="5695950"/>
            <a:ext cx="9147175" cy="930275"/>
          </a:xfrm>
          <a:custGeom>
            <a:avLst/>
            <a:gdLst>
              <a:gd name="connsiteX0" fmla="*/ 9153331 w 9153331"/>
              <a:gd name="connsiteY0" fmla="*/ 0 h 951723"/>
              <a:gd name="connsiteX1" fmla="*/ 0 w 9153331"/>
              <a:gd name="connsiteY1" fmla="*/ 867747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3331 w 9153331"/>
              <a:gd name="connsiteY0" fmla="*/ 0 h 951723"/>
              <a:gd name="connsiteX1" fmla="*/ 107265 w 9153331"/>
              <a:gd name="connsiteY1" fmla="*/ 901085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5715 w 9155715"/>
              <a:gd name="connsiteY0" fmla="*/ 0 h 951723"/>
              <a:gd name="connsiteX1" fmla="*/ 0 w 9155715"/>
              <a:gd name="connsiteY1" fmla="*/ 865366 h 951723"/>
              <a:gd name="connsiteX2" fmla="*/ 2384 w 9155715"/>
              <a:gd name="connsiteY2" fmla="*/ 951723 h 951723"/>
              <a:gd name="connsiteX3" fmla="*/ 9155715 w 9155715"/>
              <a:gd name="connsiteY3" fmla="*/ 83976 h 951723"/>
              <a:gd name="connsiteX4" fmla="*/ 9155715 w 9155715"/>
              <a:gd name="connsiteY4" fmla="*/ 0 h 951723"/>
              <a:gd name="connsiteX0" fmla="*/ 9155715 w 9155715"/>
              <a:gd name="connsiteY0" fmla="*/ 0 h 894573"/>
              <a:gd name="connsiteX1" fmla="*/ 0 w 9155715"/>
              <a:gd name="connsiteY1" fmla="*/ 865366 h 894573"/>
              <a:gd name="connsiteX2" fmla="*/ 197847 w 9155715"/>
              <a:gd name="connsiteY2" fmla="*/ 894573 h 894573"/>
              <a:gd name="connsiteX3" fmla="*/ 9155715 w 9155715"/>
              <a:gd name="connsiteY3" fmla="*/ 83976 h 894573"/>
              <a:gd name="connsiteX4" fmla="*/ 9155715 w 9155715"/>
              <a:gd name="connsiteY4" fmla="*/ 0 h 894573"/>
              <a:gd name="connsiteX0" fmla="*/ 9155715 w 9155715"/>
              <a:gd name="connsiteY0" fmla="*/ 0 h 946961"/>
              <a:gd name="connsiteX1" fmla="*/ 0 w 9155715"/>
              <a:gd name="connsiteY1" fmla="*/ 865366 h 946961"/>
              <a:gd name="connsiteX2" fmla="*/ 4768 w 9155715"/>
              <a:gd name="connsiteY2" fmla="*/ 946961 h 946961"/>
              <a:gd name="connsiteX3" fmla="*/ 9155715 w 9155715"/>
              <a:gd name="connsiteY3" fmla="*/ 83976 h 946961"/>
              <a:gd name="connsiteX4" fmla="*/ 9155715 w 9155715"/>
              <a:gd name="connsiteY4" fmla="*/ 0 h 946961"/>
              <a:gd name="connsiteX0" fmla="*/ 9155715 w 9155715"/>
              <a:gd name="connsiteY0" fmla="*/ 0 h 894574"/>
              <a:gd name="connsiteX1" fmla="*/ 0 w 9155715"/>
              <a:gd name="connsiteY1" fmla="*/ 865366 h 894574"/>
              <a:gd name="connsiteX2" fmla="*/ 97732 w 9155715"/>
              <a:gd name="connsiteY2" fmla="*/ 894574 h 894574"/>
              <a:gd name="connsiteX3" fmla="*/ 9155715 w 9155715"/>
              <a:gd name="connsiteY3" fmla="*/ 83976 h 894574"/>
              <a:gd name="connsiteX4" fmla="*/ 9155715 w 9155715"/>
              <a:gd name="connsiteY4" fmla="*/ 0 h 894574"/>
              <a:gd name="connsiteX0" fmla="*/ 9155715 w 9155715"/>
              <a:gd name="connsiteY0" fmla="*/ 0 h 939818"/>
              <a:gd name="connsiteX1" fmla="*/ 0 w 9155715"/>
              <a:gd name="connsiteY1" fmla="*/ 865366 h 939818"/>
              <a:gd name="connsiteX2" fmla="*/ 2384 w 9155715"/>
              <a:gd name="connsiteY2" fmla="*/ 939818 h 939818"/>
              <a:gd name="connsiteX3" fmla="*/ 9155715 w 9155715"/>
              <a:gd name="connsiteY3" fmla="*/ 83976 h 939818"/>
              <a:gd name="connsiteX4" fmla="*/ 9155715 w 9155715"/>
              <a:gd name="connsiteY4" fmla="*/ 0 h 939818"/>
              <a:gd name="connsiteX0" fmla="*/ 9015078 w 9155715"/>
              <a:gd name="connsiteY0" fmla="*/ 0 h 873143"/>
              <a:gd name="connsiteX1" fmla="*/ 0 w 9155715"/>
              <a:gd name="connsiteY1" fmla="*/ 798691 h 873143"/>
              <a:gd name="connsiteX2" fmla="*/ 2384 w 9155715"/>
              <a:gd name="connsiteY2" fmla="*/ 873143 h 873143"/>
              <a:gd name="connsiteX3" fmla="*/ 9155715 w 9155715"/>
              <a:gd name="connsiteY3" fmla="*/ 17301 h 873143"/>
              <a:gd name="connsiteX4" fmla="*/ 9015078 w 9155715"/>
              <a:gd name="connsiteY4" fmla="*/ 0 h 873143"/>
              <a:gd name="connsiteX0" fmla="*/ 9160482 w 9160482"/>
              <a:gd name="connsiteY0" fmla="*/ 0 h 930293"/>
              <a:gd name="connsiteX1" fmla="*/ 0 w 9160482"/>
              <a:gd name="connsiteY1" fmla="*/ 855841 h 930293"/>
              <a:gd name="connsiteX2" fmla="*/ 2384 w 9160482"/>
              <a:gd name="connsiteY2" fmla="*/ 930293 h 930293"/>
              <a:gd name="connsiteX3" fmla="*/ 9155715 w 9160482"/>
              <a:gd name="connsiteY3" fmla="*/ 74451 h 930293"/>
              <a:gd name="connsiteX4" fmla="*/ 9160482 w 9160482"/>
              <a:gd name="connsiteY4" fmla="*/ 0 h 930293"/>
              <a:gd name="connsiteX0" fmla="*/ 9072286 w 9155715"/>
              <a:gd name="connsiteY0" fmla="*/ 0 h 885050"/>
              <a:gd name="connsiteX1" fmla="*/ 0 w 9155715"/>
              <a:gd name="connsiteY1" fmla="*/ 810598 h 885050"/>
              <a:gd name="connsiteX2" fmla="*/ 2384 w 9155715"/>
              <a:gd name="connsiteY2" fmla="*/ 885050 h 885050"/>
              <a:gd name="connsiteX3" fmla="*/ 9155715 w 9155715"/>
              <a:gd name="connsiteY3" fmla="*/ 29208 h 885050"/>
              <a:gd name="connsiteX4" fmla="*/ 9072286 w 9155715"/>
              <a:gd name="connsiteY4" fmla="*/ 0 h 885050"/>
              <a:gd name="connsiteX0" fmla="*/ 9155715 w 9155715"/>
              <a:gd name="connsiteY0" fmla="*/ 0 h 930294"/>
              <a:gd name="connsiteX1" fmla="*/ 0 w 9155715"/>
              <a:gd name="connsiteY1" fmla="*/ 855842 h 930294"/>
              <a:gd name="connsiteX2" fmla="*/ 2384 w 9155715"/>
              <a:gd name="connsiteY2" fmla="*/ 930294 h 930294"/>
              <a:gd name="connsiteX3" fmla="*/ 9155715 w 9155715"/>
              <a:gd name="connsiteY3" fmla="*/ 74452 h 930294"/>
              <a:gd name="connsiteX4" fmla="*/ 9155715 w 9155715"/>
              <a:gd name="connsiteY4" fmla="*/ 0 h 93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5715" h="930294">
                <a:moveTo>
                  <a:pt x="9155715" y="0"/>
                </a:moveTo>
                <a:lnTo>
                  <a:pt x="0" y="855842"/>
                </a:lnTo>
                <a:cubicBezTo>
                  <a:pt x="795" y="884628"/>
                  <a:pt x="1589" y="901508"/>
                  <a:pt x="2384" y="930294"/>
                </a:cubicBezTo>
                <a:lnTo>
                  <a:pt x="9155715" y="74452"/>
                </a:lnTo>
                <a:lnTo>
                  <a:pt x="915571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252CD8-2A48-4994-A571-09B807DA34F5}" type="datetimeFigureOut">
              <a:rPr/>
              <a:pPr>
                <a:defRPr/>
              </a:pPr>
              <a:t>1/30/2012</a:t>
            </a:fld>
            <a:endParaRPr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02D12E-A7FA-4BF9-A9A8-6E594B3E28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158535"/>
      </p:ext>
    </p:extLst>
  </p:cSld>
  <p:clrMapOvr>
    <a:masterClrMapping/>
  </p:clrMapOvr>
  <p:transition spd="slow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"/>
          <p:cNvSpPr/>
          <p:nvPr/>
        </p:nvSpPr>
        <p:spPr>
          <a:xfrm>
            <a:off x="0" y="5730875"/>
            <a:ext cx="9147175" cy="1127125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0 w 9144000"/>
              <a:gd name="connsiteY3" fmla="*/ 1065657 h 1075182"/>
              <a:gd name="connsiteX4" fmla="*/ 20 w 9144000"/>
              <a:gd name="connsiteY4" fmla="*/ 818007 h 1075182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854092 w 9124990"/>
              <a:gd name="connsiteY2" fmla="*/ 585026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9122615 w 9124990"/>
              <a:gd name="connsiteY2" fmla="*/ 1063889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766171 w 9124990"/>
              <a:gd name="connsiteY2" fmla="*/ 508228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8161"/>
              <a:gd name="connsiteY0" fmla="*/ 818007 h 1068407"/>
              <a:gd name="connsiteX1" fmla="*/ 9124990 w 9128161"/>
              <a:gd name="connsiteY1" fmla="*/ 0 h 1068407"/>
              <a:gd name="connsiteX2" fmla="*/ 9127369 w 9128161"/>
              <a:gd name="connsiteY2" fmla="*/ 1068407 h 1068407"/>
              <a:gd name="connsiteX3" fmla="*/ 0 w 9128161"/>
              <a:gd name="connsiteY3" fmla="*/ 1065657 h 1068407"/>
              <a:gd name="connsiteX4" fmla="*/ 20 w 9128161"/>
              <a:gd name="connsiteY4" fmla="*/ 818007 h 1068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28161" h="1068407">
                <a:moveTo>
                  <a:pt x="20" y="818007"/>
                </a:moveTo>
                <a:lnTo>
                  <a:pt x="9124990" y="0"/>
                </a:lnTo>
                <a:cubicBezTo>
                  <a:pt x="9124198" y="354630"/>
                  <a:pt x="9128161" y="713777"/>
                  <a:pt x="9127369" y="1068407"/>
                </a:cubicBezTo>
                <a:lnTo>
                  <a:pt x="0" y="1065657"/>
                </a:lnTo>
                <a:cubicBezTo>
                  <a:pt x="7" y="983107"/>
                  <a:pt x="13" y="900557"/>
                  <a:pt x="20" y="818007"/>
                </a:cubicBezTo>
                <a:close/>
              </a:path>
            </a:pathLst>
          </a:custGeom>
          <a:gradFill>
            <a:gsLst>
              <a:gs pos="39000">
                <a:schemeClr val="accent3"/>
              </a:gs>
              <a:gs pos="50000">
                <a:schemeClr val="accent3">
                  <a:lumMod val="40000"/>
                  <a:lumOff val="60000"/>
                </a:schemeClr>
              </a:gs>
              <a:gs pos="5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Freeform 2"/>
          <p:cNvSpPr/>
          <p:nvPr/>
        </p:nvSpPr>
        <p:spPr>
          <a:xfrm>
            <a:off x="0" y="5381625"/>
            <a:ext cx="3286125" cy="1208088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6996854"/>
              <a:gd name="connsiteY0" fmla="*/ 0 h 1571625"/>
              <a:gd name="connsiteX1" fmla="*/ 6996854 w 6996854"/>
              <a:gd name="connsiteY1" fmla="*/ 1266825 h 1571625"/>
              <a:gd name="connsiteX2" fmla="*/ 0 w 6996854"/>
              <a:gd name="connsiteY2" fmla="*/ 1571625 h 1571625"/>
              <a:gd name="connsiteX3" fmla="*/ 0 w 6996854"/>
              <a:gd name="connsiteY3" fmla="*/ 0 h 1571625"/>
              <a:gd name="connsiteX0" fmla="*/ 0 w 7583417"/>
              <a:gd name="connsiteY0" fmla="*/ 0 h 800100"/>
              <a:gd name="connsiteX1" fmla="*/ 7583417 w 7583417"/>
              <a:gd name="connsiteY1" fmla="*/ 495300 h 800100"/>
              <a:gd name="connsiteX2" fmla="*/ 586563 w 7583417"/>
              <a:gd name="connsiteY2" fmla="*/ 800100 h 800100"/>
              <a:gd name="connsiteX3" fmla="*/ 0 w 7583417"/>
              <a:gd name="connsiteY3" fmla="*/ 0 h 800100"/>
              <a:gd name="connsiteX0" fmla="*/ 0 w 7017803"/>
              <a:gd name="connsiteY0" fmla="*/ 0 h 1200150"/>
              <a:gd name="connsiteX1" fmla="*/ 7017803 w 7017803"/>
              <a:gd name="connsiteY1" fmla="*/ 895350 h 1200150"/>
              <a:gd name="connsiteX2" fmla="*/ 20949 w 7017803"/>
              <a:gd name="connsiteY2" fmla="*/ 1200150 h 1200150"/>
              <a:gd name="connsiteX3" fmla="*/ 0 w 7017803"/>
              <a:gd name="connsiteY3" fmla="*/ 0 h 1200150"/>
              <a:gd name="connsiteX0" fmla="*/ 0 w 6410292"/>
              <a:gd name="connsiteY0" fmla="*/ 0 h 1752600"/>
              <a:gd name="connsiteX1" fmla="*/ 6410292 w 6410292"/>
              <a:gd name="connsiteY1" fmla="*/ 1752600 h 1752600"/>
              <a:gd name="connsiteX2" fmla="*/ 20949 w 6410292"/>
              <a:gd name="connsiteY2" fmla="*/ 1200150 h 1752600"/>
              <a:gd name="connsiteX3" fmla="*/ 0 w 6410292"/>
              <a:gd name="connsiteY3" fmla="*/ 0 h 1752600"/>
              <a:gd name="connsiteX0" fmla="*/ 0 w 7227290"/>
              <a:gd name="connsiteY0" fmla="*/ 0 h 1200150"/>
              <a:gd name="connsiteX1" fmla="*/ 7227290 w 7227290"/>
              <a:gd name="connsiteY1" fmla="*/ 885825 h 1200150"/>
              <a:gd name="connsiteX2" fmla="*/ 20949 w 7227290"/>
              <a:gd name="connsiteY2" fmla="*/ 1200150 h 1200150"/>
              <a:gd name="connsiteX3" fmla="*/ 0 w 7227290"/>
              <a:gd name="connsiteY3" fmla="*/ 0 h 1200150"/>
              <a:gd name="connsiteX0" fmla="*/ 0 w 7227290"/>
              <a:gd name="connsiteY0" fmla="*/ 0 h 885825"/>
              <a:gd name="connsiteX1" fmla="*/ 7227290 w 7227290"/>
              <a:gd name="connsiteY1" fmla="*/ 885825 h 885825"/>
              <a:gd name="connsiteX2" fmla="*/ 555141 w 7227290"/>
              <a:gd name="connsiteY2" fmla="*/ 862013 h 885825"/>
              <a:gd name="connsiteX3" fmla="*/ 0 w 7227290"/>
              <a:gd name="connsiteY3" fmla="*/ 0 h 885825"/>
              <a:gd name="connsiteX0" fmla="*/ 0 w 7227290"/>
              <a:gd name="connsiteY0" fmla="*/ 0 h 1207294"/>
              <a:gd name="connsiteX1" fmla="*/ 7227290 w 7227290"/>
              <a:gd name="connsiteY1" fmla="*/ 885825 h 1207294"/>
              <a:gd name="connsiteX2" fmla="*/ 0 w 7227290"/>
              <a:gd name="connsiteY2" fmla="*/ 1207294 h 1207294"/>
              <a:gd name="connsiteX3" fmla="*/ 0 w 7227290"/>
              <a:gd name="connsiteY3" fmla="*/ 0 h 1207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27290" h="1207294">
                <a:moveTo>
                  <a:pt x="0" y="0"/>
                </a:moveTo>
                <a:lnTo>
                  <a:pt x="7227290" y="885825"/>
                </a:lnTo>
                <a:lnTo>
                  <a:pt x="0" y="1207294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24000">
                <a:srgbClr val="333333"/>
              </a:gs>
              <a:gs pos="90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Freeform 3"/>
          <p:cNvSpPr/>
          <p:nvPr/>
        </p:nvSpPr>
        <p:spPr>
          <a:xfrm>
            <a:off x="-3175" y="5695950"/>
            <a:ext cx="9147175" cy="930275"/>
          </a:xfrm>
          <a:custGeom>
            <a:avLst/>
            <a:gdLst>
              <a:gd name="connsiteX0" fmla="*/ 9153331 w 9153331"/>
              <a:gd name="connsiteY0" fmla="*/ 0 h 951723"/>
              <a:gd name="connsiteX1" fmla="*/ 0 w 9153331"/>
              <a:gd name="connsiteY1" fmla="*/ 867747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3331 w 9153331"/>
              <a:gd name="connsiteY0" fmla="*/ 0 h 951723"/>
              <a:gd name="connsiteX1" fmla="*/ 107265 w 9153331"/>
              <a:gd name="connsiteY1" fmla="*/ 901085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5715 w 9155715"/>
              <a:gd name="connsiteY0" fmla="*/ 0 h 951723"/>
              <a:gd name="connsiteX1" fmla="*/ 0 w 9155715"/>
              <a:gd name="connsiteY1" fmla="*/ 865366 h 951723"/>
              <a:gd name="connsiteX2" fmla="*/ 2384 w 9155715"/>
              <a:gd name="connsiteY2" fmla="*/ 951723 h 951723"/>
              <a:gd name="connsiteX3" fmla="*/ 9155715 w 9155715"/>
              <a:gd name="connsiteY3" fmla="*/ 83976 h 951723"/>
              <a:gd name="connsiteX4" fmla="*/ 9155715 w 9155715"/>
              <a:gd name="connsiteY4" fmla="*/ 0 h 951723"/>
              <a:gd name="connsiteX0" fmla="*/ 9155715 w 9155715"/>
              <a:gd name="connsiteY0" fmla="*/ 0 h 894573"/>
              <a:gd name="connsiteX1" fmla="*/ 0 w 9155715"/>
              <a:gd name="connsiteY1" fmla="*/ 865366 h 894573"/>
              <a:gd name="connsiteX2" fmla="*/ 197847 w 9155715"/>
              <a:gd name="connsiteY2" fmla="*/ 894573 h 894573"/>
              <a:gd name="connsiteX3" fmla="*/ 9155715 w 9155715"/>
              <a:gd name="connsiteY3" fmla="*/ 83976 h 894573"/>
              <a:gd name="connsiteX4" fmla="*/ 9155715 w 9155715"/>
              <a:gd name="connsiteY4" fmla="*/ 0 h 894573"/>
              <a:gd name="connsiteX0" fmla="*/ 9155715 w 9155715"/>
              <a:gd name="connsiteY0" fmla="*/ 0 h 946961"/>
              <a:gd name="connsiteX1" fmla="*/ 0 w 9155715"/>
              <a:gd name="connsiteY1" fmla="*/ 865366 h 946961"/>
              <a:gd name="connsiteX2" fmla="*/ 4768 w 9155715"/>
              <a:gd name="connsiteY2" fmla="*/ 946961 h 946961"/>
              <a:gd name="connsiteX3" fmla="*/ 9155715 w 9155715"/>
              <a:gd name="connsiteY3" fmla="*/ 83976 h 946961"/>
              <a:gd name="connsiteX4" fmla="*/ 9155715 w 9155715"/>
              <a:gd name="connsiteY4" fmla="*/ 0 h 946961"/>
              <a:gd name="connsiteX0" fmla="*/ 9155715 w 9155715"/>
              <a:gd name="connsiteY0" fmla="*/ 0 h 894574"/>
              <a:gd name="connsiteX1" fmla="*/ 0 w 9155715"/>
              <a:gd name="connsiteY1" fmla="*/ 865366 h 894574"/>
              <a:gd name="connsiteX2" fmla="*/ 97732 w 9155715"/>
              <a:gd name="connsiteY2" fmla="*/ 894574 h 894574"/>
              <a:gd name="connsiteX3" fmla="*/ 9155715 w 9155715"/>
              <a:gd name="connsiteY3" fmla="*/ 83976 h 894574"/>
              <a:gd name="connsiteX4" fmla="*/ 9155715 w 9155715"/>
              <a:gd name="connsiteY4" fmla="*/ 0 h 894574"/>
              <a:gd name="connsiteX0" fmla="*/ 9155715 w 9155715"/>
              <a:gd name="connsiteY0" fmla="*/ 0 h 939818"/>
              <a:gd name="connsiteX1" fmla="*/ 0 w 9155715"/>
              <a:gd name="connsiteY1" fmla="*/ 865366 h 939818"/>
              <a:gd name="connsiteX2" fmla="*/ 2384 w 9155715"/>
              <a:gd name="connsiteY2" fmla="*/ 939818 h 939818"/>
              <a:gd name="connsiteX3" fmla="*/ 9155715 w 9155715"/>
              <a:gd name="connsiteY3" fmla="*/ 83976 h 939818"/>
              <a:gd name="connsiteX4" fmla="*/ 9155715 w 9155715"/>
              <a:gd name="connsiteY4" fmla="*/ 0 h 939818"/>
              <a:gd name="connsiteX0" fmla="*/ 9015078 w 9155715"/>
              <a:gd name="connsiteY0" fmla="*/ 0 h 873143"/>
              <a:gd name="connsiteX1" fmla="*/ 0 w 9155715"/>
              <a:gd name="connsiteY1" fmla="*/ 798691 h 873143"/>
              <a:gd name="connsiteX2" fmla="*/ 2384 w 9155715"/>
              <a:gd name="connsiteY2" fmla="*/ 873143 h 873143"/>
              <a:gd name="connsiteX3" fmla="*/ 9155715 w 9155715"/>
              <a:gd name="connsiteY3" fmla="*/ 17301 h 873143"/>
              <a:gd name="connsiteX4" fmla="*/ 9015078 w 9155715"/>
              <a:gd name="connsiteY4" fmla="*/ 0 h 873143"/>
              <a:gd name="connsiteX0" fmla="*/ 9160482 w 9160482"/>
              <a:gd name="connsiteY0" fmla="*/ 0 h 930293"/>
              <a:gd name="connsiteX1" fmla="*/ 0 w 9160482"/>
              <a:gd name="connsiteY1" fmla="*/ 855841 h 930293"/>
              <a:gd name="connsiteX2" fmla="*/ 2384 w 9160482"/>
              <a:gd name="connsiteY2" fmla="*/ 930293 h 930293"/>
              <a:gd name="connsiteX3" fmla="*/ 9155715 w 9160482"/>
              <a:gd name="connsiteY3" fmla="*/ 74451 h 930293"/>
              <a:gd name="connsiteX4" fmla="*/ 9160482 w 9160482"/>
              <a:gd name="connsiteY4" fmla="*/ 0 h 930293"/>
              <a:gd name="connsiteX0" fmla="*/ 9072286 w 9155715"/>
              <a:gd name="connsiteY0" fmla="*/ 0 h 885050"/>
              <a:gd name="connsiteX1" fmla="*/ 0 w 9155715"/>
              <a:gd name="connsiteY1" fmla="*/ 810598 h 885050"/>
              <a:gd name="connsiteX2" fmla="*/ 2384 w 9155715"/>
              <a:gd name="connsiteY2" fmla="*/ 885050 h 885050"/>
              <a:gd name="connsiteX3" fmla="*/ 9155715 w 9155715"/>
              <a:gd name="connsiteY3" fmla="*/ 29208 h 885050"/>
              <a:gd name="connsiteX4" fmla="*/ 9072286 w 9155715"/>
              <a:gd name="connsiteY4" fmla="*/ 0 h 885050"/>
              <a:gd name="connsiteX0" fmla="*/ 9155715 w 9155715"/>
              <a:gd name="connsiteY0" fmla="*/ 0 h 930294"/>
              <a:gd name="connsiteX1" fmla="*/ 0 w 9155715"/>
              <a:gd name="connsiteY1" fmla="*/ 855842 h 930294"/>
              <a:gd name="connsiteX2" fmla="*/ 2384 w 9155715"/>
              <a:gd name="connsiteY2" fmla="*/ 930294 h 930294"/>
              <a:gd name="connsiteX3" fmla="*/ 9155715 w 9155715"/>
              <a:gd name="connsiteY3" fmla="*/ 74452 h 930294"/>
              <a:gd name="connsiteX4" fmla="*/ 9155715 w 9155715"/>
              <a:gd name="connsiteY4" fmla="*/ 0 h 93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5715" h="930294">
                <a:moveTo>
                  <a:pt x="9155715" y="0"/>
                </a:moveTo>
                <a:lnTo>
                  <a:pt x="0" y="855842"/>
                </a:lnTo>
                <a:cubicBezTo>
                  <a:pt x="795" y="884628"/>
                  <a:pt x="1589" y="901508"/>
                  <a:pt x="2384" y="930294"/>
                </a:cubicBezTo>
                <a:lnTo>
                  <a:pt x="9155715" y="74452"/>
                </a:lnTo>
                <a:lnTo>
                  <a:pt x="915571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Freeform 4"/>
          <p:cNvSpPr/>
          <p:nvPr/>
        </p:nvSpPr>
        <p:spPr>
          <a:xfrm>
            <a:off x="0" y="5346700"/>
            <a:ext cx="3425825" cy="944563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2830674 w 7605568"/>
              <a:gd name="connsiteY2" fmla="*/ 806612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2930931"/>
              <a:gd name="connsiteY0" fmla="*/ 0 h 806612"/>
              <a:gd name="connsiteX1" fmla="*/ 0 w 2930931"/>
              <a:gd name="connsiteY1" fmla="*/ 75665 h 806612"/>
              <a:gd name="connsiteX2" fmla="*/ 2830674 w 2930931"/>
              <a:gd name="connsiteY2" fmla="*/ 806612 h 806612"/>
              <a:gd name="connsiteX3" fmla="*/ 2930931 w 2930931"/>
              <a:gd name="connsiteY3" fmla="*/ 785765 h 806612"/>
              <a:gd name="connsiteX4" fmla="*/ 1 w 2930931"/>
              <a:gd name="connsiteY4" fmla="*/ 0 h 806612"/>
              <a:gd name="connsiteX0" fmla="*/ 1 w 3204530"/>
              <a:gd name="connsiteY0" fmla="*/ 0 h 944725"/>
              <a:gd name="connsiteX1" fmla="*/ 0 w 3204530"/>
              <a:gd name="connsiteY1" fmla="*/ 75665 h 944725"/>
              <a:gd name="connsiteX2" fmla="*/ 3204530 w 3204530"/>
              <a:gd name="connsiteY2" fmla="*/ 944725 h 944725"/>
              <a:gd name="connsiteX3" fmla="*/ 2930931 w 3204530"/>
              <a:gd name="connsiteY3" fmla="*/ 785765 h 944725"/>
              <a:gd name="connsiteX4" fmla="*/ 1 w 3204530"/>
              <a:gd name="connsiteY4" fmla="*/ 0 h 944725"/>
              <a:gd name="connsiteX0" fmla="*/ 1 w 3426231"/>
              <a:gd name="connsiteY0" fmla="*/ 0 h 944725"/>
              <a:gd name="connsiteX1" fmla="*/ 0 w 3426231"/>
              <a:gd name="connsiteY1" fmla="*/ 75665 h 944725"/>
              <a:gd name="connsiteX2" fmla="*/ 3204530 w 3426231"/>
              <a:gd name="connsiteY2" fmla="*/ 944725 h 944725"/>
              <a:gd name="connsiteX3" fmla="*/ 3426231 w 3426231"/>
              <a:gd name="connsiteY3" fmla="*/ 923877 h 944725"/>
              <a:gd name="connsiteX4" fmla="*/ 1 w 3426231"/>
              <a:gd name="connsiteY4" fmla="*/ 0 h 944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26231" h="944725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3204530" y="944725"/>
                </a:lnTo>
                <a:lnTo>
                  <a:pt x="3426231" y="923877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65C66F-CB1D-4DEF-81A0-3856A7AC2852}" type="datetimeFigureOut">
              <a:rPr/>
              <a:pPr>
                <a:defRPr/>
              </a:pPr>
              <a:t>1/30/2012</a:t>
            </a:fld>
            <a:endParaRPr/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069CF6-5421-45D7-BCD7-0E96E770EA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826328"/>
      </p:ext>
    </p:extLst>
  </p:cSld>
  <p:clrMapOvr>
    <a:masterClrMapping/>
  </p:clrMapOvr>
  <p:transition spd="slow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/>
          <p:nvPr/>
        </p:nvSpPr>
        <p:spPr>
          <a:xfrm>
            <a:off x="0" y="5010150"/>
            <a:ext cx="7439025" cy="157162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15827" h="1571625">
                <a:moveTo>
                  <a:pt x="0" y="0"/>
                </a:moveTo>
                <a:lnTo>
                  <a:pt x="7415827" y="866775"/>
                </a:lnTo>
                <a:lnTo>
                  <a:pt x="0" y="157162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24000">
                <a:srgbClr val="333333"/>
              </a:gs>
              <a:gs pos="90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0" y="5730875"/>
            <a:ext cx="9147175" cy="1127125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0 w 9144000"/>
              <a:gd name="connsiteY3" fmla="*/ 1065657 h 1075182"/>
              <a:gd name="connsiteX4" fmla="*/ 20 w 9144000"/>
              <a:gd name="connsiteY4" fmla="*/ 818007 h 1075182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854092 w 9124990"/>
              <a:gd name="connsiteY2" fmla="*/ 585026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9122615 w 9124990"/>
              <a:gd name="connsiteY2" fmla="*/ 1063889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766171 w 9124990"/>
              <a:gd name="connsiteY2" fmla="*/ 508228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8161"/>
              <a:gd name="connsiteY0" fmla="*/ 818007 h 1068407"/>
              <a:gd name="connsiteX1" fmla="*/ 9124990 w 9128161"/>
              <a:gd name="connsiteY1" fmla="*/ 0 h 1068407"/>
              <a:gd name="connsiteX2" fmla="*/ 9127369 w 9128161"/>
              <a:gd name="connsiteY2" fmla="*/ 1068407 h 1068407"/>
              <a:gd name="connsiteX3" fmla="*/ 0 w 9128161"/>
              <a:gd name="connsiteY3" fmla="*/ 1065657 h 1068407"/>
              <a:gd name="connsiteX4" fmla="*/ 20 w 9128161"/>
              <a:gd name="connsiteY4" fmla="*/ 818007 h 1068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28161" h="1068407">
                <a:moveTo>
                  <a:pt x="20" y="818007"/>
                </a:moveTo>
                <a:lnTo>
                  <a:pt x="9124990" y="0"/>
                </a:lnTo>
                <a:cubicBezTo>
                  <a:pt x="9124198" y="354630"/>
                  <a:pt x="9128161" y="713777"/>
                  <a:pt x="9127369" y="1068407"/>
                </a:cubicBezTo>
                <a:lnTo>
                  <a:pt x="0" y="1065657"/>
                </a:lnTo>
                <a:cubicBezTo>
                  <a:pt x="7" y="983107"/>
                  <a:pt x="13" y="900557"/>
                  <a:pt x="20" y="818007"/>
                </a:cubicBezTo>
                <a:close/>
              </a:path>
            </a:pathLst>
          </a:custGeom>
          <a:gradFill>
            <a:gsLst>
              <a:gs pos="39000">
                <a:schemeClr val="accent1"/>
              </a:gs>
              <a:gs pos="50000">
                <a:schemeClr val="accent1">
                  <a:lumMod val="40000"/>
                  <a:lumOff val="60000"/>
                </a:schemeClr>
              </a:gs>
              <a:gs pos="5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Freeform 6"/>
          <p:cNvSpPr/>
          <p:nvPr/>
        </p:nvSpPr>
        <p:spPr>
          <a:xfrm>
            <a:off x="0" y="4973638"/>
            <a:ext cx="7675563" cy="928687"/>
          </a:xfrm>
          <a:custGeom>
            <a:avLst/>
            <a:gdLst>
              <a:gd name="connsiteX0" fmla="*/ 0 w 7548466"/>
              <a:gd name="connsiteY0" fmla="*/ 0 h 933061"/>
              <a:gd name="connsiteX1" fmla="*/ 9331 w 7548466"/>
              <a:gd name="connsiteY1" fmla="*/ 65314 h 933061"/>
              <a:gd name="connsiteX2" fmla="*/ 7221894 w 7548466"/>
              <a:gd name="connsiteY2" fmla="*/ 933061 h 933061"/>
              <a:gd name="connsiteX3" fmla="*/ 7548466 w 7548466"/>
              <a:gd name="connsiteY3" fmla="*/ 914400 h 933061"/>
              <a:gd name="connsiteX4" fmla="*/ 0 w 7548466"/>
              <a:gd name="connsiteY4" fmla="*/ 0 h 933061"/>
              <a:gd name="connsiteX0" fmla="*/ 131163 w 7539135"/>
              <a:gd name="connsiteY0" fmla="*/ 0 h 1042598"/>
              <a:gd name="connsiteX1" fmla="*/ 0 w 7539135"/>
              <a:gd name="connsiteY1" fmla="*/ 174851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0 w 7407972"/>
              <a:gd name="connsiteY0" fmla="*/ 0 h 1042598"/>
              <a:gd name="connsiteX1" fmla="*/ 85531 w 7407972"/>
              <a:gd name="connsiteY1" fmla="*/ 134370 h 1042598"/>
              <a:gd name="connsiteX2" fmla="*/ 7081400 w 7407972"/>
              <a:gd name="connsiteY2" fmla="*/ 1042598 h 1042598"/>
              <a:gd name="connsiteX3" fmla="*/ 7407972 w 7407972"/>
              <a:gd name="connsiteY3" fmla="*/ 1023937 h 1042598"/>
              <a:gd name="connsiteX4" fmla="*/ 0 w 7407972"/>
              <a:gd name="connsiteY4" fmla="*/ 0 h 1042598"/>
              <a:gd name="connsiteX0" fmla="*/ 131163 w 7539135"/>
              <a:gd name="connsiteY0" fmla="*/ 0 h 1042598"/>
              <a:gd name="connsiteX1" fmla="*/ 0 w 7539135"/>
              <a:gd name="connsiteY1" fmla="*/ 193902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59725 w 7539135"/>
              <a:gd name="connsiteY0" fmla="*/ 0 h 892580"/>
              <a:gd name="connsiteX1" fmla="*/ 0 w 7539135"/>
              <a:gd name="connsiteY1" fmla="*/ 43884 h 892580"/>
              <a:gd name="connsiteX2" fmla="*/ 7212563 w 7539135"/>
              <a:gd name="connsiteY2" fmla="*/ 892580 h 892580"/>
              <a:gd name="connsiteX3" fmla="*/ 7539135 w 7539135"/>
              <a:gd name="connsiteY3" fmla="*/ 873919 h 892580"/>
              <a:gd name="connsiteX4" fmla="*/ 59725 w 7539135"/>
              <a:gd name="connsiteY4" fmla="*/ 0 h 892580"/>
              <a:gd name="connsiteX0" fmla="*/ 194 w 7539135"/>
              <a:gd name="connsiteY0" fmla="*/ 0 h 923536"/>
              <a:gd name="connsiteX1" fmla="*/ 0 w 7539135"/>
              <a:gd name="connsiteY1" fmla="*/ 74840 h 923536"/>
              <a:gd name="connsiteX2" fmla="*/ 7212563 w 7539135"/>
              <a:gd name="connsiteY2" fmla="*/ 923536 h 923536"/>
              <a:gd name="connsiteX3" fmla="*/ 7539135 w 7539135"/>
              <a:gd name="connsiteY3" fmla="*/ 904875 h 923536"/>
              <a:gd name="connsiteX4" fmla="*/ 194 w 7539135"/>
              <a:gd name="connsiteY4" fmla="*/ 0 h 923536"/>
              <a:gd name="connsiteX0" fmla="*/ 194 w 7539135"/>
              <a:gd name="connsiteY0" fmla="*/ 0 h 904875"/>
              <a:gd name="connsiteX1" fmla="*/ 0 w 7539135"/>
              <a:gd name="connsiteY1" fmla="*/ 74840 h 904875"/>
              <a:gd name="connsiteX2" fmla="*/ 7212563 w 7539135"/>
              <a:gd name="connsiteY2" fmla="*/ 883055 h 904875"/>
              <a:gd name="connsiteX3" fmla="*/ 7539135 w 7539135"/>
              <a:gd name="connsiteY3" fmla="*/ 904875 h 904875"/>
              <a:gd name="connsiteX4" fmla="*/ 194 w 7539135"/>
              <a:gd name="connsiteY4" fmla="*/ 0 h 904875"/>
              <a:gd name="connsiteX0" fmla="*/ 194 w 7703442"/>
              <a:gd name="connsiteY0" fmla="*/ 0 h 1016794"/>
              <a:gd name="connsiteX1" fmla="*/ 0 w 7703442"/>
              <a:gd name="connsiteY1" fmla="*/ 74840 h 1016794"/>
              <a:gd name="connsiteX2" fmla="*/ 7212563 w 7703442"/>
              <a:gd name="connsiteY2" fmla="*/ 883055 h 1016794"/>
              <a:gd name="connsiteX3" fmla="*/ 7703442 w 7703442"/>
              <a:gd name="connsiteY3" fmla="*/ 1016794 h 1016794"/>
              <a:gd name="connsiteX4" fmla="*/ 194 w 7703442"/>
              <a:gd name="connsiteY4" fmla="*/ 0 h 1016794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12563 w 7674867"/>
              <a:gd name="connsiteY2" fmla="*/ 883055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30680"/>
              <a:gd name="connsiteX1" fmla="*/ 0 w 7674867"/>
              <a:gd name="connsiteY1" fmla="*/ 74840 h 930680"/>
              <a:gd name="connsiteX2" fmla="*/ 7293526 w 7674867"/>
              <a:gd name="connsiteY2" fmla="*/ 930680 h 930680"/>
              <a:gd name="connsiteX3" fmla="*/ 7674867 w 7674867"/>
              <a:gd name="connsiteY3" fmla="*/ 897731 h 930680"/>
              <a:gd name="connsiteX4" fmla="*/ 194 w 7674867"/>
              <a:gd name="connsiteY4" fmla="*/ 0 h 930680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3526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38758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8289 w 7674867"/>
              <a:gd name="connsiteY2" fmla="*/ 661599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28299"/>
              <a:gd name="connsiteX1" fmla="*/ 0 w 7674867"/>
              <a:gd name="connsiteY1" fmla="*/ 74840 h 928299"/>
              <a:gd name="connsiteX2" fmla="*/ 7298289 w 7674867"/>
              <a:gd name="connsiteY2" fmla="*/ 928299 h 928299"/>
              <a:gd name="connsiteX3" fmla="*/ 7674867 w 7674867"/>
              <a:gd name="connsiteY3" fmla="*/ 897731 h 928299"/>
              <a:gd name="connsiteX4" fmla="*/ 194 w 7674867"/>
              <a:gd name="connsiteY4" fmla="*/ 0 h 928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74867" h="928299">
                <a:moveTo>
                  <a:pt x="194" y="0"/>
                </a:moveTo>
                <a:cubicBezTo>
                  <a:pt x="129" y="24947"/>
                  <a:pt x="65" y="49893"/>
                  <a:pt x="0" y="74840"/>
                </a:cubicBezTo>
                <a:lnTo>
                  <a:pt x="7298289" y="928299"/>
                </a:lnTo>
                <a:lnTo>
                  <a:pt x="7674867" y="897731"/>
                </a:lnTo>
                <a:lnTo>
                  <a:pt x="19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-3175" y="5695950"/>
            <a:ext cx="9147175" cy="930275"/>
          </a:xfrm>
          <a:custGeom>
            <a:avLst/>
            <a:gdLst>
              <a:gd name="connsiteX0" fmla="*/ 9153331 w 9153331"/>
              <a:gd name="connsiteY0" fmla="*/ 0 h 951723"/>
              <a:gd name="connsiteX1" fmla="*/ 0 w 9153331"/>
              <a:gd name="connsiteY1" fmla="*/ 867747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3331 w 9153331"/>
              <a:gd name="connsiteY0" fmla="*/ 0 h 951723"/>
              <a:gd name="connsiteX1" fmla="*/ 107265 w 9153331"/>
              <a:gd name="connsiteY1" fmla="*/ 901085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5715 w 9155715"/>
              <a:gd name="connsiteY0" fmla="*/ 0 h 951723"/>
              <a:gd name="connsiteX1" fmla="*/ 0 w 9155715"/>
              <a:gd name="connsiteY1" fmla="*/ 865366 h 951723"/>
              <a:gd name="connsiteX2" fmla="*/ 2384 w 9155715"/>
              <a:gd name="connsiteY2" fmla="*/ 951723 h 951723"/>
              <a:gd name="connsiteX3" fmla="*/ 9155715 w 9155715"/>
              <a:gd name="connsiteY3" fmla="*/ 83976 h 951723"/>
              <a:gd name="connsiteX4" fmla="*/ 9155715 w 9155715"/>
              <a:gd name="connsiteY4" fmla="*/ 0 h 951723"/>
              <a:gd name="connsiteX0" fmla="*/ 9155715 w 9155715"/>
              <a:gd name="connsiteY0" fmla="*/ 0 h 894573"/>
              <a:gd name="connsiteX1" fmla="*/ 0 w 9155715"/>
              <a:gd name="connsiteY1" fmla="*/ 865366 h 894573"/>
              <a:gd name="connsiteX2" fmla="*/ 197847 w 9155715"/>
              <a:gd name="connsiteY2" fmla="*/ 894573 h 894573"/>
              <a:gd name="connsiteX3" fmla="*/ 9155715 w 9155715"/>
              <a:gd name="connsiteY3" fmla="*/ 83976 h 894573"/>
              <a:gd name="connsiteX4" fmla="*/ 9155715 w 9155715"/>
              <a:gd name="connsiteY4" fmla="*/ 0 h 894573"/>
              <a:gd name="connsiteX0" fmla="*/ 9155715 w 9155715"/>
              <a:gd name="connsiteY0" fmla="*/ 0 h 946961"/>
              <a:gd name="connsiteX1" fmla="*/ 0 w 9155715"/>
              <a:gd name="connsiteY1" fmla="*/ 865366 h 946961"/>
              <a:gd name="connsiteX2" fmla="*/ 4768 w 9155715"/>
              <a:gd name="connsiteY2" fmla="*/ 946961 h 946961"/>
              <a:gd name="connsiteX3" fmla="*/ 9155715 w 9155715"/>
              <a:gd name="connsiteY3" fmla="*/ 83976 h 946961"/>
              <a:gd name="connsiteX4" fmla="*/ 9155715 w 9155715"/>
              <a:gd name="connsiteY4" fmla="*/ 0 h 946961"/>
              <a:gd name="connsiteX0" fmla="*/ 9155715 w 9155715"/>
              <a:gd name="connsiteY0" fmla="*/ 0 h 894574"/>
              <a:gd name="connsiteX1" fmla="*/ 0 w 9155715"/>
              <a:gd name="connsiteY1" fmla="*/ 865366 h 894574"/>
              <a:gd name="connsiteX2" fmla="*/ 97732 w 9155715"/>
              <a:gd name="connsiteY2" fmla="*/ 894574 h 894574"/>
              <a:gd name="connsiteX3" fmla="*/ 9155715 w 9155715"/>
              <a:gd name="connsiteY3" fmla="*/ 83976 h 894574"/>
              <a:gd name="connsiteX4" fmla="*/ 9155715 w 9155715"/>
              <a:gd name="connsiteY4" fmla="*/ 0 h 894574"/>
              <a:gd name="connsiteX0" fmla="*/ 9155715 w 9155715"/>
              <a:gd name="connsiteY0" fmla="*/ 0 h 939818"/>
              <a:gd name="connsiteX1" fmla="*/ 0 w 9155715"/>
              <a:gd name="connsiteY1" fmla="*/ 865366 h 939818"/>
              <a:gd name="connsiteX2" fmla="*/ 2384 w 9155715"/>
              <a:gd name="connsiteY2" fmla="*/ 939818 h 939818"/>
              <a:gd name="connsiteX3" fmla="*/ 9155715 w 9155715"/>
              <a:gd name="connsiteY3" fmla="*/ 83976 h 939818"/>
              <a:gd name="connsiteX4" fmla="*/ 9155715 w 9155715"/>
              <a:gd name="connsiteY4" fmla="*/ 0 h 939818"/>
              <a:gd name="connsiteX0" fmla="*/ 9015078 w 9155715"/>
              <a:gd name="connsiteY0" fmla="*/ 0 h 873143"/>
              <a:gd name="connsiteX1" fmla="*/ 0 w 9155715"/>
              <a:gd name="connsiteY1" fmla="*/ 798691 h 873143"/>
              <a:gd name="connsiteX2" fmla="*/ 2384 w 9155715"/>
              <a:gd name="connsiteY2" fmla="*/ 873143 h 873143"/>
              <a:gd name="connsiteX3" fmla="*/ 9155715 w 9155715"/>
              <a:gd name="connsiteY3" fmla="*/ 17301 h 873143"/>
              <a:gd name="connsiteX4" fmla="*/ 9015078 w 9155715"/>
              <a:gd name="connsiteY4" fmla="*/ 0 h 873143"/>
              <a:gd name="connsiteX0" fmla="*/ 9160482 w 9160482"/>
              <a:gd name="connsiteY0" fmla="*/ 0 h 930293"/>
              <a:gd name="connsiteX1" fmla="*/ 0 w 9160482"/>
              <a:gd name="connsiteY1" fmla="*/ 855841 h 930293"/>
              <a:gd name="connsiteX2" fmla="*/ 2384 w 9160482"/>
              <a:gd name="connsiteY2" fmla="*/ 930293 h 930293"/>
              <a:gd name="connsiteX3" fmla="*/ 9155715 w 9160482"/>
              <a:gd name="connsiteY3" fmla="*/ 74451 h 930293"/>
              <a:gd name="connsiteX4" fmla="*/ 9160482 w 9160482"/>
              <a:gd name="connsiteY4" fmla="*/ 0 h 930293"/>
              <a:gd name="connsiteX0" fmla="*/ 9072286 w 9155715"/>
              <a:gd name="connsiteY0" fmla="*/ 0 h 885050"/>
              <a:gd name="connsiteX1" fmla="*/ 0 w 9155715"/>
              <a:gd name="connsiteY1" fmla="*/ 810598 h 885050"/>
              <a:gd name="connsiteX2" fmla="*/ 2384 w 9155715"/>
              <a:gd name="connsiteY2" fmla="*/ 885050 h 885050"/>
              <a:gd name="connsiteX3" fmla="*/ 9155715 w 9155715"/>
              <a:gd name="connsiteY3" fmla="*/ 29208 h 885050"/>
              <a:gd name="connsiteX4" fmla="*/ 9072286 w 9155715"/>
              <a:gd name="connsiteY4" fmla="*/ 0 h 885050"/>
              <a:gd name="connsiteX0" fmla="*/ 9155715 w 9155715"/>
              <a:gd name="connsiteY0" fmla="*/ 0 h 930294"/>
              <a:gd name="connsiteX1" fmla="*/ 0 w 9155715"/>
              <a:gd name="connsiteY1" fmla="*/ 855842 h 930294"/>
              <a:gd name="connsiteX2" fmla="*/ 2384 w 9155715"/>
              <a:gd name="connsiteY2" fmla="*/ 930294 h 930294"/>
              <a:gd name="connsiteX3" fmla="*/ 9155715 w 9155715"/>
              <a:gd name="connsiteY3" fmla="*/ 74452 h 930294"/>
              <a:gd name="connsiteX4" fmla="*/ 9155715 w 9155715"/>
              <a:gd name="connsiteY4" fmla="*/ 0 h 93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5715" h="930294">
                <a:moveTo>
                  <a:pt x="9155715" y="0"/>
                </a:moveTo>
                <a:lnTo>
                  <a:pt x="0" y="855842"/>
                </a:lnTo>
                <a:cubicBezTo>
                  <a:pt x="795" y="884628"/>
                  <a:pt x="1589" y="901508"/>
                  <a:pt x="2384" y="930294"/>
                </a:cubicBezTo>
                <a:lnTo>
                  <a:pt x="9155715" y="74452"/>
                </a:lnTo>
                <a:lnTo>
                  <a:pt x="915571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6656" y="609600"/>
            <a:ext cx="3383280" cy="914400"/>
          </a:xfrm>
        </p:spPr>
        <p:txBody>
          <a:bodyPr anchor="b">
            <a:noAutofit/>
          </a:bodyPr>
          <a:lstStyle>
            <a:lvl1pPr algn="l">
              <a:defRPr sz="22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4572000" y="609600"/>
            <a:ext cx="3886200" cy="4191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4"/>
          </p:nvPr>
        </p:nvSpPr>
        <p:spPr>
          <a:xfrm>
            <a:off x="676274" y="1527048"/>
            <a:ext cx="3383280" cy="329184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7658D7-A08C-4C40-A2C8-EB6F4C376846}" type="datetimeFigureOut">
              <a:rPr/>
              <a:pPr>
                <a:defRPr/>
              </a:pPr>
              <a:t>1/30/2012</a:t>
            </a:fld>
            <a:endParaRPr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F79AC9-2594-45CA-B460-4E097132CC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7862238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Freeform 4"/>
          <p:cNvSpPr/>
          <p:nvPr/>
        </p:nvSpPr>
        <p:spPr>
          <a:xfrm>
            <a:off x="1808163" y="6148388"/>
            <a:ext cx="7337425" cy="711200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Freeform 5"/>
          <p:cNvSpPr/>
          <p:nvPr/>
        </p:nvSpPr>
        <p:spPr>
          <a:xfrm>
            <a:off x="0" y="5411788"/>
            <a:ext cx="7605713" cy="928687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1681163" y="6116638"/>
            <a:ext cx="7464425" cy="741362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00201"/>
            <a:ext cx="7772400" cy="3733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87CA8F-7456-4B07-A7F7-5B9AA2A55BFF}" type="datetimeFigureOut">
              <a:rPr/>
              <a:pPr>
                <a:defRPr/>
              </a:pPr>
              <a:t>1/30/2012</a:t>
            </a:fld>
            <a:endParaRPr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51F7D9-8588-4CB7-9D66-95D9A5E44C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386854"/>
      </p:ext>
    </p:extLst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/>
          <p:nvPr/>
        </p:nvSpPr>
        <p:spPr>
          <a:xfrm>
            <a:off x="1808163" y="6148388"/>
            <a:ext cx="7337425" cy="711200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1"/>
              </a:gs>
              <a:gs pos="40000">
                <a:schemeClr val="accent1">
                  <a:lumMod val="40000"/>
                  <a:lumOff val="60000"/>
                </a:schemeClr>
              </a:gs>
              <a:gs pos="4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52000">
                <a:schemeClr val="accent3">
                  <a:lumMod val="40000"/>
                  <a:lumOff val="60000"/>
                </a:schemeClr>
              </a:gs>
              <a:gs pos="66000">
                <a:schemeClr val="accent3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Freeform 6"/>
          <p:cNvSpPr/>
          <p:nvPr/>
        </p:nvSpPr>
        <p:spPr>
          <a:xfrm>
            <a:off x="0" y="5411788"/>
            <a:ext cx="7605713" cy="928687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1681163" y="6116638"/>
            <a:ext cx="7464425" cy="741362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0" y="609600"/>
            <a:ext cx="3886200" cy="4190999"/>
          </a:xfrm>
          <a:ln w="79375">
            <a:solidFill>
              <a:schemeClr val="tx1"/>
            </a:solidFill>
            <a:miter lim="800000"/>
          </a:ln>
          <a:effectLst>
            <a:outerShdw blurRad="50800" dist="38100" dir="5400000" algn="ctr" rotWithShape="0">
              <a:srgbClr val="000000">
                <a:alpha val="42000"/>
              </a:srgbClr>
            </a:out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25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76656" y="609600"/>
            <a:ext cx="3383280" cy="914400"/>
          </a:xfrm>
        </p:spPr>
        <p:txBody>
          <a:bodyPr anchor="b">
            <a:noAutofit/>
          </a:bodyPr>
          <a:lstStyle>
            <a:lvl1pPr algn="l">
              <a:defRPr sz="22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4"/>
          </p:nvPr>
        </p:nvSpPr>
        <p:spPr>
          <a:xfrm>
            <a:off x="676656" y="1524000"/>
            <a:ext cx="3381375" cy="329565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B887B5-8FF6-463C-BC0F-796199D9722F}" type="datetimeFigureOut">
              <a:rPr/>
              <a:pPr>
                <a:defRPr/>
              </a:pPr>
              <a:t>1/30/2012</a:t>
            </a:fld>
            <a:endParaRPr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7D5990-31F4-422F-90CF-814E4AF1AD5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4941192"/>
      </p:ext>
    </p:extLst>
  </p:cSld>
  <p:clrMapOvr>
    <a:masterClrMapping/>
  </p:clrMapOvr>
  <p:transition spd="slow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Freeform 4"/>
          <p:cNvSpPr/>
          <p:nvPr/>
        </p:nvSpPr>
        <p:spPr>
          <a:xfrm>
            <a:off x="1808163" y="6148388"/>
            <a:ext cx="7337425" cy="711200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0" y="5411788"/>
            <a:ext cx="7605713" cy="928687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Freeform 6"/>
          <p:cNvSpPr/>
          <p:nvPr/>
        </p:nvSpPr>
        <p:spPr>
          <a:xfrm>
            <a:off x="1681163" y="6116638"/>
            <a:ext cx="7464425" cy="741362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301926-B732-4A1B-89C2-D30A860AECD5}" type="datetimeFigureOut">
              <a:rPr/>
              <a:pPr>
                <a:defRPr/>
              </a:pPr>
              <a:t>1/30/2012</a:t>
            </a:fld>
            <a:endParaRPr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E4C6DA-9FF0-4F83-9352-84E7093363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7746734"/>
      </p:ext>
    </p:extLst>
  </p:cSld>
  <p:clrMapOvr>
    <a:masterClrMapping/>
  </p:clrMapOvr>
  <p:transition spd="slow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Freeform 4"/>
          <p:cNvSpPr/>
          <p:nvPr/>
        </p:nvSpPr>
        <p:spPr>
          <a:xfrm>
            <a:off x="1808163" y="6148388"/>
            <a:ext cx="7337425" cy="711200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0" y="5411788"/>
            <a:ext cx="7605713" cy="928687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Freeform 6"/>
          <p:cNvSpPr/>
          <p:nvPr/>
        </p:nvSpPr>
        <p:spPr>
          <a:xfrm>
            <a:off x="1681163" y="6116638"/>
            <a:ext cx="7464425" cy="741362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FE4C75-1187-4ECA-9E10-072C0B58B188}" type="datetimeFigureOut">
              <a:rPr/>
              <a:pPr>
                <a:defRPr/>
              </a:pPr>
              <a:t>1/30/2012</a:t>
            </a:fld>
            <a:endParaRPr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9FBC19-EF4D-40BB-BE8E-C5B0050612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3272763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5546725"/>
            <a:ext cx="9147175" cy="1312863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33337 h 1214437"/>
              <a:gd name="connsiteX1" fmla="*/ 6305550 w 9134475"/>
              <a:gd name="connsiteY1" fmla="*/ 1100137 h 1214437"/>
              <a:gd name="connsiteX2" fmla="*/ 9044270 w 9134475"/>
              <a:gd name="connsiteY2" fmla="*/ 0 h 1214437"/>
              <a:gd name="connsiteX3" fmla="*/ 9134475 w 9134475"/>
              <a:gd name="connsiteY3" fmla="*/ 1214437 h 1214437"/>
              <a:gd name="connsiteX4" fmla="*/ 0 w 9134475"/>
              <a:gd name="connsiteY4" fmla="*/ 1214437 h 1214437"/>
              <a:gd name="connsiteX5" fmla="*/ 0 w 9134475"/>
              <a:gd name="connsiteY5" fmla="*/ 33337 h 1214437"/>
              <a:gd name="connsiteX0" fmla="*/ 0 w 9134475"/>
              <a:gd name="connsiteY0" fmla="*/ 130968 h 1312068"/>
              <a:gd name="connsiteX1" fmla="*/ 6305550 w 9134475"/>
              <a:gd name="connsiteY1" fmla="*/ 1197768 h 1312068"/>
              <a:gd name="connsiteX2" fmla="*/ 9113111 w 9134475"/>
              <a:gd name="connsiteY2" fmla="*/ 0 h 1312068"/>
              <a:gd name="connsiteX3" fmla="*/ 9134475 w 9134475"/>
              <a:gd name="connsiteY3" fmla="*/ 1312068 h 1312068"/>
              <a:gd name="connsiteX4" fmla="*/ 0 w 9134475"/>
              <a:gd name="connsiteY4" fmla="*/ 1312068 h 1312068"/>
              <a:gd name="connsiteX5" fmla="*/ 0 w 9134475"/>
              <a:gd name="connsiteY5" fmla="*/ 130968 h 1312068"/>
              <a:gd name="connsiteX0" fmla="*/ 0 w 9113111"/>
              <a:gd name="connsiteY0" fmla="*/ 130968 h 1312068"/>
              <a:gd name="connsiteX1" fmla="*/ 6305550 w 9113111"/>
              <a:gd name="connsiteY1" fmla="*/ 1197768 h 1312068"/>
              <a:gd name="connsiteX2" fmla="*/ 9113111 w 9113111"/>
              <a:gd name="connsiteY2" fmla="*/ 0 h 1312068"/>
              <a:gd name="connsiteX3" fmla="*/ 8958813 w 9113111"/>
              <a:gd name="connsiteY3" fmla="*/ 1009649 h 1312068"/>
              <a:gd name="connsiteX4" fmla="*/ 0 w 9113111"/>
              <a:gd name="connsiteY4" fmla="*/ 1312068 h 1312068"/>
              <a:gd name="connsiteX5" fmla="*/ 0 w 9113111"/>
              <a:gd name="connsiteY5" fmla="*/ 130968 h 1312068"/>
              <a:gd name="connsiteX0" fmla="*/ 0 w 9117860"/>
              <a:gd name="connsiteY0" fmla="*/ 130968 h 1314449"/>
              <a:gd name="connsiteX1" fmla="*/ 6305550 w 9117860"/>
              <a:gd name="connsiteY1" fmla="*/ 1197768 h 1314449"/>
              <a:gd name="connsiteX2" fmla="*/ 9113111 w 9117860"/>
              <a:gd name="connsiteY2" fmla="*/ 0 h 1314449"/>
              <a:gd name="connsiteX3" fmla="*/ 9117860 w 9117860"/>
              <a:gd name="connsiteY3" fmla="*/ 1314449 h 1314449"/>
              <a:gd name="connsiteX4" fmla="*/ 0 w 9117860"/>
              <a:gd name="connsiteY4" fmla="*/ 1312068 h 1314449"/>
              <a:gd name="connsiteX5" fmla="*/ 0 w 9117860"/>
              <a:gd name="connsiteY5" fmla="*/ 130968 h 1314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17860" h="1314449">
                <a:moveTo>
                  <a:pt x="0" y="130968"/>
                </a:moveTo>
                <a:lnTo>
                  <a:pt x="6305550" y="1197768"/>
                </a:lnTo>
                <a:lnTo>
                  <a:pt x="9113111" y="0"/>
                </a:lnTo>
                <a:lnTo>
                  <a:pt x="9117860" y="1314449"/>
                </a:lnTo>
                <a:lnTo>
                  <a:pt x="0" y="1312068"/>
                </a:lnTo>
                <a:lnTo>
                  <a:pt x="0" y="130968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40000"/>
                  <a:lumOff val="60000"/>
                </a:schemeClr>
              </a:gs>
              <a:gs pos="5000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Freeform 4"/>
          <p:cNvSpPr/>
          <p:nvPr/>
        </p:nvSpPr>
        <p:spPr>
          <a:xfrm>
            <a:off x="0" y="5292725"/>
            <a:ext cx="9144000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14000">
                <a:srgbClr val="333333"/>
              </a:gs>
              <a:gs pos="83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6" name="Freeform 10"/>
          <p:cNvGrpSpPr>
            <a:grpSpLocks/>
          </p:cNvGrpSpPr>
          <p:nvPr/>
        </p:nvGrpSpPr>
        <p:grpSpPr bwMode="auto">
          <a:xfrm>
            <a:off x="0" y="5291138"/>
            <a:ext cx="9144000" cy="1444625"/>
            <a:chOff x="0" y="3333"/>
            <a:chExt cx="5760" cy="910"/>
          </a:xfrm>
        </p:grpSpPr>
        <p:pic>
          <p:nvPicPr>
            <p:cNvPr id="7" name="Freeform 10"/>
            <p:cNvPicPr>
              <a:picLocks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333"/>
              <a:ext cx="5760" cy="9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Text Box 8"/>
            <p:cNvSpPr txBox="1">
              <a:spLocks noChangeArrowheads="1"/>
            </p:cNvSpPr>
            <p:nvPr/>
          </p:nvSpPr>
          <p:spPr bwMode="auto">
            <a:xfrm>
              <a:off x="0" y="3334"/>
              <a:ext cx="5760" cy="9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Gill Sans MT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ill Sans MT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ill Sans MT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ill Sans MT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ill Sans MT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ill Sans MT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ill Sans MT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ill Sans MT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ill Sans MT" pitchFamily="34" charset="0"/>
                </a:defRPr>
              </a:lvl9pPr>
            </a:lstStyle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</p:grpSp>
      <p:sp>
        <p:nvSpPr>
          <p:cNvPr id="9" name="Rectangle 8"/>
          <p:cNvSpPr/>
          <p:nvPr/>
        </p:nvSpPr>
        <p:spPr>
          <a:xfrm>
            <a:off x="0" y="5262563"/>
            <a:ext cx="9144000" cy="7461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502275"/>
            <a:ext cx="9144000" cy="1271588"/>
          </a:xfrm>
          <a:custGeom>
            <a:avLst/>
            <a:gdLst>
              <a:gd name="connsiteX0" fmla="*/ 9331 w 9144000"/>
              <a:gd name="connsiteY0" fmla="*/ 111968 h 1278294"/>
              <a:gd name="connsiteX1" fmla="*/ 6288833 w 9144000"/>
              <a:gd name="connsiteY1" fmla="*/ 1194319 h 1278294"/>
              <a:gd name="connsiteX2" fmla="*/ 9144000 w 9144000"/>
              <a:gd name="connsiteY2" fmla="*/ 0 h 1278294"/>
              <a:gd name="connsiteX3" fmla="*/ 9144000 w 9144000"/>
              <a:gd name="connsiteY3" fmla="*/ 83976 h 1278294"/>
              <a:gd name="connsiteX4" fmla="*/ 6279502 w 9144000"/>
              <a:gd name="connsiteY4" fmla="*/ 1278294 h 1278294"/>
              <a:gd name="connsiteX5" fmla="*/ 0 w 9144000"/>
              <a:gd name="connsiteY5" fmla="*/ 195943 h 1278294"/>
              <a:gd name="connsiteX6" fmla="*/ 9331 w 9144000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71644 w 9134669"/>
              <a:gd name="connsiteY5" fmla="*/ 388824 h 1278294"/>
              <a:gd name="connsiteX6" fmla="*/ 0 w 9134669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94 w 9134669"/>
              <a:gd name="connsiteY5" fmla="*/ 195943 h 1278294"/>
              <a:gd name="connsiteX6" fmla="*/ 0 w 9134669"/>
              <a:gd name="connsiteY6" fmla="*/ 111968 h 1278294"/>
              <a:gd name="connsiteX0" fmla="*/ 49877 w 9134540"/>
              <a:gd name="connsiteY0" fmla="*/ 42912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49877 w 9134540"/>
              <a:gd name="connsiteY6" fmla="*/ 42912 h 1278294"/>
              <a:gd name="connsiteX0" fmla="*/ 2252 w 9134540"/>
              <a:gd name="connsiteY0" fmla="*/ 116731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279373 w 9134540"/>
              <a:gd name="connsiteY1" fmla="*/ 1234801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307948 w 9134540"/>
              <a:gd name="connsiteY1" fmla="*/ 1189558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28287"/>
              <a:gd name="connsiteX1" fmla="*/ 6307948 w 9134540"/>
              <a:gd name="connsiteY1" fmla="*/ 1189558 h 1228287"/>
              <a:gd name="connsiteX2" fmla="*/ 9134540 w 9134540"/>
              <a:gd name="connsiteY2" fmla="*/ 0 h 1228287"/>
              <a:gd name="connsiteX3" fmla="*/ 9134540 w 9134540"/>
              <a:gd name="connsiteY3" fmla="*/ 83976 h 1228287"/>
              <a:gd name="connsiteX4" fmla="*/ 6270042 w 9134540"/>
              <a:gd name="connsiteY4" fmla="*/ 1228287 h 1228287"/>
              <a:gd name="connsiteX5" fmla="*/ 65 w 9134540"/>
              <a:gd name="connsiteY5" fmla="*/ 195943 h 1228287"/>
              <a:gd name="connsiteX6" fmla="*/ 2252 w 9134540"/>
              <a:gd name="connsiteY6" fmla="*/ 116731 h 1228287"/>
              <a:gd name="connsiteX0" fmla="*/ 2252 w 9134540"/>
              <a:gd name="connsiteY0" fmla="*/ 116731 h 1266387"/>
              <a:gd name="connsiteX1" fmla="*/ 6307948 w 9134540"/>
              <a:gd name="connsiteY1" fmla="*/ 1189558 h 1266387"/>
              <a:gd name="connsiteX2" fmla="*/ 9134540 w 9134540"/>
              <a:gd name="connsiteY2" fmla="*/ 0 h 1266387"/>
              <a:gd name="connsiteX3" fmla="*/ 9134540 w 9134540"/>
              <a:gd name="connsiteY3" fmla="*/ 83976 h 1266387"/>
              <a:gd name="connsiteX4" fmla="*/ 6315286 w 9134540"/>
              <a:gd name="connsiteY4" fmla="*/ 1266387 h 1266387"/>
              <a:gd name="connsiteX5" fmla="*/ 65 w 9134540"/>
              <a:gd name="connsiteY5" fmla="*/ 195943 h 1266387"/>
              <a:gd name="connsiteX6" fmla="*/ 2252 w 9134540"/>
              <a:gd name="connsiteY6" fmla="*/ 116731 h 1266387"/>
              <a:gd name="connsiteX0" fmla="*/ 2252 w 9134540"/>
              <a:gd name="connsiteY0" fmla="*/ 152450 h 1302106"/>
              <a:gd name="connsiteX1" fmla="*/ 6307948 w 9134540"/>
              <a:gd name="connsiteY1" fmla="*/ 1225277 h 1302106"/>
              <a:gd name="connsiteX2" fmla="*/ 8932134 w 9134540"/>
              <a:gd name="connsiteY2" fmla="*/ 0 h 1302106"/>
              <a:gd name="connsiteX3" fmla="*/ 9134540 w 9134540"/>
              <a:gd name="connsiteY3" fmla="*/ 119695 h 1302106"/>
              <a:gd name="connsiteX4" fmla="*/ 6315286 w 9134540"/>
              <a:gd name="connsiteY4" fmla="*/ 1302106 h 1302106"/>
              <a:gd name="connsiteX5" fmla="*/ 65 w 9134540"/>
              <a:gd name="connsiteY5" fmla="*/ 231662 h 1302106"/>
              <a:gd name="connsiteX6" fmla="*/ 2252 w 9134540"/>
              <a:gd name="connsiteY6" fmla="*/ 152450 h 1302106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34540 w 9144066"/>
              <a:gd name="connsiteY3" fmla="*/ 88739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051196 w 9144066"/>
              <a:gd name="connsiteY3" fmla="*/ 236376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41683 w 9144066"/>
              <a:gd name="connsiteY3" fmla="*/ 79214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66" h="1271150">
                <a:moveTo>
                  <a:pt x="2252" y="121494"/>
                </a:moveTo>
                <a:lnTo>
                  <a:pt x="6307948" y="1194321"/>
                </a:lnTo>
                <a:lnTo>
                  <a:pt x="9144066" y="0"/>
                </a:lnTo>
                <a:cubicBezTo>
                  <a:pt x="9143272" y="26405"/>
                  <a:pt x="9142477" y="52809"/>
                  <a:pt x="9141683" y="79214"/>
                </a:cubicBezTo>
                <a:lnTo>
                  <a:pt x="6315286" y="1271150"/>
                </a:lnTo>
                <a:lnTo>
                  <a:pt x="65" y="200706"/>
                </a:lnTo>
                <a:cubicBezTo>
                  <a:pt x="0" y="172714"/>
                  <a:pt x="2317" y="149486"/>
                  <a:pt x="2252" y="12149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633787"/>
            <a:ext cx="7772400" cy="1362075"/>
          </a:xfrm>
        </p:spPr>
        <p:txBody>
          <a:bodyPr anchor="t"/>
          <a:lstStyle>
            <a:lvl1pPr algn="l">
              <a:defRPr sz="4000" b="0" i="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33600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CCF6C0-FECE-4DBC-BAE0-30A2EC1AD7E6}" type="datetimeFigureOut">
              <a:rPr/>
              <a:pPr>
                <a:defRPr/>
              </a:pPr>
              <a:t>1/30/2012</a:t>
            </a:fld>
            <a:endParaRPr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BCF78D-DF5B-43B1-A3CA-603C1AB3240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9449219"/>
      </p:ext>
    </p:extLst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/>
          <p:nvPr/>
        </p:nvSpPr>
        <p:spPr>
          <a:xfrm>
            <a:off x="1808163" y="6148388"/>
            <a:ext cx="7337425" cy="711200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Freeform 5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0" y="5411788"/>
            <a:ext cx="7605713" cy="928687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1681163" y="6116638"/>
            <a:ext cx="7464425" cy="741362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685800" y="1536192"/>
            <a:ext cx="3657600" cy="38770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4"/>
          </p:nvPr>
        </p:nvSpPr>
        <p:spPr>
          <a:xfrm>
            <a:off x="4800600" y="1536192"/>
            <a:ext cx="3657600" cy="38770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7F328C-B046-4A41-8B39-34298CBA617D}" type="datetimeFigureOut">
              <a:rPr/>
              <a:pPr>
                <a:defRPr/>
              </a:pPr>
              <a:t>1/30/2012</a:t>
            </a:fld>
            <a:endParaRPr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7B0A4C-A314-490B-8350-C27C76567C3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5345660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1808163" y="6148388"/>
            <a:ext cx="7337425" cy="711200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1"/>
              </a:gs>
              <a:gs pos="40000">
                <a:schemeClr val="accent1">
                  <a:lumMod val="40000"/>
                  <a:lumOff val="60000"/>
                </a:schemeClr>
              </a:gs>
              <a:gs pos="4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52000">
                <a:schemeClr val="accent3">
                  <a:lumMod val="40000"/>
                  <a:lumOff val="60000"/>
                </a:schemeClr>
              </a:gs>
              <a:gs pos="66000">
                <a:schemeClr val="accent3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0" y="5411788"/>
            <a:ext cx="7605713" cy="928687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1681163" y="6116638"/>
            <a:ext cx="7464425" cy="741362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535113"/>
            <a:ext cx="3657600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535113"/>
            <a:ext cx="3657600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3"/>
          </p:nvPr>
        </p:nvSpPr>
        <p:spPr>
          <a:xfrm>
            <a:off x="685800" y="2209800"/>
            <a:ext cx="3657600" cy="3200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7" name="Content Placeholder 16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657600" cy="3200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Date Placeholder 6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B9A3D5-503F-4925-B11F-C8FEE3E95776}" type="datetimeFigureOut">
              <a:rPr/>
              <a:pPr>
                <a:defRPr/>
              </a:pPr>
              <a:t>1/30/2012</a:t>
            </a:fld>
            <a:endParaRPr/>
          </a:p>
        </p:txBody>
      </p:sp>
      <p:sp>
        <p:nvSpPr>
          <p:cNvPr id="12" name="Footer Placeholder 7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Slide Number Placeholder 8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E1AD05-4ED3-43D2-9EAA-2B354F2D80A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3403926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/>
          <p:cNvSpPr/>
          <p:nvPr/>
        </p:nvSpPr>
        <p:spPr>
          <a:xfrm>
            <a:off x="0" y="5010150"/>
            <a:ext cx="7439025" cy="157162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15827" h="1571625">
                <a:moveTo>
                  <a:pt x="0" y="0"/>
                </a:moveTo>
                <a:lnTo>
                  <a:pt x="7415827" y="866775"/>
                </a:lnTo>
                <a:lnTo>
                  <a:pt x="0" y="157162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24000">
                <a:srgbClr val="333333"/>
              </a:gs>
              <a:gs pos="90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Freeform 3"/>
          <p:cNvSpPr/>
          <p:nvPr/>
        </p:nvSpPr>
        <p:spPr>
          <a:xfrm>
            <a:off x="0" y="5730875"/>
            <a:ext cx="9147175" cy="1127125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0 w 9144000"/>
              <a:gd name="connsiteY3" fmla="*/ 1065657 h 1075182"/>
              <a:gd name="connsiteX4" fmla="*/ 20 w 9144000"/>
              <a:gd name="connsiteY4" fmla="*/ 818007 h 1075182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854092 w 9124990"/>
              <a:gd name="connsiteY2" fmla="*/ 585026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9122615 w 9124990"/>
              <a:gd name="connsiteY2" fmla="*/ 1063889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766171 w 9124990"/>
              <a:gd name="connsiteY2" fmla="*/ 508228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8161"/>
              <a:gd name="connsiteY0" fmla="*/ 818007 h 1068407"/>
              <a:gd name="connsiteX1" fmla="*/ 9124990 w 9128161"/>
              <a:gd name="connsiteY1" fmla="*/ 0 h 1068407"/>
              <a:gd name="connsiteX2" fmla="*/ 9127369 w 9128161"/>
              <a:gd name="connsiteY2" fmla="*/ 1068407 h 1068407"/>
              <a:gd name="connsiteX3" fmla="*/ 0 w 9128161"/>
              <a:gd name="connsiteY3" fmla="*/ 1065657 h 1068407"/>
              <a:gd name="connsiteX4" fmla="*/ 20 w 9128161"/>
              <a:gd name="connsiteY4" fmla="*/ 818007 h 1068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28161" h="1068407">
                <a:moveTo>
                  <a:pt x="20" y="818007"/>
                </a:moveTo>
                <a:lnTo>
                  <a:pt x="9124990" y="0"/>
                </a:lnTo>
                <a:cubicBezTo>
                  <a:pt x="9124198" y="354630"/>
                  <a:pt x="9128161" y="713777"/>
                  <a:pt x="9127369" y="1068407"/>
                </a:cubicBezTo>
                <a:lnTo>
                  <a:pt x="0" y="1065657"/>
                </a:lnTo>
                <a:cubicBezTo>
                  <a:pt x="7" y="983107"/>
                  <a:pt x="13" y="900557"/>
                  <a:pt x="20" y="818007"/>
                </a:cubicBezTo>
                <a:close/>
              </a:path>
            </a:pathLst>
          </a:custGeom>
          <a:gradFill>
            <a:gsLst>
              <a:gs pos="39000">
                <a:schemeClr val="accent1"/>
              </a:gs>
              <a:gs pos="50000">
                <a:schemeClr val="accent1">
                  <a:lumMod val="40000"/>
                  <a:lumOff val="60000"/>
                </a:schemeClr>
              </a:gs>
              <a:gs pos="5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Freeform 4"/>
          <p:cNvSpPr/>
          <p:nvPr/>
        </p:nvSpPr>
        <p:spPr>
          <a:xfrm>
            <a:off x="0" y="4973638"/>
            <a:ext cx="7675563" cy="928687"/>
          </a:xfrm>
          <a:custGeom>
            <a:avLst/>
            <a:gdLst>
              <a:gd name="connsiteX0" fmla="*/ 0 w 7548466"/>
              <a:gd name="connsiteY0" fmla="*/ 0 h 933061"/>
              <a:gd name="connsiteX1" fmla="*/ 9331 w 7548466"/>
              <a:gd name="connsiteY1" fmla="*/ 65314 h 933061"/>
              <a:gd name="connsiteX2" fmla="*/ 7221894 w 7548466"/>
              <a:gd name="connsiteY2" fmla="*/ 933061 h 933061"/>
              <a:gd name="connsiteX3" fmla="*/ 7548466 w 7548466"/>
              <a:gd name="connsiteY3" fmla="*/ 914400 h 933061"/>
              <a:gd name="connsiteX4" fmla="*/ 0 w 7548466"/>
              <a:gd name="connsiteY4" fmla="*/ 0 h 933061"/>
              <a:gd name="connsiteX0" fmla="*/ 131163 w 7539135"/>
              <a:gd name="connsiteY0" fmla="*/ 0 h 1042598"/>
              <a:gd name="connsiteX1" fmla="*/ 0 w 7539135"/>
              <a:gd name="connsiteY1" fmla="*/ 174851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0 w 7407972"/>
              <a:gd name="connsiteY0" fmla="*/ 0 h 1042598"/>
              <a:gd name="connsiteX1" fmla="*/ 85531 w 7407972"/>
              <a:gd name="connsiteY1" fmla="*/ 134370 h 1042598"/>
              <a:gd name="connsiteX2" fmla="*/ 7081400 w 7407972"/>
              <a:gd name="connsiteY2" fmla="*/ 1042598 h 1042598"/>
              <a:gd name="connsiteX3" fmla="*/ 7407972 w 7407972"/>
              <a:gd name="connsiteY3" fmla="*/ 1023937 h 1042598"/>
              <a:gd name="connsiteX4" fmla="*/ 0 w 7407972"/>
              <a:gd name="connsiteY4" fmla="*/ 0 h 1042598"/>
              <a:gd name="connsiteX0" fmla="*/ 131163 w 7539135"/>
              <a:gd name="connsiteY0" fmla="*/ 0 h 1042598"/>
              <a:gd name="connsiteX1" fmla="*/ 0 w 7539135"/>
              <a:gd name="connsiteY1" fmla="*/ 193902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59725 w 7539135"/>
              <a:gd name="connsiteY0" fmla="*/ 0 h 892580"/>
              <a:gd name="connsiteX1" fmla="*/ 0 w 7539135"/>
              <a:gd name="connsiteY1" fmla="*/ 43884 h 892580"/>
              <a:gd name="connsiteX2" fmla="*/ 7212563 w 7539135"/>
              <a:gd name="connsiteY2" fmla="*/ 892580 h 892580"/>
              <a:gd name="connsiteX3" fmla="*/ 7539135 w 7539135"/>
              <a:gd name="connsiteY3" fmla="*/ 873919 h 892580"/>
              <a:gd name="connsiteX4" fmla="*/ 59725 w 7539135"/>
              <a:gd name="connsiteY4" fmla="*/ 0 h 892580"/>
              <a:gd name="connsiteX0" fmla="*/ 194 w 7539135"/>
              <a:gd name="connsiteY0" fmla="*/ 0 h 923536"/>
              <a:gd name="connsiteX1" fmla="*/ 0 w 7539135"/>
              <a:gd name="connsiteY1" fmla="*/ 74840 h 923536"/>
              <a:gd name="connsiteX2" fmla="*/ 7212563 w 7539135"/>
              <a:gd name="connsiteY2" fmla="*/ 923536 h 923536"/>
              <a:gd name="connsiteX3" fmla="*/ 7539135 w 7539135"/>
              <a:gd name="connsiteY3" fmla="*/ 904875 h 923536"/>
              <a:gd name="connsiteX4" fmla="*/ 194 w 7539135"/>
              <a:gd name="connsiteY4" fmla="*/ 0 h 923536"/>
              <a:gd name="connsiteX0" fmla="*/ 194 w 7539135"/>
              <a:gd name="connsiteY0" fmla="*/ 0 h 904875"/>
              <a:gd name="connsiteX1" fmla="*/ 0 w 7539135"/>
              <a:gd name="connsiteY1" fmla="*/ 74840 h 904875"/>
              <a:gd name="connsiteX2" fmla="*/ 7212563 w 7539135"/>
              <a:gd name="connsiteY2" fmla="*/ 883055 h 904875"/>
              <a:gd name="connsiteX3" fmla="*/ 7539135 w 7539135"/>
              <a:gd name="connsiteY3" fmla="*/ 904875 h 904875"/>
              <a:gd name="connsiteX4" fmla="*/ 194 w 7539135"/>
              <a:gd name="connsiteY4" fmla="*/ 0 h 904875"/>
              <a:gd name="connsiteX0" fmla="*/ 194 w 7703442"/>
              <a:gd name="connsiteY0" fmla="*/ 0 h 1016794"/>
              <a:gd name="connsiteX1" fmla="*/ 0 w 7703442"/>
              <a:gd name="connsiteY1" fmla="*/ 74840 h 1016794"/>
              <a:gd name="connsiteX2" fmla="*/ 7212563 w 7703442"/>
              <a:gd name="connsiteY2" fmla="*/ 883055 h 1016794"/>
              <a:gd name="connsiteX3" fmla="*/ 7703442 w 7703442"/>
              <a:gd name="connsiteY3" fmla="*/ 1016794 h 1016794"/>
              <a:gd name="connsiteX4" fmla="*/ 194 w 7703442"/>
              <a:gd name="connsiteY4" fmla="*/ 0 h 1016794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12563 w 7674867"/>
              <a:gd name="connsiteY2" fmla="*/ 883055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30680"/>
              <a:gd name="connsiteX1" fmla="*/ 0 w 7674867"/>
              <a:gd name="connsiteY1" fmla="*/ 74840 h 930680"/>
              <a:gd name="connsiteX2" fmla="*/ 7293526 w 7674867"/>
              <a:gd name="connsiteY2" fmla="*/ 930680 h 930680"/>
              <a:gd name="connsiteX3" fmla="*/ 7674867 w 7674867"/>
              <a:gd name="connsiteY3" fmla="*/ 897731 h 930680"/>
              <a:gd name="connsiteX4" fmla="*/ 194 w 7674867"/>
              <a:gd name="connsiteY4" fmla="*/ 0 h 930680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3526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38758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8289 w 7674867"/>
              <a:gd name="connsiteY2" fmla="*/ 661599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28299"/>
              <a:gd name="connsiteX1" fmla="*/ 0 w 7674867"/>
              <a:gd name="connsiteY1" fmla="*/ 74840 h 928299"/>
              <a:gd name="connsiteX2" fmla="*/ 7298289 w 7674867"/>
              <a:gd name="connsiteY2" fmla="*/ 928299 h 928299"/>
              <a:gd name="connsiteX3" fmla="*/ 7674867 w 7674867"/>
              <a:gd name="connsiteY3" fmla="*/ 897731 h 928299"/>
              <a:gd name="connsiteX4" fmla="*/ 194 w 7674867"/>
              <a:gd name="connsiteY4" fmla="*/ 0 h 928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74867" h="928299">
                <a:moveTo>
                  <a:pt x="194" y="0"/>
                </a:moveTo>
                <a:cubicBezTo>
                  <a:pt x="129" y="24947"/>
                  <a:pt x="65" y="49893"/>
                  <a:pt x="0" y="74840"/>
                </a:cubicBezTo>
                <a:lnTo>
                  <a:pt x="7298289" y="928299"/>
                </a:lnTo>
                <a:lnTo>
                  <a:pt x="7674867" y="897731"/>
                </a:lnTo>
                <a:lnTo>
                  <a:pt x="19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Freeform 5"/>
          <p:cNvSpPr/>
          <p:nvPr/>
        </p:nvSpPr>
        <p:spPr>
          <a:xfrm>
            <a:off x="-3175" y="5695950"/>
            <a:ext cx="9147175" cy="930275"/>
          </a:xfrm>
          <a:custGeom>
            <a:avLst/>
            <a:gdLst>
              <a:gd name="connsiteX0" fmla="*/ 9153331 w 9153331"/>
              <a:gd name="connsiteY0" fmla="*/ 0 h 951723"/>
              <a:gd name="connsiteX1" fmla="*/ 0 w 9153331"/>
              <a:gd name="connsiteY1" fmla="*/ 867747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3331 w 9153331"/>
              <a:gd name="connsiteY0" fmla="*/ 0 h 951723"/>
              <a:gd name="connsiteX1" fmla="*/ 107265 w 9153331"/>
              <a:gd name="connsiteY1" fmla="*/ 901085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5715 w 9155715"/>
              <a:gd name="connsiteY0" fmla="*/ 0 h 951723"/>
              <a:gd name="connsiteX1" fmla="*/ 0 w 9155715"/>
              <a:gd name="connsiteY1" fmla="*/ 865366 h 951723"/>
              <a:gd name="connsiteX2" fmla="*/ 2384 w 9155715"/>
              <a:gd name="connsiteY2" fmla="*/ 951723 h 951723"/>
              <a:gd name="connsiteX3" fmla="*/ 9155715 w 9155715"/>
              <a:gd name="connsiteY3" fmla="*/ 83976 h 951723"/>
              <a:gd name="connsiteX4" fmla="*/ 9155715 w 9155715"/>
              <a:gd name="connsiteY4" fmla="*/ 0 h 951723"/>
              <a:gd name="connsiteX0" fmla="*/ 9155715 w 9155715"/>
              <a:gd name="connsiteY0" fmla="*/ 0 h 894573"/>
              <a:gd name="connsiteX1" fmla="*/ 0 w 9155715"/>
              <a:gd name="connsiteY1" fmla="*/ 865366 h 894573"/>
              <a:gd name="connsiteX2" fmla="*/ 197847 w 9155715"/>
              <a:gd name="connsiteY2" fmla="*/ 894573 h 894573"/>
              <a:gd name="connsiteX3" fmla="*/ 9155715 w 9155715"/>
              <a:gd name="connsiteY3" fmla="*/ 83976 h 894573"/>
              <a:gd name="connsiteX4" fmla="*/ 9155715 w 9155715"/>
              <a:gd name="connsiteY4" fmla="*/ 0 h 894573"/>
              <a:gd name="connsiteX0" fmla="*/ 9155715 w 9155715"/>
              <a:gd name="connsiteY0" fmla="*/ 0 h 946961"/>
              <a:gd name="connsiteX1" fmla="*/ 0 w 9155715"/>
              <a:gd name="connsiteY1" fmla="*/ 865366 h 946961"/>
              <a:gd name="connsiteX2" fmla="*/ 4768 w 9155715"/>
              <a:gd name="connsiteY2" fmla="*/ 946961 h 946961"/>
              <a:gd name="connsiteX3" fmla="*/ 9155715 w 9155715"/>
              <a:gd name="connsiteY3" fmla="*/ 83976 h 946961"/>
              <a:gd name="connsiteX4" fmla="*/ 9155715 w 9155715"/>
              <a:gd name="connsiteY4" fmla="*/ 0 h 946961"/>
              <a:gd name="connsiteX0" fmla="*/ 9155715 w 9155715"/>
              <a:gd name="connsiteY0" fmla="*/ 0 h 894574"/>
              <a:gd name="connsiteX1" fmla="*/ 0 w 9155715"/>
              <a:gd name="connsiteY1" fmla="*/ 865366 h 894574"/>
              <a:gd name="connsiteX2" fmla="*/ 97732 w 9155715"/>
              <a:gd name="connsiteY2" fmla="*/ 894574 h 894574"/>
              <a:gd name="connsiteX3" fmla="*/ 9155715 w 9155715"/>
              <a:gd name="connsiteY3" fmla="*/ 83976 h 894574"/>
              <a:gd name="connsiteX4" fmla="*/ 9155715 w 9155715"/>
              <a:gd name="connsiteY4" fmla="*/ 0 h 894574"/>
              <a:gd name="connsiteX0" fmla="*/ 9155715 w 9155715"/>
              <a:gd name="connsiteY0" fmla="*/ 0 h 939818"/>
              <a:gd name="connsiteX1" fmla="*/ 0 w 9155715"/>
              <a:gd name="connsiteY1" fmla="*/ 865366 h 939818"/>
              <a:gd name="connsiteX2" fmla="*/ 2384 w 9155715"/>
              <a:gd name="connsiteY2" fmla="*/ 939818 h 939818"/>
              <a:gd name="connsiteX3" fmla="*/ 9155715 w 9155715"/>
              <a:gd name="connsiteY3" fmla="*/ 83976 h 939818"/>
              <a:gd name="connsiteX4" fmla="*/ 9155715 w 9155715"/>
              <a:gd name="connsiteY4" fmla="*/ 0 h 939818"/>
              <a:gd name="connsiteX0" fmla="*/ 9015078 w 9155715"/>
              <a:gd name="connsiteY0" fmla="*/ 0 h 873143"/>
              <a:gd name="connsiteX1" fmla="*/ 0 w 9155715"/>
              <a:gd name="connsiteY1" fmla="*/ 798691 h 873143"/>
              <a:gd name="connsiteX2" fmla="*/ 2384 w 9155715"/>
              <a:gd name="connsiteY2" fmla="*/ 873143 h 873143"/>
              <a:gd name="connsiteX3" fmla="*/ 9155715 w 9155715"/>
              <a:gd name="connsiteY3" fmla="*/ 17301 h 873143"/>
              <a:gd name="connsiteX4" fmla="*/ 9015078 w 9155715"/>
              <a:gd name="connsiteY4" fmla="*/ 0 h 873143"/>
              <a:gd name="connsiteX0" fmla="*/ 9160482 w 9160482"/>
              <a:gd name="connsiteY0" fmla="*/ 0 h 930293"/>
              <a:gd name="connsiteX1" fmla="*/ 0 w 9160482"/>
              <a:gd name="connsiteY1" fmla="*/ 855841 h 930293"/>
              <a:gd name="connsiteX2" fmla="*/ 2384 w 9160482"/>
              <a:gd name="connsiteY2" fmla="*/ 930293 h 930293"/>
              <a:gd name="connsiteX3" fmla="*/ 9155715 w 9160482"/>
              <a:gd name="connsiteY3" fmla="*/ 74451 h 930293"/>
              <a:gd name="connsiteX4" fmla="*/ 9160482 w 9160482"/>
              <a:gd name="connsiteY4" fmla="*/ 0 h 930293"/>
              <a:gd name="connsiteX0" fmla="*/ 9072286 w 9155715"/>
              <a:gd name="connsiteY0" fmla="*/ 0 h 885050"/>
              <a:gd name="connsiteX1" fmla="*/ 0 w 9155715"/>
              <a:gd name="connsiteY1" fmla="*/ 810598 h 885050"/>
              <a:gd name="connsiteX2" fmla="*/ 2384 w 9155715"/>
              <a:gd name="connsiteY2" fmla="*/ 885050 h 885050"/>
              <a:gd name="connsiteX3" fmla="*/ 9155715 w 9155715"/>
              <a:gd name="connsiteY3" fmla="*/ 29208 h 885050"/>
              <a:gd name="connsiteX4" fmla="*/ 9072286 w 9155715"/>
              <a:gd name="connsiteY4" fmla="*/ 0 h 885050"/>
              <a:gd name="connsiteX0" fmla="*/ 9155715 w 9155715"/>
              <a:gd name="connsiteY0" fmla="*/ 0 h 930294"/>
              <a:gd name="connsiteX1" fmla="*/ 0 w 9155715"/>
              <a:gd name="connsiteY1" fmla="*/ 855842 h 930294"/>
              <a:gd name="connsiteX2" fmla="*/ 2384 w 9155715"/>
              <a:gd name="connsiteY2" fmla="*/ 930294 h 930294"/>
              <a:gd name="connsiteX3" fmla="*/ 9155715 w 9155715"/>
              <a:gd name="connsiteY3" fmla="*/ 74452 h 930294"/>
              <a:gd name="connsiteX4" fmla="*/ 9155715 w 9155715"/>
              <a:gd name="connsiteY4" fmla="*/ 0 h 93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5715" h="930294">
                <a:moveTo>
                  <a:pt x="9155715" y="0"/>
                </a:moveTo>
                <a:lnTo>
                  <a:pt x="0" y="855842"/>
                </a:lnTo>
                <a:cubicBezTo>
                  <a:pt x="795" y="884628"/>
                  <a:pt x="1589" y="901508"/>
                  <a:pt x="2384" y="930294"/>
                </a:cubicBezTo>
                <a:lnTo>
                  <a:pt x="9155715" y="74452"/>
                </a:lnTo>
                <a:lnTo>
                  <a:pt x="915571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29CCC-AD1E-438F-91B3-EEF34111CA0E}" type="datetimeFigureOut">
              <a:rPr/>
              <a:pPr>
                <a:defRPr/>
              </a:pPr>
              <a:t>1/30/2012</a:t>
            </a:fld>
            <a:endParaRPr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7A36A9-9071-42E1-89C8-913207F95D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900931"/>
      </p:ext>
    </p:extLst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"/>
          <p:cNvSpPr/>
          <p:nvPr/>
        </p:nvSpPr>
        <p:spPr>
          <a:xfrm>
            <a:off x="0" y="5730875"/>
            <a:ext cx="9147175" cy="1127125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0 w 9144000"/>
              <a:gd name="connsiteY3" fmla="*/ 1065657 h 1075182"/>
              <a:gd name="connsiteX4" fmla="*/ 20 w 9144000"/>
              <a:gd name="connsiteY4" fmla="*/ 818007 h 1075182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854092 w 9124990"/>
              <a:gd name="connsiteY2" fmla="*/ 585026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9122615 w 9124990"/>
              <a:gd name="connsiteY2" fmla="*/ 1063889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766171 w 9124990"/>
              <a:gd name="connsiteY2" fmla="*/ 508228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8161"/>
              <a:gd name="connsiteY0" fmla="*/ 818007 h 1068407"/>
              <a:gd name="connsiteX1" fmla="*/ 9124990 w 9128161"/>
              <a:gd name="connsiteY1" fmla="*/ 0 h 1068407"/>
              <a:gd name="connsiteX2" fmla="*/ 9127369 w 9128161"/>
              <a:gd name="connsiteY2" fmla="*/ 1068407 h 1068407"/>
              <a:gd name="connsiteX3" fmla="*/ 0 w 9128161"/>
              <a:gd name="connsiteY3" fmla="*/ 1065657 h 1068407"/>
              <a:gd name="connsiteX4" fmla="*/ 20 w 9128161"/>
              <a:gd name="connsiteY4" fmla="*/ 818007 h 1068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28161" h="1068407">
                <a:moveTo>
                  <a:pt x="20" y="818007"/>
                </a:moveTo>
                <a:lnTo>
                  <a:pt x="9124990" y="0"/>
                </a:lnTo>
                <a:cubicBezTo>
                  <a:pt x="9124198" y="354630"/>
                  <a:pt x="9128161" y="713777"/>
                  <a:pt x="9127369" y="1068407"/>
                </a:cubicBezTo>
                <a:lnTo>
                  <a:pt x="0" y="1065657"/>
                </a:lnTo>
                <a:cubicBezTo>
                  <a:pt x="7" y="983107"/>
                  <a:pt x="13" y="900557"/>
                  <a:pt x="20" y="818007"/>
                </a:cubicBezTo>
                <a:close/>
              </a:path>
            </a:pathLst>
          </a:custGeom>
          <a:gradFill>
            <a:gsLst>
              <a:gs pos="39000">
                <a:schemeClr val="accent3"/>
              </a:gs>
              <a:gs pos="50000">
                <a:schemeClr val="accent3">
                  <a:lumMod val="40000"/>
                  <a:lumOff val="60000"/>
                </a:schemeClr>
              </a:gs>
              <a:gs pos="5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Freeform 2"/>
          <p:cNvSpPr/>
          <p:nvPr/>
        </p:nvSpPr>
        <p:spPr>
          <a:xfrm>
            <a:off x="0" y="5381625"/>
            <a:ext cx="3286125" cy="1208088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6996854"/>
              <a:gd name="connsiteY0" fmla="*/ 0 h 1571625"/>
              <a:gd name="connsiteX1" fmla="*/ 6996854 w 6996854"/>
              <a:gd name="connsiteY1" fmla="*/ 1266825 h 1571625"/>
              <a:gd name="connsiteX2" fmla="*/ 0 w 6996854"/>
              <a:gd name="connsiteY2" fmla="*/ 1571625 h 1571625"/>
              <a:gd name="connsiteX3" fmla="*/ 0 w 6996854"/>
              <a:gd name="connsiteY3" fmla="*/ 0 h 1571625"/>
              <a:gd name="connsiteX0" fmla="*/ 0 w 7583417"/>
              <a:gd name="connsiteY0" fmla="*/ 0 h 800100"/>
              <a:gd name="connsiteX1" fmla="*/ 7583417 w 7583417"/>
              <a:gd name="connsiteY1" fmla="*/ 495300 h 800100"/>
              <a:gd name="connsiteX2" fmla="*/ 586563 w 7583417"/>
              <a:gd name="connsiteY2" fmla="*/ 800100 h 800100"/>
              <a:gd name="connsiteX3" fmla="*/ 0 w 7583417"/>
              <a:gd name="connsiteY3" fmla="*/ 0 h 800100"/>
              <a:gd name="connsiteX0" fmla="*/ 0 w 7017803"/>
              <a:gd name="connsiteY0" fmla="*/ 0 h 1200150"/>
              <a:gd name="connsiteX1" fmla="*/ 7017803 w 7017803"/>
              <a:gd name="connsiteY1" fmla="*/ 895350 h 1200150"/>
              <a:gd name="connsiteX2" fmla="*/ 20949 w 7017803"/>
              <a:gd name="connsiteY2" fmla="*/ 1200150 h 1200150"/>
              <a:gd name="connsiteX3" fmla="*/ 0 w 7017803"/>
              <a:gd name="connsiteY3" fmla="*/ 0 h 1200150"/>
              <a:gd name="connsiteX0" fmla="*/ 0 w 6410292"/>
              <a:gd name="connsiteY0" fmla="*/ 0 h 1752600"/>
              <a:gd name="connsiteX1" fmla="*/ 6410292 w 6410292"/>
              <a:gd name="connsiteY1" fmla="*/ 1752600 h 1752600"/>
              <a:gd name="connsiteX2" fmla="*/ 20949 w 6410292"/>
              <a:gd name="connsiteY2" fmla="*/ 1200150 h 1752600"/>
              <a:gd name="connsiteX3" fmla="*/ 0 w 6410292"/>
              <a:gd name="connsiteY3" fmla="*/ 0 h 1752600"/>
              <a:gd name="connsiteX0" fmla="*/ 0 w 7227290"/>
              <a:gd name="connsiteY0" fmla="*/ 0 h 1200150"/>
              <a:gd name="connsiteX1" fmla="*/ 7227290 w 7227290"/>
              <a:gd name="connsiteY1" fmla="*/ 885825 h 1200150"/>
              <a:gd name="connsiteX2" fmla="*/ 20949 w 7227290"/>
              <a:gd name="connsiteY2" fmla="*/ 1200150 h 1200150"/>
              <a:gd name="connsiteX3" fmla="*/ 0 w 7227290"/>
              <a:gd name="connsiteY3" fmla="*/ 0 h 1200150"/>
              <a:gd name="connsiteX0" fmla="*/ 0 w 7227290"/>
              <a:gd name="connsiteY0" fmla="*/ 0 h 885825"/>
              <a:gd name="connsiteX1" fmla="*/ 7227290 w 7227290"/>
              <a:gd name="connsiteY1" fmla="*/ 885825 h 885825"/>
              <a:gd name="connsiteX2" fmla="*/ 555141 w 7227290"/>
              <a:gd name="connsiteY2" fmla="*/ 862013 h 885825"/>
              <a:gd name="connsiteX3" fmla="*/ 0 w 7227290"/>
              <a:gd name="connsiteY3" fmla="*/ 0 h 885825"/>
              <a:gd name="connsiteX0" fmla="*/ 0 w 7227290"/>
              <a:gd name="connsiteY0" fmla="*/ 0 h 1207294"/>
              <a:gd name="connsiteX1" fmla="*/ 7227290 w 7227290"/>
              <a:gd name="connsiteY1" fmla="*/ 885825 h 1207294"/>
              <a:gd name="connsiteX2" fmla="*/ 0 w 7227290"/>
              <a:gd name="connsiteY2" fmla="*/ 1207294 h 1207294"/>
              <a:gd name="connsiteX3" fmla="*/ 0 w 7227290"/>
              <a:gd name="connsiteY3" fmla="*/ 0 h 1207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27290" h="1207294">
                <a:moveTo>
                  <a:pt x="0" y="0"/>
                </a:moveTo>
                <a:lnTo>
                  <a:pt x="7227290" y="885825"/>
                </a:lnTo>
                <a:lnTo>
                  <a:pt x="0" y="1207294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24000">
                <a:srgbClr val="333333"/>
              </a:gs>
              <a:gs pos="90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Freeform 3"/>
          <p:cNvSpPr/>
          <p:nvPr/>
        </p:nvSpPr>
        <p:spPr>
          <a:xfrm>
            <a:off x="-3175" y="5695950"/>
            <a:ext cx="9147175" cy="930275"/>
          </a:xfrm>
          <a:custGeom>
            <a:avLst/>
            <a:gdLst>
              <a:gd name="connsiteX0" fmla="*/ 9153331 w 9153331"/>
              <a:gd name="connsiteY0" fmla="*/ 0 h 951723"/>
              <a:gd name="connsiteX1" fmla="*/ 0 w 9153331"/>
              <a:gd name="connsiteY1" fmla="*/ 867747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3331 w 9153331"/>
              <a:gd name="connsiteY0" fmla="*/ 0 h 951723"/>
              <a:gd name="connsiteX1" fmla="*/ 107265 w 9153331"/>
              <a:gd name="connsiteY1" fmla="*/ 901085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5715 w 9155715"/>
              <a:gd name="connsiteY0" fmla="*/ 0 h 951723"/>
              <a:gd name="connsiteX1" fmla="*/ 0 w 9155715"/>
              <a:gd name="connsiteY1" fmla="*/ 865366 h 951723"/>
              <a:gd name="connsiteX2" fmla="*/ 2384 w 9155715"/>
              <a:gd name="connsiteY2" fmla="*/ 951723 h 951723"/>
              <a:gd name="connsiteX3" fmla="*/ 9155715 w 9155715"/>
              <a:gd name="connsiteY3" fmla="*/ 83976 h 951723"/>
              <a:gd name="connsiteX4" fmla="*/ 9155715 w 9155715"/>
              <a:gd name="connsiteY4" fmla="*/ 0 h 951723"/>
              <a:gd name="connsiteX0" fmla="*/ 9155715 w 9155715"/>
              <a:gd name="connsiteY0" fmla="*/ 0 h 894573"/>
              <a:gd name="connsiteX1" fmla="*/ 0 w 9155715"/>
              <a:gd name="connsiteY1" fmla="*/ 865366 h 894573"/>
              <a:gd name="connsiteX2" fmla="*/ 197847 w 9155715"/>
              <a:gd name="connsiteY2" fmla="*/ 894573 h 894573"/>
              <a:gd name="connsiteX3" fmla="*/ 9155715 w 9155715"/>
              <a:gd name="connsiteY3" fmla="*/ 83976 h 894573"/>
              <a:gd name="connsiteX4" fmla="*/ 9155715 w 9155715"/>
              <a:gd name="connsiteY4" fmla="*/ 0 h 894573"/>
              <a:gd name="connsiteX0" fmla="*/ 9155715 w 9155715"/>
              <a:gd name="connsiteY0" fmla="*/ 0 h 946961"/>
              <a:gd name="connsiteX1" fmla="*/ 0 w 9155715"/>
              <a:gd name="connsiteY1" fmla="*/ 865366 h 946961"/>
              <a:gd name="connsiteX2" fmla="*/ 4768 w 9155715"/>
              <a:gd name="connsiteY2" fmla="*/ 946961 h 946961"/>
              <a:gd name="connsiteX3" fmla="*/ 9155715 w 9155715"/>
              <a:gd name="connsiteY3" fmla="*/ 83976 h 946961"/>
              <a:gd name="connsiteX4" fmla="*/ 9155715 w 9155715"/>
              <a:gd name="connsiteY4" fmla="*/ 0 h 946961"/>
              <a:gd name="connsiteX0" fmla="*/ 9155715 w 9155715"/>
              <a:gd name="connsiteY0" fmla="*/ 0 h 894574"/>
              <a:gd name="connsiteX1" fmla="*/ 0 w 9155715"/>
              <a:gd name="connsiteY1" fmla="*/ 865366 h 894574"/>
              <a:gd name="connsiteX2" fmla="*/ 97732 w 9155715"/>
              <a:gd name="connsiteY2" fmla="*/ 894574 h 894574"/>
              <a:gd name="connsiteX3" fmla="*/ 9155715 w 9155715"/>
              <a:gd name="connsiteY3" fmla="*/ 83976 h 894574"/>
              <a:gd name="connsiteX4" fmla="*/ 9155715 w 9155715"/>
              <a:gd name="connsiteY4" fmla="*/ 0 h 894574"/>
              <a:gd name="connsiteX0" fmla="*/ 9155715 w 9155715"/>
              <a:gd name="connsiteY0" fmla="*/ 0 h 939818"/>
              <a:gd name="connsiteX1" fmla="*/ 0 w 9155715"/>
              <a:gd name="connsiteY1" fmla="*/ 865366 h 939818"/>
              <a:gd name="connsiteX2" fmla="*/ 2384 w 9155715"/>
              <a:gd name="connsiteY2" fmla="*/ 939818 h 939818"/>
              <a:gd name="connsiteX3" fmla="*/ 9155715 w 9155715"/>
              <a:gd name="connsiteY3" fmla="*/ 83976 h 939818"/>
              <a:gd name="connsiteX4" fmla="*/ 9155715 w 9155715"/>
              <a:gd name="connsiteY4" fmla="*/ 0 h 939818"/>
              <a:gd name="connsiteX0" fmla="*/ 9015078 w 9155715"/>
              <a:gd name="connsiteY0" fmla="*/ 0 h 873143"/>
              <a:gd name="connsiteX1" fmla="*/ 0 w 9155715"/>
              <a:gd name="connsiteY1" fmla="*/ 798691 h 873143"/>
              <a:gd name="connsiteX2" fmla="*/ 2384 w 9155715"/>
              <a:gd name="connsiteY2" fmla="*/ 873143 h 873143"/>
              <a:gd name="connsiteX3" fmla="*/ 9155715 w 9155715"/>
              <a:gd name="connsiteY3" fmla="*/ 17301 h 873143"/>
              <a:gd name="connsiteX4" fmla="*/ 9015078 w 9155715"/>
              <a:gd name="connsiteY4" fmla="*/ 0 h 873143"/>
              <a:gd name="connsiteX0" fmla="*/ 9160482 w 9160482"/>
              <a:gd name="connsiteY0" fmla="*/ 0 h 930293"/>
              <a:gd name="connsiteX1" fmla="*/ 0 w 9160482"/>
              <a:gd name="connsiteY1" fmla="*/ 855841 h 930293"/>
              <a:gd name="connsiteX2" fmla="*/ 2384 w 9160482"/>
              <a:gd name="connsiteY2" fmla="*/ 930293 h 930293"/>
              <a:gd name="connsiteX3" fmla="*/ 9155715 w 9160482"/>
              <a:gd name="connsiteY3" fmla="*/ 74451 h 930293"/>
              <a:gd name="connsiteX4" fmla="*/ 9160482 w 9160482"/>
              <a:gd name="connsiteY4" fmla="*/ 0 h 930293"/>
              <a:gd name="connsiteX0" fmla="*/ 9072286 w 9155715"/>
              <a:gd name="connsiteY0" fmla="*/ 0 h 885050"/>
              <a:gd name="connsiteX1" fmla="*/ 0 w 9155715"/>
              <a:gd name="connsiteY1" fmla="*/ 810598 h 885050"/>
              <a:gd name="connsiteX2" fmla="*/ 2384 w 9155715"/>
              <a:gd name="connsiteY2" fmla="*/ 885050 h 885050"/>
              <a:gd name="connsiteX3" fmla="*/ 9155715 w 9155715"/>
              <a:gd name="connsiteY3" fmla="*/ 29208 h 885050"/>
              <a:gd name="connsiteX4" fmla="*/ 9072286 w 9155715"/>
              <a:gd name="connsiteY4" fmla="*/ 0 h 885050"/>
              <a:gd name="connsiteX0" fmla="*/ 9155715 w 9155715"/>
              <a:gd name="connsiteY0" fmla="*/ 0 h 930294"/>
              <a:gd name="connsiteX1" fmla="*/ 0 w 9155715"/>
              <a:gd name="connsiteY1" fmla="*/ 855842 h 930294"/>
              <a:gd name="connsiteX2" fmla="*/ 2384 w 9155715"/>
              <a:gd name="connsiteY2" fmla="*/ 930294 h 930294"/>
              <a:gd name="connsiteX3" fmla="*/ 9155715 w 9155715"/>
              <a:gd name="connsiteY3" fmla="*/ 74452 h 930294"/>
              <a:gd name="connsiteX4" fmla="*/ 9155715 w 9155715"/>
              <a:gd name="connsiteY4" fmla="*/ 0 h 93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5715" h="930294">
                <a:moveTo>
                  <a:pt x="9155715" y="0"/>
                </a:moveTo>
                <a:lnTo>
                  <a:pt x="0" y="855842"/>
                </a:lnTo>
                <a:cubicBezTo>
                  <a:pt x="795" y="884628"/>
                  <a:pt x="1589" y="901508"/>
                  <a:pt x="2384" y="930294"/>
                </a:cubicBezTo>
                <a:lnTo>
                  <a:pt x="9155715" y="74452"/>
                </a:lnTo>
                <a:lnTo>
                  <a:pt x="915571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Freeform 4"/>
          <p:cNvSpPr/>
          <p:nvPr/>
        </p:nvSpPr>
        <p:spPr>
          <a:xfrm>
            <a:off x="0" y="5346700"/>
            <a:ext cx="3425825" cy="944563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2830674 w 7605568"/>
              <a:gd name="connsiteY2" fmla="*/ 806612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2930931"/>
              <a:gd name="connsiteY0" fmla="*/ 0 h 806612"/>
              <a:gd name="connsiteX1" fmla="*/ 0 w 2930931"/>
              <a:gd name="connsiteY1" fmla="*/ 75665 h 806612"/>
              <a:gd name="connsiteX2" fmla="*/ 2830674 w 2930931"/>
              <a:gd name="connsiteY2" fmla="*/ 806612 h 806612"/>
              <a:gd name="connsiteX3" fmla="*/ 2930931 w 2930931"/>
              <a:gd name="connsiteY3" fmla="*/ 785765 h 806612"/>
              <a:gd name="connsiteX4" fmla="*/ 1 w 2930931"/>
              <a:gd name="connsiteY4" fmla="*/ 0 h 806612"/>
              <a:gd name="connsiteX0" fmla="*/ 1 w 3204530"/>
              <a:gd name="connsiteY0" fmla="*/ 0 h 944725"/>
              <a:gd name="connsiteX1" fmla="*/ 0 w 3204530"/>
              <a:gd name="connsiteY1" fmla="*/ 75665 h 944725"/>
              <a:gd name="connsiteX2" fmla="*/ 3204530 w 3204530"/>
              <a:gd name="connsiteY2" fmla="*/ 944725 h 944725"/>
              <a:gd name="connsiteX3" fmla="*/ 2930931 w 3204530"/>
              <a:gd name="connsiteY3" fmla="*/ 785765 h 944725"/>
              <a:gd name="connsiteX4" fmla="*/ 1 w 3204530"/>
              <a:gd name="connsiteY4" fmla="*/ 0 h 944725"/>
              <a:gd name="connsiteX0" fmla="*/ 1 w 3426231"/>
              <a:gd name="connsiteY0" fmla="*/ 0 h 944725"/>
              <a:gd name="connsiteX1" fmla="*/ 0 w 3426231"/>
              <a:gd name="connsiteY1" fmla="*/ 75665 h 944725"/>
              <a:gd name="connsiteX2" fmla="*/ 3204530 w 3426231"/>
              <a:gd name="connsiteY2" fmla="*/ 944725 h 944725"/>
              <a:gd name="connsiteX3" fmla="*/ 3426231 w 3426231"/>
              <a:gd name="connsiteY3" fmla="*/ 923877 h 944725"/>
              <a:gd name="connsiteX4" fmla="*/ 1 w 3426231"/>
              <a:gd name="connsiteY4" fmla="*/ 0 h 944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26231" h="944725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3204530" y="944725"/>
                </a:lnTo>
                <a:lnTo>
                  <a:pt x="3426231" y="923877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B236A9-0232-41D2-B2B4-25BEAA82BB93}" type="datetimeFigureOut">
              <a:rPr/>
              <a:pPr>
                <a:defRPr/>
              </a:pPr>
              <a:t>1/30/2012</a:t>
            </a:fld>
            <a:endParaRPr/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B27F9F-D40E-42F9-9C26-99D8A16877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4292269"/>
      </p:ext>
    </p:extLst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/>
          <p:nvPr/>
        </p:nvSpPr>
        <p:spPr>
          <a:xfrm>
            <a:off x="0" y="5010150"/>
            <a:ext cx="7439025" cy="157162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15827" h="1571625">
                <a:moveTo>
                  <a:pt x="0" y="0"/>
                </a:moveTo>
                <a:lnTo>
                  <a:pt x="7415827" y="866775"/>
                </a:lnTo>
                <a:lnTo>
                  <a:pt x="0" y="157162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24000">
                <a:srgbClr val="333333"/>
              </a:gs>
              <a:gs pos="90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Freeform 5"/>
          <p:cNvSpPr/>
          <p:nvPr/>
        </p:nvSpPr>
        <p:spPr>
          <a:xfrm>
            <a:off x="0" y="5730875"/>
            <a:ext cx="9147175" cy="1127125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0 w 9144000"/>
              <a:gd name="connsiteY3" fmla="*/ 1065657 h 1075182"/>
              <a:gd name="connsiteX4" fmla="*/ 20 w 9144000"/>
              <a:gd name="connsiteY4" fmla="*/ 818007 h 1075182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854092 w 9124990"/>
              <a:gd name="connsiteY2" fmla="*/ 585026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9122615 w 9124990"/>
              <a:gd name="connsiteY2" fmla="*/ 1063889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766171 w 9124990"/>
              <a:gd name="connsiteY2" fmla="*/ 508228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8161"/>
              <a:gd name="connsiteY0" fmla="*/ 818007 h 1068407"/>
              <a:gd name="connsiteX1" fmla="*/ 9124990 w 9128161"/>
              <a:gd name="connsiteY1" fmla="*/ 0 h 1068407"/>
              <a:gd name="connsiteX2" fmla="*/ 9127369 w 9128161"/>
              <a:gd name="connsiteY2" fmla="*/ 1068407 h 1068407"/>
              <a:gd name="connsiteX3" fmla="*/ 0 w 9128161"/>
              <a:gd name="connsiteY3" fmla="*/ 1065657 h 1068407"/>
              <a:gd name="connsiteX4" fmla="*/ 20 w 9128161"/>
              <a:gd name="connsiteY4" fmla="*/ 818007 h 1068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28161" h="1068407">
                <a:moveTo>
                  <a:pt x="20" y="818007"/>
                </a:moveTo>
                <a:lnTo>
                  <a:pt x="9124990" y="0"/>
                </a:lnTo>
                <a:cubicBezTo>
                  <a:pt x="9124198" y="354630"/>
                  <a:pt x="9128161" y="713777"/>
                  <a:pt x="9127369" y="1068407"/>
                </a:cubicBezTo>
                <a:lnTo>
                  <a:pt x="0" y="1065657"/>
                </a:lnTo>
                <a:cubicBezTo>
                  <a:pt x="7" y="983107"/>
                  <a:pt x="13" y="900557"/>
                  <a:pt x="20" y="818007"/>
                </a:cubicBezTo>
                <a:close/>
              </a:path>
            </a:pathLst>
          </a:custGeom>
          <a:gradFill>
            <a:gsLst>
              <a:gs pos="39000">
                <a:schemeClr val="accent1"/>
              </a:gs>
              <a:gs pos="50000">
                <a:schemeClr val="accent1">
                  <a:lumMod val="40000"/>
                  <a:lumOff val="60000"/>
                </a:schemeClr>
              </a:gs>
              <a:gs pos="5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0" y="4973638"/>
            <a:ext cx="7675563" cy="928687"/>
          </a:xfrm>
          <a:custGeom>
            <a:avLst/>
            <a:gdLst>
              <a:gd name="connsiteX0" fmla="*/ 0 w 7548466"/>
              <a:gd name="connsiteY0" fmla="*/ 0 h 933061"/>
              <a:gd name="connsiteX1" fmla="*/ 9331 w 7548466"/>
              <a:gd name="connsiteY1" fmla="*/ 65314 h 933061"/>
              <a:gd name="connsiteX2" fmla="*/ 7221894 w 7548466"/>
              <a:gd name="connsiteY2" fmla="*/ 933061 h 933061"/>
              <a:gd name="connsiteX3" fmla="*/ 7548466 w 7548466"/>
              <a:gd name="connsiteY3" fmla="*/ 914400 h 933061"/>
              <a:gd name="connsiteX4" fmla="*/ 0 w 7548466"/>
              <a:gd name="connsiteY4" fmla="*/ 0 h 933061"/>
              <a:gd name="connsiteX0" fmla="*/ 131163 w 7539135"/>
              <a:gd name="connsiteY0" fmla="*/ 0 h 1042598"/>
              <a:gd name="connsiteX1" fmla="*/ 0 w 7539135"/>
              <a:gd name="connsiteY1" fmla="*/ 174851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0 w 7407972"/>
              <a:gd name="connsiteY0" fmla="*/ 0 h 1042598"/>
              <a:gd name="connsiteX1" fmla="*/ 85531 w 7407972"/>
              <a:gd name="connsiteY1" fmla="*/ 134370 h 1042598"/>
              <a:gd name="connsiteX2" fmla="*/ 7081400 w 7407972"/>
              <a:gd name="connsiteY2" fmla="*/ 1042598 h 1042598"/>
              <a:gd name="connsiteX3" fmla="*/ 7407972 w 7407972"/>
              <a:gd name="connsiteY3" fmla="*/ 1023937 h 1042598"/>
              <a:gd name="connsiteX4" fmla="*/ 0 w 7407972"/>
              <a:gd name="connsiteY4" fmla="*/ 0 h 1042598"/>
              <a:gd name="connsiteX0" fmla="*/ 131163 w 7539135"/>
              <a:gd name="connsiteY0" fmla="*/ 0 h 1042598"/>
              <a:gd name="connsiteX1" fmla="*/ 0 w 7539135"/>
              <a:gd name="connsiteY1" fmla="*/ 193902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59725 w 7539135"/>
              <a:gd name="connsiteY0" fmla="*/ 0 h 892580"/>
              <a:gd name="connsiteX1" fmla="*/ 0 w 7539135"/>
              <a:gd name="connsiteY1" fmla="*/ 43884 h 892580"/>
              <a:gd name="connsiteX2" fmla="*/ 7212563 w 7539135"/>
              <a:gd name="connsiteY2" fmla="*/ 892580 h 892580"/>
              <a:gd name="connsiteX3" fmla="*/ 7539135 w 7539135"/>
              <a:gd name="connsiteY3" fmla="*/ 873919 h 892580"/>
              <a:gd name="connsiteX4" fmla="*/ 59725 w 7539135"/>
              <a:gd name="connsiteY4" fmla="*/ 0 h 892580"/>
              <a:gd name="connsiteX0" fmla="*/ 194 w 7539135"/>
              <a:gd name="connsiteY0" fmla="*/ 0 h 923536"/>
              <a:gd name="connsiteX1" fmla="*/ 0 w 7539135"/>
              <a:gd name="connsiteY1" fmla="*/ 74840 h 923536"/>
              <a:gd name="connsiteX2" fmla="*/ 7212563 w 7539135"/>
              <a:gd name="connsiteY2" fmla="*/ 923536 h 923536"/>
              <a:gd name="connsiteX3" fmla="*/ 7539135 w 7539135"/>
              <a:gd name="connsiteY3" fmla="*/ 904875 h 923536"/>
              <a:gd name="connsiteX4" fmla="*/ 194 w 7539135"/>
              <a:gd name="connsiteY4" fmla="*/ 0 h 923536"/>
              <a:gd name="connsiteX0" fmla="*/ 194 w 7539135"/>
              <a:gd name="connsiteY0" fmla="*/ 0 h 904875"/>
              <a:gd name="connsiteX1" fmla="*/ 0 w 7539135"/>
              <a:gd name="connsiteY1" fmla="*/ 74840 h 904875"/>
              <a:gd name="connsiteX2" fmla="*/ 7212563 w 7539135"/>
              <a:gd name="connsiteY2" fmla="*/ 883055 h 904875"/>
              <a:gd name="connsiteX3" fmla="*/ 7539135 w 7539135"/>
              <a:gd name="connsiteY3" fmla="*/ 904875 h 904875"/>
              <a:gd name="connsiteX4" fmla="*/ 194 w 7539135"/>
              <a:gd name="connsiteY4" fmla="*/ 0 h 904875"/>
              <a:gd name="connsiteX0" fmla="*/ 194 w 7703442"/>
              <a:gd name="connsiteY0" fmla="*/ 0 h 1016794"/>
              <a:gd name="connsiteX1" fmla="*/ 0 w 7703442"/>
              <a:gd name="connsiteY1" fmla="*/ 74840 h 1016794"/>
              <a:gd name="connsiteX2" fmla="*/ 7212563 w 7703442"/>
              <a:gd name="connsiteY2" fmla="*/ 883055 h 1016794"/>
              <a:gd name="connsiteX3" fmla="*/ 7703442 w 7703442"/>
              <a:gd name="connsiteY3" fmla="*/ 1016794 h 1016794"/>
              <a:gd name="connsiteX4" fmla="*/ 194 w 7703442"/>
              <a:gd name="connsiteY4" fmla="*/ 0 h 1016794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12563 w 7674867"/>
              <a:gd name="connsiteY2" fmla="*/ 883055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30680"/>
              <a:gd name="connsiteX1" fmla="*/ 0 w 7674867"/>
              <a:gd name="connsiteY1" fmla="*/ 74840 h 930680"/>
              <a:gd name="connsiteX2" fmla="*/ 7293526 w 7674867"/>
              <a:gd name="connsiteY2" fmla="*/ 930680 h 930680"/>
              <a:gd name="connsiteX3" fmla="*/ 7674867 w 7674867"/>
              <a:gd name="connsiteY3" fmla="*/ 897731 h 930680"/>
              <a:gd name="connsiteX4" fmla="*/ 194 w 7674867"/>
              <a:gd name="connsiteY4" fmla="*/ 0 h 930680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3526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38758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8289 w 7674867"/>
              <a:gd name="connsiteY2" fmla="*/ 661599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28299"/>
              <a:gd name="connsiteX1" fmla="*/ 0 w 7674867"/>
              <a:gd name="connsiteY1" fmla="*/ 74840 h 928299"/>
              <a:gd name="connsiteX2" fmla="*/ 7298289 w 7674867"/>
              <a:gd name="connsiteY2" fmla="*/ 928299 h 928299"/>
              <a:gd name="connsiteX3" fmla="*/ 7674867 w 7674867"/>
              <a:gd name="connsiteY3" fmla="*/ 897731 h 928299"/>
              <a:gd name="connsiteX4" fmla="*/ 194 w 7674867"/>
              <a:gd name="connsiteY4" fmla="*/ 0 h 928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74867" h="928299">
                <a:moveTo>
                  <a:pt x="194" y="0"/>
                </a:moveTo>
                <a:cubicBezTo>
                  <a:pt x="129" y="24947"/>
                  <a:pt x="65" y="49893"/>
                  <a:pt x="0" y="74840"/>
                </a:cubicBezTo>
                <a:lnTo>
                  <a:pt x="7298289" y="928299"/>
                </a:lnTo>
                <a:lnTo>
                  <a:pt x="7674867" y="897731"/>
                </a:lnTo>
                <a:lnTo>
                  <a:pt x="19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3175" y="5695950"/>
            <a:ext cx="9147175" cy="930275"/>
          </a:xfrm>
          <a:custGeom>
            <a:avLst/>
            <a:gdLst>
              <a:gd name="connsiteX0" fmla="*/ 9153331 w 9153331"/>
              <a:gd name="connsiteY0" fmla="*/ 0 h 951723"/>
              <a:gd name="connsiteX1" fmla="*/ 0 w 9153331"/>
              <a:gd name="connsiteY1" fmla="*/ 867747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3331 w 9153331"/>
              <a:gd name="connsiteY0" fmla="*/ 0 h 951723"/>
              <a:gd name="connsiteX1" fmla="*/ 107265 w 9153331"/>
              <a:gd name="connsiteY1" fmla="*/ 901085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5715 w 9155715"/>
              <a:gd name="connsiteY0" fmla="*/ 0 h 951723"/>
              <a:gd name="connsiteX1" fmla="*/ 0 w 9155715"/>
              <a:gd name="connsiteY1" fmla="*/ 865366 h 951723"/>
              <a:gd name="connsiteX2" fmla="*/ 2384 w 9155715"/>
              <a:gd name="connsiteY2" fmla="*/ 951723 h 951723"/>
              <a:gd name="connsiteX3" fmla="*/ 9155715 w 9155715"/>
              <a:gd name="connsiteY3" fmla="*/ 83976 h 951723"/>
              <a:gd name="connsiteX4" fmla="*/ 9155715 w 9155715"/>
              <a:gd name="connsiteY4" fmla="*/ 0 h 951723"/>
              <a:gd name="connsiteX0" fmla="*/ 9155715 w 9155715"/>
              <a:gd name="connsiteY0" fmla="*/ 0 h 894573"/>
              <a:gd name="connsiteX1" fmla="*/ 0 w 9155715"/>
              <a:gd name="connsiteY1" fmla="*/ 865366 h 894573"/>
              <a:gd name="connsiteX2" fmla="*/ 197847 w 9155715"/>
              <a:gd name="connsiteY2" fmla="*/ 894573 h 894573"/>
              <a:gd name="connsiteX3" fmla="*/ 9155715 w 9155715"/>
              <a:gd name="connsiteY3" fmla="*/ 83976 h 894573"/>
              <a:gd name="connsiteX4" fmla="*/ 9155715 w 9155715"/>
              <a:gd name="connsiteY4" fmla="*/ 0 h 894573"/>
              <a:gd name="connsiteX0" fmla="*/ 9155715 w 9155715"/>
              <a:gd name="connsiteY0" fmla="*/ 0 h 946961"/>
              <a:gd name="connsiteX1" fmla="*/ 0 w 9155715"/>
              <a:gd name="connsiteY1" fmla="*/ 865366 h 946961"/>
              <a:gd name="connsiteX2" fmla="*/ 4768 w 9155715"/>
              <a:gd name="connsiteY2" fmla="*/ 946961 h 946961"/>
              <a:gd name="connsiteX3" fmla="*/ 9155715 w 9155715"/>
              <a:gd name="connsiteY3" fmla="*/ 83976 h 946961"/>
              <a:gd name="connsiteX4" fmla="*/ 9155715 w 9155715"/>
              <a:gd name="connsiteY4" fmla="*/ 0 h 946961"/>
              <a:gd name="connsiteX0" fmla="*/ 9155715 w 9155715"/>
              <a:gd name="connsiteY0" fmla="*/ 0 h 894574"/>
              <a:gd name="connsiteX1" fmla="*/ 0 w 9155715"/>
              <a:gd name="connsiteY1" fmla="*/ 865366 h 894574"/>
              <a:gd name="connsiteX2" fmla="*/ 97732 w 9155715"/>
              <a:gd name="connsiteY2" fmla="*/ 894574 h 894574"/>
              <a:gd name="connsiteX3" fmla="*/ 9155715 w 9155715"/>
              <a:gd name="connsiteY3" fmla="*/ 83976 h 894574"/>
              <a:gd name="connsiteX4" fmla="*/ 9155715 w 9155715"/>
              <a:gd name="connsiteY4" fmla="*/ 0 h 894574"/>
              <a:gd name="connsiteX0" fmla="*/ 9155715 w 9155715"/>
              <a:gd name="connsiteY0" fmla="*/ 0 h 939818"/>
              <a:gd name="connsiteX1" fmla="*/ 0 w 9155715"/>
              <a:gd name="connsiteY1" fmla="*/ 865366 h 939818"/>
              <a:gd name="connsiteX2" fmla="*/ 2384 w 9155715"/>
              <a:gd name="connsiteY2" fmla="*/ 939818 h 939818"/>
              <a:gd name="connsiteX3" fmla="*/ 9155715 w 9155715"/>
              <a:gd name="connsiteY3" fmla="*/ 83976 h 939818"/>
              <a:gd name="connsiteX4" fmla="*/ 9155715 w 9155715"/>
              <a:gd name="connsiteY4" fmla="*/ 0 h 939818"/>
              <a:gd name="connsiteX0" fmla="*/ 9015078 w 9155715"/>
              <a:gd name="connsiteY0" fmla="*/ 0 h 873143"/>
              <a:gd name="connsiteX1" fmla="*/ 0 w 9155715"/>
              <a:gd name="connsiteY1" fmla="*/ 798691 h 873143"/>
              <a:gd name="connsiteX2" fmla="*/ 2384 w 9155715"/>
              <a:gd name="connsiteY2" fmla="*/ 873143 h 873143"/>
              <a:gd name="connsiteX3" fmla="*/ 9155715 w 9155715"/>
              <a:gd name="connsiteY3" fmla="*/ 17301 h 873143"/>
              <a:gd name="connsiteX4" fmla="*/ 9015078 w 9155715"/>
              <a:gd name="connsiteY4" fmla="*/ 0 h 873143"/>
              <a:gd name="connsiteX0" fmla="*/ 9160482 w 9160482"/>
              <a:gd name="connsiteY0" fmla="*/ 0 h 930293"/>
              <a:gd name="connsiteX1" fmla="*/ 0 w 9160482"/>
              <a:gd name="connsiteY1" fmla="*/ 855841 h 930293"/>
              <a:gd name="connsiteX2" fmla="*/ 2384 w 9160482"/>
              <a:gd name="connsiteY2" fmla="*/ 930293 h 930293"/>
              <a:gd name="connsiteX3" fmla="*/ 9155715 w 9160482"/>
              <a:gd name="connsiteY3" fmla="*/ 74451 h 930293"/>
              <a:gd name="connsiteX4" fmla="*/ 9160482 w 9160482"/>
              <a:gd name="connsiteY4" fmla="*/ 0 h 930293"/>
              <a:gd name="connsiteX0" fmla="*/ 9072286 w 9155715"/>
              <a:gd name="connsiteY0" fmla="*/ 0 h 885050"/>
              <a:gd name="connsiteX1" fmla="*/ 0 w 9155715"/>
              <a:gd name="connsiteY1" fmla="*/ 810598 h 885050"/>
              <a:gd name="connsiteX2" fmla="*/ 2384 w 9155715"/>
              <a:gd name="connsiteY2" fmla="*/ 885050 h 885050"/>
              <a:gd name="connsiteX3" fmla="*/ 9155715 w 9155715"/>
              <a:gd name="connsiteY3" fmla="*/ 29208 h 885050"/>
              <a:gd name="connsiteX4" fmla="*/ 9072286 w 9155715"/>
              <a:gd name="connsiteY4" fmla="*/ 0 h 885050"/>
              <a:gd name="connsiteX0" fmla="*/ 9155715 w 9155715"/>
              <a:gd name="connsiteY0" fmla="*/ 0 h 930294"/>
              <a:gd name="connsiteX1" fmla="*/ 0 w 9155715"/>
              <a:gd name="connsiteY1" fmla="*/ 855842 h 930294"/>
              <a:gd name="connsiteX2" fmla="*/ 2384 w 9155715"/>
              <a:gd name="connsiteY2" fmla="*/ 930294 h 930294"/>
              <a:gd name="connsiteX3" fmla="*/ 9155715 w 9155715"/>
              <a:gd name="connsiteY3" fmla="*/ 74452 h 930294"/>
              <a:gd name="connsiteX4" fmla="*/ 9155715 w 9155715"/>
              <a:gd name="connsiteY4" fmla="*/ 0 h 93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5715" h="930294">
                <a:moveTo>
                  <a:pt x="9155715" y="0"/>
                </a:moveTo>
                <a:lnTo>
                  <a:pt x="0" y="855842"/>
                </a:lnTo>
                <a:cubicBezTo>
                  <a:pt x="795" y="884628"/>
                  <a:pt x="1589" y="901508"/>
                  <a:pt x="2384" y="930294"/>
                </a:cubicBezTo>
                <a:lnTo>
                  <a:pt x="9155715" y="74452"/>
                </a:lnTo>
                <a:lnTo>
                  <a:pt x="915571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6656" y="609600"/>
            <a:ext cx="3383280" cy="914400"/>
          </a:xfrm>
        </p:spPr>
        <p:txBody>
          <a:bodyPr anchor="b">
            <a:noAutofit/>
          </a:bodyPr>
          <a:lstStyle>
            <a:lvl1pPr algn="l">
              <a:defRPr sz="22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4572000" y="609600"/>
            <a:ext cx="3886200" cy="4191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4"/>
          </p:nvPr>
        </p:nvSpPr>
        <p:spPr>
          <a:xfrm>
            <a:off x="676274" y="1527048"/>
            <a:ext cx="3383280" cy="329184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B98B7C-9BD1-4B08-9693-CC0C09004E2E}" type="datetimeFigureOut">
              <a:rPr/>
              <a:pPr>
                <a:defRPr/>
              </a:pPr>
              <a:t>1/30/2012</a:t>
            </a:fld>
            <a:endParaRPr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53B29A-481B-401C-9E65-86D53D273D7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7706499"/>
      </p:ext>
    </p:extLst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/>
          <p:nvPr/>
        </p:nvSpPr>
        <p:spPr>
          <a:xfrm>
            <a:off x="1808163" y="6148388"/>
            <a:ext cx="7337425" cy="711200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1"/>
              </a:gs>
              <a:gs pos="40000">
                <a:schemeClr val="accent1">
                  <a:lumMod val="40000"/>
                  <a:lumOff val="60000"/>
                </a:schemeClr>
              </a:gs>
              <a:gs pos="4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Freeform 5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52000">
                <a:schemeClr val="accent3">
                  <a:lumMod val="40000"/>
                  <a:lumOff val="60000"/>
                </a:schemeClr>
              </a:gs>
              <a:gs pos="66000">
                <a:schemeClr val="accent3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0" y="5411788"/>
            <a:ext cx="7605713" cy="928687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1681163" y="6116638"/>
            <a:ext cx="7464425" cy="741362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0" y="609600"/>
            <a:ext cx="3886200" cy="4190999"/>
          </a:xfrm>
          <a:ln w="79375">
            <a:solidFill>
              <a:schemeClr val="tx1"/>
            </a:solidFill>
            <a:miter lim="800000"/>
          </a:ln>
          <a:effectLst>
            <a:outerShdw blurRad="50800" dist="38100" dir="5400000" algn="ctr" rotWithShape="0">
              <a:srgbClr val="000000">
                <a:alpha val="42000"/>
              </a:srgbClr>
            </a:out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25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76656" y="609600"/>
            <a:ext cx="3383280" cy="914400"/>
          </a:xfrm>
        </p:spPr>
        <p:txBody>
          <a:bodyPr anchor="b">
            <a:noAutofit/>
          </a:bodyPr>
          <a:lstStyle>
            <a:lvl1pPr algn="l">
              <a:defRPr sz="22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4"/>
          </p:nvPr>
        </p:nvSpPr>
        <p:spPr>
          <a:xfrm>
            <a:off x="676656" y="1524000"/>
            <a:ext cx="3381375" cy="329565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DFFB6B-1D69-45F3-BFD1-3561F03332A1}" type="datetimeFigureOut">
              <a:rPr/>
              <a:pPr>
                <a:defRPr/>
              </a:pPr>
              <a:t>1/30/2012</a:t>
            </a:fld>
            <a:endParaRPr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B45E74-004F-446D-82A5-3C61A9068D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844731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Rectangle 7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1026" name="Rectangle 7"/>
            <p:cNvPicPr>
              <a:picLocks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27" name="Text Box 3"/>
            <p:cNvSpPr txBox="1">
              <a:spLocks noChangeArrowheads="1"/>
            </p:cNvSpPr>
            <p:nvPr/>
          </p:nvSpPr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Gill Sans MT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ill Sans MT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ill Sans MT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ill Sans MT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ill Sans MT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ill Sans MT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ill Sans MT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ill Sans MT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ill Sans MT" pitchFamily="34" charset="0"/>
                </a:defRPr>
              </a:lvl9pPr>
            </a:lstStyle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274638"/>
            <a:ext cx="7772400" cy="1143000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3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85800" y="1600200"/>
            <a:ext cx="77724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00800" y="6416675"/>
            <a:ext cx="1981200" cy="365125"/>
          </a:xfrm>
          <a:prstGeom prst="rect">
            <a:avLst/>
          </a:prstGeom>
        </p:spPr>
        <p:txBody>
          <a:bodyPr vert="horz" lIns="0" tIns="45720" rIns="0" bIns="0" rtlCol="0" anchor="b" anchorCtr="0"/>
          <a:lstStyle>
            <a:lvl1pPr algn="r" fontAlgn="auto">
              <a:spcBef>
                <a:spcPts val="0"/>
              </a:spcBef>
              <a:spcAft>
                <a:spcPts val="0"/>
              </a:spcAft>
              <a:defRPr lang="en-US" sz="900" kern="1200" cap="all" spc="110" baseline="0" smtClean="0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89A6E3D4-37E0-4896-9BC2-05284DC65D42}" type="datetimeFigureOut">
              <a:rPr/>
              <a:pPr>
                <a:defRPr/>
              </a:pPr>
              <a:t>1/30/2012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8600" y="6416675"/>
            <a:ext cx="2895600" cy="365125"/>
          </a:xfrm>
          <a:prstGeom prst="rect">
            <a:avLst/>
          </a:prstGeom>
        </p:spPr>
        <p:txBody>
          <a:bodyPr vert="horz" lIns="0" tIns="45720" rIns="0" bIns="0" rtlCol="0" anchor="b" anchorCtr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 cap="all" spc="110" baseline="0">
                <a:solidFill>
                  <a:srgbClr val="4D4D4D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58200" y="6416675"/>
            <a:ext cx="457200" cy="365125"/>
          </a:xfrm>
          <a:prstGeom prst="rect">
            <a:avLst/>
          </a:prstGeom>
        </p:spPr>
        <p:txBody>
          <a:bodyPr vert="horz" lIns="0" tIns="45720" rIns="0" bIns="0" rtlCol="0" anchor="b" anchorCtr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100" b="1" baseline="0" smtClean="0">
                <a:solidFill>
                  <a:srgbClr val="4D4D4D"/>
                </a:solidFill>
                <a:latin typeface="+mn-lt"/>
              </a:defRPr>
            </a:lvl1pPr>
          </a:lstStyle>
          <a:p>
            <a:pPr>
              <a:defRPr/>
            </a:pPr>
            <a:fld id="{D5771CFA-B066-49EC-AD83-49254C7088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</p:sldLayoutIdLst>
  <p:transition spd="slow"/>
  <p:txStyles>
    <p:titleStyle>
      <a:lvl1pPr algn="l" rtl="0" fontAlgn="base">
        <a:spcBef>
          <a:spcPct val="0"/>
        </a:spcBef>
        <a:spcAft>
          <a:spcPct val="0"/>
        </a:spcAft>
        <a:defRPr sz="3600" kern="1200" cap="all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Gill Sans MT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Gill Sans MT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Gill Sans MT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Gill Sans MT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3050" algn="l" rtl="0" fontAlgn="base">
        <a:spcBef>
          <a:spcPts val="700"/>
        </a:spcBef>
        <a:spcAft>
          <a:spcPct val="0"/>
        </a:spcAft>
        <a:buClr>
          <a:schemeClr val="accent1"/>
        </a:buClr>
        <a:buSzPct val="85000"/>
        <a:buFont typeface="Wingdings 3" pitchFamily="18" charset="2"/>
        <a:buChar char="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73050" algn="l" rtl="0" fontAlgn="base">
        <a:spcBef>
          <a:spcPts val="700"/>
        </a:spcBef>
        <a:spcAft>
          <a:spcPct val="0"/>
        </a:spcAft>
        <a:buClr>
          <a:schemeClr val="accent1"/>
        </a:buClr>
        <a:buSzPct val="85000"/>
        <a:buFont typeface="Wingdings 3" pitchFamily="18" charset="2"/>
        <a:buChar char="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73050" algn="l" rtl="0" fontAlgn="base">
        <a:spcBef>
          <a:spcPts val="700"/>
        </a:spcBef>
        <a:spcAft>
          <a:spcPct val="0"/>
        </a:spcAft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73050" algn="l" rtl="0" fontAlgn="base">
        <a:spcBef>
          <a:spcPts val="700"/>
        </a:spcBef>
        <a:spcAft>
          <a:spcPct val="0"/>
        </a:spcAft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73050" algn="l" rtl="0" fontAlgn="base">
        <a:spcBef>
          <a:spcPts val="700"/>
        </a:spcBef>
        <a:spcAft>
          <a:spcPct val="0"/>
        </a:spcAft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Rectangle 7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2050" name="Rectangle 7"/>
            <p:cNvPicPr>
              <a:picLocks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51" name="Text Box 3"/>
            <p:cNvSpPr txBox="1">
              <a:spLocks noChangeArrowheads="1"/>
            </p:cNvSpPr>
            <p:nvPr/>
          </p:nvSpPr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Gill Sans MT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ill Sans MT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ill Sans MT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ill Sans MT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ill Sans MT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ill Sans MT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ill Sans MT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ill Sans MT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ill Sans MT" pitchFamily="34" charset="0"/>
                </a:defRPr>
              </a:lvl9pPr>
            </a:lstStyle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274638"/>
            <a:ext cx="7772400" cy="1143000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54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85800" y="1600200"/>
            <a:ext cx="77724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00800" y="6416675"/>
            <a:ext cx="1981200" cy="365125"/>
          </a:xfrm>
          <a:prstGeom prst="rect">
            <a:avLst/>
          </a:prstGeom>
        </p:spPr>
        <p:txBody>
          <a:bodyPr vert="horz" lIns="0" tIns="45720" rIns="0" bIns="0" rtlCol="0" anchor="b" anchorCtr="0"/>
          <a:lstStyle>
            <a:lvl1pPr algn="r" fontAlgn="auto">
              <a:spcBef>
                <a:spcPts val="0"/>
              </a:spcBef>
              <a:spcAft>
                <a:spcPts val="0"/>
              </a:spcAft>
              <a:defRPr lang="en-US" sz="900" kern="1200" cap="all" spc="110" baseline="0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F1E85F5A-E05B-4F22-A1A7-1C7627D872B4}" type="datetimeFigureOut">
              <a:rPr/>
              <a:pPr>
                <a:defRPr/>
              </a:pPr>
              <a:t>1/30/2012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8600" y="6416675"/>
            <a:ext cx="2895600" cy="365125"/>
          </a:xfrm>
          <a:prstGeom prst="rect">
            <a:avLst/>
          </a:prstGeom>
        </p:spPr>
        <p:txBody>
          <a:bodyPr vert="horz" lIns="0" tIns="45720" rIns="0" bIns="0" rtlCol="0" anchor="b" anchorCtr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 cap="all" spc="110" baseline="0">
                <a:solidFill>
                  <a:srgbClr val="4D4D4D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58200" y="6416675"/>
            <a:ext cx="457200" cy="365125"/>
          </a:xfrm>
          <a:prstGeom prst="rect">
            <a:avLst/>
          </a:prstGeom>
        </p:spPr>
        <p:txBody>
          <a:bodyPr vert="horz" lIns="0" tIns="45720" rIns="0" bIns="0" rtlCol="0" anchor="b" anchorCtr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100" b="1" baseline="0" smtClean="0">
                <a:solidFill>
                  <a:srgbClr val="4D4D4D"/>
                </a:solidFill>
                <a:latin typeface="+mn-lt"/>
              </a:defRPr>
            </a:lvl1pPr>
          </a:lstStyle>
          <a:p>
            <a:pPr>
              <a:defRPr/>
            </a:pPr>
            <a:fld id="{0C11B00B-E9D1-4B22-AEA2-222342C7CA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p:transition spd="slow"/>
  <p:txStyles>
    <p:titleStyle>
      <a:lvl1pPr algn="l" rtl="0" fontAlgn="base">
        <a:spcBef>
          <a:spcPct val="0"/>
        </a:spcBef>
        <a:spcAft>
          <a:spcPct val="0"/>
        </a:spcAft>
        <a:defRPr sz="3600" kern="1200" cap="all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Gill Sans MT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Gill Sans MT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Gill Sans MT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Gill Sans MT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3050" algn="l" rtl="0" fontAlgn="base">
        <a:spcBef>
          <a:spcPts val="700"/>
        </a:spcBef>
        <a:spcAft>
          <a:spcPct val="0"/>
        </a:spcAft>
        <a:buClr>
          <a:schemeClr val="accent1"/>
        </a:buClr>
        <a:buSzPct val="85000"/>
        <a:buFont typeface="Wingdings 3" pitchFamily="18" charset="2"/>
        <a:buChar char="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73050" algn="l" rtl="0" fontAlgn="base">
        <a:spcBef>
          <a:spcPts val="700"/>
        </a:spcBef>
        <a:spcAft>
          <a:spcPct val="0"/>
        </a:spcAft>
        <a:buClr>
          <a:schemeClr val="accent1"/>
        </a:buClr>
        <a:buSzPct val="85000"/>
        <a:buFont typeface="Wingdings 3" pitchFamily="18" charset="2"/>
        <a:buChar char="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73050" algn="l" rtl="0" fontAlgn="base">
        <a:spcBef>
          <a:spcPts val="700"/>
        </a:spcBef>
        <a:spcAft>
          <a:spcPct val="0"/>
        </a:spcAft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73050" algn="l" rtl="0" fontAlgn="base">
        <a:spcBef>
          <a:spcPts val="700"/>
        </a:spcBef>
        <a:spcAft>
          <a:spcPct val="0"/>
        </a:spcAft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73050" algn="l" rtl="0" fontAlgn="base">
        <a:spcBef>
          <a:spcPts val="700"/>
        </a:spcBef>
        <a:spcAft>
          <a:spcPct val="0"/>
        </a:spcAft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12" Type="http://schemas.openxmlformats.org/officeDocument/2006/relationships/image" Target="../media/image17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11" Type="http://schemas.openxmlformats.org/officeDocument/2006/relationships/image" Target="../media/image16.jpeg"/><Relationship Id="rId5" Type="http://schemas.openxmlformats.org/officeDocument/2006/relationships/image" Target="../media/image10.jpeg"/><Relationship Id="rId10" Type="http://schemas.openxmlformats.org/officeDocument/2006/relationships/image" Target="../media/image15.jpeg"/><Relationship Id="rId4" Type="http://schemas.openxmlformats.org/officeDocument/2006/relationships/image" Target="../media/image9.jpeg"/><Relationship Id="rId9" Type="http://schemas.openxmlformats.org/officeDocument/2006/relationships/image" Target="../media/image1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slide" Target="slide3.xml"/><Relationship Id="rId1" Type="http://schemas.openxmlformats.org/officeDocument/2006/relationships/slideLayout" Target="../slideLayouts/slideLayout13.xml"/><Relationship Id="rId4" Type="http://schemas.openxmlformats.org/officeDocument/2006/relationships/slide" Target="slide40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7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jpeg"/><Relationship Id="rId5" Type="http://schemas.openxmlformats.org/officeDocument/2006/relationships/image" Target="../media/image71.jpeg"/><Relationship Id="rId4" Type="http://schemas.openxmlformats.org/officeDocument/2006/relationships/image" Target="../media/image70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g.ndsu.edu/pubs/ansci/horse/as953w.htm" TargetMode="External"/><Relationship Id="rId2" Type="http://schemas.openxmlformats.org/officeDocument/2006/relationships/hyperlink" Target="http://extension.missouri.edu/p/G2807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equisearch.com/horses_care/health/behavior/categories_equine_behavior_022309/2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3203575"/>
            <a:ext cx="3886200" cy="1825625"/>
          </a:xfrm>
        </p:spPr>
        <p:txBody>
          <a:bodyPr rtlCol="0"/>
          <a:lstStyle/>
          <a:p>
            <a:pPr fontAlgn="auto"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2560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5425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250" y="0"/>
            <a:ext cx="323215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05275"/>
            <a:ext cx="2782888" cy="278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2888" y="4105275"/>
            <a:ext cx="2390775" cy="280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8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3663" y="4105275"/>
            <a:ext cx="3986212" cy="2843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9" name="Picture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0"/>
            <a:ext cx="36576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0" name="Picture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38400"/>
            <a:ext cx="2400300" cy="167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1" name="Picture 1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7600" y="2449513"/>
            <a:ext cx="2489200" cy="1655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2" name="Picture 1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2438400"/>
            <a:ext cx="2133600" cy="165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3" name="Picture 1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2438400"/>
            <a:ext cx="2133600" cy="164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Rectangle 14"/>
          <p:cNvPicPr>
            <a:picLocks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75" y="1493838"/>
            <a:ext cx="8991600" cy="2687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6200"/>
            <a:ext cx="7772400" cy="11430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5400" dirty="0" smtClean="0"/>
              <a:t>Foal</a:t>
            </a:r>
            <a:endParaRPr lang="en-US" sz="5400" dirty="0"/>
          </a:p>
        </p:txBody>
      </p:sp>
      <p:sp>
        <p:nvSpPr>
          <p:cNvPr id="34819" name="Text Placeholder 3"/>
          <p:cNvSpPr>
            <a:spLocks noGrp="1"/>
          </p:cNvSpPr>
          <p:nvPr>
            <p:ph sz="quarter" idx="14"/>
          </p:nvPr>
        </p:nvSpPr>
        <p:spPr>
          <a:xfrm>
            <a:off x="76200" y="1447800"/>
            <a:ext cx="4495800" cy="3876675"/>
          </a:xfrm>
        </p:spPr>
        <p:txBody>
          <a:bodyPr/>
          <a:lstStyle/>
          <a:p>
            <a:pPr marL="285750" indent="-285750">
              <a:buFont typeface="Arial" charset="0"/>
              <a:buChar char="•"/>
            </a:pPr>
            <a:r>
              <a:rPr lang="en-US" sz="2800" smtClean="0"/>
              <a:t>A young horse of either sex, still nursing</a:t>
            </a:r>
          </a:p>
        </p:txBody>
      </p:sp>
      <p:pic>
        <p:nvPicPr>
          <p:cNvPr id="3482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1714500"/>
            <a:ext cx="4106863" cy="2955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4821" name="TextBox 5"/>
          <p:cNvSpPr txBox="1">
            <a:spLocks noChangeArrowheads="1"/>
          </p:cNvSpPr>
          <p:nvPr/>
        </p:nvSpPr>
        <p:spPr bwMode="auto">
          <a:xfrm>
            <a:off x="4868863" y="4678363"/>
            <a:ext cx="410686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/>
            <a:r>
              <a:rPr lang="en-US" sz="2400"/>
              <a:t>Shire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5400" dirty="0" smtClean="0"/>
              <a:t>Stud</a:t>
            </a:r>
            <a:endParaRPr lang="en-US" sz="5400" dirty="0"/>
          </a:p>
        </p:txBody>
      </p:sp>
      <p:sp>
        <p:nvSpPr>
          <p:cNvPr id="35843" name="Text Placeholder 3"/>
          <p:cNvSpPr>
            <a:spLocks noGrp="1"/>
          </p:cNvSpPr>
          <p:nvPr>
            <p:ph sz="quarter" idx="14"/>
          </p:nvPr>
        </p:nvSpPr>
        <p:spPr>
          <a:xfrm>
            <a:off x="30163" y="1295400"/>
            <a:ext cx="4465637" cy="3876675"/>
          </a:xfrm>
        </p:spPr>
        <p:txBody>
          <a:bodyPr/>
          <a:lstStyle/>
          <a:p>
            <a:pPr marL="457200" indent="-457200"/>
            <a:r>
              <a:rPr lang="en-US" sz="2800" smtClean="0"/>
              <a:t>A sexually mature male or</a:t>
            </a:r>
          </a:p>
          <a:p>
            <a:pPr marL="457200" indent="-457200"/>
            <a:r>
              <a:rPr lang="en-US" sz="2800" smtClean="0"/>
              <a:t>A collection of breeding stallions at the same location.</a:t>
            </a:r>
          </a:p>
        </p:txBody>
      </p:sp>
      <p:pic>
        <p:nvPicPr>
          <p:cNvPr id="3584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1447800"/>
            <a:ext cx="3943350" cy="4171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5845" name="TextBox 5"/>
          <p:cNvSpPr txBox="1">
            <a:spLocks noChangeArrowheads="1"/>
          </p:cNvSpPr>
          <p:nvPr/>
        </p:nvSpPr>
        <p:spPr bwMode="auto">
          <a:xfrm>
            <a:off x="4724400" y="5619750"/>
            <a:ext cx="39433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/>
            <a:r>
              <a:rPr lang="en-US" sz="2400"/>
              <a:t>Paso Fino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6200"/>
            <a:ext cx="7772400" cy="11430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5400" dirty="0" smtClean="0"/>
              <a:t>Weanling</a:t>
            </a:r>
            <a:endParaRPr lang="en-US" sz="5400" dirty="0"/>
          </a:p>
        </p:txBody>
      </p:sp>
      <p:sp>
        <p:nvSpPr>
          <p:cNvPr id="36867" name="Text Placeholder 3"/>
          <p:cNvSpPr>
            <a:spLocks noGrp="1"/>
          </p:cNvSpPr>
          <p:nvPr>
            <p:ph sz="quarter" idx="14"/>
          </p:nvPr>
        </p:nvSpPr>
        <p:spPr>
          <a:xfrm>
            <a:off x="228600" y="1371600"/>
            <a:ext cx="4191000" cy="3876675"/>
          </a:xfrm>
        </p:spPr>
        <p:txBody>
          <a:bodyPr/>
          <a:lstStyle/>
          <a:p>
            <a:pPr marL="285750" indent="-285750">
              <a:buFont typeface="Arial" charset="0"/>
              <a:buChar char="•"/>
            </a:pPr>
            <a:r>
              <a:rPr lang="en-US" sz="2800" smtClean="0"/>
              <a:t>Weaned horse, either sex, less than 1 year of age.</a:t>
            </a:r>
          </a:p>
        </p:txBody>
      </p:sp>
      <p:pic>
        <p:nvPicPr>
          <p:cNvPr id="3686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1600200"/>
            <a:ext cx="3019425" cy="392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6869" name="TextBox 5"/>
          <p:cNvSpPr txBox="1">
            <a:spLocks noChangeArrowheads="1"/>
          </p:cNvSpPr>
          <p:nvPr/>
        </p:nvSpPr>
        <p:spPr bwMode="auto">
          <a:xfrm>
            <a:off x="5334000" y="5534025"/>
            <a:ext cx="30194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/>
            <a:r>
              <a:rPr lang="en-US" sz="2400"/>
              <a:t>Overo Paint</a:t>
            </a:r>
          </a:p>
        </p:txBody>
      </p:sp>
      <p:sp>
        <p:nvSpPr>
          <p:cNvPr id="36870" name="Rectangle 2"/>
          <p:cNvSpPr>
            <a:spLocks noChangeArrowheads="1"/>
          </p:cNvSpPr>
          <p:nvPr/>
        </p:nvSpPr>
        <p:spPr bwMode="auto">
          <a:xfrm>
            <a:off x="152400" y="6248400"/>
            <a:ext cx="24288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sz="2000" b="1">
                <a:solidFill>
                  <a:srgbClr val="000000"/>
                </a:solidFill>
                <a:hlinkClick r:id="rId3" action="ppaction://hlinksldjump"/>
              </a:rPr>
              <a:t>Back to Objectives</a:t>
            </a:r>
            <a:endParaRPr lang="en-US" sz="2000" b="1">
              <a:solidFill>
                <a:srgbClr val="0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057400"/>
            <a:ext cx="7772400" cy="1362075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7200" dirty="0" smtClean="0"/>
              <a:t>Breeds</a:t>
            </a:r>
            <a:endParaRPr lang="en-US" sz="72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1676400"/>
            <a:ext cx="8229600" cy="15240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6600" dirty="0" smtClean="0"/>
              <a:t>Light Horses</a:t>
            </a:r>
            <a:endParaRPr lang="en-US" sz="6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3203575"/>
            <a:ext cx="3886200" cy="1825625"/>
          </a:xfrm>
        </p:spPr>
        <p:txBody>
          <a:bodyPr rtlCol="0"/>
          <a:lstStyle/>
          <a:p>
            <a:pPr fontAlgn="auto"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dirty="0" err="1" smtClean="0"/>
              <a:t>Andalusian</a:t>
            </a:r>
            <a:endParaRPr lang="en-US" sz="4400" dirty="0"/>
          </a:p>
        </p:txBody>
      </p:sp>
      <p:sp>
        <p:nvSpPr>
          <p:cNvPr id="39939" name="Text Placeholder 3"/>
          <p:cNvSpPr>
            <a:spLocks noGrp="1"/>
          </p:cNvSpPr>
          <p:nvPr>
            <p:ph sz="quarter" idx="14"/>
          </p:nvPr>
        </p:nvSpPr>
        <p:spPr>
          <a:xfrm>
            <a:off x="304800" y="1447800"/>
            <a:ext cx="4114800" cy="3876675"/>
          </a:xfrm>
        </p:spPr>
        <p:txBody>
          <a:bodyPr/>
          <a:lstStyle/>
          <a:p>
            <a:pPr marL="285750" indent="-285750">
              <a:buFont typeface="Arial" charset="0"/>
              <a:buChar char="•"/>
            </a:pPr>
            <a:r>
              <a:rPr lang="en-US" sz="2800" smtClean="0"/>
              <a:t>Developed on the Iberian Penisula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800" smtClean="0"/>
              <a:t>Primarily gray with long, thick mane and tail, and a slightly convex face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800" smtClean="0"/>
              <a:t>Most often used for dressage and show jumping</a:t>
            </a:r>
          </a:p>
          <a:p>
            <a:pPr marL="285750" indent="-285750">
              <a:buFont typeface="Arial" charset="0"/>
              <a:buChar char="•"/>
            </a:pPr>
            <a:endParaRPr lang="en-US" smtClean="0"/>
          </a:p>
        </p:txBody>
      </p:sp>
      <p:pic>
        <p:nvPicPr>
          <p:cNvPr id="3994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2650" y="1600200"/>
            <a:ext cx="4146550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5400" dirty="0" smtClean="0"/>
              <a:t>Appaloosa</a:t>
            </a:r>
            <a:endParaRPr lang="en-US" sz="5400" dirty="0"/>
          </a:p>
        </p:txBody>
      </p:sp>
      <p:sp>
        <p:nvSpPr>
          <p:cNvPr id="40963" name="Text Placeholder 5"/>
          <p:cNvSpPr>
            <a:spLocks noGrp="1"/>
          </p:cNvSpPr>
          <p:nvPr>
            <p:ph sz="quarter" idx="14"/>
          </p:nvPr>
        </p:nvSpPr>
        <p:spPr>
          <a:xfrm>
            <a:off x="76200" y="1295400"/>
            <a:ext cx="4724400" cy="3876675"/>
          </a:xfrm>
        </p:spPr>
        <p:txBody>
          <a:bodyPr/>
          <a:lstStyle/>
          <a:p>
            <a:pPr marL="285750" indent="-285750">
              <a:buFont typeface="Arial" charset="0"/>
              <a:buChar char="•"/>
            </a:pPr>
            <a:r>
              <a:rPr lang="en-US" sz="2800" smtClean="0"/>
              <a:t>Developed by the Nez Perce people of the Northwest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800" smtClean="0"/>
              <a:t>Distinctive characteristics: mottled skin, eye encircled by white, hooves are narrowly striped vertically in black and white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800" smtClean="0"/>
              <a:t>General purpose riding horse</a:t>
            </a:r>
          </a:p>
        </p:txBody>
      </p:sp>
      <p:pic>
        <p:nvPicPr>
          <p:cNvPr id="4096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425" y="1524000"/>
            <a:ext cx="3771900" cy="318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6200"/>
            <a:ext cx="7772400" cy="11430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5400" dirty="0" smtClean="0"/>
              <a:t>Arabian</a:t>
            </a:r>
            <a:endParaRPr lang="en-US" sz="5400" dirty="0"/>
          </a:p>
        </p:txBody>
      </p:sp>
      <p:pic>
        <p:nvPicPr>
          <p:cNvPr id="41987" name="Content Placeholder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29200" y="1371600"/>
            <a:ext cx="3848100" cy="3614738"/>
          </a:xfrm>
        </p:spPr>
      </p:pic>
      <p:sp>
        <p:nvSpPr>
          <p:cNvPr id="41988" name="Text Placeholder 3"/>
          <p:cNvSpPr>
            <a:spLocks noGrp="1"/>
          </p:cNvSpPr>
          <p:nvPr>
            <p:ph sz="quarter" idx="14"/>
          </p:nvPr>
        </p:nvSpPr>
        <p:spPr>
          <a:xfrm>
            <a:off x="152400" y="1219200"/>
            <a:ext cx="4495800" cy="3876675"/>
          </a:xfrm>
        </p:spPr>
        <p:txBody>
          <a:bodyPr/>
          <a:lstStyle/>
          <a:p>
            <a:pPr marL="285750" indent="-285750">
              <a:buFont typeface="Arial" charset="0"/>
              <a:buChar char="•"/>
            </a:pPr>
            <a:r>
              <a:rPr lang="en-US" sz="2800" smtClean="0"/>
              <a:t>Developed on the Arabian Penisula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800" smtClean="0"/>
              <a:t>Distinctive head shape and high tail carriage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800" smtClean="0"/>
              <a:t>General purpose horse that excels in endurance riding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350"/>
            <a:ext cx="7772400" cy="11430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800" dirty="0" smtClean="0"/>
              <a:t>Dutch </a:t>
            </a:r>
            <a:r>
              <a:rPr lang="en-US" sz="4800" dirty="0" err="1" smtClean="0"/>
              <a:t>Warmblood</a:t>
            </a:r>
            <a:endParaRPr lang="en-US" sz="4800" dirty="0"/>
          </a:p>
        </p:txBody>
      </p:sp>
      <p:sp>
        <p:nvSpPr>
          <p:cNvPr id="43011" name="Text Placeholder 3"/>
          <p:cNvSpPr>
            <a:spLocks noGrp="1"/>
          </p:cNvSpPr>
          <p:nvPr>
            <p:ph sz="quarter" idx="14"/>
          </p:nvPr>
        </p:nvSpPr>
        <p:spPr>
          <a:xfrm>
            <a:off x="152400" y="1524000"/>
            <a:ext cx="4267200" cy="3876675"/>
          </a:xfrm>
        </p:spPr>
        <p:txBody>
          <a:bodyPr/>
          <a:lstStyle/>
          <a:p>
            <a:pPr marL="285750" indent="-285750">
              <a:buFont typeface="Arial" charset="0"/>
              <a:buChar char="•"/>
            </a:pPr>
            <a:r>
              <a:rPr lang="en-US" sz="2800" smtClean="0"/>
              <a:t>Developed in the Netherlands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800" smtClean="0"/>
              <a:t>Warmblood type – cross of light and draft horse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800" smtClean="0"/>
              <a:t>Excel in dressage and jumping</a:t>
            </a:r>
          </a:p>
        </p:txBody>
      </p:sp>
      <p:pic>
        <p:nvPicPr>
          <p:cNvPr id="430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7"/>
          <a:stretch>
            <a:fillRect/>
          </a:stretch>
        </p:blipFill>
        <p:spPr bwMode="auto">
          <a:xfrm>
            <a:off x="4876800" y="1600200"/>
            <a:ext cx="4038600" cy="2865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6988"/>
            <a:ext cx="7772400" cy="11430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5400" dirty="0" err="1" smtClean="0"/>
              <a:t>Fresian</a:t>
            </a: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228600" y="1482725"/>
            <a:ext cx="3962400" cy="3876675"/>
          </a:xfrm>
        </p:spPr>
        <p:txBody>
          <a:bodyPr rtlCol="0">
            <a:normAutofit lnSpcReduction="10000"/>
          </a:bodyPr>
          <a:lstStyle/>
          <a:p>
            <a:pPr indent="-274320" fontAlgn="auto">
              <a:spcAft>
                <a:spcPts val="0"/>
              </a:spcAft>
              <a:defRPr/>
            </a:pPr>
            <a:r>
              <a:rPr lang="en-US" sz="2800" dirty="0" smtClean="0"/>
              <a:t>Developed in the Netherlands</a:t>
            </a:r>
          </a:p>
          <a:p>
            <a:pPr indent="-274320" fontAlgn="auto">
              <a:spcAft>
                <a:spcPts val="0"/>
              </a:spcAft>
              <a:defRPr/>
            </a:pPr>
            <a:r>
              <a:rPr lang="en-US" sz="2800" dirty="0" smtClean="0"/>
              <a:t>Black horses with long, thick, wavy manes and tails,  and feathers on lower legs</a:t>
            </a:r>
          </a:p>
          <a:p>
            <a:pPr indent="-274320" fontAlgn="auto">
              <a:spcAft>
                <a:spcPts val="0"/>
              </a:spcAft>
              <a:defRPr/>
            </a:pPr>
            <a:r>
              <a:rPr lang="en-US" sz="2800" dirty="0" smtClean="0"/>
              <a:t>High-stepping trot</a:t>
            </a:r>
          </a:p>
          <a:p>
            <a:pPr indent="-274320" fontAlgn="auto">
              <a:spcAft>
                <a:spcPts val="0"/>
              </a:spcAft>
              <a:defRPr/>
            </a:pPr>
            <a:r>
              <a:rPr lang="en-US" sz="2800" dirty="0" smtClean="0"/>
              <a:t>Used in harness and dressage</a:t>
            </a:r>
            <a:endParaRPr lang="en-US" sz="2800" dirty="0"/>
          </a:p>
        </p:txBody>
      </p:sp>
      <p:pic>
        <p:nvPicPr>
          <p:cNvPr id="4403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6288" y="1524000"/>
            <a:ext cx="4281487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-76200"/>
            <a:ext cx="7772400" cy="11430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5400" dirty="0" smtClean="0"/>
              <a:t>Objectives</a:t>
            </a:r>
            <a:endParaRPr lang="en-US" sz="5400" dirty="0"/>
          </a:p>
        </p:txBody>
      </p:sp>
      <p:sp>
        <p:nvSpPr>
          <p:cNvPr id="26627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772400" cy="4343400"/>
          </a:xfrm>
        </p:spPr>
        <p:txBody>
          <a:bodyPr/>
          <a:lstStyle/>
          <a:p>
            <a:r>
              <a:rPr lang="en-US" sz="2800" smtClean="0">
                <a:hlinkClick r:id="rId2" action="ppaction://hlinksldjump"/>
              </a:rPr>
              <a:t>Terminology</a:t>
            </a:r>
            <a:endParaRPr lang="en-US" sz="2800" smtClean="0"/>
          </a:p>
          <a:p>
            <a:r>
              <a:rPr lang="en-US" sz="2800" smtClean="0">
                <a:hlinkClick r:id="rId3" action="ppaction://hlinksldjump"/>
              </a:rPr>
              <a:t>Breeds</a:t>
            </a:r>
            <a:endParaRPr lang="en-US" sz="2800" smtClean="0"/>
          </a:p>
          <a:p>
            <a:r>
              <a:rPr lang="en-US" sz="2800" smtClean="0">
                <a:hlinkClick r:id="rId4" action="ppaction://hlinksldjump"/>
              </a:rPr>
              <a:t>Management Practices</a:t>
            </a:r>
            <a:endParaRPr lang="en-US" sz="2800" smtClean="0"/>
          </a:p>
          <a:p>
            <a:r>
              <a:rPr lang="en-US" sz="2800" smtClean="0"/>
              <a:t>Feeding and Nutrition</a:t>
            </a:r>
          </a:p>
          <a:p>
            <a:r>
              <a:rPr lang="en-US" sz="2800" smtClean="0"/>
              <a:t>Animal Behavior</a:t>
            </a:r>
          </a:p>
          <a:p>
            <a:r>
              <a:rPr lang="en-US" sz="2800" smtClean="0"/>
              <a:t>Animal Growth and Development</a:t>
            </a:r>
          </a:p>
          <a:p>
            <a:r>
              <a:rPr lang="en-US" sz="2800" smtClean="0"/>
              <a:t>Animal Health</a:t>
            </a:r>
          </a:p>
          <a:p>
            <a:r>
              <a:rPr lang="en-US" sz="2800" smtClean="0"/>
              <a:t>Selection of Horses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6988"/>
            <a:ext cx="7772400" cy="11430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5400" dirty="0" smtClean="0"/>
              <a:t>Hanoverian</a:t>
            </a:r>
            <a:endParaRPr lang="en-US" sz="5400" dirty="0"/>
          </a:p>
        </p:txBody>
      </p:sp>
      <p:sp>
        <p:nvSpPr>
          <p:cNvPr id="45059" name="Content Placeholder 2"/>
          <p:cNvSpPr>
            <a:spLocks noGrp="1"/>
          </p:cNvSpPr>
          <p:nvPr>
            <p:ph sz="quarter" idx="13"/>
          </p:nvPr>
        </p:nvSpPr>
        <p:spPr>
          <a:xfrm>
            <a:off x="228600" y="1447800"/>
            <a:ext cx="3962400" cy="3876675"/>
          </a:xfrm>
        </p:spPr>
        <p:txBody>
          <a:bodyPr/>
          <a:lstStyle/>
          <a:p>
            <a:r>
              <a:rPr lang="en-US" sz="2800" smtClean="0"/>
              <a:t>Developed in Germany</a:t>
            </a:r>
          </a:p>
          <a:p>
            <a:r>
              <a:rPr lang="en-US" sz="2800" smtClean="0"/>
              <a:t>Warmblood</a:t>
            </a:r>
          </a:p>
          <a:p>
            <a:r>
              <a:rPr lang="en-US" sz="2800" smtClean="0"/>
              <a:t>Popular Olympic mount</a:t>
            </a:r>
          </a:p>
          <a:p>
            <a:r>
              <a:rPr lang="en-US" sz="2800" smtClean="0"/>
              <a:t>Used for dressage, jumping, and eventing</a:t>
            </a:r>
          </a:p>
        </p:txBody>
      </p:sp>
      <p:pic>
        <p:nvPicPr>
          <p:cNvPr id="4506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7850" y="1524000"/>
            <a:ext cx="4489450" cy="312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5400" dirty="0" err="1" smtClean="0"/>
              <a:t>Lipizzan</a:t>
            </a:r>
            <a:endParaRPr lang="en-US" sz="5400" dirty="0"/>
          </a:p>
        </p:txBody>
      </p:sp>
      <p:sp>
        <p:nvSpPr>
          <p:cNvPr id="46083" name="Content Placeholder 2"/>
          <p:cNvSpPr>
            <a:spLocks noGrp="1"/>
          </p:cNvSpPr>
          <p:nvPr>
            <p:ph sz="quarter" idx="13"/>
          </p:nvPr>
        </p:nvSpPr>
        <p:spPr>
          <a:xfrm>
            <a:off x="228600" y="1524000"/>
            <a:ext cx="4038600" cy="3876675"/>
          </a:xfrm>
        </p:spPr>
        <p:txBody>
          <a:bodyPr/>
          <a:lstStyle/>
          <a:p>
            <a:r>
              <a:rPr lang="en-US" sz="2800" smtClean="0"/>
              <a:t>Developed in Austria</a:t>
            </a:r>
          </a:p>
          <a:p>
            <a:r>
              <a:rPr lang="en-US" sz="2800" smtClean="0"/>
              <a:t>Born dark, bay or black, and become progressively grayer with age</a:t>
            </a:r>
          </a:p>
          <a:p>
            <a:r>
              <a:rPr lang="en-US" sz="2800" smtClean="0"/>
              <a:t>Known for classical dressage, specifically “airs above the ground”</a:t>
            </a:r>
          </a:p>
        </p:txBody>
      </p:sp>
      <p:pic>
        <p:nvPicPr>
          <p:cNvPr id="4" name="He can fly!!! -o).wmv">
            <a:hlinkClick r:id="" action="ppaction://media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1676400"/>
            <a:ext cx="3962400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638"/>
            <a:ext cx="7772400" cy="11430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5400" dirty="0" smtClean="0"/>
              <a:t>Mustang</a:t>
            </a:r>
            <a:endParaRPr lang="en-US" sz="5400" dirty="0"/>
          </a:p>
        </p:txBody>
      </p:sp>
      <p:sp>
        <p:nvSpPr>
          <p:cNvPr id="47107" name="Content Placeholder 2"/>
          <p:cNvSpPr>
            <a:spLocks noGrp="1"/>
          </p:cNvSpPr>
          <p:nvPr>
            <p:ph sz="quarter" idx="13"/>
          </p:nvPr>
        </p:nvSpPr>
        <p:spPr>
          <a:xfrm>
            <a:off x="76200" y="1447800"/>
            <a:ext cx="4114800" cy="3876675"/>
          </a:xfrm>
        </p:spPr>
        <p:txBody>
          <a:bodyPr/>
          <a:lstStyle/>
          <a:p>
            <a:r>
              <a:rPr lang="en-US" sz="2800" smtClean="0"/>
              <a:t>Descendants of horses brought to America by the Spanish</a:t>
            </a:r>
          </a:p>
          <a:p>
            <a:r>
              <a:rPr lang="en-US" sz="2800" smtClean="0"/>
              <a:t>Can be any color</a:t>
            </a:r>
          </a:p>
          <a:p>
            <a:r>
              <a:rPr lang="en-US" sz="2800" smtClean="0"/>
              <a:t>Small (no more than 15 hands), tough horse</a:t>
            </a:r>
          </a:p>
          <a:p>
            <a:endParaRPr lang="en-US" sz="2800" smtClean="0"/>
          </a:p>
          <a:p>
            <a:endParaRPr lang="en-US" sz="2800" smtClean="0"/>
          </a:p>
        </p:txBody>
      </p:sp>
      <p:pic>
        <p:nvPicPr>
          <p:cNvPr id="4710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4700" y="2209800"/>
            <a:ext cx="4368800" cy="2533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5400" dirty="0" smtClean="0"/>
              <a:t>Paso </a:t>
            </a:r>
            <a:r>
              <a:rPr lang="en-US" sz="5400" dirty="0" err="1" smtClean="0"/>
              <a:t>fino</a:t>
            </a:r>
            <a:endParaRPr lang="en-US" sz="5400" dirty="0"/>
          </a:p>
        </p:txBody>
      </p:sp>
      <p:sp>
        <p:nvSpPr>
          <p:cNvPr id="48131" name="Content Placeholder 2"/>
          <p:cNvSpPr>
            <a:spLocks noGrp="1"/>
          </p:cNvSpPr>
          <p:nvPr>
            <p:ph sz="quarter" idx="13"/>
          </p:nvPr>
        </p:nvSpPr>
        <p:spPr>
          <a:xfrm>
            <a:off x="76200" y="1524000"/>
            <a:ext cx="4572000" cy="3876675"/>
          </a:xfrm>
        </p:spPr>
        <p:txBody>
          <a:bodyPr/>
          <a:lstStyle/>
          <a:p>
            <a:r>
              <a:rPr lang="en-US" sz="2800" smtClean="0"/>
              <a:t>Developed in Latin America</a:t>
            </a:r>
          </a:p>
          <a:p>
            <a:r>
              <a:rPr lang="en-US" sz="2800" smtClean="0"/>
              <a:t>Smaller horse (average 15 hands) of any color</a:t>
            </a:r>
          </a:p>
          <a:p>
            <a:r>
              <a:rPr lang="en-US" sz="2800" smtClean="0"/>
              <a:t>General purpose riding horse</a:t>
            </a:r>
          </a:p>
          <a:p>
            <a:r>
              <a:rPr lang="en-US" sz="2800" smtClean="0"/>
              <a:t>Distinguished by their 4-beat lateral gait</a:t>
            </a:r>
          </a:p>
        </p:txBody>
      </p:sp>
      <p:pic>
        <p:nvPicPr>
          <p:cNvPr id="8" name="El Aguila de San Felipe - Paso Fino Stallion at Exhibition (1).wmv">
            <a:hlinkClick r:id="" action="ppaction://media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1676400"/>
            <a:ext cx="3962400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0"/>
            <a:ext cx="8991600" cy="11430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800" dirty="0" smtClean="0"/>
              <a:t>American Quarter Horse</a:t>
            </a:r>
            <a:endParaRPr lang="en-US" sz="4800" dirty="0"/>
          </a:p>
        </p:txBody>
      </p:sp>
      <p:sp>
        <p:nvSpPr>
          <p:cNvPr id="49155" name="Text Placeholder 3"/>
          <p:cNvSpPr>
            <a:spLocks noGrp="1"/>
          </p:cNvSpPr>
          <p:nvPr>
            <p:ph sz="quarter" idx="13"/>
          </p:nvPr>
        </p:nvSpPr>
        <p:spPr>
          <a:xfrm>
            <a:off x="76200" y="1447800"/>
            <a:ext cx="4572000" cy="3876675"/>
          </a:xfrm>
        </p:spPr>
        <p:txBody>
          <a:bodyPr/>
          <a:lstStyle/>
          <a:p>
            <a:pPr marL="285750" indent="-285750">
              <a:buFont typeface="Arial" charset="0"/>
              <a:buChar char="•"/>
            </a:pPr>
            <a:r>
              <a:rPr lang="en-US" sz="2800" smtClean="0"/>
              <a:t>Developed in the United States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800" smtClean="0"/>
              <a:t>Compact, stocky, and well-muscled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800" smtClean="0"/>
              <a:t>Highly versatile riding horse with great speed over short distances</a:t>
            </a:r>
          </a:p>
        </p:txBody>
      </p:sp>
      <p:pic>
        <p:nvPicPr>
          <p:cNvPr id="4915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1524000"/>
            <a:ext cx="3895725" cy="292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6200"/>
            <a:ext cx="9144000" cy="1143000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800" dirty="0" smtClean="0"/>
              <a:t>Tennessee  Walking Horse</a:t>
            </a:r>
            <a:endParaRPr lang="en-US" sz="4800" dirty="0"/>
          </a:p>
        </p:txBody>
      </p:sp>
      <p:sp>
        <p:nvSpPr>
          <p:cNvPr id="50179" name="Text Placeholder 3"/>
          <p:cNvSpPr>
            <a:spLocks noGrp="1"/>
          </p:cNvSpPr>
          <p:nvPr>
            <p:ph sz="quarter" idx="14"/>
          </p:nvPr>
        </p:nvSpPr>
        <p:spPr>
          <a:xfrm>
            <a:off x="152400" y="1219200"/>
            <a:ext cx="4343400" cy="3876675"/>
          </a:xfrm>
        </p:spPr>
        <p:txBody>
          <a:bodyPr/>
          <a:lstStyle/>
          <a:p>
            <a:pPr marL="285750" indent="-285750">
              <a:buFont typeface="Arial" charset="0"/>
              <a:buChar char="•"/>
            </a:pPr>
            <a:r>
              <a:rPr lang="en-US" sz="3200" smtClean="0"/>
              <a:t>Developed in the Southern United States</a:t>
            </a:r>
          </a:p>
          <a:p>
            <a:pPr marL="285750" indent="-285750">
              <a:buFont typeface="Arial" charset="0"/>
              <a:buChar char="•"/>
            </a:pPr>
            <a:r>
              <a:rPr lang="en-US" sz="3200" smtClean="0"/>
              <a:t>Trail and pleasure riding horse</a:t>
            </a:r>
          </a:p>
          <a:p>
            <a:pPr marL="285750" indent="-285750">
              <a:buFont typeface="Arial" charset="0"/>
              <a:buChar char="•"/>
            </a:pPr>
            <a:r>
              <a:rPr lang="en-US" sz="3200" smtClean="0"/>
              <a:t>Known for naturally over-striding and their 4-beat “running walk”</a:t>
            </a:r>
          </a:p>
        </p:txBody>
      </p:sp>
      <p:pic>
        <p:nvPicPr>
          <p:cNvPr id="5018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"/>
          <a:stretch>
            <a:fillRect/>
          </a:stretch>
        </p:blipFill>
        <p:spPr bwMode="auto">
          <a:xfrm>
            <a:off x="5091113" y="1371600"/>
            <a:ext cx="3825875" cy="350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6200"/>
            <a:ext cx="7772400" cy="11430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5400" dirty="0" smtClean="0"/>
              <a:t>Thoroughbred</a:t>
            </a:r>
            <a:endParaRPr lang="en-US" sz="5400" dirty="0"/>
          </a:p>
        </p:txBody>
      </p:sp>
      <p:pic>
        <p:nvPicPr>
          <p:cNvPr id="51203" name="Content Placeholder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81600" y="1371600"/>
            <a:ext cx="3657600" cy="2879725"/>
          </a:xfrm>
        </p:spPr>
      </p:pic>
      <p:sp>
        <p:nvSpPr>
          <p:cNvPr id="51204" name="Text Placeholder 3"/>
          <p:cNvSpPr>
            <a:spLocks noGrp="1"/>
          </p:cNvSpPr>
          <p:nvPr>
            <p:ph sz="quarter" idx="14"/>
          </p:nvPr>
        </p:nvSpPr>
        <p:spPr>
          <a:xfrm>
            <a:off x="152400" y="1219200"/>
            <a:ext cx="3886200" cy="4191000"/>
          </a:xfrm>
        </p:spPr>
        <p:txBody>
          <a:bodyPr/>
          <a:lstStyle/>
          <a:p>
            <a:pPr marL="285750" indent="-285750">
              <a:buFont typeface="Arial" charset="0"/>
              <a:buChar char="•"/>
            </a:pPr>
            <a:r>
              <a:rPr lang="en-US" sz="2800" smtClean="0"/>
              <a:t>Developed in England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800" smtClean="0"/>
              <a:t>High withered, lean body, with long legs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800" smtClean="0"/>
              <a:t>Typically bay, brown, black, or gray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800" smtClean="0"/>
              <a:t>Bred for agility and speed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1600200"/>
            <a:ext cx="8229600" cy="1905000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7200" dirty="0" smtClean="0"/>
              <a:t>Draft Breeds</a:t>
            </a:r>
            <a:br>
              <a:rPr lang="en-US" sz="7200" dirty="0" smtClean="0"/>
            </a:br>
            <a:r>
              <a:rPr lang="en-US" sz="5300" dirty="0" smtClean="0"/>
              <a:t>working horses</a:t>
            </a:r>
            <a:endParaRPr lang="en-US" sz="53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85800" y="30163"/>
            <a:ext cx="7772400" cy="11430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5400" dirty="0" smtClean="0"/>
              <a:t>Belgian</a:t>
            </a:r>
            <a:endParaRPr lang="en-US" sz="5400" dirty="0"/>
          </a:p>
        </p:txBody>
      </p:sp>
      <p:sp>
        <p:nvSpPr>
          <p:cNvPr id="53251" name="Text Placeholder 5"/>
          <p:cNvSpPr>
            <a:spLocks noGrp="1"/>
          </p:cNvSpPr>
          <p:nvPr>
            <p:ph sz="quarter" idx="14"/>
          </p:nvPr>
        </p:nvSpPr>
        <p:spPr>
          <a:xfrm>
            <a:off x="76200" y="1371600"/>
            <a:ext cx="4648200" cy="4267200"/>
          </a:xfrm>
        </p:spPr>
        <p:txBody>
          <a:bodyPr/>
          <a:lstStyle/>
          <a:p>
            <a:pPr marL="285750" indent="-285750">
              <a:buFont typeface="Arial" charset="0"/>
              <a:buChar char="•"/>
            </a:pPr>
            <a:r>
              <a:rPr lang="en-US" sz="2800" smtClean="0"/>
              <a:t>Developed in Belgium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800" smtClean="0"/>
              <a:t>Predominant color is light sorrel with flaxen mane and tail.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800" smtClean="0"/>
              <a:t>16.2 – 18 hands, 1800 – 2200 lbs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800" smtClean="0"/>
              <a:t>The strongest of the draft breeds with less leg action than other draft breeds</a:t>
            </a:r>
          </a:p>
        </p:txBody>
      </p:sp>
      <p:pic>
        <p:nvPicPr>
          <p:cNvPr id="5325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1524000"/>
            <a:ext cx="4144963" cy="3109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6200"/>
            <a:ext cx="7772400" cy="11430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5400" dirty="0" smtClean="0"/>
              <a:t>Clydesdale</a:t>
            </a:r>
            <a:endParaRPr lang="en-US" sz="5400" dirty="0"/>
          </a:p>
        </p:txBody>
      </p:sp>
      <p:sp>
        <p:nvSpPr>
          <p:cNvPr id="54275" name="Text Placeholder 3"/>
          <p:cNvSpPr>
            <a:spLocks noGrp="1"/>
          </p:cNvSpPr>
          <p:nvPr>
            <p:ph sz="quarter" idx="13"/>
          </p:nvPr>
        </p:nvSpPr>
        <p:spPr>
          <a:xfrm>
            <a:off x="76200" y="1524000"/>
            <a:ext cx="4953000" cy="3962400"/>
          </a:xfrm>
        </p:spPr>
        <p:txBody>
          <a:bodyPr/>
          <a:lstStyle/>
          <a:p>
            <a:pPr marL="285750" indent="-285750">
              <a:buFont typeface="Arial" charset="0"/>
              <a:buChar char="•"/>
            </a:pPr>
            <a:r>
              <a:rPr lang="en-US" sz="2800" smtClean="0"/>
              <a:t>Developed in Scotland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800" smtClean="0"/>
              <a:t>Bay with extensive white markings and “feathering” on the lower legs 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800" smtClean="0"/>
              <a:t>16 - 18 hands, 1800 - 2000 lbs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800" smtClean="0"/>
              <a:t>Active gaits</a:t>
            </a:r>
          </a:p>
        </p:txBody>
      </p:sp>
      <p:pic>
        <p:nvPicPr>
          <p:cNvPr id="5427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6850" y="1676400"/>
            <a:ext cx="3724275" cy="3238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9600" y="2057400"/>
            <a:ext cx="7772400" cy="1362075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7200" dirty="0" smtClean="0"/>
              <a:t>Terminology</a:t>
            </a:r>
            <a:endParaRPr lang="en-US" sz="72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6200"/>
            <a:ext cx="7772400" cy="11430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5400" dirty="0" smtClean="0"/>
              <a:t>Percheron</a:t>
            </a:r>
            <a:endParaRPr lang="en-US" sz="5400" dirty="0"/>
          </a:p>
        </p:txBody>
      </p:sp>
      <p:sp>
        <p:nvSpPr>
          <p:cNvPr id="55299" name="Text Placeholder 3"/>
          <p:cNvSpPr>
            <a:spLocks noGrp="1"/>
          </p:cNvSpPr>
          <p:nvPr>
            <p:ph sz="quarter" idx="14"/>
          </p:nvPr>
        </p:nvSpPr>
        <p:spPr>
          <a:xfrm>
            <a:off x="152400" y="1371600"/>
            <a:ext cx="4191000" cy="3983038"/>
          </a:xfrm>
        </p:spPr>
        <p:txBody>
          <a:bodyPr/>
          <a:lstStyle/>
          <a:p>
            <a:pPr marL="285750" indent="-285750">
              <a:buFont typeface="Arial" charset="0"/>
              <a:buChar char="•"/>
            </a:pPr>
            <a:r>
              <a:rPr lang="en-US" sz="2800" smtClean="0"/>
              <a:t>Developed in France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800" smtClean="0"/>
              <a:t>Usually black and gray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800" smtClean="0"/>
              <a:t>16.2 – 18 hands, 1900 – 2600 lbs</a:t>
            </a:r>
          </a:p>
          <a:p>
            <a:pPr marL="285750" indent="-285750">
              <a:buFont typeface="Arial" charset="0"/>
              <a:buChar char="•"/>
            </a:pPr>
            <a:endParaRPr lang="en-US" sz="2800" smtClean="0"/>
          </a:p>
        </p:txBody>
      </p:sp>
      <p:pic>
        <p:nvPicPr>
          <p:cNvPr id="5530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1447800"/>
            <a:ext cx="4038600" cy="3906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5400" dirty="0" smtClean="0"/>
              <a:t>Shire</a:t>
            </a:r>
            <a:endParaRPr lang="en-US" sz="5400" dirty="0"/>
          </a:p>
        </p:txBody>
      </p:sp>
      <p:sp>
        <p:nvSpPr>
          <p:cNvPr id="56323" name="Content Placeholder 2"/>
          <p:cNvSpPr>
            <a:spLocks noGrp="1"/>
          </p:cNvSpPr>
          <p:nvPr>
            <p:ph sz="quarter" idx="13"/>
          </p:nvPr>
        </p:nvSpPr>
        <p:spPr>
          <a:xfrm>
            <a:off x="76200" y="1536700"/>
            <a:ext cx="4267200" cy="3876675"/>
          </a:xfrm>
        </p:spPr>
        <p:txBody>
          <a:bodyPr/>
          <a:lstStyle/>
          <a:p>
            <a:r>
              <a:rPr lang="en-US" sz="2800" smtClean="0"/>
              <a:t>Developed in England</a:t>
            </a:r>
          </a:p>
          <a:p>
            <a:r>
              <a:rPr lang="en-US" sz="2800" smtClean="0"/>
              <a:t>Black, bay, or gray</a:t>
            </a:r>
          </a:p>
          <a:p>
            <a:r>
              <a:rPr lang="en-US" sz="2800" smtClean="0"/>
              <a:t>Average of 17.2 hands</a:t>
            </a:r>
          </a:p>
          <a:p>
            <a:r>
              <a:rPr lang="en-US" sz="2800" smtClean="0"/>
              <a:t>Holds the record for the largest horse</a:t>
            </a:r>
          </a:p>
          <a:p>
            <a:endParaRPr lang="en-US" sz="2800" smtClean="0"/>
          </a:p>
        </p:txBody>
      </p:sp>
      <p:pic>
        <p:nvPicPr>
          <p:cNvPr id="5632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70" b="101"/>
          <a:stretch>
            <a:fillRect/>
          </a:stretch>
        </p:blipFill>
        <p:spPr bwMode="auto">
          <a:xfrm>
            <a:off x="5334000" y="1524000"/>
            <a:ext cx="3578225" cy="3868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676400"/>
            <a:ext cx="8001000" cy="15240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7200" dirty="0" smtClean="0"/>
              <a:t>Pony Breeds</a:t>
            </a:r>
            <a:endParaRPr lang="en-US" sz="72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2700"/>
            <a:ext cx="7772400" cy="11430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5400" dirty="0" smtClean="0"/>
              <a:t>Shetland</a:t>
            </a:r>
            <a:r>
              <a:rPr lang="en-US" sz="4400" dirty="0" smtClean="0"/>
              <a:t> </a:t>
            </a:r>
            <a:r>
              <a:rPr lang="en-US" sz="5400" dirty="0" smtClean="0"/>
              <a:t>Pony</a:t>
            </a:r>
            <a:endParaRPr lang="en-US" sz="5400" dirty="0"/>
          </a:p>
        </p:txBody>
      </p:sp>
      <p:sp>
        <p:nvSpPr>
          <p:cNvPr id="4" name="Text Placeholder 3"/>
          <p:cNvSpPr>
            <a:spLocks noGrp="1"/>
          </p:cNvSpPr>
          <p:nvPr>
            <p:ph sz="quarter" idx="14"/>
          </p:nvPr>
        </p:nvSpPr>
        <p:spPr>
          <a:xfrm>
            <a:off x="152400" y="1295400"/>
            <a:ext cx="4343400" cy="3962400"/>
          </a:xfrm>
        </p:spPr>
        <p:txBody>
          <a:bodyPr rtlCol="0">
            <a:normAutofit lnSpcReduction="10000"/>
          </a:bodyPr>
          <a:lstStyle/>
          <a:p>
            <a:pPr marL="285750" indent="-28575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dirty="0" smtClean="0"/>
              <a:t>Originating in the Shetland Islands</a:t>
            </a:r>
          </a:p>
          <a:p>
            <a:pPr marL="285750" indent="-28575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dirty="0" smtClean="0"/>
              <a:t>Maximum height of 11.2 hands</a:t>
            </a:r>
          </a:p>
          <a:p>
            <a:pPr marL="285750" indent="-28575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dirty="0" smtClean="0"/>
              <a:t>Dished face with long, thick manes and tails and double coat</a:t>
            </a:r>
          </a:p>
          <a:p>
            <a:pPr marL="285750" indent="-28575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dirty="0" smtClean="0"/>
              <a:t>Used </a:t>
            </a:r>
            <a:r>
              <a:rPr lang="en-US" sz="2800" dirty="0"/>
              <a:t>for riding and driving</a:t>
            </a:r>
          </a:p>
          <a:p>
            <a:pPr marL="285750" indent="-28575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dirty="0" smtClean="0"/>
              <a:t>Strongest of all pony breeds</a:t>
            </a:r>
          </a:p>
        </p:txBody>
      </p:sp>
      <p:pic>
        <p:nvPicPr>
          <p:cNvPr id="5837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1371600"/>
            <a:ext cx="4032250" cy="301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33338"/>
            <a:ext cx="8839200" cy="1143000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5400" dirty="0" smtClean="0"/>
              <a:t>Welsh Pony – riding Type</a:t>
            </a:r>
            <a:endParaRPr lang="en-US" sz="5400" dirty="0"/>
          </a:p>
        </p:txBody>
      </p:sp>
      <p:pic>
        <p:nvPicPr>
          <p:cNvPr id="59395" name="Content Placeholder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29200" y="1524000"/>
            <a:ext cx="3943350" cy="3440113"/>
          </a:xfrm>
        </p:spPr>
      </p:pic>
      <p:sp>
        <p:nvSpPr>
          <p:cNvPr id="4" name="Text Placeholder 3"/>
          <p:cNvSpPr>
            <a:spLocks noGrp="1"/>
          </p:cNvSpPr>
          <p:nvPr>
            <p:ph sz="quarter" idx="14"/>
          </p:nvPr>
        </p:nvSpPr>
        <p:spPr>
          <a:xfrm>
            <a:off x="152400" y="1447800"/>
            <a:ext cx="4648200" cy="4114800"/>
          </a:xfrm>
        </p:spPr>
        <p:txBody>
          <a:bodyPr rtlCol="0">
            <a:normAutofit lnSpcReduction="10000"/>
          </a:bodyPr>
          <a:lstStyle/>
          <a:p>
            <a:pPr marL="285750" indent="-28575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dirty="0" smtClean="0"/>
              <a:t>Originated in Wales</a:t>
            </a:r>
          </a:p>
          <a:p>
            <a:pPr marL="285750" indent="-28575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dirty="0" smtClean="0"/>
              <a:t>Maximum height 14.2 hands</a:t>
            </a:r>
          </a:p>
          <a:p>
            <a:pPr marL="285750" indent="-28575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dirty="0" smtClean="0"/>
              <a:t>Small dished-faced head with large eye</a:t>
            </a:r>
          </a:p>
          <a:p>
            <a:pPr marL="285750" indent="-28575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dirty="0" smtClean="0"/>
              <a:t>Athletic horse with elegant movement</a:t>
            </a:r>
          </a:p>
          <a:p>
            <a:pPr marL="285750" indent="-28575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dirty="0" smtClean="0"/>
              <a:t>Popular pleasure riding, driving, showing, and jumping horse</a:t>
            </a:r>
          </a:p>
          <a:p>
            <a:pPr indent="-274320" fontAlgn="auto">
              <a:spcAft>
                <a:spcPts val="0"/>
              </a:spcAft>
              <a:defRPr/>
            </a:pP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6200"/>
            <a:ext cx="7772400" cy="11430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5400" dirty="0" smtClean="0"/>
              <a:t>Miniature Horse</a:t>
            </a:r>
            <a:endParaRPr lang="en-US" sz="5400" dirty="0"/>
          </a:p>
        </p:txBody>
      </p:sp>
      <p:sp>
        <p:nvSpPr>
          <p:cNvPr id="4" name="Text Placeholder 3"/>
          <p:cNvSpPr>
            <a:spLocks noGrp="1"/>
          </p:cNvSpPr>
          <p:nvPr>
            <p:ph sz="quarter" idx="14"/>
          </p:nvPr>
        </p:nvSpPr>
        <p:spPr>
          <a:xfrm>
            <a:off x="228600" y="1371600"/>
            <a:ext cx="4343400" cy="4038600"/>
          </a:xfrm>
        </p:spPr>
        <p:txBody>
          <a:bodyPr rtlCol="0">
            <a:noAutofit/>
          </a:bodyPr>
          <a:lstStyle/>
          <a:p>
            <a:pPr marL="285750" indent="-28575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dirty="0" smtClean="0"/>
              <a:t>Developed in Europe for nobility</a:t>
            </a:r>
          </a:p>
          <a:p>
            <a:pPr marL="285750" indent="-28575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dirty="0" smtClean="0"/>
              <a:t>9.2 hands and under</a:t>
            </a:r>
          </a:p>
          <a:p>
            <a:pPr marL="285750" indent="-28575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dirty="0" smtClean="0"/>
              <a:t>Should exhibit same physical characteristics of a horse relative to body size</a:t>
            </a:r>
          </a:p>
          <a:p>
            <a:pPr marL="0" indent="0" fontAlgn="auto">
              <a:spcAft>
                <a:spcPts val="0"/>
              </a:spcAft>
              <a:buFont typeface="Wingdings 3" pitchFamily="18" charset="2"/>
              <a:buNone/>
              <a:defRPr/>
            </a:pPr>
            <a:endParaRPr lang="en-US" sz="2800" dirty="0"/>
          </a:p>
        </p:txBody>
      </p:sp>
      <p:pic>
        <p:nvPicPr>
          <p:cNvPr id="6042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1585913"/>
            <a:ext cx="3867150" cy="2833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762000" y="2133600"/>
            <a:ext cx="7772400" cy="1143000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7200" dirty="0" smtClean="0"/>
              <a:t>Color Breeds</a:t>
            </a:r>
            <a:endParaRPr lang="en-US" sz="72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000" dirty="0" smtClean="0"/>
              <a:t>American Paint Horse</a:t>
            </a:r>
            <a:endParaRPr lang="en-US" sz="4000" dirty="0"/>
          </a:p>
        </p:txBody>
      </p:sp>
      <p:sp>
        <p:nvSpPr>
          <p:cNvPr id="62467" name="Text Placeholder 3"/>
          <p:cNvSpPr>
            <a:spLocks noGrp="1"/>
          </p:cNvSpPr>
          <p:nvPr>
            <p:ph sz="quarter" idx="14"/>
          </p:nvPr>
        </p:nvSpPr>
        <p:spPr>
          <a:xfrm>
            <a:off x="228600" y="1447800"/>
            <a:ext cx="4724400" cy="3876675"/>
          </a:xfrm>
        </p:spPr>
        <p:txBody>
          <a:bodyPr/>
          <a:lstStyle/>
          <a:p>
            <a:pPr marL="285750" indent="-285750">
              <a:buFont typeface="Arial" charset="0"/>
              <a:buChar char="•"/>
            </a:pPr>
            <a:r>
              <a:rPr lang="en-US" sz="2800" smtClean="0"/>
              <a:t>Developed in the United States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800" smtClean="0"/>
              <a:t>General purpose riding horse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800" smtClean="0"/>
              <a:t>Stock horse conformation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800" smtClean="0"/>
              <a:t>Two basic color patterns: tobiano and overo </a:t>
            </a:r>
          </a:p>
        </p:txBody>
      </p:sp>
      <p:pic>
        <p:nvPicPr>
          <p:cNvPr id="6246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3013" y="1600200"/>
            <a:ext cx="3879850" cy="3078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350"/>
            <a:ext cx="7772400" cy="11430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5400" dirty="0" smtClean="0"/>
              <a:t>Buckskin</a:t>
            </a:r>
            <a:endParaRPr lang="en-US" sz="5400" dirty="0"/>
          </a:p>
        </p:txBody>
      </p:sp>
      <p:sp>
        <p:nvSpPr>
          <p:cNvPr id="63491" name="Content Placeholder 2"/>
          <p:cNvSpPr>
            <a:spLocks noGrp="1"/>
          </p:cNvSpPr>
          <p:nvPr>
            <p:ph sz="quarter" idx="13"/>
          </p:nvPr>
        </p:nvSpPr>
        <p:spPr>
          <a:xfrm>
            <a:off x="228600" y="1536700"/>
            <a:ext cx="4267200" cy="3876675"/>
          </a:xfrm>
        </p:spPr>
        <p:txBody>
          <a:bodyPr/>
          <a:lstStyle/>
          <a:p>
            <a:r>
              <a:rPr lang="en-US" sz="2800" smtClean="0"/>
              <a:t>Tan or gold colored coat with no primitive markings (dorsal stripe, shoulder stripes, zebra striping)</a:t>
            </a:r>
          </a:p>
          <a:p>
            <a:endParaRPr lang="en-US" smtClean="0"/>
          </a:p>
        </p:txBody>
      </p:sp>
      <p:pic>
        <p:nvPicPr>
          <p:cNvPr id="6349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1662113"/>
            <a:ext cx="4113213" cy="3352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6988"/>
            <a:ext cx="7772400" cy="11430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5400" dirty="0" smtClean="0"/>
              <a:t>Palomino</a:t>
            </a:r>
            <a:endParaRPr lang="en-US" sz="5400" dirty="0"/>
          </a:p>
        </p:txBody>
      </p:sp>
      <p:pic>
        <p:nvPicPr>
          <p:cNvPr id="64515" name="Content Placeholder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00600" y="1420813"/>
            <a:ext cx="4121150" cy="3322637"/>
          </a:xfrm>
        </p:spPr>
      </p:pic>
      <p:sp>
        <p:nvSpPr>
          <p:cNvPr id="64516" name="Text Placeholder 3"/>
          <p:cNvSpPr>
            <a:spLocks noGrp="1"/>
          </p:cNvSpPr>
          <p:nvPr>
            <p:ph sz="quarter" idx="14"/>
          </p:nvPr>
        </p:nvSpPr>
        <p:spPr>
          <a:xfrm>
            <a:off x="152400" y="1295400"/>
            <a:ext cx="4191000" cy="3876675"/>
          </a:xfrm>
        </p:spPr>
        <p:txBody>
          <a:bodyPr/>
          <a:lstStyle/>
          <a:p>
            <a:pPr marL="285750" indent="-285750">
              <a:buFont typeface="Arial" charset="0"/>
              <a:buChar char="•"/>
            </a:pPr>
            <a:r>
              <a:rPr lang="en-US" sz="2800" smtClean="0"/>
              <a:t>From the United States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800" smtClean="0"/>
              <a:t>Any body type horse with golden body and white mane and tail</a:t>
            </a:r>
          </a:p>
        </p:txBody>
      </p:sp>
      <p:sp>
        <p:nvSpPr>
          <p:cNvPr id="64517" name="Rectangle 2"/>
          <p:cNvSpPr>
            <a:spLocks noChangeArrowheads="1"/>
          </p:cNvSpPr>
          <p:nvPr/>
        </p:nvSpPr>
        <p:spPr bwMode="auto">
          <a:xfrm>
            <a:off x="152400" y="6248400"/>
            <a:ext cx="24288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sz="2000" b="1">
                <a:solidFill>
                  <a:srgbClr val="000000"/>
                </a:solidFill>
                <a:hlinkClick r:id="rId3" action="ppaction://hlinksldjump"/>
              </a:rPr>
              <a:t>Back to Objectives</a:t>
            </a:r>
            <a:endParaRPr lang="en-US" sz="2000" b="1">
              <a:solidFill>
                <a:srgbClr val="0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5400" dirty="0" smtClean="0"/>
              <a:t>Stallion</a:t>
            </a:r>
            <a:endParaRPr lang="en-US" sz="5400" dirty="0"/>
          </a:p>
        </p:txBody>
      </p:sp>
      <p:pic>
        <p:nvPicPr>
          <p:cNvPr id="28675" name="Content Placeholder 11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00600" y="1447800"/>
            <a:ext cx="3581400" cy="4152900"/>
          </a:xfrm>
        </p:spPr>
      </p:pic>
      <p:sp>
        <p:nvSpPr>
          <p:cNvPr id="28676" name="Text Placeholder 10"/>
          <p:cNvSpPr>
            <a:spLocks noGrp="1"/>
          </p:cNvSpPr>
          <p:nvPr>
            <p:ph sz="quarter" idx="14"/>
          </p:nvPr>
        </p:nvSpPr>
        <p:spPr>
          <a:xfrm>
            <a:off x="152400" y="1295400"/>
            <a:ext cx="3657600" cy="3876675"/>
          </a:xfrm>
        </p:spPr>
        <p:txBody>
          <a:bodyPr/>
          <a:lstStyle/>
          <a:p>
            <a:pPr marL="285750" indent="-285750">
              <a:buFont typeface="Arial" charset="0"/>
              <a:buChar char="•"/>
            </a:pPr>
            <a:r>
              <a:rPr lang="en-US" sz="2800" smtClean="0"/>
              <a:t>Sexually mature male</a:t>
            </a:r>
          </a:p>
        </p:txBody>
      </p:sp>
      <p:sp>
        <p:nvSpPr>
          <p:cNvPr id="28677" name="TextBox 1"/>
          <p:cNvSpPr txBox="1">
            <a:spLocks noChangeArrowheads="1"/>
          </p:cNvSpPr>
          <p:nvPr/>
        </p:nvSpPr>
        <p:spPr bwMode="auto">
          <a:xfrm>
            <a:off x="4800600" y="5561013"/>
            <a:ext cx="3581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/>
            <a:r>
              <a:rPr lang="en-US" sz="2400"/>
              <a:t>Arabian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057400"/>
            <a:ext cx="8991600" cy="1362075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5400" dirty="0" smtClean="0"/>
              <a:t>Management Practices</a:t>
            </a:r>
            <a:endParaRPr lang="en-US" sz="54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6200" y="228600"/>
            <a:ext cx="9144000" cy="1143000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800" dirty="0" smtClean="0"/>
              <a:t>Methods of Identification</a:t>
            </a:r>
            <a:endParaRPr lang="en-US" sz="4800" dirty="0"/>
          </a:p>
        </p:txBody>
      </p:sp>
      <p:sp>
        <p:nvSpPr>
          <p:cNvPr id="66563" name="Content Placeholder 4"/>
          <p:cNvSpPr>
            <a:spLocks noGrp="1"/>
          </p:cNvSpPr>
          <p:nvPr>
            <p:ph idx="1"/>
          </p:nvPr>
        </p:nvSpPr>
        <p:spPr>
          <a:xfrm>
            <a:off x="685800" y="1600200"/>
            <a:ext cx="7772400" cy="3733800"/>
          </a:xfrm>
        </p:spPr>
        <p:txBody>
          <a:bodyPr/>
          <a:lstStyle/>
          <a:p>
            <a:r>
              <a:rPr lang="en-US" sz="2800" smtClean="0"/>
              <a:t>Freeze branding</a:t>
            </a:r>
          </a:p>
          <a:p>
            <a:r>
              <a:rPr lang="en-US" sz="2800" smtClean="0"/>
              <a:t>Hot Iron Branding</a:t>
            </a:r>
          </a:p>
          <a:p>
            <a:r>
              <a:rPr lang="en-US" sz="2800" smtClean="0"/>
              <a:t>Lip Tattooing</a:t>
            </a:r>
          </a:p>
          <a:p>
            <a:r>
              <a:rPr lang="en-US" sz="2800" smtClean="0"/>
              <a:t>Chestnuts</a:t>
            </a:r>
          </a:p>
          <a:p>
            <a:r>
              <a:rPr lang="en-US" sz="2800" smtClean="0"/>
              <a:t>Micro-Chipping</a:t>
            </a:r>
          </a:p>
          <a:p>
            <a:r>
              <a:rPr lang="en-US" sz="2800" smtClean="0"/>
              <a:t>Color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6200"/>
            <a:ext cx="7772400" cy="11430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5400" dirty="0" smtClean="0"/>
              <a:t>Freeze Branding</a:t>
            </a:r>
            <a:endParaRPr lang="en-US" sz="5400" dirty="0"/>
          </a:p>
        </p:txBody>
      </p:sp>
      <p:sp>
        <p:nvSpPr>
          <p:cNvPr id="67587" name="Content Placeholder 2"/>
          <p:cNvSpPr>
            <a:spLocks noGrp="1"/>
          </p:cNvSpPr>
          <p:nvPr>
            <p:ph sz="quarter" idx="13"/>
          </p:nvPr>
        </p:nvSpPr>
        <p:spPr>
          <a:xfrm>
            <a:off x="152400" y="1371600"/>
            <a:ext cx="3657600" cy="3876675"/>
          </a:xfrm>
        </p:spPr>
        <p:txBody>
          <a:bodyPr/>
          <a:lstStyle/>
          <a:p>
            <a:r>
              <a:rPr lang="en-US" sz="2800" smtClean="0"/>
              <a:t>Irons cooled in liquid nitrogen and placed on the skin 8-16 seconds to kill skin pigment cells or hair growth follicle on light colored horses.</a:t>
            </a:r>
          </a:p>
        </p:txBody>
      </p:sp>
      <p:pic>
        <p:nvPicPr>
          <p:cNvPr id="67588" name="Content Placeholder 4"/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8200" y="1447800"/>
            <a:ext cx="4327525" cy="2882900"/>
          </a:xfr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5400" dirty="0" smtClean="0"/>
              <a:t>Hot Iron Branding</a:t>
            </a:r>
            <a:endParaRPr lang="en-US" sz="5400" dirty="0"/>
          </a:p>
        </p:txBody>
      </p:sp>
      <p:sp>
        <p:nvSpPr>
          <p:cNvPr id="68611" name="Content Placeholder 2"/>
          <p:cNvSpPr>
            <a:spLocks noGrp="1"/>
          </p:cNvSpPr>
          <p:nvPr>
            <p:ph sz="quarter" idx="13"/>
          </p:nvPr>
        </p:nvSpPr>
        <p:spPr>
          <a:xfrm>
            <a:off x="152400" y="1676400"/>
            <a:ext cx="3657600" cy="3876675"/>
          </a:xfrm>
        </p:spPr>
        <p:txBody>
          <a:bodyPr/>
          <a:lstStyle/>
          <a:p>
            <a:r>
              <a:rPr lang="en-US" sz="2800" smtClean="0"/>
              <a:t>Use of a heated piece of metal to impart a permanent identifying mark.</a:t>
            </a:r>
          </a:p>
        </p:txBody>
      </p:sp>
      <p:pic>
        <p:nvPicPr>
          <p:cNvPr id="68612" name="Content Placeholder 4"/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0" y="1752600"/>
            <a:ext cx="4171950" cy="3128963"/>
          </a:xfr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-152400"/>
            <a:ext cx="7772400" cy="11430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5400" dirty="0" smtClean="0"/>
              <a:t>Lip Tattooing</a:t>
            </a:r>
            <a:endParaRPr lang="en-US" sz="5400" dirty="0"/>
          </a:p>
        </p:txBody>
      </p:sp>
      <p:sp>
        <p:nvSpPr>
          <p:cNvPr id="69635" name="Content Placeholder 2"/>
          <p:cNvSpPr>
            <a:spLocks noGrp="1"/>
          </p:cNvSpPr>
          <p:nvPr>
            <p:ph sz="quarter" idx="13"/>
          </p:nvPr>
        </p:nvSpPr>
        <p:spPr>
          <a:xfrm>
            <a:off x="152400" y="1143000"/>
            <a:ext cx="4800600" cy="4419600"/>
          </a:xfrm>
        </p:spPr>
        <p:txBody>
          <a:bodyPr/>
          <a:lstStyle/>
          <a:p>
            <a:r>
              <a:rPr lang="en-US" sz="2800" smtClean="0"/>
              <a:t>The Jockey Club, responsible for all Thoroughbred registrations requires a horse to be tattooed on the upper lip with its permanent registration number prior to or upon its first start at a racetrack.</a:t>
            </a:r>
          </a:p>
        </p:txBody>
      </p:sp>
      <p:pic>
        <p:nvPicPr>
          <p:cNvPr id="69636" name="Content Placeholder 4"/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867400" y="1143000"/>
            <a:ext cx="2909888" cy="4573588"/>
          </a:xfr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5400" dirty="0" smtClean="0"/>
              <a:t>Chestnuts</a:t>
            </a:r>
            <a:endParaRPr lang="en-US" sz="5400" dirty="0"/>
          </a:p>
        </p:txBody>
      </p:sp>
      <p:sp>
        <p:nvSpPr>
          <p:cNvPr id="70659" name="Content Placeholder 2"/>
          <p:cNvSpPr>
            <a:spLocks noGrp="1"/>
          </p:cNvSpPr>
          <p:nvPr>
            <p:ph sz="quarter" idx="13"/>
          </p:nvPr>
        </p:nvSpPr>
        <p:spPr>
          <a:xfrm>
            <a:off x="228600" y="1524000"/>
            <a:ext cx="4953000" cy="3876675"/>
          </a:xfrm>
        </p:spPr>
        <p:txBody>
          <a:bodyPr/>
          <a:lstStyle/>
          <a:p>
            <a:r>
              <a:rPr lang="en-US" sz="2800" smtClean="0"/>
              <a:t>Dark oval-shaped areas on the insides of the hocks and just above the knees.</a:t>
            </a:r>
          </a:p>
          <a:p>
            <a:r>
              <a:rPr lang="en-US" sz="2800" smtClean="0"/>
              <a:t>Unique identifier similar to fingerprints in humans</a:t>
            </a:r>
          </a:p>
        </p:txBody>
      </p:sp>
      <p:pic>
        <p:nvPicPr>
          <p:cNvPr id="70660" name="Content Placeholder 4"/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91200" y="1524000"/>
            <a:ext cx="2790825" cy="4308475"/>
          </a:xfr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5400" dirty="0" smtClean="0"/>
              <a:t>Micro-Chipping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1683" name="Content Placeholder 2"/>
          <p:cNvSpPr>
            <a:spLocks noGrp="1"/>
          </p:cNvSpPr>
          <p:nvPr>
            <p:ph sz="quarter" idx="13"/>
          </p:nvPr>
        </p:nvSpPr>
        <p:spPr>
          <a:xfrm>
            <a:off x="152400" y="1371600"/>
            <a:ext cx="4343400" cy="3876675"/>
          </a:xfrm>
        </p:spPr>
        <p:txBody>
          <a:bodyPr/>
          <a:lstStyle/>
          <a:p>
            <a:r>
              <a:rPr lang="en-US" sz="2800" smtClean="0"/>
              <a:t>Implantation of a computer microchip encoded with the individual’s registration number.</a:t>
            </a:r>
          </a:p>
        </p:txBody>
      </p:sp>
      <p:pic>
        <p:nvPicPr>
          <p:cNvPr id="7168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7550" y="3810000"/>
            <a:ext cx="2552700" cy="255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685" name="Content Placeholder 4"/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05400" y="1524000"/>
            <a:ext cx="3657600" cy="2749550"/>
          </a:xfr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6200"/>
            <a:ext cx="7772400" cy="11430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5400" dirty="0" smtClean="0"/>
              <a:t>Color</a:t>
            </a: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0" y="1536700"/>
            <a:ext cx="4114800" cy="3876675"/>
          </a:xfrm>
        </p:spPr>
        <p:txBody>
          <a:bodyPr rtlCol="0">
            <a:normAutofit lnSpcReduction="10000"/>
          </a:bodyPr>
          <a:lstStyle/>
          <a:p>
            <a:pPr indent="-274320" fontAlgn="auto">
              <a:spcAft>
                <a:spcPts val="0"/>
              </a:spcAft>
              <a:defRPr/>
            </a:pPr>
            <a:r>
              <a:rPr lang="en-US" sz="2800" dirty="0" smtClean="0"/>
              <a:t>Most common means of identification</a:t>
            </a:r>
          </a:p>
          <a:p>
            <a:pPr indent="-274320" fontAlgn="auto">
              <a:spcAft>
                <a:spcPts val="0"/>
              </a:spcAft>
              <a:defRPr/>
            </a:pPr>
            <a:r>
              <a:rPr lang="en-US" sz="2800" dirty="0" smtClean="0"/>
              <a:t>Includes white color markings and other unique features such as hair whorls and scars</a:t>
            </a:r>
          </a:p>
          <a:p>
            <a:pPr indent="-274320" fontAlgn="auto">
              <a:spcAft>
                <a:spcPts val="0"/>
              </a:spcAft>
              <a:defRPr/>
            </a:pPr>
            <a:r>
              <a:rPr lang="en-US" sz="2800" dirty="0" smtClean="0"/>
              <a:t>Some breeds are established based on color</a:t>
            </a:r>
            <a:endParaRPr lang="en-US" dirty="0" smtClean="0"/>
          </a:p>
        </p:txBody>
      </p:sp>
      <p:pic>
        <p:nvPicPr>
          <p:cNvPr id="72708" name="Content Placeholder 4"/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419600" y="1600200"/>
            <a:ext cx="4552950" cy="3643313"/>
          </a:xfr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800" dirty="0" smtClean="0"/>
              <a:t>Horse Color</a:t>
            </a:r>
            <a:endParaRPr lang="en-US" sz="4800" dirty="0"/>
          </a:p>
        </p:txBody>
      </p:sp>
      <p:sp>
        <p:nvSpPr>
          <p:cNvPr id="73731" name="Content Placeholder 5"/>
          <p:cNvSpPr>
            <a:spLocks noGrp="1"/>
          </p:cNvSpPr>
          <p:nvPr>
            <p:ph idx="1"/>
          </p:nvPr>
        </p:nvSpPr>
        <p:spPr>
          <a:xfrm>
            <a:off x="152400" y="1295400"/>
            <a:ext cx="8763000" cy="3733800"/>
          </a:xfrm>
        </p:spPr>
        <p:txBody>
          <a:bodyPr/>
          <a:lstStyle/>
          <a:p>
            <a:r>
              <a:rPr lang="en-US" sz="2800" smtClean="0"/>
              <a:t>Is the sum of body color and point color.</a:t>
            </a:r>
          </a:p>
          <a:p>
            <a:r>
              <a:rPr lang="en-US" sz="2800" smtClean="0"/>
              <a:t>Points are the mane, tail, lower legs, and ear rims.</a:t>
            </a:r>
          </a:p>
          <a:p>
            <a:r>
              <a:rPr lang="en-US" sz="2800" smtClean="0"/>
              <a:t>The lower leg is the most accurate indication of point color since mane and tail may fade.</a:t>
            </a:r>
          </a:p>
          <a:p>
            <a:r>
              <a:rPr lang="en-US" sz="2800" smtClean="0"/>
              <a:t>Horse colors can be broken into two main categories: with black points and without black points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1676400"/>
            <a:ext cx="8153400" cy="15240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000" dirty="0" smtClean="0"/>
              <a:t>Colors Without Black Points</a:t>
            </a:r>
            <a:endParaRPr lang="en-US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3203575"/>
            <a:ext cx="3886200" cy="1825625"/>
          </a:xfrm>
        </p:spPr>
        <p:txBody>
          <a:bodyPr rtlCol="0"/>
          <a:lstStyle/>
          <a:p>
            <a:pPr fontAlgn="auto"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85800" y="6350"/>
            <a:ext cx="7772400" cy="11430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5400" dirty="0" smtClean="0"/>
              <a:t>Mare</a:t>
            </a:r>
            <a:endParaRPr lang="en-US" sz="5400" dirty="0"/>
          </a:p>
        </p:txBody>
      </p:sp>
      <p:pic>
        <p:nvPicPr>
          <p:cNvPr id="29699" name="Content Placeholder 1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24400" y="1447800"/>
            <a:ext cx="4191000" cy="3132138"/>
          </a:xfrm>
        </p:spPr>
      </p:pic>
      <p:sp>
        <p:nvSpPr>
          <p:cNvPr id="29700" name="Text Placeholder 5"/>
          <p:cNvSpPr>
            <a:spLocks noGrp="1"/>
          </p:cNvSpPr>
          <p:nvPr>
            <p:ph sz="quarter" idx="14"/>
          </p:nvPr>
        </p:nvSpPr>
        <p:spPr>
          <a:xfrm>
            <a:off x="76200" y="1295400"/>
            <a:ext cx="4343400" cy="3876675"/>
          </a:xfrm>
        </p:spPr>
        <p:txBody>
          <a:bodyPr/>
          <a:lstStyle/>
          <a:p>
            <a:pPr marL="285750" indent="-285750">
              <a:buFont typeface="Arial" charset="0"/>
              <a:buChar char="•"/>
            </a:pPr>
            <a:r>
              <a:rPr lang="en-US" sz="2800" smtClean="0"/>
              <a:t>A sexually mature female 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800" smtClean="0"/>
              <a:t>A female who has foaled or 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800" smtClean="0"/>
              <a:t>A female 4 years of age or older.</a:t>
            </a:r>
          </a:p>
        </p:txBody>
      </p:sp>
      <p:sp>
        <p:nvSpPr>
          <p:cNvPr id="29701" name="TextBox 2"/>
          <p:cNvSpPr txBox="1">
            <a:spLocks noChangeArrowheads="1"/>
          </p:cNvSpPr>
          <p:nvPr/>
        </p:nvSpPr>
        <p:spPr bwMode="auto">
          <a:xfrm>
            <a:off x="4724400" y="4572000"/>
            <a:ext cx="4191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/>
            <a:r>
              <a:rPr lang="en-US" sz="2400"/>
              <a:t>Quarter Horse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800" dirty="0" smtClean="0"/>
              <a:t>Brown</a:t>
            </a:r>
            <a:endParaRPr lang="en-US" sz="4800" dirty="0"/>
          </a:p>
        </p:txBody>
      </p:sp>
      <p:sp>
        <p:nvSpPr>
          <p:cNvPr id="75779" name="Content Placeholder 2"/>
          <p:cNvSpPr>
            <a:spLocks noGrp="1"/>
          </p:cNvSpPr>
          <p:nvPr>
            <p:ph sz="quarter" idx="13"/>
          </p:nvPr>
        </p:nvSpPr>
        <p:spPr>
          <a:xfrm>
            <a:off x="228600" y="1447800"/>
            <a:ext cx="3962400" cy="3876675"/>
          </a:xfrm>
        </p:spPr>
        <p:txBody>
          <a:bodyPr/>
          <a:lstStyle/>
          <a:p>
            <a:r>
              <a:rPr lang="en-US" sz="2800" smtClean="0"/>
              <a:t>A black horse with tan highlights at the muzzle, flanks, underbelly, and girth areas.</a:t>
            </a:r>
          </a:p>
        </p:txBody>
      </p:sp>
      <p:pic>
        <p:nvPicPr>
          <p:cNvPr id="75780" name="Content Placeholder 4"/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43400" y="1600200"/>
            <a:ext cx="4651375" cy="3098800"/>
          </a:xfr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6200"/>
            <a:ext cx="7772400" cy="11430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5400" dirty="0" smtClean="0"/>
              <a:t>Chestnut/Sorrel</a:t>
            </a:r>
            <a:endParaRPr lang="en-US" sz="5400" dirty="0"/>
          </a:p>
        </p:txBody>
      </p:sp>
      <p:sp>
        <p:nvSpPr>
          <p:cNvPr id="76803" name="Content Placeholder 2"/>
          <p:cNvSpPr>
            <a:spLocks noGrp="1"/>
          </p:cNvSpPr>
          <p:nvPr>
            <p:ph sz="quarter" idx="13"/>
          </p:nvPr>
        </p:nvSpPr>
        <p:spPr>
          <a:xfrm>
            <a:off x="228600" y="1536700"/>
            <a:ext cx="4267200" cy="3876675"/>
          </a:xfrm>
        </p:spPr>
        <p:txBody>
          <a:bodyPr/>
          <a:lstStyle/>
          <a:p>
            <a:r>
              <a:rPr lang="en-US" sz="2800" smtClean="0"/>
              <a:t>Body any shade of red ranging from very dark(liver chestnut) to bright red(red sorrel) to very light red(blond sorrel).  </a:t>
            </a:r>
          </a:p>
        </p:txBody>
      </p:sp>
      <p:pic>
        <p:nvPicPr>
          <p:cNvPr id="7680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676400"/>
            <a:ext cx="4224338" cy="3352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5400" dirty="0" smtClean="0"/>
              <a:t>Gray</a:t>
            </a:r>
            <a:endParaRPr lang="en-US" sz="5400" dirty="0"/>
          </a:p>
        </p:txBody>
      </p:sp>
      <p:sp>
        <p:nvSpPr>
          <p:cNvPr id="77827" name="Content Placeholder 2"/>
          <p:cNvSpPr>
            <a:spLocks noGrp="1"/>
          </p:cNvSpPr>
          <p:nvPr>
            <p:ph sz="quarter" idx="13"/>
          </p:nvPr>
        </p:nvSpPr>
        <p:spPr>
          <a:xfrm>
            <a:off x="152400" y="1295400"/>
            <a:ext cx="4343400" cy="4117975"/>
          </a:xfrm>
        </p:spPr>
        <p:txBody>
          <a:bodyPr/>
          <a:lstStyle/>
          <a:p>
            <a:r>
              <a:rPr lang="en-US" sz="2800" smtClean="0"/>
              <a:t>A horse with black skin but white or mixed dark and white hairs. </a:t>
            </a:r>
          </a:p>
          <a:p>
            <a:r>
              <a:rPr lang="en-US" sz="2800" smtClean="0"/>
              <a:t>Can be born any color and lighten as they age</a:t>
            </a:r>
          </a:p>
          <a:p>
            <a:r>
              <a:rPr lang="en-US" sz="2800" smtClean="0"/>
              <a:t>Most will eventually gray out to either a complete white or a "fleabitten" hair coat. </a:t>
            </a:r>
          </a:p>
        </p:txBody>
      </p:sp>
      <p:pic>
        <p:nvPicPr>
          <p:cNvPr id="7782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7913" y="1524000"/>
            <a:ext cx="4122737" cy="3352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1295400"/>
            <a:ext cx="4267200" cy="3243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9000" y="1295400"/>
            <a:ext cx="4292600" cy="3219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2013" y="1295400"/>
            <a:ext cx="4384675" cy="3219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9425" y="1306513"/>
            <a:ext cx="2597150" cy="3219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106363" y="1295400"/>
            <a:ext cx="4333875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r>
              <a:rPr lang="en-US" sz="2800">
                <a:solidFill>
                  <a:srgbClr val="FFFFFF"/>
                </a:solidFill>
              </a:rPr>
              <a:t>“White-gray”: a completely white hair coat, but with underlying black skin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5400" dirty="0" smtClean="0"/>
              <a:t>Patterns of Gray</a:t>
            </a: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117475" y="1295400"/>
            <a:ext cx="4343400" cy="2362200"/>
          </a:xfrm>
        </p:spPr>
        <p:txBody>
          <a:bodyPr/>
          <a:lstStyle/>
          <a:p>
            <a:r>
              <a:rPr lang="en-US" sz="2800" smtClean="0"/>
              <a:t>Steel gray: dark gray/silver coat</a:t>
            </a:r>
          </a:p>
          <a:p>
            <a:pPr lvl="1"/>
            <a:r>
              <a:rPr lang="en-US" sz="2400" smtClean="0"/>
              <a:t>An intermediate stage often seen in horses born black or dark bay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06363" y="1306513"/>
            <a:ext cx="4343400" cy="2093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r>
              <a:rPr lang="en-US" sz="2800">
                <a:solidFill>
                  <a:srgbClr val="FFFFFF"/>
                </a:solidFill>
              </a:rPr>
              <a:t>Dapple:  dark rings with lighter hairs on the inside of the ring, scattered over the entire body </a:t>
            </a:r>
          </a:p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06363" y="1295400"/>
            <a:ext cx="4333875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r>
              <a:rPr lang="en-US" sz="2800">
                <a:solidFill>
                  <a:srgbClr val="FFFFFF"/>
                </a:solidFill>
              </a:rPr>
              <a:t>Flea Bitten: a white hair coat with small speckles or "freckles" of red-colored hair throughout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3" grpId="0" build="p"/>
      <p:bldP spid="3" grpId="1" build="p"/>
      <p:bldP spid="7" grpId="0"/>
      <p:bldP spid="7" grpId="1"/>
      <p:bldP spid="8" grpId="0"/>
      <p:bldP spid="8" grpId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1676400"/>
            <a:ext cx="7848600" cy="15240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dirty="0" smtClean="0"/>
              <a:t>Color With Black points</a:t>
            </a:r>
            <a:endParaRPr lang="en-US" sz="4400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4572000" y="3203575"/>
            <a:ext cx="3886200" cy="1825625"/>
          </a:xfrm>
        </p:spPr>
        <p:txBody>
          <a:bodyPr rtlCol="0"/>
          <a:lstStyle/>
          <a:p>
            <a:pPr fontAlgn="auto"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5400" dirty="0" smtClean="0"/>
              <a:t>Black</a:t>
            </a:r>
            <a:endParaRPr lang="en-US" sz="5400" dirty="0"/>
          </a:p>
        </p:txBody>
      </p:sp>
      <p:sp>
        <p:nvSpPr>
          <p:cNvPr id="80899" name="Content Placeholder 2"/>
          <p:cNvSpPr>
            <a:spLocks noGrp="1"/>
          </p:cNvSpPr>
          <p:nvPr>
            <p:ph sz="quarter" idx="13"/>
          </p:nvPr>
        </p:nvSpPr>
        <p:spPr>
          <a:xfrm>
            <a:off x="304800" y="1447800"/>
            <a:ext cx="3657600" cy="3876675"/>
          </a:xfrm>
        </p:spPr>
        <p:txBody>
          <a:bodyPr/>
          <a:lstStyle/>
          <a:p>
            <a:r>
              <a:rPr lang="en-US" sz="2800" smtClean="0"/>
              <a:t>Black points and black body</a:t>
            </a:r>
          </a:p>
          <a:p>
            <a:endParaRPr lang="en-US" smtClean="0"/>
          </a:p>
        </p:txBody>
      </p:sp>
      <p:pic>
        <p:nvPicPr>
          <p:cNvPr id="80900" name="Content Placeholder 4"/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8200" y="1676400"/>
            <a:ext cx="4191000" cy="3530600"/>
          </a:xfr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6200"/>
            <a:ext cx="7772400" cy="11430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6000" dirty="0" smtClean="0"/>
              <a:t>Bay</a:t>
            </a:r>
            <a:endParaRPr lang="en-US" sz="6000" dirty="0"/>
          </a:p>
        </p:txBody>
      </p:sp>
      <p:sp>
        <p:nvSpPr>
          <p:cNvPr id="81923" name="Content Placeholder 2"/>
          <p:cNvSpPr>
            <a:spLocks noGrp="1"/>
          </p:cNvSpPr>
          <p:nvPr>
            <p:ph sz="quarter" idx="13"/>
          </p:nvPr>
        </p:nvSpPr>
        <p:spPr>
          <a:xfrm>
            <a:off x="152400" y="1536700"/>
            <a:ext cx="4191000" cy="3876675"/>
          </a:xfrm>
        </p:spPr>
        <p:txBody>
          <a:bodyPr/>
          <a:lstStyle/>
          <a:p>
            <a:r>
              <a:rPr lang="en-US" sz="2800" smtClean="0"/>
              <a:t>bodies that are some shade of red from nearly yellow to nearly black</a:t>
            </a:r>
          </a:p>
          <a:p>
            <a:r>
              <a:rPr lang="en-US" sz="2800" smtClean="0"/>
              <a:t>the red hair usually gives the coat a brilliance and sheen</a:t>
            </a:r>
          </a:p>
        </p:txBody>
      </p:sp>
      <p:pic>
        <p:nvPicPr>
          <p:cNvPr id="8192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1676400"/>
            <a:ext cx="4038600" cy="318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6988"/>
            <a:ext cx="7772400" cy="11430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5400" dirty="0" smtClean="0"/>
              <a:t>Dun</a:t>
            </a:r>
            <a:endParaRPr lang="en-US" sz="5400" dirty="0"/>
          </a:p>
        </p:txBody>
      </p:sp>
      <p:sp>
        <p:nvSpPr>
          <p:cNvPr id="82947" name="Content Placeholder 2"/>
          <p:cNvSpPr>
            <a:spLocks noGrp="1"/>
          </p:cNvSpPr>
          <p:nvPr>
            <p:ph sz="quarter" idx="13"/>
          </p:nvPr>
        </p:nvSpPr>
        <p:spPr>
          <a:xfrm>
            <a:off x="152400" y="1219200"/>
            <a:ext cx="5105400" cy="3876675"/>
          </a:xfrm>
        </p:spPr>
        <p:txBody>
          <a:bodyPr/>
          <a:lstStyle/>
          <a:p>
            <a:r>
              <a:rPr lang="en-US" sz="2800" smtClean="0"/>
              <a:t>Body color ranging from sandy yellow to reddish-brown</a:t>
            </a:r>
          </a:p>
          <a:p>
            <a:r>
              <a:rPr lang="en-US" sz="2800" smtClean="0"/>
              <a:t>Primitive markings (dorsal stripe, shoulder stripes, zebra stripes on legs)</a:t>
            </a:r>
          </a:p>
          <a:p>
            <a:r>
              <a:rPr lang="en-US" sz="2800" smtClean="0"/>
              <a:t>Usually darker faces</a:t>
            </a:r>
          </a:p>
        </p:txBody>
      </p:sp>
      <p:pic>
        <p:nvPicPr>
          <p:cNvPr id="8294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3850" y="1447800"/>
            <a:ext cx="3429000" cy="3236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3" b="-105"/>
          <a:stretch>
            <a:fillRect/>
          </a:stretch>
        </p:blipFill>
        <p:spPr bwMode="auto">
          <a:xfrm>
            <a:off x="4678363" y="1285875"/>
            <a:ext cx="4233862" cy="3133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8363" y="1285875"/>
            <a:ext cx="4213225" cy="344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8363" y="1308100"/>
            <a:ext cx="4233862" cy="317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-76200"/>
            <a:ext cx="7772400" cy="11430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5400" dirty="0" smtClean="0"/>
              <a:t>Roan</a:t>
            </a: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76200" y="1143000"/>
            <a:ext cx="4724400" cy="2209800"/>
          </a:xfrm>
        </p:spPr>
        <p:txBody>
          <a:bodyPr/>
          <a:lstStyle/>
          <a:p>
            <a:r>
              <a:rPr lang="en-US" sz="2800" smtClean="0"/>
              <a:t>Roan:  an even mixture of colored and white hairs on the body, while the head and "points” are more solid-colored.</a:t>
            </a:r>
          </a:p>
          <a:p>
            <a:endParaRPr lang="en-US" sz="2800" smtClean="0"/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4678363" y="4748213"/>
            <a:ext cx="4233862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273050">
              <a:defRPr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>
              <a:spcBef>
                <a:spcPts val="700"/>
              </a:spcBef>
              <a:buClr>
                <a:srgbClr val="72A376"/>
              </a:buClr>
              <a:buSzPct val="85000"/>
              <a:buFont typeface="Wingdings 3" pitchFamily="18" charset="2"/>
              <a:buChar char=""/>
            </a:pPr>
            <a:r>
              <a:rPr lang="en-US" sz="2800">
                <a:solidFill>
                  <a:srgbClr val="FFFFFF"/>
                </a:solidFill>
              </a:rPr>
              <a:t>Blue roan – black base coat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656138" y="4725988"/>
            <a:ext cx="4235450" cy="8001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274320" fontAlgn="auto">
              <a:spcBef>
                <a:spcPts val="700"/>
              </a:spcBef>
              <a:spcAft>
                <a:spcPts val="0"/>
              </a:spcAft>
              <a:buClr>
                <a:srgbClr val="72A376"/>
              </a:buClr>
              <a:buSzPct val="85000"/>
              <a:buFont typeface="Wingdings 3" pitchFamily="18" charset="2"/>
              <a:buChar char=""/>
              <a:defRPr/>
            </a:pPr>
            <a:r>
              <a:rPr lang="en-US" sz="2800" dirty="0">
                <a:solidFill>
                  <a:prstClr val="white"/>
                </a:solidFill>
                <a:latin typeface="+mn-lt"/>
              </a:rPr>
              <a:t>Bay roan – bay base coat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+mn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678363" y="4725988"/>
            <a:ext cx="4213225" cy="12319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274320" fontAlgn="auto">
              <a:spcBef>
                <a:spcPts val="700"/>
              </a:spcBef>
              <a:spcAft>
                <a:spcPts val="0"/>
              </a:spcAft>
              <a:buClr>
                <a:srgbClr val="72A376"/>
              </a:buClr>
              <a:buSzPct val="85000"/>
              <a:buFont typeface="Wingdings 3" pitchFamily="18" charset="2"/>
              <a:buChar char=""/>
              <a:defRPr/>
            </a:pPr>
            <a:r>
              <a:rPr lang="en-US" sz="2800" dirty="0">
                <a:solidFill>
                  <a:prstClr val="white"/>
                </a:solidFill>
                <a:latin typeface="+mn-lt"/>
              </a:rPr>
              <a:t>Red/strawberry roan – chestnut/sorrel base coat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9" grpId="0"/>
      <p:bldP spid="9" grpId="1"/>
      <p:bldP spid="10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5713" y="1066800"/>
            <a:ext cx="2022475" cy="3833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1066800"/>
            <a:ext cx="5029200" cy="3767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6475" y="1055688"/>
            <a:ext cx="2520950" cy="3789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1055688"/>
            <a:ext cx="5029200" cy="3771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9600" y="-228600"/>
            <a:ext cx="7772400" cy="11430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5400" dirty="0" smtClean="0"/>
              <a:t>Facial Markings</a:t>
            </a:r>
            <a:endParaRPr lang="en-US" sz="5400" dirty="0"/>
          </a:p>
        </p:txBody>
      </p:sp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2057400" y="4856163"/>
            <a:ext cx="5029200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273050">
              <a:defRPr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>
              <a:spcBef>
                <a:spcPts val="700"/>
              </a:spcBef>
              <a:buClr>
                <a:srgbClr val="72A376"/>
              </a:buClr>
              <a:buSzPct val="85000"/>
              <a:buFont typeface="Wingdings 3" pitchFamily="18" charset="2"/>
              <a:buChar char=""/>
            </a:pPr>
            <a:r>
              <a:rPr lang="en-US" sz="2800">
                <a:solidFill>
                  <a:srgbClr val="FFFFFF"/>
                </a:solidFill>
              </a:rPr>
              <a:t>Star: a white mark between or above the eyes</a:t>
            </a: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295400" y="4833938"/>
            <a:ext cx="7315200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273050">
              <a:defRPr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>
              <a:spcBef>
                <a:spcPts val="700"/>
              </a:spcBef>
              <a:buClr>
                <a:srgbClr val="72A376"/>
              </a:buClr>
              <a:buSzPct val="85000"/>
              <a:buFont typeface="Wingdings 3" pitchFamily="18" charset="2"/>
              <a:buChar char=""/>
            </a:pPr>
            <a:r>
              <a:rPr lang="en-US" sz="2800">
                <a:solidFill>
                  <a:srgbClr val="FFFFFF"/>
                </a:solidFill>
              </a:rPr>
              <a:t>Strip: a narrow patch of white down the face from the forehead to the muzzle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676400" y="4833938"/>
            <a:ext cx="6781800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273050">
              <a:defRPr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>
              <a:spcBef>
                <a:spcPts val="700"/>
              </a:spcBef>
              <a:buClr>
                <a:srgbClr val="72A376"/>
              </a:buClr>
              <a:buSzPct val="85000"/>
              <a:buFont typeface="Wingdings 3" pitchFamily="18" charset="2"/>
              <a:buChar char=""/>
            </a:pPr>
            <a:r>
              <a:rPr lang="en-US" sz="2800">
                <a:solidFill>
                  <a:srgbClr val="FFFFFF"/>
                </a:solidFill>
              </a:rPr>
              <a:t>Snip: a narrow patch on the muzzle, between the nostrils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1301750" y="4833938"/>
            <a:ext cx="7010400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273050">
              <a:defRPr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>
              <a:spcBef>
                <a:spcPts val="700"/>
              </a:spcBef>
              <a:buClr>
                <a:srgbClr val="72A376"/>
              </a:buClr>
              <a:buSzPct val="85000"/>
              <a:buFont typeface="Wingdings 3" pitchFamily="18" charset="2"/>
              <a:buChar char=""/>
            </a:pPr>
            <a:r>
              <a:rPr lang="en-US" sz="2800">
                <a:solidFill>
                  <a:srgbClr val="FFFFFF"/>
                </a:solidFill>
              </a:rPr>
              <a:t>Blaze: a wide patch of white down the face covering the full width of the nasal bones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1635125" y="4827588"/>
            <a:ext cx="6635750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r>
              <a:rPr lang="en-US" sz="2800">
                <a:solidFill>
                  <a:srgbClr val="FFFFFF"/>
                </a:solidFill>
              </a:rPr>
              <a:t>Bald Face: a very wide blaze, extending to or past the eyes</a:t>
            </a:r>
          </a:p>
        </p:txBody>
      </p:sp>
      <p:pic>
        <p:nvPicPr>
          <p:cNvPr id="21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5650" y="1095375"/>
            <a:ext cx="5562600" cy="370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/>
      <p:bldP spid="3" grpId="1"/>
      <p:bldP spid="6" grpId="0"/>
      <p:bldP spid="6" grpId="1"/>
      <p:bldP spid="9" grpId="0"/>
      <p:bldP spid="9" grpId="1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6200"/>
            <a:ext cx="7772400" cy="11430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5400" dirty="0" smtClean="0"/>
              <a:t>Broodmare</a:t>
            </a:r>
            <a:endParaRPr lang="en-US" sz="5400" dirty="0"/>
          </a:p>
        </p:txBody>
      </p:sp>
      <p:pic>
        <p:nvPicPr>
          <p:cNvPr id="30723" name="Content Placeholder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495800" y="1600200"/>
            <a:ext cx="4419600" cy="3314700"/>
          </a:xfrm>
        </p:spPr>
      </p:pic>
      <p:sp>
        <p:nvSpPr>
          <p:cNvPr id="30724" name="Text Placeholder 3"/>
          <p:cNvSpPr>
            <a:spLocks noGrp="1"/>
          </p:cNvSpPr>
          <p:nvPr>
            <p:ph sz="quarter" idx="14"/>
          </p:nvPr>
        </p:nvSpPr>
        <p:spPr>
          <a:xfrm>
            <a:off x="152400" y="1447800"/>
            <a:ext cx="4038600" cy="3876675"/>
          </a:xfrm>
        </p:spPr>
        <p:txBody>
          <a:bodyPr/>
          <a:lstStyle/>
          <a:p>
            <a:pPr marL="285750" indent="-285750">
              <a:buFont typeface="Arial" charset="0"/>
              <a:buChar char="•"/>
            </a:pPr>
            <a:r>
              <a:rPr lang="en-US" sz="2800" smtClean="0"/>
              <a:t>A female used for breeding purposes.</a:t>
            </a:r>
          </a:p>
        </p:txBody>
      </p:sp>
      <p:sp>
        <p:nvSpPr>
          <p:cNvPr id="30725" name="TextBox 2"/>
          <p:cNvSpPr txBox="1">
            <a:spLocks noChangeArrowheads="1"/>
          </p:cNvSpPr>
          <p:nvPr/>
        </p:nvSpPr>
        <p:spPr bwMode="auto">
          <a:xfrm>
            <a:off x="4495800" y="4876800"/>
            <a:ext cx="4419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/>
            <a:r>
              <a:rPr lang="en-US" sz="2400"/>
              <a:t>Belgian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152400"/>
            <a:ext cx="9144000" cy="9906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dirty="0" smtClean="0"/>
              <a:t>Leg Markings</a:t>
            </a:r>
            <a:endParaRPr lang="en-US" dirty="0"/>
          </a:p>
        </p:txBody>
      </p:sp>
      <p:sp>
        <p:nvSpPr>
          <p:cNvPr id="86019" name="Content Placeholder 2"/>
          <p:cNvSpPr>
            <a:spLocks noGrp="1"/>
          </p:cNvSpPr>
          <p:nvPr>
            <p:ph idx="1"/>
          </p:nvPr>
        </p:nvSpPr>
        <p:spPr>
          <a:xfrm>
            <a:off x="76200" y="914400"/>
            <a:ext cx="8991600" cy="3276600"/>
          </a:xfrm>
        </p:spPr>
        <p:txBody>
          <a:bodyPr/>
          <a:lstStyle/>
          <a:p>
            <a:pPr marL="525463" indent="-457200">
              <a:buFont typeface="Gill Sans MT" pitchFamily="34" charset="0"/>
              <a:buAutoNum type="alphaUcPeriod"/>
            </a:pPr>
            <a:r>
              <a:rPr lang="en-US" sz="2800" smtClean="0"/>
              <a:t>Coronet: a white strip covering the coronet band</a:t>
            </a:r>
          </a:p>
          <a:p>
            <a:pPr marL="525463" indent="-457200">
              <a:buFont typeface="Gill Sans MT" pitchFamily="34" charset="0"/>
              <a:buAutoNum type="alphaUcPeriod"/>
            </a:pPr>
            <a:r>
              <a:rPr lang="en-US" sz="2800" smtClean="0"/>
              <a:t>Pastern: white from the coronet to the pastern</a:t>
            </a:r>
          </a:p>
          <a:p>
            <a:pPr marL="525463" indent="-457200">
              <a:buFont typeface="Gill Sans MT" pitchFamily="34" charset="0"/>
              <a:buAutoNum type="alphaUcPeriod"/>
            </a:pPr>
            <a:r>
              <a:rPr lang="en-US" sz="2800" smtClean="0"/>
              <a:t>Fetlock or ankle: white from the coronet to the fetlock</a:t>
            </a:r>
          </a:p>
          <a:p>
            <a:pPr marL="525463" indent="-457200">
              <a:buFont typeface="Gill Sans MT" pitchFamily="34" charset="0"/>
              <a:buAutoNum type="alphaUcPeriod"/>
            </a:pPr>
            <a:r>
              <a:rPr lang="en-US" sz="2800" smtClean="0"/>
              <a:t>Sock or Half-Socking: white from the coronet to the middle to the cannon</a:t>
            </a:r>
          </a:p>
          <a:p>
            <a:pPr marL="525463" indent="-457200">
              <a:buFont typeface="Gill Sans MT" pitchFamily="34" charset="0"/>
              <a:buAutoNum type="alphaUcPeriod"/>
            </a:pPr>
            <a:r>
              <a:rPr lang="en-US" sz="2800" smtClean="0"/>
              <a:t>Stocking: white from the coronet to the knee</a:t>
            </a:r>
          </a:p>
        </p:txBody>
      </p:sp>
      <p:pic>
        <p:nvPicPr>
          <p:cNvPr id="86020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4394200"/>
            <a:ext cx="5276850" cy="235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5400" dirty="0" smtClean="0"/>
              <a:t>Hoof Care</a:t>
            </a:r>
            <a:endParaRPr lang="en-US" sz="5400" dirty="0"/>
          </a:p>
        </p:txBody>
      </p:sp>
      <p:sp>
        <p:nvSpPr>
          <p:cNvPr id="87043" name="Content Placeholder 2"/>
          <p:cNvSpPr>
            <a:spLocks noGrp="1"/>
          </p:cNvSpPr>
          <p:nvPr>
            <p:ph idx="1"/>
          </p:nvPr>
        </p:nvSpPr>
        <p:spPr>
          <a:xfrm>
            <a:off x="23813" y="1066800"/>
            <a:ext cx="8915400" cy="3276600"/>
          </a:xfrm>
        </p:spPr>
        <p:txBody>
          <a:bodyPr/>
          <a:lstStyle/>
          <a:p>
            <a:r>
              <a:rPr lang="en-US" sz="2800" smtClean="0"/>
              <a:t>No hoof, No horse!</a:t>
            </a:r>
          </a:p>
          <a:p>
            <a:r>
              <a:rPr lang="en-US" sz="2800" smtClean="0"/>
              <a:t>Hooves should be cleaned daily to remove muck and debris and to check for injuries</a:t>
            </a:r>
          </a:p>
          <a:p>
            <a:r>
              <a:rPr lang="en-US" sz="2800" smtClean="0"/>
              <a:t>Hooves grow continually and should be trimmed every four to six weeks beginning at 3-4 months of age.</a:t>
            </a:r>
          </a:p>
          <a:p>
            <a:pPr lvl="1"/>
            <a:r>
              <a:rPr lang="en-US" sz="2400" smtClean="0"/>
              <a:t>This ensures the horse can distribute his weight evenly, move freely, and remain sound.</a:t>
            </a:r>
          </a:p>
        </p:txBody>
      </p:sp>
      <p:pic>
        <p:nvPicPr>
          <p:cNvPr id="8704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4038600"/>
            <a:ext cx="2997200" cy="269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5400" dirty="0" smtClean="0"/>
              <a:t>Facilities</a:t>
            </a: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066800"/>
            <a:ext cx="8839200" cy="2819400"/>
          </a:xfrm>
        </p:spPr>
        <p:txBody>
          <a:bodyPr rtlCol="0">
            <a:normAutofit/>
          </a:bodyPr>
          <a:lstStyle/>
          <a:p>
            <a:pPr indent="-274320" fontAlgn="auto">
              <a:spcAft>
                <a:spcPts val="0"/>
              </a:spcAft>
              <a:defRPr/>
            </a:pPr>
            <a:r>
              <a:rPr lang="en-US" sz="2800" dirty="0"/>
              <a:t>Board or slick wire fence is preferred to barbed wire</a:t>
            </a:r>
            <a:r>
              <a:rPr lang="en-US" sz="2800" dirty="0" smtClean="0"/>
              <a:t>.</a:t>
            </a:r>
          </a:p>
          <a:p>
            <a:pPr indent="-274320" fontAlgn="auto">
              <a:spcAft>
                <a:spcPts val="0"/>
              </a:spcAft>
              <a:defRPr/>
            </a:pPr>
            <a:r>
              <a:rPr lang="en-US" sz="2800" dirty="0" smtClean="0"/>
              <a:t> </a:t>
            </a:r>
            <a:r>
              <a:rPr lang="en-US" sz="2800" dirty="0"/>
              <a:t>Barn should be clean, well ventilated and as indestructible as possible. </a:t>
            </a:r>
            <a:endParaRPr lang="en-US" sz="2800" dirty="0" smtClean="0"/>
          </a:p>
          <a:p>
            <a:pPr indent="-274320" fontAlgn="auto">
              <a:spcAft>
                <a:spcPts val="0"/>
              </a:spcAft>
              <a:defRPr/>
            </a:pPr>
            <a:r>
              <a:rPr lang="en-US" sz="2800" dirty="0" smtClean="0"/>
              <a:t>Pens </a:t>
            </a:r>
            <a:r>
              <a:rPr lang="en-US" sz="2800" dirty="0"/>
              <a:t>should be sturdy and latches secure. </a:t>
            </a:r>
            <a:endParaRPr lang="en-US" sz="2800" dirty="0" smtClean="0"/>
          </a:p>
          <a:p>
            <a:pPr marL="68580" indent="0" fontAlgn="auto">
              <a:spcAft>
                <a:spcPts val="0"/>
              </a:spcAft>
              <a:buFont typeface="Wingdings 3" pitchFamily="18" charset="2"/>
              <a:buNone/>
              <a:defRPr/>
            </a:pPr>
            <a:endParaRPr lang="en-US" dirty="0"/>
          </a:p>
          <a:p>
            <a:pPr indent="-274320" fontAlgn="auto"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88068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3775" y="3200400"/>
            <a:ext cx="4843463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238" y="76200"/>
            <a:ext cx="8991600" cy="1143000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5400" dirty="0" smtClean="0"/>
              <a:t>Safety Around horses</a:t>
            </a:r>
            <a:endParaRPr lang="en-US" sz="5400" dirty="0"/>
          </a:p>
        </p:txBody>
      </p:sp>
      <p:sp>
        <p:nvSpPr>
          <p:cNvPr id="89091" name="Content Placeholder 2"/>
          <p:cNvSpPr>
            <a:spLocks noGrp="1"/>
          </p:cNvSpPr>
          <p:nvPr>
            <p:ph idx="1"/>
          </p:nvPr>
        </p:nvSpPr>
        <p:spPr>
          <a:xfrm>
            <a:off x="198438" y="1295400"/>
            <a:ext cx="8839200" cy="3124200"/>
          </a:xfrm>
        </p:spPr>
        <p:txBody>
          <a:bodyPr/>
          <a:lstStyle/>
          <a:p>
            <a:r>
              <a:rPr lang="en-US" sz="2800" smtClean="0"/>
              <a:t>Be aware of the fight or flight response innate to the horse. </a:t>
            </a:r>
          </a:p>
          <a:p>
            <a:r>
              <a:rPr lang="en-US" sz="2800" smtClean="0"/>
              <a:t>Avoid rapid movements and be aware of the horse’s movements</a:t>
            </a:r>
          </a:p>
          <a:p>
            <a:r>
              <a:rPr lang="en-US" sz="2800" smtClean="0"/>
              <a:t>When moving around the horse, stay close enough to have one hand on it or out of kicking range. </a:t>
            </a:r>
          </a:p>
          <a:p>
            <a:endParaRPr lang="en-US" smtClean="0"/>
          </a:p>
        </p:txBody>
      </p:sp>
      <p:pic>
        <p:nvPicPr>
          <p:cNvPr id="8909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5138" y="4267200"/>
            <a:ext cx="3492500" cy="2476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9093" name="Rectangle 3"/>
          <p:cNvSpPr>
            <a:spLocks noChangeArrowheads="1"/>
          </p:cNvSpPr>
          <p:nvPr/>
        </p:nvSpPr>
        <p:spPr bwMode="auto">
          <a:xfrm>
            <a:off x="228600" y="6248400"/>
            <a:ext cx="24288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sz="2000" b="1">
                <a:solidFill>
                  <a:srgbClr val="000000"/>
                </a:solidFill>
                <a:hlinkClick r:id="rId3" action="ppaction://hlinksldjump"/>
              </a:rPr>
              <a:t>Back to Objectives</a:t>
            </a:r>
            <a:endParaRPr lang="en-US" sz="2000" b="1">
              <a:solidFill>
                <a:srgbClr val="0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0"/>
            <a:ext cx="9144000" cy="1362075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6000" dirty="0" smtClean="0"/>
              <a:t>Feeding &amp; Nutrition</a:t>
            </a:r>
            <a:endParaRPr lang="en-US" sz="60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75" y="76200"/>
            <a:ext cx="9144000" cy="1143000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5400" dirty="0" smtClean="0"/>
              <a:t>Amount of Feed</a:t>
            </a: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295400"/>
            <a:ext cx="8839200" cy="2590800"/>
          </a:xfrm>
        </p:spPr>
        <p:txBody>
          <a:bodyPr rtlCol="0">
            <a:normAutofit fontScale="92500" lnSpcReduction="20000"/>
          </a:bodyPr>
          <a:lstStyle/>
          <a:p>
            <a:pPr indent="-274320" fontAlgn="auto">
              <a:spcAft>
                <a:spcPts val="0"/>
              </a:spcAft>
              <a:defRPr/>
            </a:pPr>
            <a:r>
              <a:rPr lang="en-US" sz="3000" dirty="0" smtClean="0"/>
              <a:t>Equine usually consume 1-3% of their body weight per day</a:t>
            </a:r>
          </a:p>
          <a:p>
            <a:pPr lvl="1" indent="-274320" fontAlgn="auto">
              <a:spcAft>
                <a:spcPts val="0"/>
              </a:spcAft>
              <a:defRPr/>
            </a:pPr>
            <a:r>
              <a:rPr lang="en-US" sz="2800" dirty="0" smtClean="0"/>
              <a:t>Dependent upon age and activity level</a:t>
            </a:r>
          </a:p>
          <a:p>
            <a:pPr indent="-274320" fontAlgn="auto">
              <a:spcAft>
                <a:spcPts val="0"/>
              </a:spcAft>
              <a:defRPr/>
            </a:pPr>
            <a:r>
              <a:rPr lang="en-US" sz="3000" dirty="0" smtClean="0"/>
              <a:t>At least 1% of this should be in the form of long-stem roughage</a:t>
            </a:r>
          </a:p>
          <a:p>
            <a:pPr indent="-274320" fontAlgn="auto">
              <a:spcAft>
                <a:spcPts val="0"/>
              </a:spcAft>
              <a:defRPr/>
            </a:pPr>
            <a:r>
              <a:rPr lang="en-US" sz="3000" dirty="0" smtClean="0"/>
              <a:t>Any remaining nutrient requirements should be met with a balanced ration</a:t>
            </a:r>
          </a:p>
          <a:p>
            <a:pPr indent="-274320" fontAlgn="auto">
              <a:spcAft>
                <a:spcPts val="0"/>
              </a:spcAft>
              <a:defRPr/>
            </a:pPr>
            <a:endParaRPr lang="en-US" sz="2800" dirty="0" smtClean="0"/>
          </a:p>
        </p:txBody>
      </p:sp>
      <p:pic>
        <p:nvPicPr>
          <p:cNvPr id="9114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3505200"/>
            <a:ext cx="3657600" cy="2433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-228600"/>
            <a:ext cx="7772400" cy="11430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dirty="0" smtClean="0"/>
              <a:t>Forages</a:t>
            </a:r>
            <a:endParaRPr lang="en-US" sz="4400" dirty="0"/>
          </a:p>
        </p:txBody>
      </p:sp>
      <p:sp>
        <p:nvSpPr>
          <p:cNvPr id="92163" name="Content Placeholder 2"/>
          <p:cNvSpPr>
            <a:spLocks noGrp="1"/>
          </p:cNvSpPr>
          <p:nvPr>
            <p:ph idx="1"/>
          </p:nvPr>
        </p:nvSpPr>
        <p:spPr>
          <a:xfrm>
            <a:off x="0" y="914400"/>
            <a:ext cx="9067800" cy="4724400"/>
          </a:xfrm>
        </p:spPr>
        <p:txBody>
          <a:bodyPr/>
          <a:lstStyle/>
          <a:p>
            <a:r>
              <a:rPr lang="en-US" sz="2800" smtClean="0"/>
              <a:t>Under natural conditions, horses spend most of the day grazing.</a:t>
            </a:r>
          </a:p>
          <a:p>
            <a:r>
              <a:rPr lang="en-US" sz="2800" smtClean="0"/>
              <a:t>Good quality roughage will provide the majority of a horse’s nutrient requirements</a:t>
            </a:r>
          </a:p>
          <a:p>
            <a:r>
              <a:rPr lang="en-US" sz="2800" smtClean="0"/>
              <a:t>It can also help prevent:</a:t>
            </a:r>
          </a:p>
          <a:p>
            <a:pPr lvl="1"/>
            <a:r>
              <a:rPr lang="en-US" sz="2400" smtClean="0"/>
              <a:t>Digestive problems such as colic</a:t>
            </a:r>
          </a:p>
          <a:p>
            <a:pPr lvl="1"/>
            <a:r>
              <a:rPr lang="en-US" sz="2400" smtClean="0"/>
              <a:t>Vices associated with boredom</a:t>
            </a:r>
          </a:p>
          <a:p>
            <a:pPr lvl="1"/>
            <a:r>
              <a:rPr lang="en-US" sz="2400" smtClean="0"/>
              <a:t>Calcium/phosphorus imbalances </a:t>
            </a:r>
          </a:p>
        </p:txBody>
      </p:sp>
      <p:pic>
        <p:nvPicPr>
          <p:cNvPr id="9216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2971800"/>
            <a:ext cx="3586163" cy="2686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6200"/>
            <a:ext cx="9144000" cy="1143000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5400" dirty="0" err="1" smtClean="0"/>
              <a:t>Ca</a:t>
            </a:r>
            <a:r>
              <a:rPr lang="en-US" sz="5400" dirty="0" smtClean="0"/>
              <a:t> : P ratio</a:t>
            </a:r>
            <a:endParaRPr lang="en-US" sz="5400" dirty="0"/>
          </a:p>
        </p:txBody>
      </p:sp>
      <p:sp>
        <p:nvSpPr>
          <p:cNvPr id="93187" name="Content Placeholder 2"/>
          <p:cNvSpPr>
            <a:spLocks noGrp="1"/>
          </p:cNvSpPr>
          <p:nvPr>
            <p:ph idx="1"/>
          </p:nvPr>
        </p:nvSpPr>
        <p:spPr>
          <a:xfrm>
            <a:off x="76200" y="1295400"/>
            <a:ext cx="8915400" cy="3733800"/>
          </a:xfrm>
        </p:spPr>
        <p:txBody>
          <a:bodyPr/>
          <a:lstStyle/>
          <a:p>
            <a:r>
              <a:rPr lang="en-US" sz="2800" smtClean="0"/>
              <a:t>An imbalance of calcium and phosphorus can lead to severe skeletal abnormalities.</a:t>
            </a:r>
          </a:p>
          <a:p>
            <a:r>
              <a:rPr lang="en-US" sz="2800" smtClean="0"/>
              <a:t>The ideal calcium to phosphorus ratio is the range of 1.2 :1 to 2:1.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76200"/>
            <a:ext cx="9144000" cy="11430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800" dirty="0" smtClean="0"/>
              <a:t>Feeding Guidelines</a:t>
            </a:r>
            <a:endParaRPr lang="en-US" sz="4800" dirty="0"/>
          </a:p>
        </p:txBody>
      </p:sp>
      <p:sp>
        <p:nvSpPr>
          <p:cNvPr id="94211" name="Content Placeholder 2"/>
          <p:cNvSpPr>
            <a:spLocks noGrp="1"/>
          </p:cNvSpPr>
          <p:nvPr>
            <p:ph idx="1"/>
          </p:nvPr>
        </p:nvSpPr>
        <p:spPr>
          <a:xfrm>
            <a:off x="152400" y="990600"/>
            <a:ext cx="8839200" cy="4572000"/>
          </a:xfrm>
        </p:spPr>
        <p:txBody>
          <a:bodyPr/>
          <a:lstStyle/>
          <a:p>
            <a:r>
              <a:rPr lang="en-US" sz="2800" smtClean="0"/>
              <a:t>Horses are designed to nibble.</a:t>
            </a:r>
          </a:p>
          <a:p>
            <a:r>
              <a:rPr lang="en-US" sz="2800" smtClean="0"/>
              <a:t>The digestive health of a horse is enhanced with frequent small feedings</a:t>
            </a:r>
          </a:p>
          <a:p>
            <a:r>
              <a:rPr lang="en-US" sz="2800" smtClean="0"/>
              <a:t>If the concentrate exceeds .5% of body weight in the ration, you should feed grain in 2 or more feedings.</a:t>
            </a:r>
          </a:p>
          <a:p>
            <a:r>
              <a:rPr lang="en-US" sz="2800" smtClean="0"/>
              <a:t>Meals should be fed 10 -14 hours apart.</a:t>
            </a:r>
          </a:p>
        </p:txBody>
      </p:sp>
      <p:pic>
        <p:nvPicPr>
          <p:cNvPr id="942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5338" y="4114800"/>
            <a:ext cx="3556000" cy="266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9525"/>
            <a:ext cx="7772400" cy="11430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5400" dirty="0" smtClean="0"/>
              <a:t>Water</a:t>
            </a:r>
            <a:endParaRPr lang="en-US" sz="5400" dirty="0"/>
          </a:p>
        </p:txBody>
      </p:sp>
      <p:sp>
        <p:nvSpPr>
          <p:cNvPr id="95235" name="Content Placeholder 2"/>
          <p:cNvSpPr>
            <a:spLocks noGrp="1"/>
          </p:cNvSpPr>
          <p:nvPr>
            <p:ph idx="1"/>
          </p:nvPr>
        </p:nvSpPr>
        <p:spPr>
          <a:xfrm>
            <a:off x="152400" y="1301750"/>
            <a:ext cx="8915400" cy="3733800"/>
          </a:xfrm>
        </p:spPr>
        <p:txBody>
          <a:bodyPr/>
          <a:lstStyle/>
          <a:p>
            <a:r>
              <a:rPr lang="en-US" sz="2800" smtClean="0"/>
              <a:t>Provide fresh, clean water at all times</a:t>
            </a:r>
          </a:p>
          <a:p>
            <a:r>
              <a:rPr lang="en-US" sz="2800" smtClean="0"/>
              <a:t>A horse will typically consume 10 to 12 gallons of water a day.</a:t>
            </a:r>
            <a:endParaRPr lang="en-US" smtClean="0"/>
          </a:p>
        </p:txBody>
      </p:sp>
      <p:pic>
        <p:nvPicPr>
          <p:cNvPr id="9523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8650" y="2819400"/>
            <a:ext cx="4495800" cy="2982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5237" name="Rectangle 3"/>
          <p:cNvSpPr>
            <a:spLocks noChangeArrowheads="1"/>
          </p:cNvSpPr>
          <p:nvPr/>
        </p:nvSpPr>
        <p:spPr bwMode="auto">
          <a:xfrm>
            <a:off x="228600" y="6172200"/>
            <a:ext cx="24288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sz="2000" b="1">
                <a:solidFill>
                  <a:srgbClr val="000000"/>
                </a:solidFill>
                <a:hlinkClick r:id="rId3" action="ppaction://hlinksldjump"/>
              </a:rPr>
              <a:t>Back to Objectives</a:t>
            </a:r>
            <a:endParaRPr lang="en-US" sz="2000" b="1">
              <a:solidFill>
                <a:srgbClr val="0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5400" dirty="0" smtClean="0"/>
              <a:t>Filly</a:t>
            </a:r>
            <a:endParaRPr lang="en-US" sz="5400" dirty="0"/>
          </a:p>
        </p:txBody>
      </p:sp>
      <p:pic>
        <p:nvPicPr>
          <p:cNvPr id="31747" name="Content Placeholder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8200" y="1676400"/>
            <a:ext cx="4343400" cy="3365500"/>
          </a:xfrm>
        </p:spPr>
      </p:pic>
      <p:sp>
        <p:nvSpPr>
          <p:cNvPr id="31748" name="Text Placeholder 3"/>
          <p:cNvSpPr>
            <a:spLocks noGrp="1"/>
          </p:cNvSpPr>
          <p:nvPr>
            <p:ph sz="quarter" idx="14"/>
          </p:nvPr>
        </p:nvSpPr>
        <p:spPr>
          <a:xfrm>
            <a:off x="76200" y="1447800"/>
            <a:ext cx="4419600" cy="3876675"/>
          </a:xfrm>
        </p:spPr>
        <p:txBody>
          <a:bodyPr/>
          <a:lstStyle/>
          <a:p>
            <a:pPr marL="285750" indent="-285750">
              <a:buFont typeface="Arial" charset="0"/>
              <a:buChar char="•"/>
            </a:pPr>
            <a:r>
              <a:rPr lang="en-US" sz="2800" smtClean="0"/>
              <a:t>An immature female</a:t>
            </a:r>
          </a:p>
        </p:txBody>
      </p:sp>
      <p:sp>
        <p:nvSpPr>
          <p:cNvPr id="31749" name="TextBox 2"/>
          <p:cNvSpPr txBox="1">
            <a:spLocks noChangeArrowheads="1"/>
          </p:cNvSpPr>
          <p:nvPr/>
        </p:nvSpPr>
        <p:spPr bwMode="auto">
          <a:xfrm>
            <a:off x="4648200" y="5005388"/>
            <a:ext cx="43434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/>
            <a:r>
              <a:rPr lang="en-US" sz="2400"/>
              <a:t>Friesian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286000"/>
            <a:ext cx="7772400" cy="1362075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6600" dirty="0" smtClean="0"/>
              <a:t>Animal Behavior</a:t>
            </a:r>
            <a:endParaRPr lang="en-US" sz="66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5400" dirty="0" smtClean="0"/>
              <a:t>Ingestive Behavior</a:t>
            </a:r>
            <a:endParaRPr lang="en-US" sz="5400" dirty="0"/>
          </a:p>
        </p:txBody>
      </p:sp>
      <p:sp>
        <p:nvSpPr>
          <p:cNvPr id="97283" name="Content Placeholder 2"/>
          <p:cNvSpPr>
            <a:spLocks noGrp="1"/>
          </p:cNvSpPr>
          <p:nvPr>
            <p:ph idx="1"/>
          </p:nvPr>
        </p:nvSpPr>
        <p:spPr>
          <a:xfrm>
            <a:off x="76200" y="1219200"/>
            <a:ext cx="8915400" cy="2971800"/>
          </a:xfrm>
        </p:spPr>
        <p:txBody>
          <a:bodyPr/>
          <a:lstStyle/>
          <a:p>
            <a:r>
              <a:rPr lang="en-US" sz="2800" smtClean="0"/>
              <a:t>Refers to horses’ eating and drinking habits</a:t>
            </a:r>
          </a:p>
          <a:p>
            <a:r>
              <a:rPr lang="en-US" sz="2800" smtClean="0"/>
              <a:t>Forage or graze 5 -10 hours a day</a:t>
            </a:r>
          </a:p>
          <a:p>
            <a:pPr lvl="1"/>
            <a:r>
              <a:rPr lang="en-US" sz="2800" smtClean="0"/>
              <a:t>Primarily around dawn and sunset</a:t>
            </a:r>
          </a:p>
          <a:p>
            <a:r>
              <a:rPr lang="en-US" sz="2800" smtClean="0"/>
              <a:t>Selective grazers – select the most tasty part of a the plant or hay and leave less desirable portions.</a:t>
            </a:r>
          </a:p>
        </p:txBody>
      </p:sp>
      <p:pic>
        <p:nvPicPr>
          <p:cNvPr id="9728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3810000"/>
            <a:ext cx="3333750" cy="2600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0163"/>
            <a:ext cx="7772400" cy="11430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5400" dirty="0" smtClean="0"/>
              <a:t>Eliminative Behavior</a:t>
            </a:r>
            <a:endParaRPr lang="en-US" sz="5400" dirty="0"/>
          </a:p>
        </p:txBody>
      </p:sp>
      <p:sp>
        <p:nvSpPr>
          <p:cNvPr id="98307" name="Content Placeholder 2"/>
          <p:cNvSpPr>
            <a:spLocks noGrp="1"/>
          </p:cNvSpPr>
          <p:nvPr>
            <p:ph idx="1"/>
          </p:nvPr>
        </p:nvSpPr>
        <p:spPr>
          <a:xfrm>
            <a:off x="76200" y="1295400"/>
            <a:ext cx="8915400" cy="3048000"/>
          </a:xfrm>
        </p:spPr>
        <p:txBody>
          <a:bodyPr/>
          <a:lstStyle/>
          <a:p>
            <a:r>
              <a:rPr lang="en-US" sz="2800" smtClean="0"/>
              <a:t>Some horses are not particular about where they defecate or urinate, while others have preferred elimination areas.</a:t>
            </a:r>
          </a:p>
          <a:p>
            <a:r>
              <a:rPr lang="en-US" sz="2800" smtClean="0"/>
              <a:t>Horses will avoid soiled areas</a:t>
            </a:r>
          </a:p>
          <a:p>
            <a:pPr lvl="1"/>
            <a:r>
              <a:rPr lang="en-US" sz="2800" smtClean="0"/>
              <a:t>Mowing and dragging maximize pasture utilization and help kill parasites</a:t>
            </a:r>
          </a:p>
          <a:p>
            <a:pPr lvl="1"/>
            <a:r>
              <a:rPr lang="en-US" sz="2800" smtClean="0"/>
              <a:t>Rotating pastures will refresh these areas.</a:t>
            </a:r>
          </a:p>
          <a:p>
            <a:endParaRPr lang="en-US" smtClean="0"/>
          </a:p>
        </p:txBody>
      </p:sp>
      <p:pic>
        <p:nvPicPr>
          <p:cNvPr id="9830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3" b="130"/>
          <a:stretch>
            <a:fillRect/>
          </a:stretch>
        </p:blipFill>
        <p:spPr bwMode="auto">
          <a:xfrm>
            <a:off x="5181600" y="4267200"/>
            <a:ext cx="3824288" cy="245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0"/>
            <a:ext cx="8839200" cy="11430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5400" dirty="0" smtClean="0"/>
              <a:t>Investigative Behavior</a:t>
            </a:r>
            <a:endParaRPr lang="en-US" sz="5400" dirty="0"/>
          </a:p>
        </p:txBody>
      </p:sp>
      <p:sp>
        <p:nvSpPr>
          <p:cNvPr id="99331" name="Content Placeholder 2"/>
          <p:cNvSpPr>
            <a:spLocks noGrp="1"/>
          </p:cNvSpPr>
          <p:nvPr>
            <p:ph idx="1"/>
          </p:nvPr>
        </p:nvSpPr>
        <p:spPr>
          <a:xfrm>
            <a:off x="228600" y="1295400"/>
            <a:ext cx="8686800" cy="3733800"/>
          </a:xfrm>
        </p:spPr>
        <p:txBody>
          <a:bodyPr/>
          <a:lstStyle/>
          <a:p>
            <a:r>
              <a:rPr lang="en-US" sz="2800" smtClean="0"/>
              <a:t>An outgrowth of natural curiosity</a:t>
            </a:r>
          </a:p>
          <a:p>
            <a:r>
              <a:rPr lang="en-US" sz="2800" smtClean="0"/>
              <a:t>To avoid injury, pastures and barn aisles should be kept free of objects and equipment.</a:t>
            </a:r>
          </a:p>
        </p:txBody>
      </p:sp>
      <p:pic>
        <p:nvPicPr>
          <p:cNvPr id="9933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0100" y="2895600"/>
            <a:ext cx="5627688" cy="3741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0"/>
            <a:ext cx="8686800" cy="11430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5400" dirty="0" smtClean="0"/>
              <a:t>Social Facilitation</a:t>
            </a:r>
            <a:endParaRPr lang="en-US" sz="5400" dirty="0"/>
          </a:p>
        </p:txBody>
      </p:sp>
      <p:sp>
        <p:nvSpPr>
          <p:cNvPr id="100355" name="Content Placeholder 2"/>
          <p:cNvSpPr>
            <a:spLocks noGrp="1"/>
          </p:cNvSpPr>
          <p:nvPr>
            <p:ph idx="1"/>
          </p:nvPr>
        </p:nvSpPr>
        <p:spPr>
          <a:xfrm>
            <a:off x="190500" y="1162050"/>
            <a:ext cx="8763000" cy="3181350"/>
          </a:xfrm>
        </p:spPr>
        <p:txBody>
          <a:bodyPr/>
          <a:lstStyle/>
          <a:p>
            <a:r>
              <a:rPr lang="en-US" sz="2800" smtClean="0"/>
              <a:t>Tendency of animals in a herd to do the same thing at the same time, such as walk to the watering trough.</a:t>
            </a:r>
          </a:p>
          <a:p>
            <a:r>
              <a:rPr lang="en-US" sz="2800" smtClean="0"/>
              <a:t>Vigilance - horses are prey animals and thus are keenly alert to signs of danger.</a:t>
            </a:r>
          </a:p>
          <a:p>
            <a:pPr lvl="1"/>
            <a:r>
              <a:rPr lang="en-US" sz="2400" smtClean="0"/>
              <a:t>Because of this, at least one horse in the herd will often stand lookout.</a:t>
            </a:r>
          </a:p>
        </p:txBody>
      </p:sp>
      <p:pic>
        <p:nvPicPr>
          <p:cNvPr id="10035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8100" y="3581400"/>
            <a:ext cx="4724400" cy="314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76200"/>
            <a:ext cx="8610600" cy="11430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5400" dirty="0" smtClean="0"/>
              <a:t>Care-Giving behavior</a:t>
            </a:r>
            <a:endParaRPr lang="en-US" sz="5400" dirty="0"/>
          </a:p>
        </p:txBody>
      </p:sp>
      <p:sp>
        <p:nvSpPr>
          <p:cNvPr id="101379" name="Content Placeholder 2"/>
          <p:cNvSpPr>
            <a:spLocks noGrp="1"/>
          </p:cNvSpPr>
          <p:nvPr>
            <p:ph idx="1"/>
          </p:nvPr>
        </p:nvSpPr>
        <p:spPr>
          <a:xfrm>
            <a:off x="257175" y="1371600"/>
            <a:ext cx="8686800" cy="2316163"/>
          </a:xfrm>
        </p:spPr>
        <p:txBody>
          <a:bodyPr/>
          <a:lstStyle/>
          <a:p>
            <a:r>
              <a:rPr lang="en-US" sz="2800" smtClean="0"/>
              <a:t>Important because it creates social bonds</a:t>
            </a:r>
          </a:p>
          <a:p>
            <a:r>
              <a:rPr lang="en-US" sz="2800" smtClean="0"/>
              <a:t>An example of care-giving behavior is a mare nickering for her foal to move closer to her for protection from perceived threats</a:t>
            </a:r>
          </a:p>
        </p:txBody>
      </p:sp>
      <p:pic>
        <p:nvPicPr>
          <p:cNvPr id="101380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3200400"/>
            <a:ext cx="4191000" cy="337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0"/>
            <a:ext cx="8610600" cy="11430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5400" dirty="0" smtClean="0"/>
              <a:t>Care-seeking behavior</a:t>
            </a:r>
            <a:endParaRPr lang="en-US" sz="5400" dirty="0"/>
          </a:p>
        </p:txBody>
      </p:sp>
      <p:sp>
        <p:nvSpPr>
          <p:cNvPr id="102403" name="Content Placeholder 2"/>
          <p:cNvSpPr>
            <a:spLocks noGrp="1"/>
          </p:cNvSpPr>
          <p:nvPr>
            <p:ph idx="1"/>
          </p:nvPr>
        </p:nvSpPr>
        <p:spPr>
          <a:xfrm>
            <a:off x="152400" y="1295400"/>
            <a:ext cx="8763000" cy="1828800"/>
          </a:xfrm>
        </p:spPr>
        <p:txBody>
          <a:bodyPr/>
          <a:lstStyle/>
          <a:p>
            <a:r>
              <a:rPr lang="en-US" sz="2800" smtClean="0"/>
              <a:t>A young foal nickering for its dam or separated horses calling for each other.</a:t>
            </a:r>
          </a:p>
        </p:txBody>
      </p:sp>
      <p:pic>
        <p:nvPicPr>
          <p:cNvPr id="10240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2681288"/>
            <a:ext cx="5214938" cy="3795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-228600"/>
            <a:ext cx="7772400" cy="11430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800" dirty="0" smtClean="0"/>
              <a:t>Sexual behavior</a:t>
            </a:r>
            <a:endParaRPr lang="en-US" sz="4800" dirty="0"/>
          </a:p>
        </p:txBody>
      </p:sp>
      <p:sp>
        <p:nvSpPr>
          <p:cNvPr id="103427" name="Content Placeholder 2"/>
          <p:cNvSpPr>
            <a:spLocks noGrp="1"/>
          </p:cNvSpPr>
          <p:nvPr>
            <p:ph idx="1"/>
          </p:nvPr>
        </p:nvSpPr>
        <p:spPr>
          <a:xfrm>
            <a:off x="152400" y="762000"/>
            <a:ext cx="8763000" cy="3733800"/>
          </a:xfrm>
        </p:spPr>
        <p:txBody>
          <a:bodyPr/>
          <a:lstStyle/>
          <a:p>
            <a:r>
              <a:rPr lang="en-US" sz="2800" smtClean="0"/>
              <a:t>“Long-day breeders” - mares begin cycling during early spring, are most fertile during the summer and enter “reproductive quiescence” during colder months</a:t>
            </a:r>
          </a:p>
          <a:p>
            <a:r>
              <a:rPr lang="en-US" sz="2800" smtClean="0"/>
              <a:t>Estrus – “heat” lasts three to seven days each 21-23 days during breeding seasons.</a:t>
            </a:r>
          </a:p>
          <a:p>
            <a:r>
              <a:rPr lang="en-US" sz="2800" smtClean="0"/>
              <a:t>Signs that a mare is in heat include frequent urination and lifting her tail and “winking”(opening and closing) her vulva.</a:t>
            </a:r>
          </a:p>
        </p:txBody>
      </p:sp>
      <p:pic>
        <p:nvPicPr>
          <p:cNvPr id="103428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4191000"/>
            <a:ext cx="3403600" cy="255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76200"/>
            <a:ext cx="8763000" cy="11430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5400" dirty="0" smtClean="0"/>
              <a:t>Agonistic Behavior</a:t>
            </a:r>
            <a:endParaRPr lang="en-US" sz="5400" dirty="0"/>
          </a:p>
        </p:txBody>
      </p:sp>
      <p:sp>
        <p:nvSpPr>
          <p:cNvPr id="104451" name="Content Placeholder 2"/>
          <p:cNvSpPr>
            <a:spLocks noGrp="1"/>
          </p:cNvSpPr>
          <p:nvPr>
            <p:ph idx="1"/>
          </p:nvPr>
        </p:nvSpPr>
        <p:spPr>
          <a:xfrm>
            <a:off x="152400" y="1295400"/>
            <a:ext cx="8763000" cy="2209800"/>
          </a:xfrm>
        </p:spPr>
        <p:txBody>
          <a:bodyPr/>
          <a:lstStyle/>
          <a:p>
            <a:r>
              <a:rPr lang="en-US" sz="2800" smtClean="0"/>
              <a:t>Behavior associated with conflict or fighting, including anger, aggression, submission, and flight from conflict. </a:t>
            </a:r>
          </a:p>
          <a:p>
            <a:r>
              <a:rPr lang="en-US" sz="2800" smtClean="0"/>
              <a:t>Signs may include pinning ears, lunging, nipping, biting, wheeling, and kicking.</a:t>
            </a:r>
          </a:p>
        </p:txBody>
      </p:sp>
      <p:pic>
        <p:nvPicPr>
          <p:cNvPr id="104452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2971800"/>
            <a:ext cx="2971800" cy="377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0"/>
            <a:ext cx="8839200" cy="1143000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5400" dirty="0" smtClean="0"/>
              <a:t>Contactual Behavior</a:t>
            </a:r>
            <a:endParaRPr lang="en-US" sz="5400" dirty="0"/>
          </a:p>
        </p:txBody>
      </p:sp>
      <p:sp>
        <p:nvSpPr>
          <p:cNvPr id="105475" name="Content Placeholder 2"/>
          <p:cNvSpPr>
            <a:spLocks noGrp="1"/>
          </p:cNvSpPr>
          <p:nvPr>
            <p:ph idx="1"/>
          </p:nvPr>
        </p:nvSpPr>
        <p:spPr>
          <a:xfrm>
            <a:off x="228600" y="1219200"/>
            <a:ext cx="8686800" cy="3657600"/>
          </a:xfrm>
        </p:spPr>
        <p:txBody>
          <a:bodyPr/>
          <a:lstStyle/>
          <a:p>
            <a:r>
              <a:rPr lang="en-US" sz="2800" smtClean="0"/>
              <a:t>Seeking of affection or protection through physical contact with other animals.</a:t>
            </a:r>
          </a:p>
          <a:p>
            <a:r>
              <a:rPr lang="en-US" sz="2800" smtClean="0"/>
              <a:t>One example is when horses huddle together for added protection from the elements.</a:t>
            </a:r>
          </a:p>
          <a:p>
            <a:endParaRPr lang="en-US" smtClean="0"/>
          </a:p>
        </p:txBody>
      </p:sp>
      <p:pic>
        <p:nvPicPr>
          <p:cNvPr id="10547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3276600"/>
            <a:ext cx="4495800" cy="3367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5477" name="Rectangle 3"/>
          <p:cNvSpPr>
            <a:spLocks noChangeArrowheads="1"/>
          </p:cNvSpPr>
          <p:nvPr/>
        </p:nvSpPr>
        <p:spPr bwMode="auto">
          <a:xfrm>
            <a:off x="152400" y="6243638"/>
            <a:ext cx="24288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sz="2000" b="1">
                <a:solidFill>
                  <a:srgbClr val="000000"/>
                </a:solidFill>
                <a:hlinkClick r:id="rId3" action="ppaction://hlinksldjump"/>
              </a:rPr>
              <a:t>Back to Objectives</a:t>
            </a:r>
            <a:endParaRPr lang="en-US" sz="2000" b="1">
              <a:solidFill>
                <a:srgbClr val="0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3813"/>
            <a:ext cx="7772400" cy="11430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5400" dirty="0" smtClean="0"/>
              <a:t>Colt</a:t>
            </a:r>
            <a:endParaRPr lang="en-US" sz="5400" dirty="0"/>
          </a:p>
        </p:txBody>
      </p:sp>
      <p:sp>
        <p:nvSpPr>
          <p:cNvPr id="32771" name="Text Placeholder 3"/>
          <p:cNvSpPr>
            <a:spLocks noGrp="1"/>
          </p:cNvSpPr>
          <p:nvPr>
            <p:ph sz="quarter" idx="14"/>
          </p:nvPr>
        </p:nvSpPr>
        <p:spPr>
          <a:xfrm>
            <a:off x="152400" y="1371600"/>
            <a:ext cx="3657600" cy="3876675"/>
          </a:xfrm>
        </p:spPr>
        <p:txBody>
          <a:bodyPr/>
          <a:lstStyle/>
          <a:p>
            <a:pPr marL="285750" indent="-285750">
              <a:buFont typeface="Arial" charset="0"/>
              <a:buChar char="•"/>
            </a:pPr>
            <a:r>
              <a:rPr lang="en-US" sz="2800" smtClean="0"/>
              <a:t>An immature male </a:t>
            </a:r>
          </a:p>
        </p:txBody>
      </p:sp>
      <p:pic>
        <p:nvPicPr>
          <p:cNvPr id="3277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1524000"/>
            <a:ext cx="4724400" cy="3543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2773" name="TextBox 5"/>
          <p:cNvSpPr txBox="1">
            <a:spLocks noChangeArrowheads="1"/>
          </p:cNvSpPr>
          <p:nvPr/>
        </p:nvSpPr>
        <p:spPr bwMode="auto">
          <a:xfrm>
            <a:off x="4038600" y="5073650"/>
            <a:ext cx="472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/>
            <a:r>
              <a:rPr lang="en-US" sz="2400"/>
              <a:t>Thoroughbred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09800"/>
            <a:ext cx="9144000" cy="1362075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Animal Growth and development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6438" y="0"/>
            <a:ext cx="7772400" cy="11430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5400" dirty="0" smtClean="0"/>
              <a:t>Height</a:t>
            </a:r>
            <a:endParaRPr lang="en-US" sz="5400" dirty="0"/>
          </a:p>
        </p:txBody>
      </p:sp>
      <p:sp>
        <p:nvSpPr>
          <p:cNvPr id="107523" name="Content Placeholder 2"/>
          <p:cNvSpPr>
            <a:spLocks noGrp="1"/>
          </p:cNvSpPr>
          <p:nvPr>
            <p:ph idx="1"/>
          </p:nvPr>
        </p:nvSpPr>
        <p:spPr>
          <a:xfrm>
            <a:off x="76200" y="1600200"/>
            <a:ext cx="8839200" cy="3733800"/>
          </a:xfrm>
        </p:spPr>
        <p:txBody>
          <a:bodyPr/>
          <a:lstStyle/>
          <a:p>
            <a:r>
              <a:rPr lang="en-US" sz="2800" smtClean="0"/>
              <a:t>Measured in hands at the withers.</a:t>
            </a:r>
          </a:p>
          <a:p>
            <a:r>
              <a:rPr lang="en-US" sz="2800" smtClean="0"/>
              <a:t>1 hand=4 inches</a:t>
            </a:r>
          </a:p>
        </p:txBody>
      </p:sp>
      <p:pic>
        <p:nvPicPr>
          <p:cNvPr id="10752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2514600"/>
            <a:ext cx="4257675" cy="3457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0"/>
            <a:ext cx="8839200" cy="11430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800" dirty="0" smtClean="0"/>
              <a:t>Determining Age by teeth</a:t>
            </a:r>
            <a:endParaRPr lang="en-US" sz="4800" dirty="0"/>
          </a:p>
        </p:txBody>
      </p:sp>
      <p:sp>
        <p:nvSpPr>
          <p:cNvPr id="108547" name="Content Placeholder 2"/>
          <p:cNvSpPr>
            <a:spLocks noGrp="1"/>
          </p:cNvSpPr>
          <p:nvPr>
            <p:ph idx="1"/>
          </p:nvPr>
        </p:nvSpPr>
        <p:spPr>
          <a:xfrm>
            <a:off x="152400" y="1219200"/>
            <a:ext cx="8763000" cy="3733800"/>
          </a:xfrm>
        </p:spPr>
        <p:txBody>
          <a:bodyPr/>
          <a:lstStyle/>
          <a:p>
            <a:r>
              <a:rPr lang="en-US" sz="2800" smtClean="0"/>
              <a:t>Teeth erupt continually and are worn down by grazing. </a:t>
            </a:r>
          </a:p>
          <a:p>
            <a:pPr lvl="1"/>
            <a:r>
              <a:rPr lang="en-US" sz="2400" smtClean="0"/>
              <a:t>Incisors show changes as the horse ages: a distinct wear and growth pattern and changes in the angle at which the chewing surfaces meet. </a:t>
            </a:r>
          </a:p>
          <a:p>
            <a:r>
              <a:rPr lang="en-US" sz="2800" smtClean="0"/>
              <a:t>Becomes less precise in older horses</a:t>
            </a:r>
          </a:p>
        </p:txBody>
      </p:sp>
      <p:pic>
        <p:nvPicPr>
          <p:cNvPr id="10854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3584575"/>
            <a:ext cx="4124325" cy="307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76200"/>
            <a:ext cx="8915400" cy="11430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800" dirty="0" smtClean="0"/>
              <a:t>Puberty and Gestation</a:t>
            </a:r>
            <a:endParaRPr lang="en-US" sz="4800" dirty="0"/>
          </a:p>
        </p:txBody>
      </p:sp>
      <p:sp>
        <p:nvSpPr>
          <p:cNvPr id="109571" name="Content Placeholder 2"/>
          <p:cNvSpPr>
            <a:spLocks noGrp="1"/>
          </p:cNvSpPr>
          <p:nvPr>
            <p:ph idx="1"/>
          </p:nvPr>
        </p:nvSpPr>
        <p:spPr>
          <a:xfrm>
            <a:off x="152400" y="1143000"/>
            <a:ext cx="8839200" cy="3733800"/>
          </a:xfrm>
        </p:spPr>
        <p:txBody>
          <a:bodyPr/>
          <a:lstStyle/>
          <a:p>
            <a:r>
              <a:rPr lang="en-US" sz="2800" smtClean="0"/>
              <a:t>Age at puberty:</a:t>
            </a:r>
          </a:p>
          <a:p>
            <a:pPr lvl="1"/>
            <a:r>
              <a:rPr lang="en-US" sz="2800" smtClean="0"/>
              <a:t>Stallions:  average15 months (range 12-24)</a:t>
            </a:r>
          </a:p>
          <a:p>
            <a:pPr lvl="1"/>
            <a:r>
              <a:rPr lang="en-US" sz="2800" smtClean="0"/>
              <a:t>Mares: average 20 months (range 15-24)</a:t>
            </a:r>
          </a:p>
          <a:p>
            <a:pPr lvl="1"/>
            <a:r>
              <a:rPr lang="en-US" sz="2800" smtClean="0"/>
              <a:t>Breed, genetics and nutrition can affect this greatly</a:t>
            </a:r>
          </a:p>
          <a:p>
            <a:r>
              <a:rPr lang="en-US" sz="2800" smtClean="0"/>
              <a:t>Length of Gestation:  336 days</a:t>
            </a:r>
          </a:p>
        </p:txBody>
      </p:sp>
      <p:pic>
        <p:nvPicPr>
          <p:cNvPr id="10957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3352800"/>
            <a:ext cx="3675063" cy="312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9573" name="Rectangle 3"/>
          <p:cNvSpPr>
            <a:spLocks noChangeArrowheads="1"/>
          </p:cNvSpPr>
          <p:nvPr/>
        </p:nvSpPr>
        <p:spPr bwMode="auto">
          <a:xfrm>
            <a:off x="228600" y="6172200"/>
            <a:ext cx="24288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sz="2000" b="1">
                <a:solidFill>
                  <a:srgbClr val="000000"/>
                </a:solidFill>
                <a:hlinkClick r:id="rId3" action="ppaction://hlinksldjump"/>
              </a:rPr>
              <a:t>Back to Objectives</a:t>
            </a:r>
            <a:endParaRPr lang="en-US" sz="2000" b="1">
              <a:solidFill>
                <a:srgbClr val="0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209800"/>
            <a:ext cx="7772400" cy="1362075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7200" dirty="0" smtClean="0"/>
              <a:t>Animal Health</a:t>
            </a:r>
            <a:endParaRPr lang="en-US" sz="72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838200" y="1676400"/>
            <a:ext cx="7620000" cy="15240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6000" dirty="0" smtClean="0"/>
              <a:t>Diseases</a:t>
            </a:r>
            <a:endParaRPr lang="en-US" sz="6000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4572000" y="3203575"/>
            <a:ext cx="3886200" cy="1825625"/>
          </a:xfrm>
        </p:spPr>
        <p:txBody>
          <a:bodyPr rtlCol="0"/>
          <a:lstStyle/>
          <a:p>
            <a:pPr fontAlgn="auto"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800" dirty="0" smtClean="0"/>
              <a:t>Encephalomyelitis</a:t>
            </a:r>
            <a:endParaRPr lang="en-US" sz="4800" dirty="0"/>
          </a:p>
        </p:txBody>
      </p:sp>
      <p:sp>
        <p:nvSpPr>
          <p:cNvPr id="112643" name="Content Placeholder 2"/>
          <p:cNvSpPr>
            <a:spLocks noGrp="1"/>
          </p:cNvSpPr>
          <p:nvPr>
            <p:ph idx="1"/>
          </p:nvPr>
        </p:nvSpPr>
        <p:spPr>
          <a:xfrm>
            <a:off x="76200" y="1219200"/>
            <a:ext cx="5715000" cy="4495800"/>
          </a:xfrm>
        </p:spPr>
        <p:txBody>
          <a:bodyPr/>
          <a:lstStyle/>
          <a:p>
            <a:r>
              <a:rPr lang="en-US" sz="2800" smtClean="0"/>
              <a:t>Common name: “sleeping sickness”</a:t>
            </a:r>
          </a:p>
          <a:p>
            <a:r>
              <a:rPr lang="en-US" sz="2800" smtClean="0"/>
              <a:t>System affected: nervous</a:t>
            </a:r>
          </a:p>
          <a:p>
            <a:r>
              <a:rPr lang="en-US" sz="2800" smtClean="0"/>
              <a:t>Pathogen type: viral</a:t>
            </a:r>
          </a:p>
          <a:p>
            <a:r>
              <a:rPr lang="en-US" sz="2800" smtClean="0"/>
              <a:t>Type of Horse: all ages, all types</a:t>
            </a:r>
          </a:p>
          <a:p>
            <a:r>
              <a:rPr lang="en-US" sz="2800" smtClean="0"/>
              <a:t>Vaccine: EEE, WEE, VEE</a:t>
            </a:r>
          </a:p>
          <a:p>
            <a:r>
              <a:rPr lang="en-US" sz="2800" smtClean="0"/>
              <a:t>Symptoms: high fever, hypersensitivity, paralysis</a:t>
            </a:r>
          </a:p>
        </p:txBody>
      </p:sp>
      <p:pic>
        <p:nvPicPr>
          <p:cNvPr id="11264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1447800"/>
            <a:ext cx="3211513" cy="3092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800" dirty="0" smtClean="0"/>
              <a:t>Influenza</a:t>
            </a:r>
            <a:endParaRPr lang="en-US" sz="4800" dirty="0"/>
          </a:p>
        </p:txBody>
      </p:sp>
      <p:sp>
        <p:nvSpPr>
          <p:cNvPr id="113667" name="Content Placeholder 2"/>
          <p:cNvSpPr>
            <a:spLocks noGrp="1"/>
          </p:cNvSpPr>
          <p:nvPr>
            <p:ph idx="1"/>
          </p:nvPr>
        </p:nvSpPr>
        <p:spPr>
          <a:xfrm>
            <a:off x="0" y="1143000"/>
            <a:ext cx="5105400" cy="4495800"/>
          </a:xfrm>
        </p:spPr>
        <p:txBody>
          <a:bodyPr/>
          <a:lstStyle/>
          <a:p>
            <a:r>
              <a:rPr lang="en-US" sz="2800" smtClean="0"/>
              <a:t>Common name: “flu”</a:t>
            </a:r>
          </a:p>
          <a:p>
            <a:r>
              <a:rPr lang="en-US" sz="2800" smtClean="0"/>
              <a:t>System Affected: respiratory</a:t>
            </a:r>
          </a:p>
          <a:p>
            <a:r>
              <a:rPr lang="en-US" sz="2800" smtClean="0"/>
              <a:t>Pathogen type: viral</a:t>
            </a:r>
          </a:p>
          <a:p>
            <a:r>
              <a:rPr lang="en-US" sz="2800" smtClean="0"/>
              <a:t>Type of horse: young and stressed</a:t>
            </a:r>
          </a:p>
          <a:p>
            <a:r>
              <a:rPr lang="en-US" sz="2800" smtClean="0"/>
              <a:t>Vaccine: influenza</a:t>
            </a:r>
          </a:p>
          <a:p>
            <a:r>
              <a:rPr lang="en-US" sz="2800" smtClean="0"/>
              <a:t>Symptoms: high fever, cough, loss of appetite</a:t>
            </a:r>
          </a:p>
        </p:txBody>
      </p:sp>
      <p:pic>
        <p:nvPicPr>
          <p:cNvPr id="11366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1219200"/>
            <a:ext cx="3633788" cy="2439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6200"/>
            <a:ext cx="7772400" cy="11430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800" dirty="0" err="1" smtClean="0"/>
              <a:t>Rhinopneumonitis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143000"/>
            <a:ext cx="6019800" cy="4800600"/>
          </a:xfrm>
        </p:spPr>
        <p:txBody>
          <a:bodyPr rtlCol="0">
            <a:normAutofit/>
          </a:bodyPr>
          <a:lstStyle/>
          <a:p>
            <a:pPr indent="-274320" fontAlgn="auto">
              <a:spcAft>
                <a:spcPts val="0"/>
              </a:spcAft>
              <a:defRPr/>
            </a:pPr>
            <a:r>
              <a:rPr lang="en-US" sz="2800" dirty="0" smtClean="0"/>
              <a:t>Common name: “rhino” or “herpes”</a:t>
            </a:r>
          </a:p>
          <a:p>
            <a:pPr indent="-274320" fontAlgn="auto">
              <a:spcAft>
                <a:spcPts val="0"/>
              </a:spcAft>
              <a:defRPr/>
            </a:pPr>
            <a:r>
              <a:rPr lang="en-US" sz="2800" dirty="0" smtClean="0"/>
              <a:t>Pathogen type: viral</a:t>
            </a:r>
          </a:p>
          <a:p>
            <a:pPr indent="-274320" fontAlgn="auto">
              <a:spcAft>
                <a:spcPts val="0"/>
              </a:spcAft>
              <a:defRPr/>
            </a:pPr>
            <a:r>
              <a:rPr lang="en-US" sz="2800" dirty="0" smtClean="0"/>
              <a:t>System affected: respiratory and reproductive</a:t>
            </a:r>
          </a:p>
          <a:p>
            <a:pPr indent="-274320" fontAlgn="auto">
              <a:spcAft>
                <a:spcPts val="0"/>
              </a:spcAft>
              <a:defRPr/>
            </a:pPr>
            <a:r>
              <a:rPr lang="en-US" sz="2800" dirty="0" smtClean="0"/>
              <a:t>Type of Horse: mares late gestation; young foals</a:t>
            </a:r>
          </a:p>
          <a:p>
            <a:pPr indent="-274320" fontAlgn="auto">
              <a:spcAft>
                <a:spcPts val="0"/>
              </a:spcAft>
              <a:defRPr/>
            </a:pPr>
            <a:r>
              <a:rPr lang="en-US" sz="2800" dirty="0" smtClean="0"/>
              <a:t>Vaccine: EHV-1and EHV-4</a:t>
            </a:r>
          </a:p>
          <a:p>
            <a:pPr indent="-274320" fontAlgn="auto">
              <a:spcAft>
                <a:spcPts val="0"/>
              </a:spcAft>
              <a:defRPr/>
            </a:pPr>
            <a:r>
              <a:rPr lang="en-US" sz="2800" dirty="0" smtClean="0"/>
              <a:t>Symptoms: Mares-abort; foals- fever, lethargy, cough, nasal discharge</a:t>
            </a:r>
          </a:p>
          <a:p>
            <a:pPr marL="68580" indent="0" fontAlgn="auto">
              <a:spcAft>
                <a:spcPts val="0"/>
              </a:spcAft>
              <a:buFont typeface="Wingdings 3" pitchFamily="18" charset="2"/>
              <a:buNone/>
              <a:defRPr/>
            </a:pPr>
            <a:endParaRPr lang="en-US" dirty="0"/>
          </a:p>
        </p:txBody>
      </p:sp>
      <p:pic>
        <p:nvPicPr>
          <p:cNvPr id="11469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2188" y="1295400"/>
            <a:ext cx="2962275" cy="3078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9525"/>
            <a:ext cx="7772400" cy="11430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800" dirty="0" smtClean="0"/>
              <a:t>Strangles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988" y="1295400"/>
            <a:ext cx="5257800" cy="4267200"/>
          </a:xfrm>
        </p:spPr>
        <p:txBody>
          <a:bodyPr rtlCol="0">
            <a:normAutofit lnSpcReduction="10000"/>
          </a:bodyPr>
          <a:lstStyle/>
          <a:p>
            <a:pPr indent="-274320" fontAlgn="auto">
              <a:spcAft>
                <a:spcPts val="0"/>
              </a:spcAft>
              <a:defRPr/>
            </a:pPr>
            <a:r>
              <a:rPr lang="en-US" sz="2800" dirty="0" smtClean="0"/>
              <a:t>Common name: “equine distemper” or “shipping fever”</a:t>
            </a:r>
          </a:p>
          <a:p>
            <a:pPr indent="-274320" fontAlgn="auto">
              <a:spcAft>
                <a:spcPts val="0"/>
              </a:spcAft>
              <a:defRPr/>
            </a:pPr>
            <a:r>
              <a:rPr lang="en-US" sz="2800" dirty="0" smtClean="0"/>
              <a:t>System Affected: respiratory</a:t>
            </a:r>
          </a:p>
          <a:p>
            <a:pPr indent="-274320" fontAlgn="auto">
              <a:spcAft>
                <a:spcPts val="0"/>
              </a:spcAft>
              <a:defRPr/>
            </a:pPr>
            <a:r>
              <a:rPr lang="en-US" sz="2800" dirty="0" smtClean="0"/>
              <a:t>Pathogen Type: bacterial</a:t>
            </a:r>
          </a:p>
          <a:p>
            <a:pPr indent="-274320" fontAlgn="auto">
              <a:spcAft>
                <a:spcPts val="0"/>
              </a:spcAft>
              <a:defRPr/>
            </a:pPr>
            <a:r>
              <a:rPr lang="en-US" sz="2800" dirty="0" smtClean="0"/>
              <a:t>Type of Horse: young foals</a:t>
            </a:r>
          </a:p>
          <a:p>
            <a:pPr indent="-274320" fontAlgn="auto">
              <a:spcAft>
                <a:spcPts val="0"/>
              </a:spcAft>
              <a:defRPr/>
            </a:pPr>
            <a:r>
              <a:rPr lang="en-US" sz="2800" dirty="0" smtClean="0"/>
              <a:t>Vaccine: none</a:t>
            </a:r>
          </a:p>
          <a:p>
            <a:pPr indent="-274320" fontAlgn="auto">
              <a:spcAft>
                <a:spcPts val="0"/>
              </a:spcAft>
              <a:defRPr/>
            </a:pPr>
            <a:r>
              <a:rPr lang="en-US" sz="2800" dirty="0" smtClean="0"/>
              <a:t>Symptoms: thick nasal discharge, swollen lymph nodes in jaw area, fever, depressed appetite</a:t>
            </a:r>
            <a:endParaRPr lang="en-US" sz="2800" dirty="0"/>
          </a:p>
        </p:txBody>
      </p:sp>
      <p:pic>
        <p:nvPicPr>
          <p:cNvPr id="11571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1371600"/>
            <a:ext cx="3048000" cy="190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571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3435350"/>
            <a:ext cx="3048000" cy="190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875"/>
            <a:ext cx="7772400" cy="11430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5400" dirty="0" smtClean="0"/>
              <a:t>Gelding</a:t>
            </a:r>
            <a:endParaRPr lang="en-US" sz="5400" dirty="0"/>
          </a:p>
        </p:txBody>
      </p:sp>
      <p:sp>
        <p:nvSpPr>
          <p:cNvPr id="33795" name="Text Placeholder 3"/>
          <p:cNvSpPr>
            <a:spLocks noGrp="1"/>
          </p:cNvSpPr>
          <p:nvPr>
            <p:ph sz="quarter" idx="14"/>
          </p:nvPr>
        </p:nvSpPr>
        <p:spPr>
          <a:xfrm>
            <a:off x="228600" y="1371600"/>
            <a:ext cx="3657600" cy="3876675"/>
          </a:xfrm>
        </p:spPr>
        <p:txBody>
          <a:bodyPr/>
          <a:lstStyle/>
          <a:p>
            <a:pPr marL="285750" indent="-285750">
              <a:buFont typeface="Arial" charset="0"/>
              <a:buChar char="•"/>
            </a:pPr>
            <a:r>
              <a:rPr lang="en-US" sz="2800" smtClean="0"/>
              <a:t>A castrated male</a:t>
            </a:r>
          </a:p>
        </p:txBody>
      </p:sp>
      <p:pic>
        <p:nvPicPr>
          <p:cNvPr id="3379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1566863"/>
            <a:ext cx="4343400" cy="3343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3797" name="TextBox 5"/>
          <p:cNvSpPr txBox="1">
            <a:spLocks noChangeArrowheads="1"/>
          </p:cNvSpPr>
          <p:nvPr/>
        </p:nvSpPr>
        <p:spPr bwMode="auto">
          <a:xfrm>
            <a:off x="4191000" y="4910138"/>
            <a:ext cx="4343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/>
            <a:r>
              <a:rPr lang="en-US" sz="2400"/>
              <a:t>Hanoverian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52400" y="1676400"/>
            <a:ext cx="8305800" cy="15240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6000" dirty="0" smtClean="0"/>
              <a:t>Parasites</a:t>
            </a:r>
            <a:endParaRPr lang="en-US" sz="6000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4572000" y="3203575"/>
            <a:ext cx="3886200" cy="1825625"/>
          </a:xfrm>
        </p:spPr>
        <p:txBody>
          <a:bodyPr rtlCol="0"/>
          <a:lstStyle/>
          <a:p>
            <a:pPr fontAlgn="auto"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6200"/>
            <a:ext cx="7772400" cy="11430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800" dirty="0" err="1" smtClean="0"/>
              <a:t>Ascarids</a:t>
            </a:r>
            <a:endParaRPr lang="en-US" sz="4800" dirty="0"/>
          </a:p>
        </p:txBody>
      </p:sp>
      <p:sp>
        <p:nvSpPr>
          <p:cNvPr id="117763" name="Content Placeholder 2"/>
          <p:cNvSpPr>
            <a:spLocks noGrp="1"/>
          </p:cNvSpPr>
          <p:nvPr>
            <p:ph idx="1"/>
          </p:nvPr>
        </p:nvSpPr>
        <p:spPr>
          <a:xfrm>
            <a:off x="152400" y="1219200"/>
            <a:ext cx="8305800" cy="3733800"/>
          </a:xfrm>
        </p:spPr>
        <p:txBody>
          <a:bodyPr/>
          <a:lstStyle/>
          <a:p>
            <a:r>
              <a:rPr lang="en-US" sz="2800" smtClean="0"/>
              <a:t>Area Affected: intestines, lungs, liver</a:t>
            </a:r>
          </a:p>
          <a:p>
            <a:r>
              <a:rPr lang="en-US" sz="2800" smtClean="0"/>
              <a:t>Type of Horse: young foals especially</a:t>
            </a:r>
          </a:p>
          <a:p>
            <a:r>
              <a:rPr lang="en-US" sz="2800" smtClean="0"/>
              <a:t>Consequences:  abdominal pain; digestive problems</a:t>
            </a:r>
          </a:p>
        </p:txBody>
      </p:sp>
      <p:pic>
        <p:nvPicPr>
          <p:cNvPr id="11776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3048000"/>
            <a:ext cx="4127500" cy="285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6200"/>
            <a:ext cx="7772400" cy="11430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800" dirty="0" smtClean="0"/>
              <a:t>Bots</a:t>
            </a:r>
            <a:endParaRPr lang="en-US" sz="4800" dirty="0"/>
          </a:p>
        </p:txBody>
      </p:sp>
      <p:sp>
        <p:nvSpPr>
          <p:cNvPr id="118787" name="Content Placeholder 2"/>
          <p:cNvSpPr>
            <a:spLocks noGrp="1"/>
          </p:cNvSpPr>
          <p:nvPr>
            <p:ph idx="1"/>
          </p:nvPr>
        </p:nvSpPr>
        <p:spPr>
          <a:xfrm>
            <a:off x="76200" y="1143000"/>
            <a:ext cx="4953000" cy="4800600"/>
          </a:xfrm>
        </p:spPr>
        <p:txBody>
          <a:bodyPr/>
          <a:lstStyle/>
          <a:p>
            <a:r>
              <a:rPr lang="en-US" sz="2800" smtClean="0"/>
              <a:t>Area Affected: gastrointestinal tract</a:t>
            </a:r>
          </a:p>
          <a:p>
            <a:r>
              <a:rPr lang="en-US" sz="2800" smtClean="0"/>
              <a:t>Type of Horse: all ages &amp; types</a:t>
            </a:r>
          </a:p>
          <a:p>
            <a:r>
              <a:rPr lang="en-US" sz="2800" smtClean="0"/>
              <a:t>Consequences: stomach problems in large numbers</a:t>
            </a:r>
          </a:p>
          <a:p>
            <a:endParaRPr lang="en-US" smtClean="0"/>
          </a:p>
        </p:txBody>
      </p:sp>
      <p:pic>
        <p:nvPicPr>
          <p:cNvPr id="118788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4127500"/>
            <a:ext cx="3733800" cy="247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878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1295400"/>
            <a:ext cx="2381250" cy="2657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8790" name="TextBox 5"/>
          <p:cNvSpPr txBox="1">
            <a:spLocks noChangeArrowheads="1"/>
          </p:cNvSpPr>
          <p:nvPr/>
        </p:nvSpPr>
        <p:spPr bwMode="auto">
          <a:xfrm>
            <a:off x="7791450" y="1981200"/>
            <a:ext cx="1143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r>
              <a:rPr lang="en-US" sz="2000">
                <a:solidFill>
                  <a:srgbClr val="FFFFFF"/>
                </a:solidFill>
              </a:rPr>
              <a:t>Bot eggs </a:t>
            </a:r>
          </a:p>
        </p:txBody>
      </p:sp>
      <p:cxnSp>
        <p:nvCxnSpPr>
          <p:cNvPr id="8" name="Straight Arrow Connector 7"/>
          <p:cNvCxnSpPr>
            <a:stCxn id="118790" idx="1"/>
          </p:cNvCxnSpPr>
          <p:nvPr/>
        </p:nvCxnSpPr>
        <p:spPr>
          <a:xfrm flipH="1" flipV="1">
            <a:off x="7162800" y="1905000"/>
            <a:ext cx="628650" cy="276225"/>
          </a:xfrm>
          <a:prstGeom prst="straightConnector1">
            <a:avLst/>
          </a:prstGeom>
          <a:ln w="381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800" dirty="0" err="1" smtClean="0"/>
              <a:t>Strongyles</a:t>
            </a:r>
            <a:endParaRPr lang="en-US" sz="4800" dirty="0"/>
          </a:p>
        </p:txBody>
      </p:sp>
      <p:sp>
        <p:nvSpPr>
          <p:cNvPr id="119811" name="Content Placeholder 2"/>
          <p:cNvSpPr>
            <a:spLocks noGrp="1"/>
          </p:cNvSpPr>
          <p:nvPr>
            <p:ph idx="1"/>
          </p:nvPr>
        </p:nvSpPr>
        <p:spPr>
          <a:xfrm>
            <a:off x="76200" y="1219200"/>
            <a:ext cx="7772400" cy="3733800"/>
          </a:xfrm>
        </p:spPr>
        <p:txBody>
          <a:bodyPr/>
          <a:lstStyle/>
          <a:p>
            <a:r>
              <a:rPr lang="en-US" sz="2800" smtClean="0"/>
              <a:t>Area Affected: gastrointestinal tract</a:t>
            </a:r>
          </a:p>
          <a:p>
            <a:r>
              <a:rPr lang="en-US" sz="2800" smtClean="0"/>
              <a:t>Type of Horse: all ages and types</a:t>
            </a:r>
          </a:p>
          <a:p>
            <a:r>
              <a:rPr lang="en-US" sz="2800" smtClean="0"/>
              <a:t>Consequences: SERIOUS!! Multiple digestive and systemic problems</a:t>
            </a:r>
          </a:p>
        </p:txBody>
      </p:sp>
      <p:pic>
        <p:nvPicPr>
          <p:cNvPr id="119812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3124200"/>
            <a:ext cx="4157663" cy="282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9813" name="Rectangle 4"/>
          <p:cNvSpPr>
            <a:spLocks noChangeArrowheads="1"/>
          </p:cNvSpPr>
          <p:nvPr/>
        </p:nvSpPr>
        <p:spPr bwMode="auto">
          <a:xfrm>
            <a:off x="152400" y="6172200"/>
            <a:ext cx="24288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sz="2000" b="1">
                <a:solidFill>
                  <a:srgbClr val="000000"/>
                </a:solidFill>
                <a:hlinkClick r:id="rId3" action="ppaction://hlinksldjump"/>
              </a:rPr>
              <a:t>Back to Objectives</a:t>
            </a:r>
            <a:endParaRPr lang="en-US" sz="2000" b="1">
              <a:solidFill>
                <a:srgbClr val="0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9600" y="1905000"/>
            <a:ext cx="7772400" cy="1362075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6000" dirty="0" smtClean="0"/>
              <a:t>Selection of Horse</a:t>
            </a:r>
            <a:endParaRPr lang="en-US" sz="60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9600" y="0"/>
            <a:ext cx="7772400" cy="1143000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dirty="0" smtClean="0"/>
              <a:t>Value Determining Characteristics</a:t>
            </a:r>
            <a:endParaRPr lang="en-US" dirty="0"/>
          </a:p>
        </p:txBody>
      </p:sp>
      <p:sp>
        <p:nvSpPr>
          <p:cNvPr id="121859" name="Content Placeholder 4"/>
          <p:cNvSpPr>
            <a:spLocks noGrp="1"/>
          </p:cNvSpPr>
          <p:nvPr>
            <p:ph idx="1"/>
          </p:nvPr>
        </p:nvSpPr>
        <p:spPr>
          <a:xfrm>
            <a:off x="76200" y="990600"/>
            <a:ext cx="5943600" cy="5181600"/>
          </a:xfrm>
        </p:spPr>
        <p:txBody>
          <a:bodyPr/>
          <a:lstStyle/>
          <a:p>
            <a:r>
              <a:rPr lang="en-US" sz="2800" smtClean="0"/>
              <a:t>Temperament: the overall attitude of the horse.  </a:t>
            </a:r>
          </a:p>
          <a:p>
            <a:r>
              <a:rPr lang="en-US" sz="2800" smtClean="0"/>
              <a:t>Soundness- The level of freedom from any abnormal deviation in structure or function that interferes with the usefulness of the individual.</a:t>
            </a:r>
          </a:p>
          <a:p>
            <a:r>
              <a:rPr lang="en-US" sz="2800" smtClean="0"/>
              <a:t>Conformation- Structure, form, and symmetrical arrangement of parts as applied to a horse.</a:t>
            </a:r>
          </a:p>
        </p:txBody>
      </p:sp>
      <p:pic>
        <p:nvPicPr>
          <p:cNvPr id="12186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5900" y="1050925"/>
            <a:ext cx="2039938" cy="502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68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dirty="0" smtClean="0"/>
              <a:t>Value Determining Characteristics</a:t>
            </a:r>
            <a:endParaRPr lang="en-US" dirty="0"/>
          </a:p>
        </p:txBody>
      </p:sp>
      <p:sp>
        <p:nvSpPr>
          <p:cNvPr id="122883" name="Content Placeholder 2"/>
          <p:cNvSpPr>
            <a:spLocks noGrp="1"/>
          </p:cNvSpPr>
          <p:nvPr>
            <p:ph idx="1"/>
          </p:nvPr>
        </p:nvSpPr>
        <p:spPr>
          <a:xfrm>
            <a:off x="6350" y="1033463"/>
            <a:ext cx="8915400" cy="4419600"/>
          </a:xfrm>
        </p:spPr>
        <p:txBody>
          <a:bodyPr/>
          <a:lstStyle/>
          <a:p>
            <a:r>
              <a:rPr lang="en-US" sz="2800" smtClean="0"/>
              <a:t>Level of training- a higher level of training equates to a higher price</a:t>
            </a:r>
          </a:p>
          <a:p>
            <a:r>
              <a:rPr lang="en-US" sz="2800" smtClean="0"/>
              <a:t>Breed- the preference of the person purchasing the horse, dependent upon the style of riding to be pursued</a:t>
            </a:r>
          </a:p>
          <a:p>
            <a:r>
              <a:rPr lang="en-US" sz="2800" smtClean="0"/>
              <a:t>Age- prime years generally fall between 5 and 15, depending on the event the horse is used for</a:t>
            </a:r>
          </a:p>
          <a:p>
            <a:endParaRPr lang="en-US" sz="2800" smtClean="0"/>
          </a:p>
        </p:txBody>
      </p:sp>
      <p:pic>
        <p:nvPicPr>
          <p:cNvPr id="12288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3962400"/>
            <a:ext cx="4076700" cy="2720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875"/>
            <a:ext cx="9067800" cy="11430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dirty="0" smtClean="0"/>
              <a:t>Value Determining Characteristics</a:t>
            </a:r>
            <a:endParaRPr lang="en-US" dirty="0"/>
          </a:p>
        </p:txBody>
      </p:sp>
      <p:sp>
        <p:nvSpPr>
          <p:cNvPr id="123907" name="Content Placeholder 2"/>
          <p:cNvSpPr>
            <a:spLocks noGrp="1"/>
          </p:cNvSpPr>
          <p:nvPr>
            <p:ph idx="1"/>
          </p:nvPr>
        </p:nvSpPr>
        <p:spPr>
          <a:xfrm>
            <a:off x="76200" y="1219200"/>
            <a:ext cx="8915400" cy="4495800"/>
          </a:xfrm>
        </p:spPr>
        <p:txBody>
          <a:bodyPr/>
          <a:lstStyle/>
          <a:p>
            <a:r>
              <a:rPr lang="en-US" sz="2800" smtClean="0"/>
              <a:t>Gender – breeding prospects may be of higher value</a:t>
            </a:r>
          </a:p>
          <a:p>
            <a:r>
              <a:rPr lang="en-US" sz="2800" smtClean="0"/>
              <a:t>Pedigree- the ancestry of an animal.  Fewer generations between your animal and a champion = higher value.</a:t>
            </a:r>
          </a:p>
          <a:p>
            <a:r>
              <a:rPr lang="en-US" sz="2800" smtClean="0"/>
              <a:t>Quality- overall refinement, smoothness and style </a:t>
            </a:r>
          </a:p>
          <a:p>
            <a:r>
              <a:rPr lang="en-US" sz="2800" smtClean="0"/>
              <a:t>Size- literal size or how well the horse fits the breed standard</a:t>
            </a:r>
          </a:p>
        </p:txBody>
      </p:sp>
      <p:pic>
        <p:nvPicPr>
          <p:cNvPr id="12390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3894138"/>
            <a:ext cx="4038600" cy="2846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6200"/>
            <a:ext cx="9144000" cy="11430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dirty="0" smtClean="0"/>
              <a:t>Muscle evaluation</a:t>
            </a:r>
            <a:endParaRPr lang="en-US" sz="4400" dirty="0"/>
          </a:p>
        </p:txBody>
      </p:sp>
      <p:sp>
        <p:nvSpPr>
          <p:cNvPr id="124931" name="Content Placeholder 2"/>
          <p:cNvSpPr>
            <a:spLocks noGrp="1"/>
          </p:cNvSpPr>
          <p:nvPr>
            <p:ph idx="1"/>
          </p:nvPr>
        </p:nvSpPr>
        <p:spPr>
          <a:xfrm>
            <a:off x="112713" y="1295400"/>
            <a:ext cx="3240087" cy="4676775"/>
          </a:xfrm>
        </p:spPr>
        <p:txBody>
          <a:bodyPr/>
          <a:lstStyle/>
          <a:p>
            <a:pPr marL="525463" indent="-457200">
              <a:buFont typeface="Gill Sans MT" pitchFamily="34" charset="0"/>
              <a:buAutoNum type="arabicPeriod"/>
            </a:pPr>
            <a:r>
              <a:rPr lang="en-US" sz="2800" smtClean="0"/>
              <a:t>Point of Shoulder</a:t>
            </a:r>
          </a:p>
          <a:p>
            <a:pPr marL="525463" indent="-457200">
              <a:buFont typeface="Gill Sans MT" pitchFamily="34" charset="0"/>
              <a:buAutoNum type="arabicPeriod"/>
            </a:pPr>
            <a:r>
              <a:rPr lang="en-US" sz="2800" smtClean="0"/>
              <a:t>Chest</a:t>
            </a:r>
          </a:p>
          <a:p>
            <a:pPr marL="525463" indent="-457200">
              <a:buFont typeface="Gill Sans MT" pitchFamily="34" charset="0"/>
              <a:buAutoNum type="arabicPeriod"/>
            </a:pPr>
            <a:r>
              <a:rPr lang="en-US" sz="2800" smtClean="0"/>
              <a:t>Forearm</a:t>
            </a:r>
          </a:p>
          <a:p>
            <a:pPr marL="525463" indent="-457200">
              <a:buFont typeface="Gill Sans MT" pitchFamily="34" charset="0"/>
              <a:buAutoNum type="arabicPeriod"/>
            </a:pPr>
            <a:r>
              <a:rPr lang="en-US" sz="2800" smtClean="0"/>
              <a:t>Gaskin</a:t>
            </a:r>
          </a:p>
          <a:p>
            <a:pPr marL="525463" indent="-457200">
              <a:buFont typeface="Gill Sans MT" pitchFamily="34" charset="0"/>
              <a:buAutoNum type="arabicPeriod"/>
            </a:pPr>
            <a:r>
              <a:rPr lang="en-US" sz="2800" smtClean="0"/>
              <a:t>Stifle</a:t>
            </a:r>
          </a:p>
          <a:p>
            <a:pPr marL="525463" indent="-457200">
              <a:buFont typeface="Gill Sans MT" pitchFamily="34" charset="0"/>
              <a:buAutoNum type="arabicPeriod"/>
            </a:pPr>
            <a:r>
              <a:rPr lang="en-US" sz="2800" smtClean="0"/>
              <a:t>Hip</a:t>
            </a:r>
          </a:p>
          <a:p>
            <a:pPr marL="525463" indent="-457200">
              <a:buFont typeface="Gill Sans MT" pitchFamily="34" charset="0"/>
              <a:buAutoNum type="arabicPeriod"/>
            </a:pPr>
            <a:r>
              <a:rPr lang="en-US" sz="2800" smtClean="0"/>
              <a:t>Loin</a:t>
            </a:r>
          </a:p>
        </p:txBody>
      </p:sp>
      <p:pic>
        <p:nvPicPr>
          <p:cNvPr id="12493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1447800"/>
            <a:ext cx="5562600" cy="452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4933" name="Rectangle 3"/>
          <p:cNvSpPr>
            <a:spLocks noChangeArrowheads="1"/>
          </p:cNvSpPr>
          <p:nvPr/>
        </p:nvSpPr>
        <p:spPr bwMode="auto">
          <a:xfrm>
            <a:off x="228600" y="6248400"/>
            <a:ext cx="24288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sz="2000" b="1">
                <a:solidFill>
                  <a:srgbClr val="000000"/>
                </a:solidFill>
                <a:hlinkClick r:id="rId3" action="ppaction://hlinksldjump"/>
              </a:rPr>
              <a:t>Back to Objectives</a:t>
            </a:r>
            <a:endParaRPr lang="en-US" sz="2000" b="1">
              <a:solidFill>
                <a:srgbClr val="0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125955" name="Content Placeholder 2"/>
          <p:cNvSpPr>
            <a:spLocks noGrp="1"/>
          </p:cNvSpPr>
          <p:nvPr>
            <p:ph idx="1"/>
          </p:nvPr>
        </p:nvSpPr>
        <p:spPr>
          <a:xfrm>
            <a:off x="685800" y="1600200"/>
            <a:ext cx="7772400" cy="3733800"/>
          </a:xfrm>
        </p:spPr>
        <p:txBody>
          <a:bodyPr/>
          <a:lstStyle/>
          <a:p>
            <a:r>
              <a:rPr lang="en-US" u="sng" smtClean="0">
                <a:hlinkClick r:id="rId2"/>
              </a:rPr>
              <a:t>http://extension.missouri.edu/p/G2807</a:t>
            </a:r>
            <a:endParaRPr lang="en-US" smtClean="0"/>
          </a:p>
          <a:p>
            <a:r>
              <a:rPr lang="en-US" u="sng" smtClean="0">
                <a:hlinkClick r:id="rId3"/>
              </a:rPr>
              <a:t>http://www.ag.ndsu.edu/pubs/ansci/horse/as953w.htm</a:t>
            </a:r>
            <a:endParaRPr lang="en-US" smtClean="0"/>
          </a:p>
          <a:p>
            <a:r>
              <a:rPr lang="en-US" u="sng" smtClean="0">
                <a:hlinkClick r:id="rId4"/>
              </a:rPr>
              <a:t>http://www.equisearch.com/horses_care/health/behavior/categories_equine_behavior_022309/2/</a:t>
            </a:r>
            <a:endParaRPr lang="en-US" smtClean="0"/>
          </a:p>
          <a:p>
            <a:endParaRPr lang="en-US" smtClean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Urban Pop">
  <a:themeElements>
    <a:clrScheme name="Foundry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Urban Pop">
      <a:maj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Urban Pop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1909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58000"/>
              </a:srgbClr>
            </a:outerShdw>
          </a:effectLst>
          <a:scene3d>
            <a:camera prst="orthographicFront">
              <a:rot lat="0" lon="0" rev="0"/>
            </a:camera>
            <a:lightRig rig="flat" dir="t"/>
          </a:scene3d>
          <a:sp3d contourW="15875">
            <a:bevelT w="95250" h="127000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  <a:shade val="100000"/>
                <a:alpha val="100000"/>
                <a:satMod val="100000"/>
                <a:lumMod val="100000"/>
              </a:schemeClr>
            </a:gs>
            <a:gs pos="9000">
              <a:schemeClr val="phClr">
                <a:tint val="90000"/>
                <a:shade val="100000"/>
                <a:alpha val="100000"/>
                <a:satMod val="100000"/>
                <a:lumMod val="100000"/>
              </a:schemeClr>
            </a:gs>
            <a:gs pos="34000">
              <a:schemeClr val="phClr">
                <a:tint val="83000"/>
                <a:shade val="100000"/>
                <a:alpha val="100000"/>
                <a:satMod val="100000"/>
                <a:lumMod val="100000"/>
              </a:schemeClr>
            </a:gs>
            <a:gs pos="62000">
              <a:schemeClr val="phClr">
                <a:tint val="85000"/>
                <a:shade val="100000"/>
                <a:alpha val="100000"/>
                <a:satMod val="100000"/>
                <a:lumMod val="100000"/>
              </a:schemeClr>
            </a:gs>
            <a:gs pos="90000">
              <a:schemeClr val="phClr">
                <a:tint val="92000"/>
                <a:shade val="100000"/>
                <a:alpha val="100000"/>
                <a:satMod val="100000"/>
                <a:lumMod val="90000"/>
              </a:schemeClr>
            </a:gs>
            <a:gs pos="100000">
              <a:schemeClr val="phClr">
                <a:tint val="85000"/>
                <a:shade val="100000"/>
                <a:alpha val="100000"/>
                <a:satMod val="100000"/>
                <a:lumMod val="10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8000"/>
              </a:schemeClr>
            </a:gs>
            <a:gs pos="100000">
              <a:schemeClr val="phClr">
                <a:tint val="95000"/>
                <a:shade val="98000"/>
                <a:lumMod val="80000"/>
              </a:schemeClr>
            </a:gs>
          </a:gsLst>
          <a:path path="circle">
            <a:fillToRect l="50000" t="100000" r="10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Urban Pop">
  <a:themeElements>
    <a:clrScheme name="Urban Pop">
      <a:dk1>
        <a:srgbClr val="000000"/>
      </a:dk1>
      <a:lt1>
        <a:srgbClr val="FFFFFF"/>
      </a:lt1>
      <a:dk2>
        <a:srgbClr val="282828"/>
      </a:dk2>
      <a:lt2>
        <a:srgbClr val="D4D4D4"/>
      </a:lt2>
      <a:accent1>
        <a:srgbClr val="86CE24"/>
      </a:accent1>
      <a:accent2>
        <a:srgbClr val="00A2E6"/>
      </a:accent2>
      <a:accent3>
        <a:srgbClr val="FAC810"/>
      </a:accent3>
      <a:accent4>
        <a:srgbClr val="7D8F8C"/>
      </a:accent4>
      <a:accent5>
        <a:srgbClr val="D06B20"/>
      </a:accent5>
      <a:accent6>
        <a:srgbClr val="958B8B"/>
      </a:accent6>
      <a:hlink>
        <a:srgbClr val="FF9900"/>
      </a:hlink>
      <a:folHlink>
        <a:srgbClr val="969696"/>
      </a:folHlink>
    </a:clrScheme>
    <a:fontScheme name="Urban Pop">
      <a:maj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Urban Pop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1909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58000"/>
              </a:srgbClr>
            </a:outerShdw>
          </a:effectLst>
          <a:scene3d>
            <a:camera prst="orthographicFront">
              <a:rot lat="0" lon="0" rev="0"/>
            </a:camera>
            <a:lightRig rig="flat" dir="t"/>
          </a:scene3d>
          <a:sp3d contourW="15875">
            <a:bevelT w="95250" h="127000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  <a:shade val="100000"/>
                <a:alpha val="100000"/>
                <a:satMod val="100000"/>
                <a:lumMod val="100000"/>
              </a:schemeClr>
            </a:gs>
            <a:gs pos="9000">
              <a:schemeClr val="phClr">
                <a:tint val="90000"/>
                <a:shade val="100000"/>
                <a:alpha val="100000"/>
                <a:satMod val="100000"/>
                <a:lumMod val="100000"/>
              </a:schemeClr>
            </a:gs>
            <a:gs pos="34000">
              <a:schemeClr val="phClr">
                <a:tint val="83000"/>
                <a:shade val="100000"/>
                <a:alpha val="100000"/>
                <a:satMod val="100000"/>
                <a:lumMod val="100000"/>
              </a:schemeClr>
            </a:gs>
            <a:gs pos="62000">
              <a:schemeClr val="phClr">
                <a:tint val="85000"/>
                <a:shade val="100000"/>
                <a:alpha val="100000"/>
                <a:satMod val="100000"/>
                <a:lumMod val="100000"/>
              </a:schemeClr>
            </a:gs>
            <a:gs pos="90000">
              <a:schemeClr val="phClr">
                <a:tint val="92000"/>
                <a:shade val="100000"/>
                <a:alpha val="100000"/>
                <a:satMod val="100000"/>
                <a:lumMod val="90000"/>
              </a:schemeClr>
            </a:gs>
            <a:gs pos="100000">
              <a:schemeClr val="phClr">
                <a:tint val="85000"/>
                <a:shade val="100000"/>
                <a:alpha val="100000"/>
                <a:satMod val="100000"/>
                <a:lumMod val="10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8000"/>
              </a:schemeClr>
            </a:gs>
            <a:gs pos="100000">
              <a:schemeClr val="phClr">
                <a:tint val="95000"/>
                <a:shade val="98000"/>
                <a:lumMod val="80000"/>
              </a:schemeClr>
            </a:gs>
          </a:gsLst>
          <a:path path="circle">
            <a:fillToRect l="50000" t="100000" r="10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 Pop</Template>
  <TotalTime>2415</TotalTime>
  <Words>2564</Words>
  <Application>Microsoft Office PowerPoint</Application>
  <PresentationFormat>On-screen Show (4:3)</PresentationFormat>
  <Paragraphs>380</Paragraphs>
  <Slides>99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99</vt:i4>
      </vt:variant>
    </vt:vector>
  </HeadingPairs>
  <TitlesOfParts>
    <vt:vector size="105" baseType="lpstr">
      <vt:lpstr>Gill Sans MT</vt:lpstr>
      <vt:lpstr>Arial</vt:lpstr>
      <vt:lpstr>Wingdings 3</vt:lpstr>
      <vt:lpstr>Calibri</vt:lpstr>
      <vt:lpstr>Urban Pop</vt:lpstr>
      <vt:lpstr>1_Urban Pop</vt:lpstr>
      <vt:lpstr>PowerPoint Presentation</vt:lpstr>
      <vt:lpstr>Objectives</vt:lpstr>
      <vt:lpstr>Terminology</vt:lpstr>
      <vt:lpstr>Stallion</vt:lpstr>
      <vt:lpstr>Mare</vt:lpstr>
      <vt:lpstr>Broodmare</vt:lpstr>
      <vt:lpstr>Filly</vt:lpstr>
      <vt:lpstr>Colt</vt:lpstr>
      <vt:lpstr>Gelding</vt:lpstr>
      <vt:lpstr>Foal</vt:lpstr>
      <vt:lpstr>Stud</vt:lpstr>
      <vt:lpstr>Weanling</vt:lpstr>
      <vt:lpstr>Breeds</vt:lpstr>
      <vt:lpstr>Light Horses</vt:lpstr>
      <vt:lpstr>Andalusian</vt:lpstr>
      <vt:lpstr>Appaloosa</vt:lpstr>
      <vt:lpstr>Arabian</vt:lpstr>
      <vt:lpstr>Dutch Warmblood</vt:lpstr>
      <vt:lpstr>Fresian</vt:lpstr>
      <vt:lpstr>Hanoverian</vt:lpstr>
      <vt:lpstr>Lipizzan</vt:lpstr>
      <vt:lpstr>Mustang</vt:lpstr>
      <vt:lpstr>Paso fino</vt:lpstr>
      <vt:lpstr>American Quarter Horse</vt:lpstr>
      <vt:lpstr>Tennessee  Walking Horse</vt:lpstr>
      <vt:lpstr>Thoroughbred</vt:lpstr>
      <vt:lpstr>Draft Breeds working horses</vt:lpstr>
      <vt:lpstr>Belgian</vt:lpstr>
      <vt:lpstr>Clydesdale</vt:lpstr>
      <vt:lpstr>Percheron</vt:lpstr>
      <vt:lpstr>Shire</vt:lpstr>
      <vt:lpstr>Pony Breeds</vt:lpstr>
      <vt:lpstr>Shetland Pony</vt:lpstr>
      <vt:lpstr>Welsh Pony – riding Type</vt:lpstr>
      <vt:lpstr>Miniature Horse</vt:lpstr>
      <vt:lpstr>Color Breeds</vt:lpstr>
      <vt:lpstr>American Paint Horse</vt:lpstr>
      <vt:lpstr>Buckskin</vt:lpstr>
      <vt:lpstr>Palomino</vt:lpstr>
      <vt:lpstr>Management Practices</vt:lpstr>
      <vt:lpstr>Methods of Identification</vt:lpstr>
      <vt:lpstr>Freeze Branding</vt:lpstr>
      <vt:lpstr>Hot Iron Branding</vt:lpstr>
      <vt:lpstr>Lip Tattooing</vt:lpstr>
      <vt:lpstr>Chestnuts</vt:lpstr>
      <vt:lpstr>Micro-Chipping </vt:lpstr>
      <vt:lpstr>Color</vt:lpstr>
      <vt:lpstr>Horse Color</vt:lpstr>
      <vt:lpstr>Colors Without Black Points</vt:lpstr>
      <vt:lpstr>Brown</vt:lpstr>
      <vt:lpstr>Chestnut/Sorrel</vt:lpstr>
      <vt:lpstr>Gray</vt:lpstr>
      <vt:lpstr>Patterns of Gray</vt:lpstr>
      <vt:lpstr>Color With Black points</vt:lpstr>
      <vt:lpstr>Black</vt:lpstr>
      <vt:lpstr>Bay</vt:lpstr>
      <vt:lpstr>Dun</vt:lpstr>
      <vt:lpstr>Roan</vt:lpstr>
      <vt:lpstr>Facial Markings</vt:lpstr>
      <vt:lpstr>Leg Markings</vt:lpstr>
      <vt:lpstr>Hoof Care</vt:lpstr>
      <vt:lpstr>Facilities</vt:lpstr>
      <vt:lpstr>Safety Around horses</vt:lpstr>
      <vt:lpstr>Feeding &amp; Nutrition</vt:lpstr>
      <vt:lpstr>Amount of Feed</vt:lpstr>
      <vt:lpstr>Forages</vt:lpstr>
      <vt:lpstr>Ca : P ratio</vt:lpstr>
      <vt:lpstr>Feeding Guidelines</vt:lpstr>
      <vt:lpstr>Water</vt:lpstr>
      <vt:lpstr>Animal Behavior</vt:lpstr>
      <vt:lpstr>Ingestive Behavior</vt:lpstr>
      <vt:lpstr>Eliminative Behavior</vt:lpstr>
      <vt:lpstr>Investigative Behavior</vt:lpstr>
      <vt:lpstr>Social Facilitation</vt:lpstr>
      <vt:lpstr>Care-Giving behavior</vt:lpstr>
      <vt:lpstr>Care-seeking behavior</vt:lpstr>
      <vt:lpstr>Sexual behavior</vt:lpstr>
      <vt:lpstr>Agonistic Behavior</vt:lpstr>
      <vt:lpstr>Contactual Behavior</vt:lpstr>
      <vt:lpstr>Animal Growth and development</vt:lpstr>
      <vt:lpstr>Height</vt:lpstr>
      <vt:lpstr>Determining Age by teeth</vt:lpstr>
      <vt:lpstr>Puberty and Gestation</vt:lpstr>
      <vt:lpstr>Animal Health</vt:lpstr>
      <vt:lpstr>Diseases</vt:lpstr>
      <vt:lpstr>Encephalomyelitis</vt:lpstr>
      <vt:lpstr>Influenza</vt:lpstr>
      <vt:lpstr>Rhinopneumonitis</vt:lpstr>
      <vt:lpstr>Strangles</vt:lpstr>
      <vt:lpstr>Parasites</vt:lpstr>
      <vt:lpstr>Ascarids</vt:lpstr>
      <vt:lpstr>Bots</vt:lpstr>
      <vt:lpstr>Strongyles</vt:lpstr>
      <vt:lpstr>Selection of Horse</vt:lpstr>
      <vt:lpstr>Value Determining Characteristics</vt:lpstr>
      <vt:lpstr>Value Determining Characteristics</vt:lpstr>
      <vt:lpstr>Value Determining Characteristics</vt:lpstr>
      <vt:lpstr>Muscle evaluation</vt:lpstr>
      <vt:lpstr>References</vt:lpstr>
    </vt:vector>
  </TitlesOfParts>
  <Company>College of Veterinary Medicine - Texas A&amp;M Univ.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Ljlab</dc:creator>
  <cp:lastModifiedBy>VHardy</cp:lastModifiedBy>
  <cp:revision>191</cp:revision>
  <dcterms:created xsi:type="dcterms:W3CDTF">2011-11-04T17:25:55Z</dcterms:created>
  <dcterms:modified xsi:type="dcterms:W3CDTF">2012-01-30T18:20:08Z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TAG2">
    <vt:lpwstr>000800f035000000000001024120</vt:lpwstr>
  </property>
</Properties>
</file>