
<file path=[Content_Types].xml><?xml version="1.0" encoding="utf-8"?>
<Types xmlns="http://schemas.openxmlformats.org/package/2006/content-types">
  <Override ContentType="application/vnd.openxmlformats-officedocument.presentationml.slide+xml" PartName="/ppt/slides/slide6.xml"/>
  <Override ContentType="application/vnd.openxmlformats-officedocument.presentationml.slide+xml" PartName="/ppt/slides/slide29.xml"/>
  <Override ContentType="application/vnd.openxmlformats-officedocument.presentationml.slideLayout+xml" PartName="/ppt/slideLayouts/slideLayout8.xml"/>
  <Override ContentType="application/vnd.openxmlformats-officedocument.presentationml.notesSlide+xml" PartName="/ppt/notesSlides/notesSlide2.xml"/>
  <Override ContentType="application/vnd.openxmlformats-officedocument.presentationml.tags+xml" PartName="/ppt/tags/tag6.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7.xml"/>
  <Override ContentType="application/vnd.openxmlformats-officedocument.presentationml.slideLayout+xml" PartName="/ppt/slideLayouts/slideLayout4.xml"/>
  <Override ContentType="application/vnd.openxmlformats-officedocument.presentationml.slideLayout+xml" PartName="/ppt/slideLayouts/slideLayout6.xml"/>
  <Override ContentType="application/vnd.openxmlformats-officedocument.presentationml.tags+xml" PartName="/ppt/tags/tag4.xml"/>
  <Override ContentType="application/vnd.openxmlformats-officedocument.presentationml.slide+xml" PartName="/ppt/slides/slide2.xml"/>
  <Override ContentType="application/vnd.openxmlformats-officedocument.presentationml.slide+xml" PartName="/ppt/slides/slide16.xml"/>
  <Override ContentType="application/vnd.openxmlformats-officedocument.presentationml.slide+xml" PartName="/ppt/slides/slide25.xml"/>
  <Override ContentType="application/vnd.openxmlformats-officedocument.theme+xml" PartName="/ppt/theme/theme1.xml"/>
  <Override ContentType="application/vnd.openxmlformats-officedocument.presentationml.slideLayout+xml" PartName="/ppt/slideLayouts/slideLayout2.xml"/>
  <Override ContentType="application/vnd.openxmlformats-officedocument.presentationml.tags+xml" PartName="/ppt/tags/tag2.xml"/>
  <Default ContentType="application/vnd.openxmlformats-package.relationships+xml" Extension="rels"/>
  <Default ContentType="application/xml" Extension="xml"/>
  <Override ContentType="application/vnd.openxmlformats-officedocument.presentationml.slide+xml" PartName="/ppt/slides/slide14.xml"/>
  <Override ContentType="application/vnd.openxmlformats-officedocument.presentationml.slide+xml" PartName="/ppt/slides/slide23.xml"/>
  <Override ContentType="application/vnd.openxmlformats-officedocument.presentationml.notesMaster+xml" PartName="/ppt/notesMasters/notesMaster1.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0.xml"/>
  <Override ContentType="application/vnd.openxmlformats-officedocument.presentationml.tableStyles+xml" PartName="/ppt/tableStyles.xml"/>
  <Override ContentType="application/vnd.openxmlformats-officedocument.presentationml.slideLayout+xml" PartName="/ppt/slideLayouts/slideLayout11.xml"/>
  <Override ContentType="application/vnd.openxmlformats-officedocument.presentationml.slideLayout+xml" PartName="/ppt/slideLayouts/slideLayout10.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viewProps+xml" PartName="/ppt/viewProps.xml"/>
  <Override ContentType="application/vnd.openxmlformats-officedocument.presentationml.slideLayout+xml" PartName="/ppt/slideLayouts/slideLayout9.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package.core-properties+xml" PartName="/docProps/core.xml"/>
  <Override ContentType="application/vnd.openxmlformats-officedocument.presentationml.slide+xml" PartName="/ppt/slides/slide5.xml"/>
  <Override ContentType="application/vnd.openxmlformats-officedocument.presentationml.slide+xml" PartName="/ppt/slides/slide19.xml"/>
  <Override ContentType="application/vnd.openxmlformats-officedocument.presentationml.slide+xml" PartName="/ppt/slides/slide28.xml"/>
  <Override ContentType="application/vnd.openxmlformats-officedocument.presentationml.slideLayout+xml" PartName="/ppt/slideLayouts/slideLayout7.xml"/>
  <Default ContentType="image/png" Extension="png"/>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tags+xml" PartName="/ppt/tags/tag7.xml"/>
  <Override ContentType="application/vnd.openxmlformats-officedocument.presentationml.slide+xml" PartName="/ppt/slides/slide3.xml"/>
  <Override ContentType="application/vnd.openxmlformats-officedocument.presentationml.slide+xml" PartName="/ppt/slides/slide17.xml"/>
  <Override ContentType="application/vnd.openxmlformats-officedocument.presentationml.slide+xml" PartName="/ppt/slides/slide26.xml"/>
  <Override ContentType="application/vnd.openxmlformats-officedocument.presentationml.presProps+xml" PartName="/ppt/presProps.xml"/>
  <Override ContentType="application/vnd.openxmlformats-officedocument.presentationml.slideLayout+xml" PartName="/ppt/slideLayouts/slideLayout5.xml"/>
  <Override ContentType="application/vnd.openxmlformats-officedocument.theme+xml" PartName="/ppt/theme/theme2.xml"/>
  <Override ContentType="application/vnd.openxmlformats-officedocument.presentationml.tags+xml" PartName="/ppt/tags/tag5.xml"/>
  <Override ContentType="application/vnd.openxmlformats-officedocument.presentationml.slide+xml" PartName="/ppt/slides/slide1.xml"/>
  <Override ContentType="application/vnd.openxmlformats-officedocument.presentationml.slide+xml" PartName="/ppt/slides/slide15.xml"/>
  <Override ContentType="application/vnd.openxmlformats-officedocument.presentationml.slide+xml" PartName="/ppt/slides/slide24.xml"/>
  <Default ContentType="image/jpeg" Extension="jpeg"/>
  <Override ContentType="application/vnd.openxmlformats-officedocument.presentationml.slideLayout+xml" PartName="/ppt/slideLayouts/slideLayout3.xml"/>
  <Override ContentType="application/vnd.openxmlformats-officedocument.presentationml.tags+xml" PartName="/ppt/tags/tag3.xml"/>
  <Override ContentType="application/vnd.openxmlformats-officedocument.presentationml.presentation.main+xml" PartName="/ppt/presentation.xml"/>
  <Override ContentType="application/vnd.openxmlformats-officedocument.presentationml.slide+xml" PartName="/ppt/slides/slide13.xml"/>
  <Override ContentType="application/vnd.openxmlformats-officedocument.presentationml.slide+xml" PartName="/ppt/slides/slide22.xml"/>
  <Override ContentType="application/vnd.openxmlformats-officedocument.presentationml.slideLayout+xml" PartName="/ppt/slideLayouts/slideLayout1.xml"/>
  <Override ContentType="application/vnd.openxmlformats-officedocument.presentationml.tags+xml" PartName="/ppt/tags/tag1.xml"/>
  <Override ContentType="application/vnd.openxmlformats-officedocument.extended-properties+xml" PartName="/docProps/app.xml"/>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core.xml" Type="http://schemas.openxmlformats.org/package/2006/relationships/metadata/core-properties"/><Relationship Id="rId2" Target="docProps/thumbnail.jpeg" Type="http://schemas.openxmlformats.org/package/2006/relationships/metadata/thumbnail"/><Relationship Id="rId1" Target="ppt/presentation.xml" Type="http://schemas.openxmlformats.org/officeDocument/2006/relationships/officeDocument"/><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2"/>
  </p:notesMasterIdLst>
  <p:sldIdLst>
    <p:sldId id="256" r:id="rId2"/>
    <p:sldId id="257" r:id="rId3"/>
    <p:sldId id="288" r:id="rId4"/>
    <p:sldId id="260" r:id="rId5"/>
    <p:sldId id="261" r:id="rId6"/>
    <p:sldId id="262" r:id="rId7"/>
    <p:sldId id="259" r:id="rId8"/>
    <p:sldId id="263" r:id="rId9"/>
    <p:sldId id="264" r:id="rId10"/>
    <p:sldId id="265" r:id="rId11"/>
    <p:sldId id="294" r:id="rId12"/>
    <p:sldId id="295" r:id="rId13"/>
    <p:sldId id="296" r:id="rId14"/>
    <p:sldId id="297" r:id="rId15"/>
    <p:sldId id="298" r:id="rId16"/>
    <p:sldId id="299" r:id="rId17"/>
    <p:sldId id="267" r:id="rId18"/>
    <p:sldId id="282" r:id="rId19"/>
    <p:sldId id="283" r:id="rId20"/>
    <p:sldId id="273" r:id="rId21"/>
    <p:sldId id="278" r:id="rId22"/>
    <p:sldId id="279" r:id="rId23"/>
    <p:sldId id="280" r:id="rId24"/>
    <p:sldId id="281" r:id="rId25"/>
    <p:sldId id="284" r:id="rId26"/>
    <p:sldId id="285" r:id="rId27"/>
    <p:sldId id="286" r:id="rId28"/>
    <p:sldId id="287" r:id="rId29"/>
    <p:sldId id="292" r:id="rId30"/>
    <p:sldId id="300" r:id="rId3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17301"/>
    <a:srgbClr val="2A6D7D"/>
    <a:srgbClr val="199210"/>
    <a:srgbClr val="1B1B87"/>
    <a:srgbClr val="468D15"/>
    <a:srgbClr val="B45F07"/>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462" autoAdjust="0"/>
  </p:normalViewPr>
  <p:slideViewPr>
    <p:cSldViewPr>
      <p:cViewPr varScale="1">
        <p:scale>
          <a:sx n="105" d="100"/>
          <a:sy n="105" d="100"/>
        </p:scale>
        <p:origin x="-1158"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039CA49-580D-44DB-9D99-C10A018C9FE2}" type="datetimeFigureOut">
              <a:rPr lang="en-US" smtClean="0"/>
              <a:pPr/>
              <a:t>3/25/2011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1ABBEF7-A5BC-4921-B112-2B42975AE0B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books.google.com/books?id=_fETw54VmB4C&amp;printsec=frontcover&amp;dq=an+introduction+to+veterinary+medical+ethics:+theory+and+cases+By+Bernard+E.+Rollin&amp;source=bl&amp;ots=9YKxamuuq7&amp;sig=IlqdSlj6hpD1dkWKrPQut6gx9kI&amp;hl=en&amp;ei=Ph0_TY_UKsySgQfd0tzqCA&amp;sa=X&amp;oi=book_result&amp;ct=result&amp;resnum=1&amp;ved=0CBYQ6AEwAA#v=onepage&amp;q&amp;f=false" TargetMode="External"/><Relationship Id="rId2" Type="http://schemas.openxmlformats.org/officeDocument/2006/relationships/slide" Target="../slides/slide4.xml"/><Relationship Id="rId1" Type="http://schemas.openxmlformats.org/officeDocument/2006/relationships/notesMaster" Target="../notesMasters/notesMaster1.xml"/><Relationship Id="rId4" Type="http://schemas.openxmlformats.org/officeDocument/2006/relationships/hyperlink" Target="http://books.google.com/books?id=_fETw54VmB4C&amp;pg=PA129&amp;dq=The+owner+requests+that+you+euthanize+the+horse+because+the+insurance+broker+has+promised+payment+of+thirty+thousand+dollars.&amp;hl=en&amp;ei=whE_TYmQK8H6lwfwscTpAg&amp;sa=X&amp;oi=book_result&amp;ct=result&amp;resnum=1&amp;ved=0CCQQ6AEwAA#v=onepage&amp;q=The%20owner%20requests%20that%20you%20euthanize%20the%20horse%20because%20the%20insurance%20broker%20has%20promised%20payment%20of%20thirty%20thousand%20dollars.&amp;f=false"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hlinkClick r:id="rId3"/>
              </a:rPr>
              <a:t>http://books.google.com/books?id=_fETw54VmB4C&amp;printsec=frontcover&amp;dq=an+introduction+to+veterinary+medical+ethics:+theory+and+cases+By+Bernard+E.+Rollin&amp;source=bl&amp;ots=9YKxamuuq7&amp;sig=IlqdSlj6hpD1dkWKrPQut6gx9kI&amp;hl=en&amp;ei=Ph0_TY_UKsySgQfd0tzqCA&amp;sa=X&amp;oi=book_result&amp;ct=result&amp;resnum=1&amp;ved=0CBYQ6AEwAA#v=onepage&amp;q&amp;f=false</a:t>
            </a:r>
            <a:r>
              <a:rPr lang="en-US" dirty="0" smtClean="0">
                <a:hlinkClick r:id="rId4"/>
              </a:rPr>
              <a:t>.&amp;f=false</a:t>
            </a:r>
            <a:endParaRPr lang="en-US" dirty="0"/>
          </a:p>
        </p:txBody>
      </p:sp>
      <p:sp>
        <p:nvSpPr>
          <p:cNvPr id="4" name="Slide Number Placeholder 3"/>
          <p:cNvSpPr>
            <a:spLocks noGrp="1"/>
          </p:cNvSpPr>
          <p:nvPr>
            <p:ph type="sldNum" sz="quarter" idx="10"/>
          </p:nvPr>
        </p:nvSpPr>
        <p:spPr/>
        <p:txBody>
          <a:bodyPr/>
          <a:lstStyle/>
          <a:p>
            <a:fld id="{F1ABBEF7-A5BC-4921-B112-2B42975AE0B1}" type="slidenum">
              <a:rPr lang="en-US" smtClean="0"/>
              <a:pPr/>
              <a:t>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F8D38509-4B48-4F62-B7BD-829196C14CBF}" type="slidenum">
              <a:rPr lang="en-US"/>
              <a:pPr/>
              <a:t>11</a:t>
            </a:fld>
            <a:endParaRPr lang="en-US"/>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F8D38509-4B48-4F62-B7BD-829196C14CBF}" type="slidenum">
              <a:rPr lang="en-US"/>
              <a:pPr/>
              <a:t>20</a:t>
            </a:fld>
            <a:endParaRPr lang="en-US"/>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F8D38509-4B48-4F62-B7BD-829196C14CBF}" type="slidenum">
              <a:rPr lang="en-US"/>
              <a:pPr/>
              <a:t>21</a:t>
            </a:fld>
            <a:endParaRPr lang="en-US"/>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F8D38509-4B48-4F62-B7BD-829196C14CBF}" type="slidenum">
              <a:rPr lang="en-US"/>
              <a:pPr/>
              <a:t>22</a:t>
            </a:fld>
            <a:endParaRPr lang="en-US"/>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F8D38509-4B48-4F62-B7BD-829196C14CBF}" type="slidenum">
              <a:rPr lang="en-US"/>
              <a:pPr/>
              <a:t>23</a:t>
            </a:fld>
            <a:endParaRPr lang="en-US"/>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F8D38509-4B48-4F62-B7BD-829196C14CBF}" type="slidenum">
              <a:rPr lang="en-US"/>
              <a:pPr/>
              <a:t>24</a:t>
            </a:fld>
            <a:endParaRPr lang="en-US"/>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DA5FB363-AF3B-4F9C-A5C8-CE7898999714}" type="slidenum">
              <a:rPr lang="en-US" smtClean="0"/>
              <a:pPr/>
              <a:t>29</a:t>
            </a:fld>
            <a:endParaRPr lang="en-US" smtClean="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F8D38509-4B48-4F62-B7BD-829196C14CBF}" type="slidenum">
              <a:rPr lang="en-US"/>
              <a:pPr/>
              <a:t>30</a:t>
            </a:fld>
            <a:endParaRPr lang="en-US"/>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4"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5" name="Rectangle 18"/>
          <p:cNvSpPr>
            <a:spLocks noChangeArrowheads="1"/>
          </p:cNvSpPr>
          <p:nvPr/>
        </p:nvSpPr>
        <p:spPr bwMode="white">
          <a:xfrm>
            <a:off x="8991600" y="3175"/>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6"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7"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0" name="Rectangle 11"/>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1" name="Straight Connector 6"/>
          <p:cNvSpPr>
            <a:spLocks noChangeShapeType="1"/>
          </p:cNvSpPr>
          <p:nvPr/>
        </p:nvSpPr>
        <p:spPr bwMode="auto">
          <a:xfrm>
            <a:off x="155575" y="241935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2" name="Rectangle 9"/>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3" name="Oval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Oval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8" name="Title 7"/>
          <p:cNvSpPr>
            <a:spLocks noGrp="1"/>
          </p:cNvSpPr>
          <p:nvPr>
            <p:ph type="ctrTitle"/>
          </p:nvPr>
        </p:nvSpPr>
        <p:spPr>
          <a:xfrm>
            <a:off x="685800" y="381000"/>
            <a:ext cx="7772400" cy="1752600"/>
          </a:xfrm>
        </p:spPr>
        <p:txBody>
          <a:bodyPr/>
          <a:lstStyle>
            <a:lvl1pPr>
              <a:defRPr sz="4200">
                <a:solidFill>
                  <a:schemeClr val="accent1"/>
                </a:solidFill>
              </a:defRPr>
            </a:lvl1pPr>
          </a:lstStyle>
          <a:p>
            <a:r>
              <a:rPr lang="en-US" smtClean="0"/>
              <a:t>Click to edit Master title style</a:t>
            </a:r>
            <a:endParaRPr lang="en-US"/>
          </a:p>
        </p:txBody>
      </p:sp>
      <p:sp>
        <p:nvSpPr>
          <p:cNvPr id="15" name="Date Placeholder 27"/>
          <p:cNvSpPr>
            <a:spLocks noGrp="1"/>
          </p:cNvSpPr>
          <p:nvPr>
            <p:ph type="dt" sz="half" idx="10"/>
          </p:nvPr>
        </p:nvSpPr>
        <p:spPr/>
        <p:txBody>
          <a:bodyPr/>
          <a:lstStyle>
            <a:lvl1pPr>
              <a:defRPr/>
            </a:lvl1pPr>
          </a:lstStyle>
          <a:p>
            <a:pPr>
              <a:defRPr/>
            </a:pPr>
            <a:fld id="{33068805-E5DE-4FCA-9ACF-FA7E67DF2AF3}" type="datetimeFigureOut">
              <a:rPr lang="en-US"/>
              <a:pPr>
                <a:defRPr/>
              </a:pPr>
              <a:t>3/25/2011</a:t>
            </a:fld>
            <a:endParaRPr lang="en-US"/>
          </a:p>
        </p:txBody>
      </p:sp>
      <p:sp>
        <p:nvSpPr>
          <p:cNvPr id="16" name="Footer Placeholder 16"/>
          <p:cNvSpPr>
            <a:spLocks noGrp="1"/>
          </p:cNvSpPr>
          <p:nvPr>
            <p:ph type="ftr" sz="quarter" idx="11"/>
          </p:nvPr>
        </p:nvSpPr>
        <p:spPr/>
        <p:txBody>
          <a:bodyPr/>
          <a:lstStyle>
            <a:lvl1pPr>
              <a:defRPr/>
            </a:lvl1pPr>
          </a:lstStyle>
          <a:p>
            <a:pPr>
              <a:defRPr/>
            </a:pPr>
            <a:endParaRPr lang="en-US"/>
          </a:p>
        </p:txBody>
      </p:sp>
      <p:sp>
        <p:nvSpPr>
          <p:cNvPr id="17" name="Slide Number Placeholder 28"/>
          <p:cNvSpPr>
            <a:spLocks noGrp="1"/>
          </p:cNvSpPr>
          <p:nvPr>
            <p:ph type="sldNum" sz="quarter" idx="12"/>
          </p:nvPr>
        </p:nvSpPr>
        <p:spPr>
          <a:xfrm>
            <a:off x="4343400" y="2198688"/>
            <a:ext cx="457200" cy="441325"/>
          </a:xfrm>
        </p:spPr>
        <p:txBody>
          <a:bodyPr/>
          <a:lstStyle>
            <a:lvl1pPr>
              <a:defRPr>
                <a:solidFill>
                  <a:schemeClr val="accent3">
                    <a:shade val="75000"/>
                  </a:schemeClr>
                </a:solidFill>
              </a:defRPr>
            </a:lvl1pPr>
          </a:lstStyle>
          <a:p>
            <a:pPr>
              <a:defRPr/>
            </a:pPr>
            <a:fld id="{C8CC2259-C024-4755-B39D-7992365B3EC5}"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E751C5A-DB10-40A9-8B05-92F6E08FCD52}" type="datetimeFigureOut">
              <a:rPr lang="en-US"/>
              <a:pPr>
                <a:defRPr/>
              </a:pPr>
              <a:t>3/25/2011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4A2AC95-AE07-4F00-ADFE-5830B3F87571}"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4"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5"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6" name="Rectangle 8"/>
          <p:cNvSpPr>
            <a:spLocks noChangeArrowheads="1"/>
          </p:cNvSpPr>
          <p:nvPr/>
        </p:nvSpPr>
        <p:spPr bwMode="white">
          <a:xfrm>
            <a:off x="0" y="0"/>
            <a:ext cx="9144000" cy="15557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7"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8" name="Rectangle 10"/>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9" name="Rectangle 11"/>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0" name="Straight Connector 12"/>
          <p:cNvSpPr>
            <a:spLocks noChangeShapeType="1"/>
          </p:cNvSpPr>
          <p:nvPr/>
        </p:nvSpPr>
        <p:spPr bwMode="auto">
          <a:xfrm rot="5400000">
            <a:off x="4021137" y="3278188"/>
            <a:ext cx="6245225"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1" name="Oval 13"/>
          <p:cNvSpPr/>
          <p:nvPr/>
        </p:nvSpPr>
        <p:spPr>
          <a:xfrm>
            <a:off x="6838950"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Oval 14"/>
          <p:cNvSpPr/>
          <p:nvPr/>
        </p:nvSpPr>
        <p:spPr>
          <a:xfrm>
            <a:off x="6934200" y="3021013"/>
            <a:ext cx="420688"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Vertical Title 1"/>
          <p:cNvSpPr>
            <a:spLocks noGrp="1"/>
          </p:cNvSpPr>
          <p:nvPr>
            <p:ph type="title" orient="vert"/>
          </p:nvPr>
        </p:nvSpPr>
        <p:spPr>
          <a:xfrm>
            <a:off x="7391400" y="304801"/>
            <a:ext cx="1447800" cy="5851525"/>
          </a:xfrm>
        </p:spPr>
        <p:txBody>
          <a:bodyPr vert="eaVert"/>
          <a:lstStyle/>
          <a:p>
            <a:r>
              <a:rPr lang="en-US" smtClean="0"/>
              <a:t>Click to edit Master title style</a:t>
            </a:r>
            <a:endParaRPr lang="en-US"/>
          </a:p>
        </p:txBody>
      </p:sp>
      <p:sp>
        <p:nvSpPr>
          <p:cNvPr id="13" name="Slide Number Placeholder 5"/>
          <p:cNvSpPr>
            <a:spLocks noGrp="1"/>
          </p:cNvSpPr>
          <p:nvPr>
            <p:ph type="sldNum" sz="quarter" idx="10"/>
          </p:nvPr>
        </p:nvSpPr>
        <p:spPr>
          <a:xfrm>
            <a:off x="6915150" y="3009900"/>
            <a:ext cx="457200" cy="441325"/>
          </a:xfrm>
        </p:spPr>
        <p:txBody>
          <a:bodyPr/>
          <a:lstStyle>
            <a:lvl1pPr>
              <a:defRPr/>
            </a:lvl1pPr>
          </a:lstStyle>
          <a:p>
            <a:pPr>
              <a:defRPr/>
            </a:pPr>
            <a:fld id="{0A095AEA-D40F-4600-B42B-A547E6205A1E}" type="slidenum">
              <a:rPr lang="en-US"/>
              <a:pPr>
                <a:defRPr/>
              </a:pPr>
              <a:t>‹#›</a:t>
            </a:fld>
            <a:endParaRPr lang="en-US"/>
          </a:p>
        </p:txBody>
      </p:sp>
      <p:sp>
        <p:nvSpPr>
          <p:cNvPr id="14" name="Date Placeholder 3"/>
          <p:cNvSpPr>
            <a:spLocks noGrp="1"/>
          </p:cNvSpPr>
          <p:nvPr>
            <p:ph type="dt" sz="half" idx="11"/>
          </p:nvPr>
        </p:nvSpPr>
        <p:spPr/>
        <p:txBody>
          <a:bodyPr/>
          <a:lstStyle>
            <a:lvl1pPr>
              <a:defRPr/>
            </a:lvl1pPr>
          </a:lstStyle>
          <a:p>
            <a:pPr>
              <a:defRPr/>
            </a:pPr>
            <a:fld id="{EAB8364E-4624-409C-ACEC-566A85D08640}" type="datetimeFigureOut">
              <a:rPr lang="en-US"/>
              <a:pPr>
                <a:defRPr/>
              </a:pPr>
              <a:t>3/25/2011</a:t>
            </a:fld>
            <a:endParaRPr lang="en-US"/>
          </a:p>
        </p:txBody>
      </p:sp>
      <p:sp>
        <p:nvSpPr>
          <p:cNvPr id="15" name="Footer Placeholder 4"/>
          <p:cNvSpPr>
            <a:spLocks noGrp="1"/>
          </p:cNvSpPr>
          <p:nvPr>
            <p:ph type="ftr" sz="quarter" idx="12"/>
          </p:nvPr>
        </p:nvSpPr>
        <p:spPr/>
        <p:txBody>
          <a:bodyPr/>
          <a:lstStyle>
            <a:lvl1pPr>
              <a:defRPr/>
            </a:lvl1pPr>
          </a:lstStyle>
          <a:p>
            <a:pPr>
              <a:defRPr/>
            </a:pP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latin typeface="Cambria" pitchFamily="18" charset="0"/>
              </a:defRPr>
            </a:lvl1pPr>
          </a:lstStyle>
          <a:p>
            <a:r>
              <a:rPr lang="en-US" smtClean="0"/>
              <a:t>Click to edit Master title style</a:t>
            </a:r>
            <a:endParaRPr lang="en-US"/>
          </a:p>
        </p:txBody>
      </p:sp>
      <p:sp>
        <p:nvSpPr>
          <p:cNvPr id="8" name="Content Placeholder 7"/>
          <p:cNvSpPr>
            <a:spLocks noGrp="1"/>
          </p:cNvSpPr>
          <p:nvPr>
            <p:ph sz="quarter" idx="1"/>
          </p:nvPr>
        </p:nvSpPr>
        <p:spPr>
          <a:xfrm>
            <a:off x="301752" y="1527048"/>
            <a:ext cx="8503920" cy="4572000"/>
          </a:xfrm>
        </p:spPr>
        <p:txBody>
          <a:bodyPr>
            <a:normAutofit/>
          </a:bodyPr>
          <a:lstStyle>
            <a:lvl1pPr>
              <a:defRPr sz="3200">
                <a:solidFill>
                  <a:schemeClr val="accent1">
                    <a:lumMod val="75000"/>
                  </a:schemeClr>
                </a:solidFill>
                <a:latin typeface="Cambria" pitchFamily="18" charset="0"/>
              </a:defRPr>
            </a:lvl1pPr>
            <a:lvl2pPr>
              <a:defRPr sz="2800">
                <a:solidFill>
                  <a:schemeClr val="accent1">
                    <a:lumMod val="75000"/>
                  </a:schemeClr>
                </a:solidFill>
                <a:latin typeface="Cambria" pitchFamily="18" charset="0"/>
              </a:defRPr>
            </a:lvl2pPr>
            <a:lvl3pPr>
              <a:defRPr sz="2800">
                <a:solidFill>
                  <a:schemeClr val="accent1">
                    <a:lumMod val="75000"/>
                  </a:schemeClr>
                </a:solidFill>
                <a:latin typeface="Cambria" pitchFamily="18" charset="0"/>
              </a:defRPr>
            </a:lvl3pPr>
            <a:lvl4pPr>
              <a:defRPr sz="2800">
                <a:solidFill>
                  <a:schemeClr val="accent1">
                    <a:lumMod val="75000"/>
                  </a:schemeClr>
                </a:solidFill>
                <a:latin typeface="Cambria" pitchFamily="18" charset="0"/>
              </a:defRPr>
            </a:lvl4pPr>
            <a:lvl5pPr>
              <a:defRPr sz="2400">
                <a:solidFill>
                  <a:schemeClr val="accent1">
                    <a:lumMod val="75000"/>
                  </a:schemeClr>
                </a:solidFill>
                <a:latin typeface="Cambria" pitchFamily="18"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atin typeface="Cambria" pitchFamily="18" charset="0"/>
              </a:defRPr>
            </a:lvl1pPr>
          </a:lstStyle>
          <a:p>
            <a:pPr>
              <a:defRPr/>
            </a:pPr>
            <a:fld id="{E95D35C3-CA20-4F40-970A-B7FEB5AD08CA}" type="datetimeFigureOut">
              <a:rPr lang="en-US"/>
              <a:pPr>
                <a:defRPr/>
              </a:pPr>
              <a:t>3/25/2011</a:t>
            </a:fld>
            <a:endParaRPr lang="en-US"/>
          </a:p>
        </p:txBody>
      </p:sp>
      <p:sp>
        <p:nvSpPr>
          <p:cNvPr id="5" name="Footer Placeholder 4"/>
          <p:cNvSpPr>
            <a:spLocks noGrp="1"/>
          </p:cNvSpPr>
          <p:nvPr>
            <p:ph type="ftr" sz="quarter" idx="11"/>
          </p:nvPr>
        </p:nvSpPr>
        <p:spPr/>
        <p:txBody>
          <a:bodyPr/>
          <a:lstStyle>
            <a:lvl1pPr>
              <a:defRPr>
                <a:latin typeface="Cambria" pitchFamily="18" charset="0"/>
              </a:defRPr>
            </a:lvl1pPr>
          </a:lstStyle>
          <a:p>
            <a:pPr>
              <a:defRPr/>
            </a:pPr>
            <a:endParaRPr lang="en-US"/>
          </a:p>
        </p:txBody>
      </p:sp>
      <p:sp>
        <p:nvSpPr>
          <p:cNvPr id="6" name="Slide Number Placeholder 5"/>
          <p:cNvSpPr>
            <a:spLocks noGrp="1"/>
          </p:cNvSpPr>
          <p:nvPr>
            <p:ph type="sldNum" sz="quarter" idx="12"/>
          </p:nvPr>
        </p:nvSpPr>
        <p:spPr>
          <a:xfrm>
            <a:off x="4362450" y="1027113"/>
            <a:ext cx="457200" cy="441325"/>
          </a:xfrm>
        </p:spPr>
        <p:txBody>
          <a:bodyPr/>
          <a:lstStyle>
            <a:lvl1pPr>
              <a:defRPr>
                <a:latin typeface="Cambria" pitchFamily="18" charset="0"/>
              </a:defRPr>
            </a:lvl1pPr>
          </a:lstStyle>
          <a:p>
            <a:pPr>
              <a:defRPr/>
            </a:pPr>
            <a:fld id="{4D4F219B-301B-4165-8F04-4D4373B6E140}"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7"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8" name="Rectangle 18"/>
          <p:cNvSpPr>
            <a:spLocks noChangeArrowheads="1"/>
          </p:cNvSpPr>
          <p:nvPr/>
        </p:nvSpPr>
        <p:spPr bwMode="white">
          <a:xfrm>
            <a:off x="152400" y="2286000"/>
            <a:ext cx="8832850" cy="3048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9" name="Rectangle 11"/>
          <p:cNvSpPr>
            <a:spLocks noChangeArrowheads="1"/>
          </p:cNvSpPr>
          <p:nvPr/>
        </p:nvSpPr>
        <p:spPr bwMode="auto">
          <a:xfrm>
            <a:off x="155575" y="142875"/>
            <a:ext cx="8832850" cy="2139950"/>
          </a:xfrm>
          <a:prstGeom prst="rect">
            <a:avLst/>
          </a:prstGeom>
          <a:solidFill>
            <a:schemeClr val="accent1"/>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0" name="Rectangle 12"/>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1" name="Rectangle 13"/>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2" name="Straight Connector 7"/>
          <p:cNvSpPr>
            <a:spLocks noChangeShapeType="1"/>
          </p:cNvSpPr>
          <p:nvPr/>
        </p:nvSpPr>
        <p:spPr bwMode="auto">
          <a:xfrm>
            <a:off x="152400" y="2438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3" name="Oval 9"/>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Oval 10"/>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Text Placeholder 2"/>
          <p:cNvSpPr>
            <a:spLocks noGrp="1"/>
          </p:cNvSpPr>
          <p:nvPr>
            <p:ph type="body" idx="1"/>
          </p:nvPr>
        </p:nvSpPr>
        <p:spPr>
          <a:xfrm>
            <a:off x="1368426" y="2743200"/>
            <a:ext cx="6480174" cy="1673225"/>
          </a:xfrm>
        </p:spPr>
        <p:txBody>
          <a:bodyPr/>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722313" y="533400"/>
            <a:ext cx="7772400" cy="1524000"/>
          </a:xfrm>
        </p:spPr>
        <p:txBody>
          <a:bodyPr/>
          <a:lstStyle>
            <a:lvl1pPr algn="ctr">
              <a:buNone/>
              <a:defRPr sz="4200" b="0" cap="none" baseline="0">
                <a:solidFill>
                  <a:srgbClr val="FFFFFF"/>
                </a:solidFill>
              </a:defRPr>
            </a:lvl1pPr>
          </a:lstStyle>
          <a:p>
            <a:r>
              <a:rPr lang="en-US" smtClean="0"/>
              <a:t>Click to edit Master title style</a:t>
            </a:r>
            <a:endParaRPr lang="en-US"/>
          </a:p>
        </p:txBody>
      </p:sp>
      <p:sp>
        <p:nvSpPr>
          <p:cNvPr id="15" name="Footer Placeholder 4"/>
          <p:cNvSpPr>
            <a:spLocks noGrp="1"/>
          </p:cNvSpPr>
          <p:nvPr>
            <p:ph type="ftr" sz="quarter" idx="10"/>
          </p:nvPr>
        </p:nvSpPr>
        <p:spPr/>
        <p:txBody>
          <a:bodyPr/>
          <a:lstStyle>
            <a:lvl1pPr>
              <a:defRPr/>
            </a:lvl1pPr>
          </a:lstStyle>
          <a:p>
            <a:pPr>
              <a:defRPr/>
            </a:pPr>
            <a:endParaRPr lang="en-US"/>
          </a:p>
        </p:txBody>
      </p:sp>
      <p:sp>
        <p:nvSpPr>
          <p:cNvPr id="16" name="Date Placeholder 3"/>
          <p:cNvSpPr>
            <a:spLocks noGrp="1"/>
          </p:cNvSpPr>
          <p:nvPr>
            <p:ph type="dt" sz="half" idx="11"/>
          </p:nvPr>
        </p:nvSpPr>
        <p:spPr/>
        <p:txBody>
          <a:bodyPr/>
          <a:lstStyle>
            <a:lvl1pPr>
              <a:defRPr/>
            </a:lvl1pPr>
          </a:lstStyle>
          <a:p>
            <a:pPr>
              <a:defRPr/>
            </a:pPr>
            <a:fld id="{9C38304A-17E8-4CBE-AED5-A6FFE7222A4A}" type="datetimeFigureOut">
              <a:rPr lang="en-US"/>
              <a:pPr>
                <a:defRPr/>
              </a:pPr>
              <a:t>3/25/2011</a:t>
            </a:fld>
            <a:endParaRPr lang="en-US"/>
          </a:p>
        </p:txBody>
      </p:sp>
      <p:sp>
        <p:nvSpPr>
          <p:cNvPr id="17" name="Slide Number Placeholder 5"/>
          <p:cNvSpPr>
            <a:spLocks noGrp="1"/>
          </p:cNvSpPr>
          <p:nvPr>
            <p:ph type="sldNum" sz="quarter" idx="12"/>
          </p:nvPr>
        </p:nvSpPr>
        <p:spPr>
          <a:xfrm>
            <a:off x="4343400" y="2198688"/>
            <a:ext cx="457200" cy="441325"/>
          </a:xfrm>
        </p:spPr>
        <p:txBody>
          <a:bodyPr/>
          <a:lstStyle>
            <a:lvl1pPr>
              <a:defRPr>
                <a:solidFill>
                  <a:schemeClr val="accent3">
                    <a:shade val="75000"/>
                  </a:schemeClr>
                </a:solidFill>
              </a:defRPr>
            </a:lvl1pPr>
          </a:lstStyle>
          <a:p>
            <a:pPr>
              <a:defRPr/>
            </a:pPr>
            <a:fld id="{CD592CBF-5ADE-40FD-BEB8-8E3139BE87EE}"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5" name="Straight Connector 7"/>
          <p:cNvSpPr>
            <a:spLocks noChangeShapeType="1"/>
          </p:cNvSpPr>
          <p:nvPr/>
        </p:nvSpPr>
        <p:spPr bwMode="auto">
          <a:xfrm flipV="1">
            <a:off x="4562475" y="1576388"/>
            <a:ext cx="9525" cy="4818062"/>
          </a:xfrm>
          <a:prstGeom prst="line">
            <a:avLst/>
          </a:prstGeom>
          <a:noFill/>
          <a:ln w="9525" cap="flat" cmpd="sng" algn="ctr">
            <a:solidFill>
              <a:schemeClr val="tx2"/>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2" name="Title 1"/>
          <p:cNvSpPr>
            <a:spLocks noGrp="1"/>
          </p:cNvSpPr>
          <p:nvPr>
            <p:ph type="title"/>
          </p:nvPr>
        </p:nvSpPr>
        <p:spPr>
          <a:xfrm>
            <a:off x="301752" y="228600"/>
            <a:ext cx="8534400" cy="758952"/>
          </a:xfrm>
        </p:spPr>
        <p:txBody>
          <a:bodyPr/>
          <a:lstStyle/>
          <a:p>
            <a:r>
              <a:rPr lang="en-US" smtClean="0"/>
              <a:t>Click to edit Master title style</a:t>
            </a:r>
            <a:endParaRPr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4"/>
          <p:cNvSpPr>
            <a:spLocks noGrp="1"/>
          </p:cNvSpPr>
          <p:nvPr>
            <p:ph type="dt" sz="half" idx="10"/>
          </p:nvPr>
        </p:nvSpPr>
        <p:spPr>
          <a:xfrm>
            <a:off x="5791200" y="6410325"/>
            <a:ext cx="3044825" cy="365125"/>
          </a:xfrm>
        </p:spPr>
        <p:txBody>
          <a:bodyPr/>
          <a:lstStyle>
            <a:lvl1pPr>
              <a:defRPr/>
            </a:lvl1pPr>
          </a:lstStyle>
          <a:p>
            <a:pPr>
              <a:defRPr/>
            </a:pPr>
            <a:fld id="{04A58AEF-C9AC-4699-BA2A-61B44DA9F55A}" type="datetimeFigureOut">
              <a:rPr lang="en-US"/>
              <a:pPr>
                <a:defRPr/>
              </a:pPr>
              <a:t>3/25/2011</a:t>
            </a:fld>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10119B2D-BC97-487E-9FB0-58DD7133209C}"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7" name="Straight Connector 9"/>
          <p:cNvSpPr>
            <a:spLocks noChangeShapeType="1"/>
          </p:cNvSpPr>
          <p:nvPr/>
        </p:nvSpPr>
        <p:spPr bwMode="auto">
          <a:xfrm flipV="1">
            <a:off x="4572000" y="2200275"/>
            <a:ext cx="0" cy="4187825"/>
          </a:xfrm>
          <a:prstGeom prst="line">
            <a:avLst/>
          </a:prstGeom>
          <a:noFill/>
          <a:ln w="9525" cap="flat" cmpd="sng" algn="ctr">
            <a:solidFill>
              <a:schemeClr val="tx2"/>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8"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0"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1"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2" name="Rectangle 10"/>
          <p:cNvSpPr/>
          <p:nvPr/>
        </p:nvSpPr>
        <p:spPr>
          <a:xfrm>
            <a:off x="152400" y="1371600"/>
            <a:ext cx="8832850"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Rectangle 12"/>
          <p:cNvSpPr>
            <a:spLocks noChangeArrowheads="1"/>
          </p:cNvSpPr>
          <p:nvPr/>
        </p:nvSpPr>
        <p:spPr bwMode="auto">
          <a:xfrm>
            <a:off x="146050" y="6391275"/>
            <a:ext cx="8832850" cy="31115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4" name="Straight Connector 14"/>
          <p:cNvSpPr>
            <a:spLocks noChangeShapeType="1"/>
          </p:cNvSpPr>
          <p:nvPr/>
        </p:nvSpPr>
        <p:spPr bwMode="auto">
          <a:xfrm>
            <a:off x="152400" y="1279525"/>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5" name="Rectangle 17"/>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6" name="Oval 24"/>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7" name="Oval 26"/>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24" name="Content Placeholder 23"/>
          <p:cNvSpPr>
            <a:spLocks noGrp="1"/>
          </p:cNvSpPr>
          <p:nvPr>
            <p:ph sz="quarter" idx="2"/>
          </p:nvPr>
        </p:nvSpPr>
        <p:spPr>
          <a:xfrm>
            <a:off x="301752" y="2471383"/>
            <a:ext cx="4041648" cy="381840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6" name="Content Placeholder 25"/>
          <p:cNvSpPr>
            <a:spLocks noGrp="1"/>
          </p:cNvSpPr>
          <p:nvPr>
            <p:ph sz="quarter" idx="4"/>
          </p:nvPr>
        </p:nvSpPr>
        <p:spPr>
          <a:xfrm>
            <a:off x="4800600" y="2471383"/>
            <a:ext cx="4038600" cy="382219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3" name="Title 22"/>
          <p:cNvSpPr>
            <a:spLocks noGrp="1"/>
          </p:cNvSpPr>
          <p:nvPr>
            <p:ph type="title"/>
          </p:nvPr>
        </p:nvSpPr>
        <p:spPr/>
        <p:txBody>
          <a:bodyPr rtlCol="0"/>
          <a:lstStyle/>
          <a:p>
            <a:r>
              <a:rPr lang="en-US" smtClean="0"/>
              <a:t>Click to edit Master title style</a:t>
            </a:r>
            <a:endParaRPr lang="en-US"/>
          </a:p>
        </p:txBody>
      </p:sp>
      <p:sp>
        <p:nvSpPr>
          <p:cNvPr id="18" name="Date Placeholder 6"/>
          <p:cNvSpPr>
            <a:spLocks noGrp="1"/>
          </p:cNvSpPr>
          <p:nvPr>
            <p:ph type="dt" sz="half" idx="10"/>
          </p:nvPr>
        </p:nvSpPr>
        <p:spPr/>
        <p:txBody>
          <a:bodyPr/>
          <a:lstStyle>
            <a:lvl1pPr>
              <a:defRPr/>
            </a:lvl1pPr>
          </a:lstStyle>
          <a:p>
            <a:pPr>
              <a:defRPr/>
            </a:pPr>
            <a:fld id="{E027728A-F6DD-4BC9-B36C-4F1ED187542E}" type="datetimeFigureOut">
              <a:rPr lang="en-US"/>
              <a:pPr>
                <a:defRPr/>
              </a:pPr>
              <a:t>3/25/2011</a:t>
            </a:fld>
            <a:endParaRPr lang="en-US"/>
          </a:p>
        </p:txBody>
      </p:sp>
      <p:sp>
        <p:nvSpPr>
          <p:cNvPr id="19" name="Footer Placeholder 7"/>
          <p:cNvSpPr>
            <a:spLocks noGrp="1"/>
          </p:cNvSpPr>
          <p:nvPr>
            <p:ph type="ftr" sz="quarter" idx="11"/>
          </p:nvPr>
        </p:nvSpPr>
        <p:spPr>
          <a:xfrm>
            <a:off x="304800" y="6410325"/>
            <a:ext cx="3581400" cy="365125"/>
          </a:xfrm>
        </p:spPr>
        <p:txBody>
          <a:bodyPr/>
          <a:lstStyle>
            <a:lvl1pPr>
              <a:defRPr/>
            </a:lvl1pPr>
          </a:lstStyle>
          <a:p>
            <a:pPr>
              <a:defRPr/>
            </a:pPr>
            <a:endParaRPr lang="en-US"/>
          </a:p>
        </p:txBody>
      </p:sp>
      <p:sp>
        <p:nvSpPr>
          <p:cNvPr id="20" name="Slide Number Placeholder 8"/>
          <p:cNvSpPr>
            <a:spLocks noGrp="1"/>
          </p:cNvSpPr>
          <p:nvPr>
            <p:ph type="sldNum" sz="quarter" idx="12"/>
          </p:nvPr>
        </p:nvSpPr>
        <p:spPr>
          <a:xfrm>
            <a:off x="4343400" y="1042988"/>
            <a:ext cx="457200" cy="441325"/>
          </a:xfrm>
        </p:spPr>
        <p:txBody>
          <a:bodyPr/>
          <a:lstStyle>
            <a:lvl1pPr algn="ctr">
              <a:defRPr/>
            </a:lvl1pPr>
          </a:lstStyle>
          <a:p>
            <a:pPr>
              <a:defRPr/>
            </a:pPr>
            <a:fld id="{C5E7E116-93FA-42CB-8E2C-22DE53251DB9}"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fld id="{41489621-C71B-47A1-82A5-1A276A10D377}" type="datetimeFigureOut">
              <a:rPr lang="en-US"/>
              <a:pPr>
                <a:defRPr/>
              </a:pPr>
              <a:t>3/25/2011</a:t>
            </a:fld>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a:xfrm>
            <a:off x="4343400" y="1036638"/>
            <a:ext cx="457200" cy="441325"/>
          </a:xfrm>
        </p:spPr>
        <p:txBody>
          <a:bodyPr/>
          <a:lstStyle>
            <a:lvl1pPr>
              <a:defRPr/>
            </a:lvl1pPr>
          </a:lstStyle>
          <a:p>
            <a:pPr>
              <a:defRPr/>
            </a:pPr>
            <a:fld id="{68255985-405B-41E2-920B-571A4293ACE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3" name="Rectangle 7"/>
          <p:cNvSpPr>
            <a:spLocks noChangeArrowheads="1"/>
          </p:cNvSpPr>
          <p:nvPr/>
        </p:nvSpPr>
        <p:spPr bwMode="white">
          <a:xfrm>
            <a:off x="0" y="0"/>
            <a:ext cx="9144000" cy="15557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4"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5"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6" name="Rectangle 4"/>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7" name="Rectangle 5"/>
          <p:cNvSpPr>
            <a:spLocks noChangeArrowheads="1"/>
          </p:cNvSpPr>
          <p:nvPr/>
        </p:nvSpPr>
        <p:spPr bwMode="auto">
          <a:xfrm>
            <a:off x="152400" y="15875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8" name="Date Placeholder 1"/>
          <p:cNvSpPr>
            <a:spLocks noGrp="1"/>
          </p:cNvSpPr>
          <p:nvPr>
            <p:ph type="dt" sz="half" idx="10"/>
          </p:nvPr>
        </p:nvSpPr>
        <p:spPr/>
        <p:txBody>
          <a:bodyPr/>
          <a:lstStyle>
            <a:lvl1pPr>
              <a:defRPr/>
            </a:lvl1pPr>
          </a:lstStyle>
          <a:p>
            <a:pPr>
              <a:defRPr/>
            </a:pPr>
            <a:fld id="{9A1400B9-0E1F-423B-AB04-FA83AA5620DF}" type="datetimeFigureOut">
              <a:rPr lang="en-US"/>
              <a:pPr>
                <a:defRPr/>
              </a:pPr>
              <a:t>3/25/2011</a:t>
            </a:fld>
            <a:endParaRPr lang="en-US"/>
          </a:p>
        </p:txBody>
      </p:sp>
      <p:sp>
        <p:nvSpPr>
          <p:cNvPr id="9" name="Footer Placeholder 2"/>
          <p:cNvSpPr>
            <a:spLocks noGrp="1"/>
          </p:cNvSpPr>
          <p:nvPr>
            <p:ph type="ftr" sz="quarter" idx="11"/>
          </p:nvPr>
        </p:nvSpPr>
        <p:spPr/>
        <p:txBody>
          <a:bodyPr/>
          <a:lstStyle>
            <a:lvl1pPr>
              <a:defRPr/>
            </a:lvl1pPr>
          </a:lstStyle>
          <a:p>
            <a:pPr>
              <a:defRPr/>
            </a:pPr>
            <a:endParaRPr lang="en-US"/>
          </a:p>
        </p:txBody>
      </p:sp>
      <p:sp>
        <p:nvSpPr>
          <p:cNvPr id="10" name="Slide Number Placeholder 3"/>
          <p:cNvSpPr>
            <a:spLocks noGrp="1"/>
          </p:cNvSpPr>
          <p:nvPr>
            <p:ph type="sldNum" sz="quarter" idx="12"/>
          </p:nvPr>
        </p:nvSpPr>
        <p:spPr>
          <a:xfrm>
            <a:off x="4267200" y="6324600"/>
            <a:ext cx="609600" cy="441325"/>
          </a:xfrm>
        </p:spPr>
        <p:txBody>
          <a:bodyPr/>
          <a:lstStyle>
            <a:lvl1pPr>
              <a:defRPr>
                <a:solidFill>
                  <a:srgbClr val="FFFFFF"/>
                </a:solidFill>
              </a:defRPr>
            </a:lvl1pPr>
          </a:lstStyle>
          <a:p>
            <a:pPr>
              <a:defRPr/>
            </a:pPr>
            <a:fld id="{F4EA8DB4-1A53-4FBC-8E22-076740D55EA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18"/>
          <p:cNvSpPr>
            <a:spLocks noChangeArrowheads="1"/>
          </p:cNvSpPr>
          <p:nvPr/>
        </p:nvSpPr>
        <p:spPr bwMode="auto">
          <a:xfrm>
            <a:off x="152400" y="152400"/>
            <a:ext cx="8832850" cy="30480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6"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7"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8" name="Rectangle 15"/>
          <p:cNvSpPr>
            <a:spLocks noChangeArrowheads="1"/>
          </p:cNvSpPr>
          <p:nvPr/>
        </p:nvSpPr>
        <p:spPr bwMode="white">
          <a:xfrm>
            <a:off x="0" y="0"/>
            <a:ext cx="9144000" cy="119063"/>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9"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0"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Rectangle 7"/>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2" name="Straight Connector 8"/>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3"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Oval 10"/>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Rectangle 20"/>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2" name="Title 1"/>
          <p:cNvSpPr>
            <a:spLocks noGrp="1"/>
          </p:cNvSpPr>
          <p:nvPr>
            <p:ph type="title"/>
          </p:nvPr>
        </p:nvSpPr>
        <p:spPr>
          <a:xfrm>
            <a:off x="381000" y="914400"/>
            <a:ext cx="2362200" cy="990600"/>
          </a:xfrm>
        </p:spPr>
        <p:txBody>
          <a:bodyPr>
            <a:noAutofit/>
          </a:bodyPr>
          <a:lstStyle>
            <a:lvl1pPr algn="l">
              <a:buNone/>
              <a:defRPr sz="2200" b="1">
                <a:solidFill>
                  <a:srgbClr val="FFFFFF"/>
                </a:solidFill>
              </a:defRPr>
            </a:lvl1pPr>
          </a:lstStyle>
          <a:p>
            <a:r>
              <a:rPr lang="en-US" smtClean="0"/>
              <a:t>Click to edit Master title style</a:t>
            </a:r>
            <a:endParaRPr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20" name="Content Placeholder 19"/>
          <p:cNvSpPr>
            <a:spLocks noGrp="1"/>
          </p:cNvSpPr>
          <p:nvPr>
            <p:ph sz="quarter" idx="1"/>
          </p:nvPr>
        </p:nvSpPr>
        <p:spPr>
          <a:xfrm>
            <a:off x="3124200" y="685800"/>
            <a:ext cx="5638800" cy="5410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Slide Number Placeholder 6"/>
          <p:cNvSpPr>
            <a:spLocks noGrp="1"/>
          </p:cNvSpPr>
          <p:nvPr>
            <p:ph type="sldNum" sz="quarter" idx="10"/>
          </p:nvPr>
        </p:nvSpPr>
        <p:spPr>
          <a:xfrm>
            <a:off x="1371600" y="312738"/>
            <a:ext cx="457200" cy="441325"/>
          </a:xfrm>
        </p:spPr>
        <p:txBody>
          <a:bodyPr/>
          <a:lstStyle>
            <a:lvl1pPr>
              <a:defRPr>
                <a:solidFill>
                  <a:schemeClr val="accent3">
                    <a:shade val="75000"/>
                  </a:schemeClr>
                </a:solidFill>
              </a:defRPr>
            </a:lvl1pPr>
          </a:lstStyle>
          <a:p>
            <a:pPr>
              <a:defRPr/>
            </a:pPr>
            <a:fld id="{1F488F3F-FB9A-48F9-AEA5-61281D5D8B03}" type="slidenum">
              <a:rPr lang="en-US"/>
              <a:pPr>
                <a:defRPr/>
              </a:pPr>
              <a:t>‹#›</a:t>
            </a:fld>
            <a:endParaRPr lang="en-US"/>
          </a:p>
        </p:txBody>
      </p:sp>
      <p:sp>
        <p:nvSpPr>
          <p:cNvPr id="17" name="Date Placeholder 4"/>
          <p:cNvSpPr>
            <a:spLocks noGrp="1"/>
          </p:cNvSpPr>
          <p:nvPr>
            <p:ph type="dt" sz="half" idx="11"/>
          </p:nvPr>
        </p:nvSpPr>
        <p:spPr/>
        <p:txBody>
          <a:bodyPr/>
          <a:lstStyle>
            <a:lvl1pPr>
              <a:defRPr/>
            </a:lvl1pPr>
          </a:lstStyle>
          <a:p>
            <a:pPr>
              <a:defRPr/>
            </a:pPr>
            <a:fld id="{291A1D74-3EE6-4DDB-9002-207DFFDF9760}" type="datetimeFigureOut">
              <a:rPr lang="en-US"/>
              <a:pPr>
                <a:defRPr/>
              </a:pPr>
              <a:t>3/25/2011</a:t>
            </a:fld>
            <a:endParaRPr lang="en-US"/>
          </a:p>
        </p:txBody>
      </p:sp>
      <p:sp>
        <p:nvSpPr>
          <p:cNvPr id="18" name="Footer Placeholder 5"/>
          <p:cNvSpPr>
            <a:spLocks noGrp="1"/>
          </p:cNvSpPr>
          <p:nvPr>
            <p:ph type="ftr" sz="quarter" idx="12"/>
          </p:nvPr>
        </p:nvSpPr>
        <p:spPr>
          <a:xfrm>
            <a:off x="301625" y="6410325"/>
            <a:ext cx="3382963" cy="366713"/>
          </a:xfrm>
        </p:spPr>
        <p:txBody>
          <a:bodyPr/>
          <a:lstStyle>
            <a:lvl1pPr>
              <a:defRPr/>
            </a:lvl1pPr>
          </a:lstStyle>
          <a:p>
            <a:pPr>
              <a:defRPr/>
            </a:pP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20"/>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6"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7"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8"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9"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0" name="Rectangle 19"/>
          <p:cNvSpPr>
            <a:spLocks noChangeArrowheads="1"/>
          </p:cNvSpPr>
          <p:nvPr/>
        </p:nvSpPr>
        <p:spPr bwMode="auto">
          <a:xfrm>
            <a:off x="152400" y="152400"/>
            <a:ext cx="8832850"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1"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Rectangle 14"/>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3"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Oval 12"/>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Rectangle 21"/>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3000375" y="609600"/>
            <a:ext cx="5867400" cy="4267200"/>
          </a:xfrm>
        </p:spPr>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a:r>
              <a:rPr lang="en-US" smtClean="0"/>
              <a:t>Click to edit Master text styles</a:t>
            </a:r>
          </a:p>
        </p:txBody>
      </p:sp>
      <p:sp>
        <p:nvSpPr>
          <p:cNvPr id="16" name="Slide Number Placeholder 6"/>
          <p:cNvSpPr>
            <a:spLocks noGrp="1"/>
          </p:cNvSpPr>
          <p:nvPr>
            <p:ph type="sldNum" sz="quarter" idx="10"/>
          </p:nvPr>
        </p:nvSpPr>
        <p:spPr>
          <a:xfrm>
            <a:off x="1371600" y="312738"/>
            <a:ext cx="457200" cy="441325"/>
          </a:xfrm>
        </p:spPr>
        <p:txBody>
          <a:bodyPr/>
          <a:lstStyle>
            <a:lvl1pPr>
              <a:defRPr/>
            </a:lvl1pPr>
          </a:lstStyle>
          <a:p>
            <a:pPr>
              <a:defRPr/>
            </a:pPr>
            <a:fld id="{D0C87891-1B8B-4AFA-B0E2-FDA8CAD52A6A}" type="slidenum">
              <a:rPr lang="en-US"/>
              <a:pPr>
                <a:defRPr/>
              </a:pPr>
              <a:t>‹#›</a:t>
            </a:fld>
            <a:endParaRPr lang="en-US"/>
          </a:p>
        </p:txBody>
      </p:sp>
      <p:sp>
        <p:nvSpPr>
          <p:cNvPr id="17" name="Date Placeholder 4"/>
          <p:cNvSpPr>
            <a:spLocks noGrp="1"/>
          </p:cNvSpPr>
          <p:nvPr>
            <p:ph type="dt" sz="half" idx="11"/>
          </p:nvPr>
        </p:nvSpPr>
        <p:spPr>
          <a:xfrm>
            <a:off x="5788025" y="6405563"/>
            <a:ext cx="3044825" cy="365125"/>
          </a:xfrm>
        </p:spPr>
        <p:txBody>
          <a:bodyPr/>
          <a:lstStyle>
            <a:lvl1pPr>
              <a:defRPr/>
            </a:lvl1pPr>
          </a:lstStyle>
          <a:p>
            <a:pPr>
              <a:defRPr/>
            </a:pPr>
            <a:fld id="{497CE9DA-C72B-4821-A513-0E2808680198}" type="datetimeFigureOut">
              <a:rPr lang="en-US"/>
              <a:pPr>
                <a:defRPr/>
              </a:pPr>
              <a:t>3/25/2011</a:t>
            </a:fld>
            <a:endParaRPr lang="en-US"/>
          </a:p>
        </p:txBody>
      </p:sp>
      <p:sp>
        <p:nvSpPr>
          <p:cNvPr id="18" name="Footer Placeholder 5"/>
          <p:cNvSpPr>
            <a:spLocks noGrp="1"/>
          </p:cNvSpPr>
          <p:nvPr>
            <p:ph type="ftr" sz="quarter" idx="12"/>
          </p:nvPr>
        </p:nvSpPr>
        <p:spPr>
          <a:xfrm>
            <a:off x="301625" y="6410325"/>
            <a:ext cx="3584575" cy="366713"/>
          </a:xfrm>
        </p:spPr>
        <p:txBody>
          <a:bodyPr/>
          <a:lstStyle>
            <a:lvl1pPr>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6" name="Rectangle 15"/>
          <p:cNvSpPr>
            <a:spLocks noChangeArrowheads="1"/>
          </p:cNvSpPr>
          <p:nvPr/>
        </p:nvSpPr>
        <p:spPr bwMode="white">
          <a:xfrm>
            <a:off x="0" y="0"/>
            <a:ext cx="9144000" cy="139382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9" name="Rectangle 8"/>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4" name="Date Placeholder 13"/>
          <p:cNvSpPr>
            <a:spLocks noGrp="1"/>
          </p:cNvSpPr>
          <p:nvPr>
            <p:ph type="dt" sz="half" idx="2"/>
          </p:nvPr>
        </p:nvSpPr>
        <p:spPr>
          <a:xfrm>
            <a:off x="5791200" y="6405563"/>
            <a:ext cx="3044825" cy="365125"/>
          </a:xfrm>
          <a:prstGeom prst="rect">
            <a:avLst/>
          </a:prstGeom>
        </p:spPr>
        <p:txBody>
          <a:bodyPr vert="horz"/>
          <a:lstStyle>
            <a:lvl1pPr algn="r" eaLnBrk="1" fontAlgn="auto" latinLnBrk="0" hangingPunct="1">
              <a:spcBef>
                <a:spcPts val="0"/>
              </a:spcBef>
              <a:spcAft>
                <a:spcPts val="0"/>
              </a:spcAft>
              <a:defRPr kumimoji="0" sz="1400">
                <a:solidFill>
                  <a:srgbClr val="FFFFFF"/>
                </a:solidFill>
                <a:latin typeface="+mn-lt"/>
              </a:defRPr>
            </a:lvl1pPr>
          </a:lstStyle>
          <a:p>
            <a:pPr>
              <a:defRPr/>
            </a:pPr>
            <a:fld id="{95F5BC11-5128-4F24-9352-4C46C9624A39}" type="datetimeFigureOut">
              <a:rPr lang="en-US"/>
              <a:pPr>
                <a:defRPr/>
              </a:pPr>
              <a:t>3/25/2011</a:t>
            </a:fld>
            <a:endParaRPr lang="en-US"/>
          </a:p>
        </p:txBody>
      </p:sp>
      <p:sp>
        <p:nvSpPr>
          <p:cNvPr id="3" name="Footer Placeholder 2"/>
          <p:cNvSpPr>
            <a:spLocks noGrp="1"/>
          </p:cNvSpPr>
          <p:nvPr>
            <p:ph type="ftr" sz="quarter" idx="3"/>
          </p:nvPr>
        </p:nvSpPr>
        <p:spPr>
          <a:xfrm>
            <a:off x="304800" y="6410325"/>
            <a:ext cx="3581400" cy="366713"/>
          </a:xfrm>
          <a:prstGeom prst="rect">
            <a:avLst/>
          </a:prstGeom>
        </p:spPr>
        <p:txBody>
          <a:bodyPr vert="horz"/>
          <a:lstStyle>
            <a:lvl1pPr algn="l" eaLnBrk="1" fontAlgn="auto" latinLnBrk="0" hangingPunct="1">
              <a:spcBef>
                <a:spcPts val="0"/>
              </a:spcBef>
              <a:spcAft>
                <a:spcPts val="0"/>
              </a:spcAft>
              <a:defRPr kumimoji="0" sz="1200">
                <a:solidFill>
                  <a:srgbClr val="FFFFFF"/>
                </a:solidFill>
                <a:latin typeface="+mn-lt"/>
              </a:defRPr>
            </a:lvl1pPr>
          </a:lstStyle>
          <a:p>
            <a:pPr>
              <a:defRPr/>
            </a:pPr>
            <a:endParaRPr lang="en-US"/>
          </a:p>
        </p:txBody>
      </p:sp>
      <p:sp>
        <p:nvSpPr>
          <p:cNvPr id="8" name="Rectangle 7"/>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0" name="Straight Connector 9"/>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2" name="Oval 11"/>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Oval 14"/>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Slide Number Placeholder 22"/>
          <p:cNvSpPr>
            <a:spLocks noGrp="1"/>
          </p:cNvSpPr>
          <p:nvPr>
            <p:ph type="sldNum" sz="quarter" idx="4"/>
          </p:nvPr>
        </p:nvSpPr>
        <p:spPr>
          <a:xfrm>
            <a:off x="4343400" y="1039813"/>
            <a:ext cx="457200" cy="441325"/>
          </a:xfrm>
          <a:prstGeom prst="rect">
            <a:avLst/>
          </a:prstGeom>
        </p:spPr>
        <p:txBody>
          <a:bodyPr vert="horz" lIns="45720" rIns="45720" anchor="ctr">
            <a:normAutofit/>
          </a:bodyPr>
          <a:lstStyle>
            <a:lvl1pPr algn="ctr" eaLnBrk="1" fontAlgn="auto" latinLnBrk="0" hangingPunct="1">
              <a:spcBef>
                <a:spcPts val="0"/>
              </a:spcBef>
              <a:spcAft>
                <a:spcPts val="0"/>
              </a:spcAft>
              <a:defRPr kumimoji="0" sz="1600">
                <a:solidFill>
                  <a:schemeClr val="accent3">
                    <a:shade val="75000"/>
                  </a:schemeClr>
                </a:solidFill>
                <a:latin typeface="+mn-lt"/>
              </a:defRPr>
            </a:lvl1pPr>
          </a:lstStyle>
          <a:p>
            <a:pPr>
              <a:defRPr/>
            </a:pPr>
            <a:fld id="{C92F4147-0661-4B98-9963-6F055F73DC86}" type="slidenum">
              <a:rPr lang="en-US"/>
              <a:pPr>
                <a:defRPr/>
              </a:pPr>
              <a:t>‹#›</a:t>
            </a:fld>
            <a:endParaRPr lang="en-US"/>
          </a:p>
        </p:txBody>
      </p:sp>
      <p:sp>
        <p:nvSpPr>
          <p:cNvPr id="1038" name="Title Placeholder 21"/>
          <p:cNvSpPr>
            <a:spLocks noGrp="1"/>
          </p:cNvSpPr>
          <p:nvPr>
            <p:ph type="title"/>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dirty="0" smtClean="0"/>
              <a:t>Click to edit Master title style</a:t>
            </a:r>
          </a:p>
        </p:txBody>
      </p:sp>
      <p:sp>
        <p:nvSpPr>
          <p:cNvPr id="1039" name="Text Placeholder 12"/>
          <p:cNvSpPr>
            <a:spLocks noGrp="1"/>
          </p:cNvSpPr>
          <p:nvPr>
            <p:ph type="body" idx="1"/>
          </p:nvPr>
        </p:nvSpPr>
        <p:spPr bwMode="auto">
          <a:xfrm>
            <a:off x="301625" y="1524000"/>
            <a:ext cx="8534400" cy="45989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xStyles>
    <p:titleStyle>
      <a:lvl1pPr algn="ctr" rtl="0" eaLnBrk="0" fontAlgn="base" hangingPunct="0">
        <a:spcBef>
          <a:spcPct val="0"/>
        </a:spcBef>
        <a:spcAft>
          <a:spcPct val="0"/>
        </a:spcAft>
        <a:defRPr sz="4000" b="1" kern="1200">
          <a:solidFill>
            <a:srgbClr val="164C6C"/>
          </a:solidFill>
          <a:latin typeface="+mj-lt"/>
          <a:ea typeface="+mj-ea"/>
          <a:cs typeface="+mj-cs"/>
        </a:defRPr>
      </a:lvl1pPr>
      <a:lvl2pPr algn="ctr" rtl="0" eaLnBrk="0" fontAlgn="base" hangingPunct="0">
        <a:spcBef>
          <a:spcPct val="0"/>
        </a:spcBef>
        <a:spcAft>
          <a:spcPct val="0"/>
        </a:spcAft>
        <a:defRPr sz="3300" b="1">
          <a:solidFill>
            <a:srgbClr val="164C6C"/>
          </a:solidFill>
          <a:latin typeface="Georgia" pitchFamily="18" charset="0"/>
        </a:defRPr>
      </a:lvl2pPr>
      <a:lvl3pPr algn="ctr" rtl="0" eaLnBrk="0" fontAlgn="base" hangingPunct="0">
        <a:spcBef>
          <a:spcPct val="0"/>
        </a:spcBef>
        <a:spcAft>
          <a:spcPct val="0"/>
        </a:spcAft>
        <a:defRPr sz="3300" b="1">
          <a:solidFill>
            <a:srgbClr val="164C6C"/>
          </a:solidFill>
          <a:latin typeface="Georgia" pitchFamily="18" charset="0"/>
        </a:defRPr>
      </a:lvl3pPr>
      <a:lvl4pPr algn="ctr" rtl="0" eaLnBrk="0" fontAlgn="base" hangingPunct="0">
        <a:spcBef>
          <a:spcPct val="0"/>
        </a:spcBef>
        <a:spcAft>
          <a:spcPct val="0"/>
        </a:spcAft>
        <a:defRPr sz="3300" b="1">
          <a:solidFill>
            <a:srgbClr val="164C6C"/>
          </a:solidFill>
          <a:latin typeface="Georgia" pitchFamily="18" charset="0"/>
        </a:defRPr>
      </a:lvl4pPr>
      <a:lvl5pPr algn="ctr" rtl="0" eaLnBrk="0" fontAlgn="base" hangingPunct="0">
        <a:spcBef>
          <a:spcPct val="0"/>
        </a:spcBef>
        <a:spcAft>
          <a:spcPct val="0"/>
        </a:spcAft>
        <a:defRPr sz="3300" b="1">
          <a:solidFill>
            <a:srgbClr val="164C6C"/>
          </a:solidFill>
          <a:latin typeface="Georgia" pitchFamily="18" charset="0"/>
        </a:defRPr>
      </a:lvl5pPr>
      <a:lvl6pPr marL="457200" algn="ctr" rtl="0" fontAlgn="base">
        <a:spcBef>
          <a:spcPct val="0"/>
        </a:spcBef>
        <a:spcAft>
          <a:spcPct val="0"/>
        </a:spcAft>
        <a:defRPr sz="3300" b="1">
          <a:solidFill>
            <a:srgbClr val="164C6C"/>
          </a:solidFill>
          <a:latin typeface="Georgia" pitchFamily="18" charset="0"/>
        </a:defRPr>
      </a:lvl6pPr>
      <a:lvl7pPr marL="914400" algn="ctr" rtl="0" fontAlgn="base">
        <a:spcBef>
          <a:spcPct val="0"/>
        </a:spcBef>
        <a:spcAft>
          <a:spcPct val="0"/>
        </a:spcAft>
        <a:defRPr sz="3300" b="1">
          <a:solidFill>
            <a:srgbClr val="164C6C"/>
          </a:solidFill>
          <a:latin typeface="Georgia" pitchFamily="18" charset="0"/>
        </a:defRPr>
      </a:lvl7pPr>
      <a:lvl8pPr marL="1371600" algn="ctr" rtl="0" fontAlgn="base">
        <a:spcBef>
          <a:spcPct val="0"/>
        </a:spcBef>
        <a:spcAft>
          <a:spcPct val="0"/>
        </a:spcAft>
        <a:defRPr sz="3300" b="1">
          <a:solidFill>
            <a:srgbClr val="164C6C"/>
          </a:solidFill>
          <a:latin typeface="Georgia" pitchFamily="18" charset="0"/>
        </a:defRPr>
      </a:lvl8pPr>
      <a:lvl9pPr marL="1828800" algn="ctr" rtl="0" fontAlgn="base">
        <a:spcBef>
          <a:spcPct val="0"/>
        </a:spcBef>
        <a:spcAft>
          <a:spcPct val="0"/>
        </a:spcAft>
        <a:defRPr sz="3300" b="1">
          <a:solidFill>
            <a:srgbClr val="164C6C"/>
          </a:solidFill>
          <a:latin typeface="Georgia" pitchFamily="18" charset="0"/>
        </a:defRPr>
      </a:lvl9pPr>
    </p:titleStyle>
    <p:bodyStyle>
      <a:lvl1pPr marL="273050" indent="-273050" algn="l" rtl="0" eaLnBrk="0" fontAlgn="base" hangingPunct="0">
        <a:spcBef>
          <a:spcPct val="20000"/>
        </a:spcBef>
        <a:spcAft>
          <a:spcPct val="0"/>
        </a:spcAft>
        <a:buClr>
          <a:schemeClr val="accent1"/>
        </a:buClr>
        <a:buSzPct val="85000"/>
        <a:buFont typeface="Wingdings 2" pitchFamily="18" charset="2"/>
        <a:buChar char=""/>
        <a:defRPr sz="2700" kern="1200">
          <a:solidFill>
            <a:schemeClr val="tx1"/>
          </a:solidFill>
          <a:latin typeface="+mn-lt"/>
          <a:ea typeface="+mn-ea"/>
          <a:cs typeface="+mn-cs"/>
        </a:defRPr>
      </a:lvl1pPr>
      <a:lvl2pPr marL="547688" indent="-273050" algn="l" rtl="0" eaLnBrk="0" fontAlgn="base" hangingPunct="0">
        <a:spcBef>
          <a:spcPct val="20000"/>
        </a:spcBef>
        <a:spcAft>
          <a:spcPct val="0"/>
        </a:spcAft>
        <a:buClr>
          <a:schemeClr val="accent2"/>
        </a:buClr>
        <a:buSzPct val="70000"/>
        <a:buFont typeface="Wingdings" pitchFamily="2" charset="2"/>
        <a:buChar char=""/>
        <a:defRPr sz="2200" kern="1200">
          <a:solidFill>
            <a:schemeClr val="tx2"/>
          </a:solidFill>
          <a:latin typeface="+mn-lt"/>
          <a:ea typeface="+mn-ea"/>
          <a:cs typeface="+mn-cs"/>
        </a:defRPr>
      </a:lvl2pPr>
      <a:lvl3pPr marL="822325" indent="-228600" algn="l" rtl="0" eaLnBrk="0" fontAlgn="base" hangingPunct="0">
        <a:spcBef>
          <a:spcPct val="20000"/>
        </a:spcBef>
        <a:spcAft>
          <a:spcPct val="0"/>
        </a:spcAft>
        <a:buClr>
          <a:srgbClr val="1B587C"/>
        </a:buClr>
        <a:buSzPct val="7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ct val="20000"/>
        </a:spcBef>
        <a:spcAft>
          <a:spcPct val="0"/>
        </a:spcAft>
        <a:buClr>
          <a:srgbClr val="4E8542"/>
        </a:buClr>
        <a:buSzPct val="70000"/>
        <a:buFont typeface="Wingdings" pitchFamily="2" charset="2"/>
        <a:buChar char=""/>
        <a:defRPr sz="2000" kern="1200">
          <a:solidFill>
            <a:schemeClr val="tx2"/>
          </a:solidFill>
          <a:latin typeface="+mn-lt"/>
          <a:ea typeface="+mn-ea"/>
          <a:cs typeface="+mn-cs"/>
        </a:defRPr>
      </a:lvl4pPr>
      <a:lvl5pPr marL="1371600" indent="-228600" algn="l" rtl="0" eaLnBrk="0" fontAlgn="base" hangingPunct="0">
        <a:spcBef>
          <a:spcPct val="20000"/>
        </a:spcBef>
        <a:spcAft>
          <a:spcPct val="0"/>
        </a:spcAft>
        <a:buClr>
          <a:srgbClr val="604878"/>
        </a:buClr>
        <a:buChar char="•"/>
        <a:defRPr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arget="../media/image17.jpeg" Type="http://schemas.openxmlformats.org/officeDocument/2006/relationships/image"/><Relationship Id="rId2" Target="../media/image16.jpeg" Type="http://schemas.openxmlformats.org/officeDocument/2006/relationships/image"/><Relationship Id="rId1" Target="../slideLayouts/slideLayout2.xml" Type="http://schemas.openxmlformats.org/officeDocument/2006/relationships/slideLayout"/><Relationship Id="rId4" Target="../media/image14.jpeg" Type="http://schemas.openxmlformats.org/officeDocument/2006/relationships/image"/></Relationships>
</file>

<file path=ppt/slides/_rels/slide11.xml.rels><?xml version="1.0" encoding="UTF-8" standalone="yes" ?><Relationships xmlns="http://schemas.openxmlformats.org/package/2006/relationships"><Relationship Id="rId3" Target="../notesSlides/notesSlide2.xml" Type="http://schemas.openxmlformats.org/officeDocument/2006/relationships/notesSlide"/><Relationship Id="rId2" Target="../slideLayouts/slideLayout7.xml" Type="http://schemas.openxmlformats.org/officeDocument/2006/relationships/slideLayout"/><Relationship Id="rId1" Target="../tags/tag1.xml" Type="http://schemas.openxmlformats.org/officeDocument/2006/relationships/tags"/><Relationship Id="rId4" Target="../media/image18.jpeg" Type="http://schemas.openxmlformats.org/officeDocument/2006/relationships/image"/></Relationships>
</file>

<file path=ppt/slides/_rels/slide12.xml.rels><?xml version="1.0" encoding="UTF-8" standalone="yes" ?><Relationships xmlns="http://schemas.openxmlformats.org/package/2006/relationships"><Relationship Id="rId2" Target="../media/image19.jpeg" Type="http://schemas.openxmlformats.org/officeDocument/2006/relationships/image"/><Relationship Id="rId1" Target="../slideLayouts/slideLayout2.xml" Type="http://schemas.openxmlformats.org/officeDocument/2006/relationships/slideLayout"/></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arget="../media/image21.jpeg" Type="http://schemas.openxmlformats.org/officeDocument/2006/relationships/image"/><Relationship Id="rId2" Target="../media/image20.jpeg" Type="http://schemas.openxmlformats.org/officeDocument/2006/relationships/image"/><Relationship Id="rId1" Target="../slideLayouts/slideLayout2.xml" Type="http://schemas.openxmlformats.org/officeDocument/2006/relationships/slideLayout"/></Relationships>
</file>

<file path=ppt/slides/_rels/slide18.xml.rels><?xml version="1.0" encoding="UTF-8" standalone="yes" ?><Relationships xmlns="http://schemas.openxmlformats.org/package/2006/relationships"><Relationship Id="rId3" Target="../media/image23.jpeg" Type="http://schemas.openxmlformats.org/officeDocument/2006/relationships/image"/><Relationship Id="rId2" Target="../media/image22.jpeg" Type="http://schemas.openxmlformats.org/officeDocument/2006/relationships/image"/><Relationship Id="rId1" Target="../slideLayouts/slideLayout2.xml" Type="http://schemas.openxmlformats.org/officeDocument/2006/relationships/slideLayout"/><Relationship Id="rId4" Target="../media/image24.jpeg" Type="http://schemas.openxmlformats.org/officeDocument/2006/relationships/image"/></Relationships>
</file>

<file path=ppt/slides/_rels/slide19.xml.rels><?xml version="1.0" encoding="UTF-8" standalone="yes" ?><Relationships xmlns="http://schemas.openxmlformats.org/package/2006/relationships"><Relationship Id="rId2" Target="../media/image25.jpeg" Type="http://schemas.openxmlformats.org/officeDocument/2006/relationships/image"/><Relationship Id="rId1" Target="../slideLayouts/slideLayout2.xml" Type="http://schemas.openxmlformats.org/officeDocument/2006/relationships/slideLayout"/></Relationships>
</file>

<file path=ppt/slides/_rels/slide2.xml.rels><?xml version="1.0" encoding="UTF-8" standalone="yes" ?><Relationships xmlns="http://schemas.openxmlformats.org/package/2006/relationships"><Relationship Id="rId3" Target="../media/image5.jpeg" Type="http://schemas.openxmlformats.org/officeDocument/2006/relationships/image"/><Relationship Id="rId2" Target="../media/image4.jpeg" Type="http://schemas.openxmlformats.org/officeDocument/2006/relationships/image"/><Relationship Id="rId1" Target="../slideLayouts/slideLayout2.xml" Type="http://schemas.openxmlformats.org/officeDocument/2006/relationships/slideLayout"/></Relationships>
</file>

<file path=ppt/slides/_rels/slide20.xml.rels><?xml version="1.0" encoding="UTF-8" standalone="yes" ?><Relationships xmlns="http://schemas.openxmlformats.org/package/2006/relationships"><Relationship Id="rId3" Target="../notesSlides/notesSlide3.xml" Type="http://schemas.openxmlformats.org/officeDocument/2006/relationships/notesSlide"/><Relationship Id="rId2" Target="../slideLayouts/slideLayout7.xml" Type="http://schemas.openxmlformats.org/officeDocument/2006/relationships/slideLayout"/><Relationship Id="rId1" Target="../tags/tag2.xml" Type="http://schemas.openxmlformats.org/officeDocument/2006/relationships/tags"/><Relationship Id="rId5" Target="../media/image27.jpeg" Type="http://schemas.openxmlformats.org/officeDocument/2006/relationships/image"/><Relationship Id="rId4" Target="../media/image26.jpeg" Type="http://schemas.openxmlformats.org/officeDocument/2006/relationships/image"/></Relationships>
</file>

<file path=ppt/slides/_rels/slide21.xml.rels><?xml version="1.0" encoding="UTF-8" standalone="yes" ?><Relationships xmlns="http://schemas.openxmlformats.org/package/2006/relationships"><Relationship Id="rId3" Target="../notesSlides/notesSlide4.xml" Type="http://schemas.openxmlformats.org/officeDocument/2006/relationships/notesSlide"/><Relationship Id="rId2" Target="../slideLayouts/slideLayout7.xml" Type="http://schemas.openxmlformats.org/officeDocument/2006/relationships/slideLayout"/><Relationship Id="rId1" Target="../tags/tag3.xml" Type="http://schemas.openxmlformats.org/officeDocument/2006/relationships/tags"/><Relationship Id="rId4" Target="../media/image28.jpeg" Type="http://schemas.openxmlformats.org/officeDocument/2006/relationships/image"/></Relationships>
</file>

<file path=ppt/slides/_rels/slide22.xml.rels><?xml version="1.0" encoding="UTF-8" standalone="yes" ?><Relationships xmlns="http://schemas.openxmlformats.org/package/2006/relationships"><Relationship Id="rId3" Target="../notesSlides/notesSlide5.xml" Type="http://schemas.openxmlformats.org/officeDocument/2006/relationships/notesSlide"/><Relationship Id="rId2" Target="../slideLayouts/slideLayout7.xml" Type="http://schemas.openxmlformats.org/officeDocument/2006/relationships/slideLayout"/><Relationship Id="rId1" Target="../tags/tag4.xml" Type="http://schemas.openxmlformats.org/officeDocument/2006/relationships/tags"/><Relationship Id="rId4" Target="../media/image29.jpeg" Type="http://schemas.openxmlformats.org/officeDocument/2006/relationships/image"/></Relationships>
</file>

<file path=ppt/slides/_rels/slide23.xml.rels><?xml version="1.0" encoding="UTF-8" standalone="yes" ?><Relationships xmlns="http://schemas.openxmlformats.org/package/2006/relationships"><Relationship Id="rId3" Target="../notesSlides/notesSlide6.xml" Type="http://schemas.openxmlformats.org/officeDocument/2006/relationships/notesSlide"/><Relationship Id="rId2" Target="../slideLayouts/slideLayout7.xml" Type="http://schemas.openxmlformats.org/officeDocument/2006/relationships/slideLayout"/><Relationship Id="rId1" Target="../tags/tag5.xml" Type="http://schemas.openxmlformats.org/officeDocument/2006/relationships/tags"/><Relationship Id="rId5" Target="../media/image31.jpeg" Type="http://schemas.openxmlformats.org/officeDocument/2006/relationships/image"/><Relationship Id="rId4" Target="../media/image30.jpeg" Type="http://schemas.openxmlformats.org/officeDocument/2006/relationships/image"/></Relationships>
</file>

<file path=ppt/slides/_rels/slide24.xml.rels><?xml version="1.0" encoding="UTF-8" standalone="yes" ?><Relationships xmlns="http://schemas.openxmlformats.org/package/2006/relationships"><Relationship Id="rId8" Target="../media/image36.jpeg" Type="http://schemas.openxmlformats.org/officeDocument/2006/relationships/image"/><Relationship Id="rId3" Target="../notesSlides/notesSlide7.xml" Type="http://schemas.openxmlformats.org/officeDocument/2006/relationships/notesSlide"/><Relationship Id="rId7" Target="../media/image35.jpeg" Type="http://schemas.openxmlformats.org/officeDocument/2006/relationships/image"/><Relationship Id="rId2" Target="../slideLayouts/slideLayout7.xml" Type="http://schemas.openxmlformats.org/officeDocument/2006/relationships/slideLayout"/><Relationship Id="rId1" Target="../tags/tag6.xml" Type="http://schemas.openxmlformats.org/officeDocument/2006/relationships/tags"/><Relationship Id="rId6" Target="../media/image34.jpeg" Type="http://schemas.openxmlformats.org/officeDocument/2006/relationships/image"/><Relationship Id="rId5" Target="../media/image33.jpeg" Type="http://schemas.openxmlformats.org/officeDocument/2006/relationships/image"/><Relationship Id="rId4" Target="../media/image32.jpeg" Type="http://schemas.openxmlformats.org/officeDocument/2006/relationships/image"/></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8.jpeg"/><Relationship Id="rId7" Type="http://schemas.openxmlformats.org/officeDocument/2006/relationships/image" Target="../media/image42.jpeg"/><Relationship Id="rId2" Type="http://schemas.openxmlformats.org/officeDocument/2006/relationships/image" Target="../media/image37.jpeg"/><Relationship Id="rId1" Type="http://schemas.openxmlformats.org/officeDocument/2006/relationships/slideLayout" Target="../slideLayouts/slideLayout2.xml"/><Relationship Id="rId6" Type="http://schemas.openxmlformats.org/officeDocument/2006/relationships/image" Target="../media/image41.jpeg"/><Relationship Id="rId5" Type="http://schemas.openxmlformats.org/officeDocument/2006/relationships/image" Target="../media/image40.jpeg"/><Relationship Id="rId4" Type="http://schemas.openxmlformats.org/officeDocument/2006/relationships/image" Target="../media/image39.jpeg"/></Relationships>
</file>

<file path=ppt/slides/_rels/slide28.xml.rels><?xml version="1.0" encoding="UTF-8" standalone="yes"?>
<Relationships xmlns="http://schemas.openxmlformats.org/package/2006/relationships"><Relationship Id="rId2" Type="http://schemas.openxmlformats.org/officeDocument/2006/relationships/image" Target="../media/image43.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arget="../media/image44.jpeg" Type="http://schemas.openxmlformats.org/officeDocument/2006/relationships/image"/><Relationship Id="rId2" Target="../notesSlides/notesSlide8.xml" Type="http://schemas.openxmlformats.org/officeDocument/2006/relationships/notesSlide"/><Relationship Id="rId1" Target="../slideLayouts/slideLayout2.xml" Type="http://schemas.openxmlformats.org/officeDocument/2006/relationships/slideLayout"/></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arget="../notesSlides/notesSlide9.xml" Type="http://schemas.openxmlformats.org/officeDocument/2006/relationships/notesSlide"/><Relationship Id="rId7" Target="../media/image48.jpeg" Type="http://schemas.openxmlformats.org/officeDocument/2006/relationships/image"/><Relationship Id="rId2" Target="../slideLayouts/slideLayout7.xml" Type="http://schemas.openxmlformats.org/officeDocument/2006/relationships/slideLayout"/><Relationship Id="rId1" Target="../tags/tag7.xml" Type="http://schemas.openxmlformats.org/officeDocument/2006/relationships/tags"/><Relationship Id="rId6" Target="../media/image47.jpeg" Type="http://schemas.openxmlformats.org/officeDocument/2006/relationships/image"/><Relationship Id="rId5" Target="../media/image46.jpeg" Type="http://schemas.openxmlformats.org/officeDocument/2006/relationships/image"/><Relationship Id="rId4" Target="../media/image45.jpeg" Type="http://schemas.openxmlformats.org/officeDocument/2006/relationships/image"/></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image" Target="../media/image12.jpeg"/></Relationships>
</file>

<file path=ppt/slides/_rels/slide8.xml.rels><?xml version="1.0" encoding="UTF-8" standalone="yes" ?><Relationships xmlns="http://schemas.openxmlformats.org/package/2006/relationships"><Relationship Id="rId3" Target="../media/image14.jpeg" Type="http://schemas.openxmlformats.org/officeDocument/2006/relationships/image"/><Relationship Id="rId2" Target="../media/image13.jpeg" Type="http://schemas.openxmlformats.org/officeDocument/2006/relationships/image"/><Relationship Id="rId1" Target="../slideLayouts/slideLayout2.xml" Type="http://schemas.openxmlformats.org/officeDocument/2006/relationships/slideLayout"/></Relationships>
</file>

<file path=ppt/slides/_rels/slide9.xml.rels><?xml version="1.0" encoding="UTF-8" standalone="yes" ?><Relationships xmlns="http://schemas.openxmlformats.org/package/2006/relationships"><Relationship Id="rId3" Target="../media/image15.jpeg" Type="http://schemas.openxmlformats.org/officeDocument/2006/relationships/image"/><Relationship Id="rId2" Target="../media/image14.jpeg" Type="http://schemas.openxmlformats.org/officeDocument/2006/relationships/image"/><Relationship Id="rId1" Target="../slideLayouts/slideLayout2.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381000"/>
            <a:ext cx="8839200" cy="1752600"/>
          </a:xfrm>
        </p:spPr>
        <p:txBody>
          <a:bodyPr>
            <a:normAutofit/>
          </a:bodyPr>
          <a:lstStyle/>
          <a:p>
            <a:pPr eaLnBrk="1" fontAlgn="auto" hangingPunct="1">
              <a:spcAft>
                <a:spcPts val="0"/>
              </a:spcAft>
              <a:defRPr/>
            </a:pPr>
            <a:r>
              <a:rPr lang="en-US" sz="4800" dirty="0" smtClean="0">
                <a:solidFill>
                  <a:schemeClr val="accent1">
                    <a:lumMod val="75000"/>
                  </a:schemeClr>
                </a:solidFill>
                <a:latin typeface="Cambria" pitchFamily="18" charset="0"/>
              </a:rPr>
              <a:t>Ethics in </a:t>
            </a:r>
            <a:r>
              <a:rPr lang="en-US" sz="4800" dirty="0" smtClean="0">
                <a:solidFill>
                  <a:srgbClr val="2A6D7D"/>
                </a:solidFill>
                <a:latin typeface="Cambria" pitchFamily="18" charset="0"/>
              </a:rPr>
              <a:t>Veterinary</a:t>
            </a:r>
            <a:r>
              <a:rPr lang="en-US" sz="4800" dirty="0" smtClean="0">
                <a:solidFill>
                  <a:schemeClr val="accent1">
                    <a:lumMod val="75000"/>
                  </a:schemeClr>
                </a:solidFill>
                <a:latin typeface="Cambria" pitchFamily="18" charset="0"/>
              </a:rPr>
              <a:t> Medicine</a:t>
            </a:r>
            <a:endParaRPr lang="en-US" sz="4800" dirty="0">
              <a:solidFill>
                <a:schemeClr val="accent1">
                  <a:lumMod val="75000"/>
                </a:schemeClr>
              </a:solidFill>
              <a:latin typeface="Cambria" pitchFamily="18" charset="0"/>
            </a:endParaRPr>
          </a:p>
        </p:txBody>
      </p:sp>
      <p:pic>
        <p:nvPicPr>
          <p:cNvPr id="5" name="Picture 6"/>
          <p:cNvPicPr>
            <a:picLocks noChangeAspect="1" noChangeArrowheads="1"/>
          </p:cNvPicPr>
          <p:nvPr/>
        </p:nvPicPr>
        <p:blipFill>
          <a:blip r:embed="rId2" cstate="screen">
            <a:clrChange>
              <a:clrFrom>
                <a:srgbClr val="FFFFFF"/>
              </a:clrFrom>
              <a:clrTo>
                <a:srgbClr val="FFFFFF">
                  <a:alpha val="0"/>
                </a:srgbClr>
              </a:clrTo>
            </a:clrChange>
            <a:duotone>
              <a:schemeClr val="accent1">
                <a:shade val="45000"/>
                <a:satMod val="135000"/>
              </a:schemeClr>
              <a:prstClr val="white"/>
            </a:duotone>
          </a:blip>
          <a:srcRect/>
          <a:stretch>
            <a:fillRect/>
          </a:stretch>
        </p:blipFill>
        <p:spPr bwMode="auto">
          <a:xfrm>
            <a:off x="3048000" y="2895600"/>
            <a:ext cx="2990857" cy="3352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625" y="304800"/>
            <a:ext cx="8534400" cy="758825"/>
          </a:xfrm>
        </p:spPr>
        <p:txBody>
          <a:bodyPr/>
          <a:lstStyle/>
          <a:p>
            <a:pPr algn="l"/>
            <a:r>
              <a:rPr lang="en-US" sz="2800" dirty="0" smtClean="0">
                <a:solidFill>
                  <a:srgbClr val="A17301"/>
                </a:solidFill>
              </a:rPr>
              <a:t>The Veterinarian -- Society Relationship</a:t>
            </a:r>
            <a:r>
              <a:rPr lang="en-US" sz="4400" dirty="0" smtClean="0">
                <a:solidFill>
                  <a:schemeClr val="accent2">
                    <a:lumMod val="75000"/>
                  </a:schemeClr>
                </a:solidFill>
              </a:rPr>
              <a:t/>
            </a:r>
            <a:br>
              <a:rPr lang="en-US" sz="4400" dirty="0" smtClean="0">
                <a:solidFill>
                  <a:schemeClr val="accent2">
                    <a:lumMod val="75000"/>
                  </a:schemeClr>
                </a:solidFill>
              </a:rPr>
            </a:br>
            <a:r>
              <a:rPr lang="en-US" sz="1800" dirty="0" smtClean="0">
                <a:solidFill>
                  <a:srgbClr val="468D15"/>
                </a:solidFill>
              </a:rPr>
              <a:t>From The American Veterinary Medical Association (AVMA)</a:t>
            </a:r>
            <a:endParaRPr lang="en-US" sz="3200" dirty="0">
              <a:solidFill>
                <a:srgbClr val="468D15"/>
              </a:solidFill>
            </a:endParaRPr>
          </a:p>
        </p:txBody>
      </p:sp>
      <p:sp>
        <p:nvSpPr>
          <p:cNvPr id="3" name="Content Placeholder 2"/>
          <p:cNvSpPr>
            <a:spLocks noGrp="1"/>
          </p:cNvSpPr>
          <p:nvPr>
            <p:ph sz="quarter" idx="1"/>
          </p:nvPr>
        </p:nvSpPr>
        <p:spPr>
          <a:xfrm>
            <a:off x="301752" y="1676400"/>
            <a:ext cx="8503920" cy="4572000"/>
          </a:xfrm>
        </p:spPr>
        <p:txBody>
          <a:bodyPr/>
          <a:lstStyle/>
          <a:p>
            <a:r>
              <a:rPr lang="en-US" sz="3000" dirty="0" smtClean="0"/>
              <a:t>The responsibilities of the veterinary profession extend to society in general.</a:t>
            </a:r>
          </a:p>
          <a:p>
            <a:pPr lvl="1"/>
            <a:r>
              <a:rPr lang="en-US" sz="2400" dirty="0" smtClean="0">
                <a:solidFill>
                  <a:srgbClr val="A17301"/>
                </a:solidFill>
              </a:rPr>
              <a:t>Veterinarians are encouraged to make their knowledge available to their communities and to provide their services for activities that protect public health.</a:t>
            </a:r>
            <a:endParaRPr lang="en-US" sz="2400" dirty="0">
              <a:solidFill>
                <a:srgbClr val="A17301"/>
              </a:solidFill>
            </a:endParaRPr>
          </a:p>
        </p:txBody>
      </p:sp>
      <p:pic>
        <p:nvPicPr>
          <p:cNvPr id="4098" name="Picture 2" descr="V:\VAPH\PEER2\NSF FELLOWS\Undergraduates\Prigmore, Chris\Veterinary Magazine\Vet Outreach Final July 21, 2010\Links\P1000541.JPG"/>
          <p:cNvPicPr>
            <a:picLocks noChangeAspect="1" noChangeArrowheads="1"/>
          </p:cNvPicPr>
          <p:nvPr/>
        </p:nvPicPr>
        <p:blipFill>
          <a:blip r:embed="rId2" cstate="screen"/>
          <a:srcRect/>
          <a:stretch>
            <a:fillRect/>
          </a:stretch>
        </p:blipFill>
        <p:spPr bwMode="auto">
          <a:xfrm>
            <a:off x="1066800" y="4160520"/>
            <a:ext cx="2682240" cy="2011680"/>
          </a:xfrm>
          <a:prstGeom prst="rect">
            <a:avLst/>
          </a:prstGeom>
          <a:noFill/>
          <a:ln w="28575">
            <a:solidFill>
              <a:schemeClr val="tx1"/>
            </a:solidFill>
          </a:ln>
        </p:spPr>
      </p:pic>
      <p:pic>
        <p:nvPicPr>
          <p:cNvPr id="4099" name="Picture 3" descr="V:\VAPH\PEER2\NSF FELLOWS\Undergraduates\Prigmore, Chris\Veterinary Magazine\Vet Outreach Final July 21, 2010\Links\blackbagstudent.jpg"/>
          <p:cNvPicPr>
            <a:picLocks noChangeAspect="1" noChangeArrowheads="1"/>
          </p:cNvPicPr>
          <p:nvPr/>
        </p:nvPicPr>
        <p:blipFill>
          <a:blip r:embed="rId3" cstate="screen"/>
          <a:srcRect/>
          <a:stretch>
            <a:fillRect/>
          </a:stretch>
        </p:blipFill>
        <p:spPr bwMode="auto">
          <a:xfrm>
            <a:off x="4251960" y="4160520"/>
            <a:ext cx="2682240" cy="2011680"/>
          </a:xfrm>
          <a:prstGeom prst="rect">
            <a:avLst/>
          </a:prstGeom>
          <a:noFill/>
          <a:ln w="28575">
            <a:solidFill>
              <a:schemeClr val="tx1"/>
            </a:solidFill>
          </a:ln>
        </p:spPr>
      </p:pic>
      <p:pic>
        <p:nvPicPr>
          <p:cNvPr id="6" name="Picture 3"/>
          <p:cNvPicPr>
            <a:picLocks noChangeAspect="1" noChangeArrowheads="1"/>
          </p:cNvPicPr>
          <p:nvPr/>
        </p:nvPicPr>
        <p:blipFill>
          <a:blip r:embed="rId4" cstate="screen">
            <a:clrChange>
              <a:clrFrom>
                <a:srgbClr val="FFFFFF"/>
              </a:clrFrom>
              <a:clrTo>
                <a:srgbClr val="FFFFFF">
                  <a:alpha val="0"/>
                </a:srgbClr>
              </a:clrTo>
            </a:clrChange>
          </a:blip>
          <a:srcRect/>
          <a:stretch>
            <a:fillRect/>
          </a:stretch>
        </p:blipFill>
        <p:spPr bwMode="auto">
          <a:xfrm>
            <a:off x="7924800" y="304800"/>
            <a:ext cx="838200" cy="838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0" y="2057400"/>
            <a:ext cx="9144000" cy="1295400"/>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400" b="1" i="0" u="none" strike="noStrike" kern="1200" cap="none" spc="0" normalizeH="0" baseline="0" noProof="0" dirty="0" smtClean="0">
                <a:ln>
                  <a:noFill/>
                </a:ln>
                <a:effectLst/>
                <a:uLnTx/>
                <a:uFillTx/>
                <a:latin typeface="Cambria" pitchFamily="18" charset="0"/>
                <a:ea typeface="+mj-ea"/>
                <a:cs typeface="+mj-cs"/>
              </a:rPr>
              <a:t>Animal Rights &amp; Animal</a:t>
            </a:r>
            <a:r>
              <a:rPr kumimoji="0" lang="en-US" sz="4400" b="1" i="0" u="none" strike="noStrike" kern="1200" cap="none" spc="0" normalizeH="0" noProof="0" dirty="0" smtClean="0">
                <a:ln>
                  <a:noFill/>
                </a:ln>
                <a:effectLst/>
                <a:uLnTx/>
                <a:uFillTx/>
                <a:latin typeface="Cambria" pitchFamily="18" charset="0"/>
                <a:ea typeface="+mj-ea"/>
                <a:cs typeface="+mj-cs"/>
              </a:rPr>
              <a:t> </a:t>
            </a:r>
            <a:r>
              <a:rPr kumimoji="0" lang="en-US" sz="4400" b="1" i="0" u="none" strike="noStrike" kern="1200" cap="none" spc="0" normalizeH="0" baseline="0" noProof="0" dirty="0" smtClean="0">
                <a:ln>
                  <a:noFill/>
                </a:ln>
                <a:effectLst/>
                <a:uLnTx/>
                <a:uFillTx/>
                <a:latin typeface="Cambria" pitchFamily="18" charset="0"/>
                <a:ea typeface="+mj-ea"/>
                <a:cs typeface="+mj-cs"/>
              </a:rPr>
              <a:t>Welfare</a:t>
            </a:r>
          </a:p>
          <a:p>
            <a:pPr marL="0" marR="0" lvl="0" indent="0" algn="ctr" defTabSz="914400" rtl="0" eaLnBrk="0" fontAlgn="base" latinLnBrk="0" hangingPunct="0">
              <a:lnSpc>
                <a:spcPct val="100000"/>
              </a:lnSpc>
              <a:spcBef>
                <a:spcPct val="0"/>
              </a:spcBef>
              <a:spcAft>
                <a:spcPct val="0"/>
              </a:spcAft>
              <a:buClrTx/>
              <a:buSzTx/>
              <a:buFontTx/>
              <a:buNone/>
              <a:tabLst/>
              <a:defRPr/>
            </a:pPr>
            <a:r>
              <a:rPr lang="en-US" sz="4400" b="1" dirty="0" smtClean="0">
                <a:solidFill>
                  <a:srgbClr val="C00000"/>
                </a:solidFill>
                <a:latin typeface="Cambria" pitchFamily="18" charset="0"/>
                <a:ea typeface="+mj-ea"/>
                <a:cs typeface="+mj-cs"/>
              </a:rPr>
              <a:t>What’s the Difference?</a:t>
            </a:r>
            <a:endParaRPr kumimoji="0" lang="en-US" sz="4400" b="1" i="0" u="none" strike="noStrike" kern="1200" cap="none" spc="0" normalizeH="0" baseline="0" noProof="0" dirty="0">
              <a:ln>
                <a:noFill/>
              </a:ln>
              <a:solidFill>
                <a:srgbClr val="C00000"/>
              </a:solidFill>
              <a:effectLst/>
              <a:uLnTx/>
              <a:uFillTx/>
              <a:latin typeface="Cambria" pitchFamily="18" charset="0"/>
              <a:ea typeface="+mj-ea"/>
              <a:cs typeface="+mj-cs"/>
            </a:endParaRPr>
          </a:p>
        </p:txBody>
      </p:sp>
      <p:pic>
        <p:nvPicPr>
          <p:cNvPr id="3074" name="Picture 2"/>
          <p:cNvPicPr>
            <a:picLocks noChangeAspect="1" noChangeArrowheads="1"/>
          </p:cNvPicPr>
          <p:nvPr/>
        </p:nvPicPr>
        <p:blipFill>
          <a:blip r:embed="rId4" cstate="screen"/>
          <a:srcRect/>
          <a:stretch>
            <a:fillRect/>
          </a:stretch>
        </p:blipFill>
        <p:spPr bwMode="auto">
          <a:xfrm>
            <a:off x="2514600" y="3733800"/>
            <a:ext cx="4076700" cy="2038350"/>
          </a:xfrm>
          <a:prstGeom prst="rect">
            <a:avLst/>
          </a:prstGeom>
          <a:noFill/>
          <a:ln w="9525">
            <a:noFill/>
            <a:miter lim="800000"/>
            <a:headEnd/>
            <a:tailEnd/>
          </a:ln>
        </p:spPr>
      </p:pic>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solidFill>
                  <a:srgbClr val="1B1B87"/>
                </a:solidFill>
              </a:rPr>
              <a:t>Animal Rights</a:t>
            </a:r>
            <a:endParaRPr lang="en-US" sz="4400" dirty="0">
              <a:solidFill>
                <a:srgbClr val="1B1B87"/>
              </a:solidFill>
            </a:endParaRPr>
          </a:p>
        </p:txBody>
      </p:sp>
      <p:sp>
        <p:nvSpPr>
          <p:cNvPr id="3" name="Content Placeholder 2"/>
          <p:cNvSpPr>
            <a:spLocks noGrp="1"/>
          </p:cNvSpPr>
          <p:nvPr>
            <p:ph sz="quarter" idx="1"/>
          </p:nvPr>
        </p:nvSpPr>
        <p:spPr>
          <a:xfrm>
            <a:off x="3581400" y="1905000"/>
            <a:ext cx="5181600" cy="4572000"/>
          </a:xfrm>
        </p:spPr>
        <p:txBody>
          <a:bodyPr>
            <a:normAutofit/>
          </a:bodyPr>
          <a:lstStyle/>
          <a:p>
            <a:pPr>
              <a:spcBef>
                <a:spcPct val="50000"/>
              </a:spcBef>
              <a:buNone/>
              <a:tabLst>
                <a:tab pos="292100" algn="l"/>
              </a:tabLst>
            </a:pPr>
            <a:r>
              <a:rPr lang="en-US" sz="3000" dirty="0" smtClean="0">
                <a:solidFill>
                  <a:schemeClr val="tx1"/>
                </a:solidFill>
              </a:rPr>
              <a:t>The idea that animals should have the same </a:t>
            </a:r>
            <a:r>
              <a:rPr lang="en-US" sz="3000" dirty="0" smtClean="0">
                <a:solidFill>
                  <a:srgbClr val="C00000"/>
                </a:solidFill>
              </a:rPr>
              <a:t>moral rights </a:t>
            </a:r>
            <a:r>
              <a:rPr lang="en-US" sz="3000" dirty="0" smtClean="0">
                <a:solidFill>
                  <a:schemeClr val="tx1"/>
                </a:solidFill>
              </a:rPr>
              <a:t>as humans.</a:t>
            </a:r>
            <a:endParaRPr lang="en-US" sz="3000" dirty="0" smtClean="0">
              <a:solidFill>
                <a:srgbClr val="C00000"/>
              </a:solidFill>
            </a:endParaRPr>
          </a:p>
          <a:p>
            <a:pPr>
              <a:spcBef>
                <a:spcPct val="50000"/>
              </a:spcBef>
              <a:buNone/>
              <a:tabLst>
                <a:tab pos="292100" algn="l"/>
              </a:tabLst>
            </a:pPr>
            <a:r>
              <a:rPr lang="en-US" sz="3000" dirty="0" smtClean="0">
                <a:solidFill>
                  <a:schemeClr val="tx1"/>
                </a:solidFill>
              </a:rPr>
              <a:t>– for example, the rights not to be used for food, clothing, entertainment, medical research, or product testing.</a:t>
            </a:r>
          </a:p>
        </p:txBody>
      </p:sp>
      <p:pic>
        <p:nvPicPr>
          <p:cNvPr id="4102" name="Picture 6"/>
          <p:cNvPicPr>
            <a:picLocks noChangeAspect="1" noChangeArrowheads="1"/>
          </p:cNvPicPr>
          <p:nvPr/>
        </p:nvPicPr>
        <p:blipFill>
          <a:blip r:embed="rId2" cstate="screen"/>
          <a:srcRect/>
          <a:stretch>
            <a:fillRect/>
          </a:stretch>
        </p:blipFill>
        <p:spPr bwMode="auto">
          <a:xfrm>
            <a:off x="755374" y="1905000"/>
            <a:ext cx="2445026" cy="3657600"/>
          </a:xfrm>
          <a:prstGeom prst="rect">
            <a:avLst/>
          </a:prstGeom>
          <a:noFill/>
          <a:ln w="38100">
            <a:solidFill>
              <a:schemeClr val="tx1"/>
            </a:solid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Animal Rights</a:t>
            </a:r>
            <a:endParaRPr lang="en-US" sz="4400" dirty="0"/>
          </a:p>
        </p:txBody>
      </p:sp>
      <p:sp>
        <p:nvSpPr>
          <p:cNvPr id="3" name="Content Placeholder 2"/>
          <p:cNvSpPr>
            <a:spLocks noGrp="1"/>
          </p:cNvSpPr>
          <p:nvPr>
            <p:ph sz="quarter" idx="1"/>
          </p:nvPr>
        </p:nvSpPr>
        <p:spPr>
          <a:xfrm>
            <a:off x="335280" y="1828800"/>
            <a:ext cx="8503920" cy="4572000"/>
          </a:xfrm>
        </p:spPr>
        <p:txBody>
          <a:bodyPr/>
          <a:lstStyle/>
          <a:p>
            <a:pPr>
              <a:buNone/>
            </a:pPr>
            <a:r>
              <a:rPr lang="en-US" dirty="0" smtClean="0">
                <a:solidFill>
                  <a:schemeClr val="tx1"/>
                </a:solidFill>
              </a:rPr>
              <a:t>There is a continuum of </a:t>
            </a:r>
            <a:r>
              <a:rPr lang="en-US" b="1" dirty="0" smtClean="0">
                <a:solidFill>
                  <a:srgbClr val="C00000"/>
                </a:solidFill>
              </a:rPr>
              <a:t>rights</a:t>
            </a:r>
            <a:r>
              <a:rPr lang="en-US" dirty="0" smtClean="0"/>
              <a:t> </a:t>
            </a:r>
            <a:r>
              <a:rPr lang="en-US" dirty="0" smtClean="0">
                <a:solidFill>
                  <a:schemeClr val="tx1"/>
                </a:solidFill>
              </a:rPr>
              <a:t>for animals, ranging from </a:t>
            </a:r>
            <a:r>
              <a:rPr lang="en-US" i="1" dirty="0" smtClean="0">
                <a:solidFill>
                  <a:srgbClr val="A17301"/>
                </a:solidFill>
              </a:rPr>
              <a:t>few or no rights</a:t>
            </a:r>
            <a:r>
              <a:rPr lang="en-US" dirty="0" smtClean="0">
                <a:solidFill>
                  <a:schemeClr val="tx1"/>
                </a:solidFill>
              </a:rPr>
              <a:t> to </a:t>
            </a:r>
            <a:r>
              <a:rPr lang="en-US" i="1" dirty="0" smtClean="0">
                <a:solidFill>
                  <a:srgbClr val="A17301"/>
                </a:solidFill>
              </a:rPr>
              <a:t>lots of rights</a:t>
            </a:r>
            <a:r>
              <a:rPr lang="en-US" dirty="0" smtClean="0">
                <a:solidFill>
                  <a:schemeClr val="tx1"/>
                </a:solidFill>
              </a:rPr>
              <a:t>. Our own individual </a:t>
            </a:r>
            <a:r>
              <a:rPr lang="en-US" b="1" dirty="0" smtClean="0">
                <a:solidFill>
                  <a:srgbClr val="C00000"/>
                </a:solidFill>
              </a:rPr>
              <a:t>belief systems</a:t>
            </a:r>
            <a:r>
              <a:rPr lang="en-US" dirty="0" smtClean="0">
                <a:solidFill>
                  <a:srgbClr val="C00000"/>
                </a:solidFill>
              </a:rPr>
              <a:t> </a:t>
            </a:r>
            <a:r>
              <a:rPr lang="en-US" dirty="0" smtClean="0">
                <a:solidFill>
                  <a:schemeClr val="tx1"/>
                </a:solidFill>
              </a:rPr>
              <a:t>all fall somewhere along this continuum.</a:t>
            </a:r>
          </a:p>
          <a:p>
            <a:endParaRPr lang="en-US" dirty="0"/>
          </a:p>
        </p:txBody>
      </p:sp>
      <p:grpSp>
        <p:nvGrpSpPr>
          <p:cNvPr id="26" name="Group 25"/>
          <p:cNvGrpSpPr/>
          <p:nvPr/>
        </p:nvGrpSpPr>
        <p:grpSpPr>
          <a:xfrm>
            <a:off x="457200" y="4495800"/>
            <a:ext cx="8077200" cy="685800"/>
            <a:chOff x="533400" y="4495800"/>
            <a:chExt cx="8077200" cy="685800"/>
          </a:xfrm>
        </p:grpSpPr>
        <p:cxnSp>
          <p:nvCxnSpPr>
            <p:cNvPr id="12" name="Straight Connector 11"/>
            <p:cNvCxnSpPr/>
            <p:nvPr/>
          </p:nvCxnSpPr>
          <p:spPr>
            <a:xfrm>
              <a:off x="1143000" y="4876800"/>
              <a:ext cx="6858000"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quot;No&quot; Symbol 5"/>
            <p:cNvSpPr/>
            <p:nvPr/>
          </p:nvSpPr>
          <p:spPr>
            <a:xfrm>
              <a:off x="533400" y="4495800"/>
              <a:ext cx="685800" cy="685800"/>
            </a:xfrm>
            <a:prstGeom prst="noSmoking">
              <a:avLst/>
            </a:prstGeom>
            <a:solidFill>
              <a:srgbClr val="C00000"/>
            </a:solidFill>
            <a:ln>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Donut 12"/>
            <p:cNvSpPr/>
            <p:nvPr/>
          </p:nvSpPr>
          <p:spPr>
            <a:xfrm>
              <a:off x="7924800" y="4495800"/>
              <a:ext cx="685800" cy="685800"/>
            </a:xfrm>
            <a:prstGeom prst="donut">
              <a:avLst/>
            </a:prstGeom>
            <a:solidFill>
              <a:srgbClr val="1992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4" name="Flowchart: Connector 13"/>
            <p:cNvSpPr/>
            <p:nvPr/>
          </p:nvSpPr>
          <p:spPr>
            <a:xfrm>
              <a:off x="1371600" y="4724400"/>
              <a:ext cx="304800" cy="304800"/>
            </a:xfrm>
            <a:prstGeom prst="flowChartConnector">
              <a:avLst/>
            </a:prstGeom>
            <a:solidFill>
              <a:srgbClr val="A173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lowchart: Connector 14"/>
            <p:cNvSpPr/>
            <p:nvPr/>
          </p:nvSpPr>
          <p:spPr>
            <a:xfrm>
              <a:off x="1981200" y="4724400"/>
              <a:ext cx="304800" cy="304800"/>
            </a:xfrm>
            <a:prstGeom prst="flowChartConnector">
              <a:avLst/>
            </a:prstGeom>
            <a:solidFill>
              <a:srgbClr val="A173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lowchart: Connector 15"/>
            <p:cNvSpPr/>
            <p:nvPr/>
          </p:nvSpPr>
          <p:spPr>
            <a:xfrm>
              <a:off x="2590800" y="4724400"/>
              <a:ext cx="304800" cy="304800"/>
            </a:xfrm>
            <a:prstGeom prst="flowChartConnector">
              <a:avLst/>
            </a:prstGeom>
            <a:solidFill>
              <a:srgbClr val="A173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lowchart: Connector 16"/>
            <p:cNvSpPr/>
            <p:nvPr/>
          </p:nvSpPr>
          <p:spPr>
            <a:xfrm>
              <a:off x="3200400" y="4724400"/>
              <a:ext cx="304800" cy="304800"/>
            </a:xfrm>
            <a:prstGeom prst="flowChartConnector">
              <a:avLst/>
            </a:prstGeom>
            <a:solidFill>
              <a:srgbClr val="A173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lowchart: Connector 17"/>
            <p:cNvSpPr/>
            <p:nvPr/>
          </p:nvSpPr>
          <p:spPr>
            <a:xfrm>
              <a:off x="3810000" y="4724400"/>
              <a:ext cx="304800" cy="304800"/>
            </a:xfrm>
            <a:prstGeom prst="flowChartConnector">
              <a:avLst/>
            </a:prstGeom>
            <a:solidFill>
              <a:srgbClr val="A173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lowchart: Connector 18"/>
            <p:cNvSpPr/>
            <p:nvPr/>
          </p:nvSpPr>
          <p:spPr>
            <a:xfrm>
              <a:off x="4419600" y="4724400"/>
              <a:ext cx="304800" cy="304800"/>
            </a:xfrm>
            <a:prstGeom prst="flowChartConnector">
              <a:avLst/>
            </a:prstGeom>
            <a:solidFill>
              <a:srgbClr val="A173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lowchart: Connector 19"/>
            <p:cNvSpPr/>
            <p:nvPr/>
          </p:nvSpPr>
          <p:spPr>
            <a:xfrm>
              <a:off x="5029200" y="4724400"/>
              <a:ext cx="304800" cy="304800"/>
            </a:xfrm>
            <a:prstGeom prst="flowChartConnector">
              <a:avLst/>
            </a:prstGeom>
            <a:solidFill>
              <a:srgbClr val="A173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lowchart: Connector 20"/>
            <p:cNvSpPr/>
            <p:nvPr/>
          </p:nvSpPr>
          <p:spPr>
            <a:xfrm>
              <a:off x="5638800" y="4724400"/>
              <a:ext cx="304800" cy="304800"/>
            </a:xfrm>
            <a:prstGeom prst="flowChartConnector">
              <a:avLst/>
            </a:prstGeom>
            <a:solidFill>
              <a:srgbClr val="A173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lowchart: Connector 21"/>
            <p:cNvSpPr/>
            <p:nvPr/>
          </p:nvSpPr>
          <p:spPr>
            <a:xfrm>
              <a:off x="6248400" y="4724400"/>
              <a:ext cx="304800" cy="304800"/>
            </a:xfrm>
            <a:prstGeom prst="flowChartConnector">
              <a:avLst/>
            </a:prstGeom>
            <a:solidFill>
              <a:srgbClr val="A173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lowchart: Connector 22"/>
            <p:cNvSpPr/>
            <p:nvPr/>
          </p:nvSpPr>
          <p:spPr>
            <a:xfrm>
              <a:off x="6858000" y="4724400"/>
              <a:ext cx="304800" cy="304800"/>
            </a:xfrm>
            <a:prstGeom prst="flowChartConnector">
              <a:avLst/>
            </a:prstGeom>
            <a:solidFill>
              <a:srgbClr val="A173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lowchart: Connector 23"/>
            <p:cNvSpPr/>
            <p:nvPr/>
          </p:nvSpPr>
          <p:spPr>
            <a:xfrm>
              <a:off x="7467600" y="4724400"/>
              <a:ext cx="304800" cy="304800"/>
            </a:xfrm>
            <a:prstGeom prst="flowChartConnector">
              <a:avLst/>
            </a:prstGeom>
            <a:solidFill>
              <a:srgbClr val="A173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7" name="Text Box 3"/>
          <p:cNvSpPr txBox="1">
            <a:spLocks noChangeArrowheads="1"/>
          </p:cNvSpPr>
          <p:nvPr/>
        </p:nvSpPr>
        <p:spPr bwMode="auto">
          <a:xfrm>
            <a:off x="2667000" y="5562600"/>
            <a:ext cx="3789362" cy="523220"/>
          </a:xfrm>
          <a:prstGeom prst="rect">
            <a:avLst/>
          </a:prstGeom>
          <a:noFill/>
          <a:ln w="9525">
            <a:noFill/>
            <a:miter lim="800000"/>
            <a:headEnd/>
            <a:tailEnd/>
          </a:ln>
        </p:spPr>
        <p:txBody>
          <a:bodyPr>
            <a:spAutoFit/>
          </a:bodyPr>
          <a:lstStyle/>
          <a:p>
            <a:pPr algn="ctr">
              <a:spcBef>
                <a:spcPct val="50000"/>
              </a:spcBef>
            </a:pPr>
            <a:r>
              <a:rPr lang="en-US" sz="2800" b="1" i="1" dirty="0">
                <a:latin typeface="Cambria" pitchFamily="18" charset="0"/>
              </a:rPr>
              <a:t>Rights for Animals</a:t>
            </a:r>
          </a:p>
        </p:txBody>
      </p:sp>
      <p:sp>
        <p:nvSpPr>
          <p:cNvPr id="28" name="Text Box 4"/>
          <p:cNvSpPr txBox="1">
            <a:spLocks noChangeArrowheads="1"/>
          </p:cNvSpPr>
          <p:nvPr/>
        </p:nvSpPr>
        <p:spPr bwMode="auto">
          <a:xfrm>
            <a:off x="228600" y="5200650"/>
            <a:ext cx="1371600" cy="369332"/>
          </a:xfrm>
          <a:prstGeom prst="rect">
            <a:avLst/>
          </a:prstGeom>
          <a:noFill/>
          <a:ln w="9525">
            <a:noFill/>
            <a:miter lim="800000"/>
            <a:headEnd/>
            <a:tailEnd/>
          </a:ln>
        </p:spPr>
        <p:txBody>
          <a:bodyPr wrap="square">
            <a:spAutoFit/>
          </a:bodyPr>
          <a:lstStyle/>
          <a:p>
            <a:pPr algn="ctr">
              <a:spcBef>
                <a:spcPct val="50000"/>
              </a:spcBef>
            </a:pPr>
            <a:r>
              <a:rPr lang="en-US" b="1" dirty="0">
                <a:solidFill>
                  <a:srgbClr val="C00000"/>
                </a:solidFill>
                <a:latin typeface="Cambria" pitchFamily="18" charset="0"/>
              </a:rPr>
              <a:t>few rights</a:t>
            </a:r>
          </a:p>
        </p:txBody>
      </p:sp>
      <p:sp>
        <p:nvSpPr>
          <p:cNvPr id="29" name="Text Box 5"/>
          <p:cNvSpPr txBox="1">
            <a:spLocks noChangeArrowheads="1"/>
          </p:cNvSpPr>
          <p:nvPr/>
        </p:nvSpPr>
        <p:spPr bwMode="auto">
          <a:xfrm>
            <a:off x="7315200" y="5200650"/>
            <a:ext cx="1795463" cy="369332"/>
          </a:xfrm>
          <a:prstGeom prst="rect">
            <a:avLst/>
          </a:prstGeom>
          <a:noFill/>
          <a:ln w="9525">
            <a:noFill/>
            <a:miter lim="800000"/>
            <a:headEnd/>
            <a:tailEnd/>
          </a:ln>
        </p:spPr>
        <p:txBody>
          <a:bodyPr wrap="square">
            <a:spAutoFit/>
          </a:bodyPr>
          <a:lstStyle/>
          <a:p>
            <a:pPr algn="ctr">
              <a:spcBef>
                <a:spcPct val="50000"/>
              </a:spcBef>
            </a:pPr>
            <a:r>
              <a:rPr lang="en-US" b="1" dirty="0" smtClean="0">
                <a:solidFill>
                  <a:srgbClr val="199210"/>
                </a:solidFill>
                <a:latin typeface="Cambria" pitchFamily="18" charset="0"/>
              </a:rPr>
              <a:t>many rights</a:t>
            </a:r>
            <a:endParaRPr lang="en-US" b="1" dirty="0">
              <a:solidFill>
                <a:srgbClr val="199210"/>
              </a:solidFill>
              <a:latin typeface="Cambria"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solidFill>
                  <a:srgbClr val="2A6D7D"/>
                </a:solidFill>
              </a:rPr>
              <a:t>Few to No Rights</a:t>
            </a:r>
            <a:endParaRPr lang="en-US" sz="4400" dirty="0">
              <a:solidFill>
                <a:srgbClr val="2A6D7D"/>
              </a:solidFill>
            </a:endParaRPr>
          </a:p>
        </p:txBody>
      </p:sp>
      <p:sp>
        <p:nvSpPr>
          <p:cNvPr id="4" name="Text Box 2"/>
          <p:cNvSpPr txBox="1">
            <a:spLocks noChangeArrowheads="1"/>
          </p:cNvSpPr>
          <p:nvPr/>
        </p:nvSpPr>
        <p:spPr bwMode="auto">
          <a:xfrm>
            <a:off x="685800" y="1828800"/>
            <a:ext cx="7823200" cy="1384995"/>
          </a:xfrm>
          <a:prstGeom prst="rect">
            <a:avLst/>
          </a:prstGeom>
          <a:noFill/>
          <a:ln w="38100">
            <a:noFill/>
            <a:miter lim="800000"/>
            <a:headEnd/>
            <a:tailEnd/>
          </a:ln>
        </p:spPr>
        <p:txBody>
          <a:bodyPr wrap="square">
            <a:spAutoFit/>
          </a:bodyPr>
          <a:lstStyle/>
          <a:p>
            <a:pPr algn="l">
              <a:spcBef>
                <a:spcPct val="50000"/>
              </a:spcBef>
            </a:pPr>
            <a:r>
              <a:rPr lang="en-US" sz="2800" dirty="0">
                <a:solidFill>
                  <a:srgbClr val="C00000"/>
                </a:solidFill>
                <a:latin typeface="Cambria" pitchFamily="18" charset="0"/>
              </a:rPr>
              <a:t>Some, like the 17</a:t>
            </a:r>
            <a:r>
              <a:rPr lang="en-US" sz="2800" baseline="30000" dirty="0">
                <a:solidFill>
                  <a:srgbClr val="C00000"/>
                </a:solidFill>
                <a:latin typeface="Cambria" pitchFamily="18" charset="0"/>
              </a:rPr>
              <a:t>th</a:t>
            </a:r>
            <a:r>
              <a:rPr lang="en-US" sz="2800" dirty="0">
                <a:solidFill>
                  <a:srgbClr val="C00000"/>
                </a:solidFill>
                <a:latin typeface="Cambria" pitchFamily="18" charset="0"/>
              </a:rPr>
              <a:t> century philosopher Descartes, may believe that animals are little more than machines—that they have no feelings at all.</a:t>
            </a:r>
          </a:p>
        </p:txBody>
      </p:sp>
      <p:sp>
        <p:nvSpPr>
          <p:cNvPr id="5" name="Text Box 3"/>
          <p:cNvSpPr txBox="1">
            <a:spLocks noChangeArrowheads="1"/>
          </p:cNvSpPr>
          <p:nvPr/>
        </p:nvSpPr>
        <p:spPr bwMode="auto">
          <a:xfrm>
            <a:off x="685800" y="3313093"/>
            <a:ext cx="7185049" cy="954107"/>
          </a:xfrm>
          <a:prstGeom prst="rect">
            <a:avLst/>
          </a:prstGeom>
          <a:noFill/>
          <a:ln w="38100">
            <a:noFill/>
            <a:miter lim="800000"/>
            <a:headEnd/>
            <a:tailEnd/>
          </a:ln>
        </p:spPr>
        <p:txBody>
          <a:bodyPr wrap="square">
            <a:spAutoFit/>
          </a:bodyPr>
          <a:lstStyle/>
          <a:p>
            <a:pPr algn="l">
              <a:spcBef>
                <a:spcPct val="50000"/>
              </a:spcBef>
            </a:pPr>
            <a:r>
              <a:rPr lang="en-US" sz="2800" dirty="0">
                <a:latin typeface="Cambria" pitchFamily="18" charset="0"/>
              </a:rPr>
              <a:t>Such a </a:t>
            </a:r>
            <a:r>
              <a:rPr lang="en-US" sz="2800" b="1" dirty="0">
                <a:latin typeface="Cambria" pitchFamily="18" charset="0"/>
              </a:rPr>
              <a:t>belief system</a:t>
            </a:r>
            <a:r>
              <a:rPr lang="en-US" sz="2800" dirty="0">
                <a:latin typeface="Cambria" pitchFamily="18" charset="0"/>
              </a:rPr>
              <a:t> suggests that animals have </a:t>
            </a:r>
            <a:r>
              <a:rPr lang="en-US" sz="2800" b="1" dirty="0">
                <a:latin typeface="Cambria" pitchFamily="18" charset="0"/>
              </a:rPr>
              <a:t>few—if any—rights</a:t>
            </a:r>
            <a:r>
              <a:rPr lang="en-US" sz="2800" dirty="0">
                <a:latin typeface="Cambria" pitchFamily="18" charset="0"/>
              </a:rPr>
              <a:t>. </a:t>
            </a:r>
          </a:p>
        </p:txBody>
      </p:sp>
      <p:cxnSp>
        <p:nvCxnSpPr>
          <p:cNvPr id="7" name="Straight Connector 6"/>
          <p:cNvCxnSpPr/>
          <p:nvPr/>
        </p:nvCxnSpPr>
        <p:spPr>
          <a:xfrm>
            <a:off x="1066800" y="4876800"/>
            <a:ext cx="6858000"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quot;No&quot; Symbol 7"/>
          <p:cNvSpPr/>
          <p:nvPr/>
        </p:nvSpPr>
        <p:spPr>
          <a:xfrm>
            <a:off x="457200" y="4495800"/>
            <a:ext cx="685800" cy="685800"/>
          </a:xfrm>
          <a:prstGeom prst="noSmoking">
            <a:avLst/>
          </a:prstGeom>
          <a:solidFill>
            <a:srgbClr val="C00000"/>
          </a:solidFill>
          <a:ln>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1" name="Text Box 3"/>
          <p:cNvSpPr txBox="1">
            <a:spLocks noChangeArrowheads="1"/>
          </p:cNvSpPr>
          <p:nvPr/>
        </p:nvSpPr>
        <p:spPr bwMode="auto">
          <a:xfrm>
            <a:off x="2667000" y="5562600"/>
            <a:ext cx="3789362" cy="523220"/>
          </a:xfrm>
          <a:prstGeom prst="rect">
            <a:avLst/>
          </a:prstGeom>
          <a:noFill/>
          <a:ln w="9525">
            <a:noFill/>
            <a:miter lim="800000"/>
            <a:headEnd/>
            <a:tailEnd/>
          </a:ln>
        </p:spPr>
        <p:txBody>
          <a:bodyPr>
            <a:spAutoFit/>
          </a:bodyPr>
          <a:lstStyle/>
          <a:p>
            <a:pPr algn="ctr">
              <a:spcBef>
                <a:spcPct val="50000"/>
              </a:spcBef>
            </a:pPr>
            <a:r>
              <a:rPr lang="en-US" sz="2800" b="1" i="1" dirty="0">
                <a:latin typeface="Cambria" pitchFamily="18" charset="0"/>
              </a:rPr>
              <a:t>Rights for Animals</a:t>
            </a:r>
          </a:p>
        </p:txBody>
      </p:sp>
      <p:sp>
        <p:nvSpPr>
          <p:cNvPr id="22" name="Text Box 4"/>
          <p:cNvSpPr txBox="1">
            <a:spLocks noChangeArrowheads="1"/>
          </p:cNvSpPr>
          <p:nvPr/>
        </p:nvSpPr>
        <p:spPr bwMode="auto">
          <a:xfrm>
            <a:off x="228600" y="5200650"/>
            <a:ext cx="1371600" cy="369332"/>
          </a:xfrm>
          <a:prstGeom prst="rect">
            <a:avLst/>
          </a:prstGeom>
          <a:noFill/>
          <a:ln w="9525">
            <a:noFill/>
            <a:miter lim="800000"/>
            <a:headEnd/>
            <a:tailEnd/>
          </a:ln>
        </p:spPr>
        <p:txBody>
          <a:bodyPr wrap="square">
            <a:spAutoFit/>
          </a:bodyPr>
          <a:lstStyle/>
          <a:p>
            <a:pPr algn="ctr">
              <a:spcBef>
                <a:spcPct val="50000"/>
              </a:spcBef>
            </a:pPr>
            <a:r>
              <a:rPr lang="en-US" b="1" dirty="0">
                <a:solidFill>
                  <a:srgbClr val="C00000"/>
                </a:solidFill>
                <a:latin typeface="Cambria" pitchFamily="18" charset="0"/>
              </a:rPr>
              <a:t>few rights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Same Rights as Humans</a:t>
            </a:r>
            <a:endParaRPr lang="en-US" sz="4400" dirty="0"/>
          </a:p>
        </p:txBody>
      </p:sp>
      <p:sp>
        <p:nvSpPr>
          <p:cNvPr id="4" name="Text Box 2"/>
          <p:cNvSpPr txBox="1">
            <a:spLocks noChangeArrowheads="1"/>
          </p:cNvSpPr>
          <p:nvPr/>
        </p:nvSpPr>
        <p:spPr bwMode="auto">
          <a:xfrm>
            <a:off x="838200" y="1731963"/>
            <a:ext cx="7543800" cy="1384995"/>
          </a:xfrm>
          <a:prstGeom prst="rect">
            <a:avLst/>
          </a:prstGeom>
          <a:noFill/>
          <a:ln w="38100">
            <a:noFill/>
            <a:miter lim="800000"/>
            <a:headEnd/>
            <a:tailEnd/>
          </a:ln>
        </p:spPr>
        <p:txBody>
          <a:bodyPr wrap="square">
            <a:spAutoFit/>
          </a:bodyPr>
          <a:lstStyle/>
          <a:p>
            <a:pPr algn="l">
              <a:spcBef>
                <a:spcPct val="50000"/>
              </a:spcBef>
            </a:pPr>
            <a:r>
              <a:rPr lang="en-US" sz="2800" dirty="0">
                <a:solidFill>
                  <a:srgbClr val="C00000"/>
                </a:solidFill>
                <a:latin typeface="Cambria" pitchFamily="18" charset="0"/>
              </a:rPr>
              <a:t>Some animal rights supporters are at the other extreme—believing that </a:t>
            </a:r>
            <a:r>
              <a:rPr lang="en-US" sz="2800" b="1" dirty="0">
                <a:solidFill>
                  <a:srgbClr val="C00000"/>
                </a:solidFill>
                <a:latin typeface="Cambria" pitchFamily="18" charset="0"/>
              </a:rPr>
              <a:t>all</a:t>
            </a:r>
            <a:r>
              <a:rPr lang="en-US" sz="2800" dirty="0">
                <a:solidFill>
                  <a:srgbClr val="C00000"/>
                </a:solidFill>
                <a:latin typeface="Cambria" pitchFamily="18" charset="0"/>
              </a:rPr>
              <a:t> animals should have the same moral rights as humans.</a:t>
            </a:r>
          </a:p>
        </p:txBody>
      </p:sp>
      <p:sp>
        <p:nvSpPr>
          <p:cNvPr id="5" name="Text Box 3"/>
          <p:cNvSpPr txBox="1">
            <a:spLocks noChangeArrowheads="1"/>
          </p:cNvSpPr>
          <p:nvPr/>
        </p:nvSpPr>
        <p:spPr bwMode="auto">
          <a:xfrm>
            <a:off x="838200" y="3200400"/>
            <a:ext cx="7399296" cy="954107"/>
          </a:xfrm>
          <a:prstGeom prst="rect">
            <a:avLst/>
          </a:prstGeom>
          <a:noFill/>
          <a:ln w="38100">
            <a:noFill/>
            <a:miter lim="800000"/>
            <a:headEnd/>
            <a:tailEnd/>
          </a:ln>
        </p:spPr>
        <p:txBody>
          <a:bodyPr wrap="square">
            <a:spAutoFit/>
          </a:bodyPr>
          <a:lstStyle/>
          <a:p>
            <a:pPr algn="l">
              <a:spcBef>
                <a:spcPct val="50000"/>
              </a:spcBef>
            </a:pPr>
            <a:r>
              <a:rPr lang="en-US" sz="2800" dirty="0">
                <a:latin typeface="Cambria" pitchFamily="18" charset="0"/>
              </a:rPr>
              <a:t>This </a:t>
            </a:r>
            <a:r>
              <a:rPr lang="en-US" sz="2800" b="1" dirty="0">
                <a:latin typeface="Cambria" pitchFamily="18" charset="0"/>
              </a:rPr>
              <a:t>belief system</a:t>
            </a:r>
            <a:r>
              <a:rPr lang="en-US" sz="2800" dirty="0">
                <a:latin typeface="Cambria" pitchFamily="18" charset="0"/>
              </a:rPr>
              <a:t> suggests that animals should have the </a:t>
            </a:r>
            <a:r>
              <a:rPr lang="en-US" sz="2800" b="1" dirty="0">
                <a:latin typeface="Cambria" pitchFamily="18" charset="0"/>
              </a:rPr>
              <a:t>same rights as humans</a:t>
            </a:r>
            <a:r>
              <a:rPr lang="en-US" sz="2800" dirty="0">
                <a:latin typeface="Cambria" pitchFamily="18" charset="0"/>
              </a:rPr>
              <a:t>.  </a:t>
            </a:r>
          </a:p>
        </p:txBody>
      </p:sp>
      <p:cxnSp>
        <p:nvCxnSpPr>
          <p:cNvPr id="7" name="Straight Connector 6"/>
          <p:cNvCxnSpPr/>
          <p:nvPr/>
        </p:nvCxnSpPr>
        <p:spPr>
          <a:xfrm>
            <a:off x="1066800" y="4876800"/>
            <a:ext cx="6858000"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onut 8"/>
          <p:cNvSpPr/>
          <p:nvPr/>
        </p:nvSpPr>
        <p:spPr>
          <a:xfrm>
            <a:off x="7848600" y="4495800"/>
            <a:ext cx="685800" cy="685800"/>
          </a:xfrm>
          <a:prstGeom prst="donut">
            <a:avLst/>
          </a:prstGeom>
          <a:solidFill>
            <a:srgbClr val="1992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1" name="Text Box 3"/>
          <p:cNvSpPr txBox="1">
            <a:spLocks noChangeArrowheads="1"/>
          </p:cNvSpPr>
          <p:nvPr/>
        </p:nvSpPr>
        <p:spPr bwMode="auto">
          <a:xfrm>
            <a:off x="2667000" y="5562600"/>
            <a:ext cx="3789362" cy="523220"/>
          </a:xfrm>
          <a:prstGeom prst="rect">
            <a:avLst/>
          </a:prstGeom>
          <a:noFill/>
          <a:ln w="9525">
            <a:noFill/>
            <a:miter lim="800000"/>
            <a:headEnd/>
            <a:tailEnd/>
          </a:ln>
        </p:spPr>
        <p:txBody>
          <a:bodyPr>
            <a:spAutoFit/>
          </a:bodyPr>
          <a:lstStyle/>
          <a:p>
            <a:pPr algn="ctr">
              <a:spcBef>
                <a:spcPct val="50000"/>
              </a:spcBef>
            </a:pPr>
            <a:r>
              <a:rPr lang="en-US" sz="2800" b="1" i="1" dirty="0">
                <a:latin typeface="Cambria" pitchFamily="18" charset="0"/>
              </a:rPr>
              <a:t>Rights for Animals</a:t>
            </a:r>
          </a:p>
        </p:txBody>
      </p:sp>
      <p:sp>
        <p:nvSpPr>
          <p:cNvPr id="23" name="Text Box 5"/>
          <p:cNvSpPr txBox="1">
            <a:spLocks noChangeArrowheads="1"/>
          </p:cNvSpPr>
          <p:nvPr/>
        </p:nvSpPr>
        <p:spPr bwMode="auto">
          <a:xfrm>
            <a:off x="7315200" y="5200650"/>
            <a:ext cx="1795463" cy="369332"/>
          </a:xfrm>
          <a:prstGeom prst="rect">
            <a:avLst/>
          </a:prstGeom>
          <a:noFill/>
          <a:ln w="9525">
            <a:noFill/>
            <a:miter lim="800000"/>
            <a:headEnd/>
            <a:tailEnd/>
          </a:ln>
        </p:spPr>
        <p:txBody>
          <a:bodyPr wrap="square">
            <a:spAutoFit/>
          </a:bodyPr>
          <a:lstStyle/>
          <a:p>
            <a:pPr algn="ctr">
              <a:spcBef>
                <a:spcPct val="50000"/>
              </a:spcBef>
            </a:pPr>
            <a:r>
              <a:rPr lang="en-US" b="1" dirty="0" smtClean="0">
                <a:solidFill>
                  <a:srgbClr val="199210"/>
                </a:solidFill>
                <a:latin typeface="Cambria" pitchFamily="18" charset="0"/>
              </a:rPr>
              <a:t>many rights</a:t>
            </a:r>
            <a:endParaRPr lang="en-US" b="1" dirty="0">
              <a:solidFill>
                <a:srgbClr val="199210"/>
              </a:solidFill>
              <a:latin typeface="Cambri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solidFill>
                  <a:srgbClr val="A17301"/>
                </a:solidFill>
              </a:rPr>
              <a:t>Animal Rights</a:t>
            </a:r>
            <a:endParaRPr lang="en-US" sz="4400" dirty="0">
              <a:solidFill>
                <a:srgbClr val="A17301"/>
              </a:solidFill>
            </a:endParaRPr>
          </a:p>
        </p:txBody>
      </p:sp>
      <p:sp>
        <p:nvSpPr>
          <p:cNvPr id="4" name="Text Box 2"/>
          <p:cNvSpPr txBox="1">
            <a:spLocks noChangeArrowheads="1"/>
          </p:cNvSpPr>
          <p:nvPr/>
        </p:nvSpPr>
        <p:spPr bwMode="auto">
          <a:xfrm>
            <a:off x="609600" y="1586805"/>
            <a:ext cx="7924800" cy="1384995"/>
          </a:xfrm>
          <a:prstGeom prst="rect">
            <a:avLst/>
          </a:prstGeom>
          <a:noFill/>
          <a:ln w="38100">
            <a:noFill/>
            <a:miter lim="800000"/>
            <a:headEnd/>
            <a:tailEnd/>
          </a:ln>
        </p:spPr>
        <p:txBody>
          <a:bodyPr wrap="square">
            <a:spAutoFit/>
          </a:bodyPr>
          <a:lstStyle/>
          <a:p>
            <a:pPr algn="l">
              <a:spcBef>
                <a:spcPct val="50000"/>
              </a:spcBef>
            </a:pPr>
            <a:r>
              <a:rPr lang="en-US" sz="2800" dirty="0">
                <a:solidFill>
                  <a:srgbClr val="C00000"/>
                </a:solidFill>
                <a:latin typeface="Cambria" pitchFamily="18" charset="0"/>
              </a:rPr>
              <a:t>Most zoo &amp; aquarium professionals fall somewhere along the middle of the continuum, believing that animals have the</a:t>
            </a:r>
            <a:r>
              <a:rPr lang="en-US" sz="2800" i="1" dirty="0">
                <a:solidFill>
                  <a:srgbClr val="C00000"/>
                </a:solidFill>
                <a:latin typeface="Cambria" pitchFamily="18" charset="0"/>
              </a:rPr>
              <a:t> right to humane care.</a:t>
            </a:r>
            <a:endParaRPr lang="en-US" sz="2800" dirty="0">
              <a:solidFill>
                <a:srgbClr val="C00000"/>
              </a:solidFill>
              <a:latin typeface="Cambria" pitchFamily="18" charset="0"/>
            </a:endParaRPr>
          </a:p>
        </p:txBody>
      </p:sp>
      <p:sp>
        <p:nvSpPr>
          <p:cNvPr id="5" name="Text Box 3"/>
          <p:cNvSpPr txBox="1">
            <a:spLocks noChangeArrowheads="1"/>
          </p:cNvSpPr>
          <p:nvPr/>
        </p:nvSpPr>
        <p:spPr bwMode="auto">
          <a:xfrm>
            <a:off x="609600" y="3060918"/>
            <a:ext cx="8153400" cy="1292662"/>
          </a:xfrm>
          <a:prstGeom prst="rect">
            <a:avLst/>
          </a:prstGeom>
          <a:noFill/>
          <a:ln w="38100">
            <a:noFill/>
            <a:miter lim="800000"/>
            <a:headEnd/>
            <a:tailEnd/>
          </a:ln>
        </p:spPr>
        <p:txBody>
          <a:bodyPr wrap="square">
            <a:spAutoFit/>
          </a:bodyPr>
          <a:lstStyle/>
          <a:p>
            <a:pPr algn="l">
              <a:spcBef>
                <a:spcPct val="50000"/>
              </a:spcBef>
            </a:pPr>
            <a:r>
              <a:rPr lang="en-US" sz="2600" dirty="0">
                <a:latin typeface="Cambria" pitchFamily="18" charset="0"/>
              </a:rPr>
              <a:t>Our individual </a:t>
            </a:r>
            <a:r>
              <a:rPr lang="en-US" sz="2600" b="1" dirty="0">
                <a:latin typeface="Cambria" pitchFamily="18" charset="0"/>
              </a:rPr>
              <a:t>belief systems</a:t>
            </a:r>
            <a:r>
              <a:rPr lang="en-US" sz="2600" dirty="0">
                <a:latin typeface="Cambria" pitchFamily="18" charset="0"/>
              </a:rPr>
              <a:t>—based on our individual experience, education, culture, religion, etc.—give us our varying opinions on the rights  of animals. </a:t>
            </a:r>
          </a:p>
        </p:txBody>
      </p:sp>
      <p:cxnSp>
        <p:nvCxnSpPr>
          <p:cNvPr id="7" name="Straight Connector 6"/>
          <p:cNvCxnSpPr/>
          <p:nvPr/>
        </p:nvCxnSpPr>
        <p:spPr>
          <a:xfrm>
            <a:off x="1066800" y="5098018"/>
            <a:ext cx="6858000"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quot;No&quot; Symbol 7"/>
          <p:cNvSpPr/>
          <p:nvPr/>
        </p:nvSpPr>
        <p:spPr>
          <a:xfrm>
            <a:off x="457200" y="4717018"/>
            <a:ext cx="685800" cy="685800"/>
          </a:xfrm>
          <a:prstGeom prst="noSmoking">
            <a:avLst/>
          </a:prstGeom>
          <a:solidFill>
            <a:srgbClr val="C00000"/>
          </a:solidFill>
          <a:ln>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Donut 8"/>
          <p:cNvSpPr/>
          <p:nvPr/>
        </p:nvSpPr>
        <p:spPr>
          <a:xfrm>
            <a:off x="7848600" y="4717018"/>
            <a:ext cx="685800" cy="685800"/>
          </a:xfrm>
          <a:prstGeom prst="donut">
            <a:avLst/>
          </a:prstGeom>
          <a:solidFill>
            <a:srgbClr val="1992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5" name="Flowchart: Connector 14"/>
          <p:cNvSpPr/>
          <p:nvPr/>
        </p:nvSpPr>
        <p:spPr>
          <a:xfrm>
            <a:off x="4343400" y="4945618"/>
            <a:ext cx="304800" cy="304800"/>
          </a:xfrm>
          <a:prstGeom prst="flowChartConnector">
            <a:avLst/>
          </a:prstGeom>
          <a:solidFill>
            <a:srgbClr val="A173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lowchart: Connector 15"/>
          <p:cNvSpPr/>
          <p:nvPr/>
        </p:nvSpPr>
        <p:spPr>
          <a:xfrm>
            <a:off x="4953000" y="4945618"/>
            <a:ext cx="304800" cy="304800"/>
          </a:xfrm>
          <a:prstGeom prst="flowChartConnector">
            <a:avLst/>
          </a:prstGeom>
          <a:solidFill>
            <a:srgbClr val="A173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lowchart: Connector 16"/>
          <p:cNvSpPr/>
          <p:nvPr/>
        </p:nvSpPr>
        <p:spPr>
          <a:xfrm>
            <a:off x="5562600" y="4945618"/>
            <a:ext cx="304800" cy="304800"/>
          </a:xfrm>
          <a:prstGeom prst="flowChartConnector">
            <a:avLst/>
          </a:prstGeom>
          <a:solidFill>
            <a:srgbClr val="A173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lowchart: Connector 17"/>
          <p:cNvSpPr/>
          <p:nvPr/>
        </p:nvSpPr>
        <p:spPr>
          <a:xfrm>
            <a:off x="6172200" y="4945618"/>
            <a:ext cx="304800" cy="304800"/>
          </a:xfrm>
          <a:prstGeom prst="flowChartConnector">
            <a:avLst/>
          </a:prstGeom>
          <a:solidFill>
            <a:srgbClr val="A173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lowchart: Connector 18"/>
          <p:cNvSpPr/>
          <p:nvPr/>
        </p:nvSpPr>
        <p:spPr>
          <a:xfrm>
            <a:off x="6781800" y="4945618"/>
            <a:ext cx="304800" cy="304800"/>
          </a:xfrm>
          <a:prstGeom prst="flowChartConnector">
            <a:avLst/>
          </a:prstGeom>
          <a:solidFill>
            <a:srgbClr val="A173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lowchart: Connector 19"/>
          <p:cNvSpPr/>
          <p:nvPr/>
        </p:nvSpPr>
        <p:spPr>
          <a:xfrm>
            <a:off x="7391400" y="4945618"/>
            <a:ext cx="304800" cy="304800"/>
          </a:xfrm>
          <a:prstGeom prst="flowChartConnector">
            <a:avLst/>
          </a:prstGeom>
          <a:solidFill>
            <a:srgbClr val="A173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 Box 3"/>
          <p:cNvSpPr txBox="1">
            <a:spLocks noChangeArrowheads="1"/>
          </p:cNvSpPr>
          <p:nvPr/>
        </p:nvSpPr>
        <p:spPr bwMode="auto">
          <a:xfrm>
            <a:off x="2667000" y="5562600"/>
            <a:ext cx="3789362" cy="523220"/>
          </a:xfrm>
          <a:prstGeom prst="rect">
            <a:avLst/>
          </a:prstGeom>
          <a:noFill/>
          <a:ln w="9525">
            <a:noFill/>
            <a:miter lim="800000"/>
            <a:headEnd/>
            <a:tailEnd/>
          </a:ln>
        </p:spPr>
        <p:txBody>
          <a:bodyPr>
            <a:spAutoFit/>
          </a:bodyPr>
          <a:lstStyle/>
          <a:p>
            <a:pPr algn="ctr">
              <a:spcBef>
                <a:spcPct val="50000"/>
              </a:spcBef>
            </a:pPr>
            <a:r>
              <a:rPr lang="en-US" sz="2800" b="1" i="1" dirty="0">
                <a:latin typeface="Cambria" pitchFamily="18" charset="0"/>
              </a:rPr>
              <a:t>Rights for Animals</a:t>
            </a:r>
          </a:p>
        </p:txBody>
      </p:sp>
      <p:sp>
        <p:nvSpPr>
          <p:cNvPr id="22" name="Text Box 4"/>
          <p:cNvSpPr txBox="1">
            <a:spLocks noChangeArrowheads="1"/>
          </p:cNvSpPr>
          <p:nvPr/>
        </p:nvSpPr>
        <p:spPr bwMode="auto">
          <a:xfrm>
            <a:off x="228600" y="5421868"/>
            <a:ext cx="1371600" cy="369332"/>
          </a:xfrm>
          <a:prstGeom prst="rect">
            <a:avLst/>
          </a:prstGeom>
          <a:noFill/>
          <a:ln w="9525">
            <a:noFill/>
            <a:miter lim="800000"/>
            <a:headEnd/>
            <a:tailEnd/>
          </a:ln>
        </p:spPr>
        <p:txBody>
          <a:bodyPr wrap="square">
            <a:spAutoFit/>
          </a:bodyPr>
          <a:lstStyle/>
          <a:p>
            <a:pPr algn="ctr">
              <a:spcBef>
                <a:spcPct val="50000"/>
              </a:spcBef>
            </a:pPr>
            <a:r>
              <a:rPr lang="en-US" b="1" dirty="0">
                <a:solidFill>
                  <a:srgbClr val="C00000"/>
                </a:solidFill>
                <a:latin typeface="Cambria" pitchFamily="18" charset="0"/>
              </a:rPr>
              <a:t>few rights</a:t>
            </a:r>
          </a:p>
        </p:txBody>
      </p:sp>
      <p:sp>
        <p:nvSpPr>
          <p:cNvPr id="23" name="Text Box 5"/>
          <p:cNvSpPr txBox="1">
            <a:spLocks noChangeArrowheads="1"/>
          </p:cNvSpPr>
          <p:nvPr/>
        </p:nvSpPr>
        <p:spPr bwMode="auto">
          <a:xfrm>
            <a:off x="7315200" y="5421868"/>
            <a:ext cx="1795463" cy="369332"/>
          </a:xfrm>
          <a:prstGeom prst="rect">
            <a:avLst/>
          </a:prstGeom>
          <a:noFill/>
          <a:ln w="9525">
            <a:noFill/>
            <a:miter lim="800000"/>
            <a:headEnd/>
            <a:tailEnd/>
          </a:ln>
        </p:spPr>
        <p:txBody>
          <a:bodyPr wrap="square">
            <a:spAutoFit/>
          </a:bodyPr>
          <a:lstStyle/>
          <a:p>
            <a:pPr algn="ctr">
              <a:spcBef>
                <a:spcPct val="50000"/>
              </a:spcBef>
            </a:pPr>
            <a:r>
              <a:rPr lang="en-US" b="1" dirty="0" smtClean="0">
                <a:solidFill>
                  <a:srgbClr val="199210"/>
                </a:solidFill>
                <a:latin typeface="Cambria" pitchFamily="18" charset="0"/>
              </a:rPr>
              <a:t>many rights</a:t>
            </a:r>
            <a:endParaRPr lang="en-US" b="1" dirty="0">
              <a:solidFill>
                <a:srgbClr val="199210"/>
              </a:solidFill>
              <a:latin typeface="Cambri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solidFill>
                  <a:srgbClr val="1B1B87"/>
                </a:solidFill>
              </a:rPr>
              <a:t>Animal Welfare</a:t>
            </a:r>
            <a:endParaRPr lang="en-US" sz="4400" dirty="0">
              <a:solidFill>
                <a:srgbClr val="1B1B87"/>
              </a:solidFill>
            </a:endParaRPr>
          </a:p>
        </p:txBody>
      </p:sp>
      <p:sp>
        <p:nvSpPr>
          <p:cNvPr id="3" name="Content Placeholder 2"/>
          <p:cNvSpPr>
            <a:spLocks noGrp="1"/>
          </p:cNvSpPr>
          <p:nvPr>
            <p:ph sz="quarter" idx="1"/>
          </p:nvPr>
        </p:nvSpPr>
        <p:spPr>
          <a:xfrm>
            <a:off x="76200" y="1752600"/>
            <a:ext cx="8385048" cy="4572000"/>
          </a:xfrm>
        </p:spPr>
        <p:txBody>
          <a:bodyPr/>
          <a:lstStyle/>
          <a:p>
            <a:pPr>
              <a:buNone/>
            </a:pPr>
            <a:r>
              <a:rPr lang="en-US" dirty="0" smtClean="0">
                <a:solidFill>
                  <a:srgbClr val="C00000"/>
                </a:solidFill>
              </a:rPr>
              <a:t>	</a:t>
            </a:r>
            <a:r>
              <a:rPr lang="en-US" dirty="0" smtClean="0"/>
              <a:t>The </a:t>
            </a:r>
            <a:r>
              <a:rPr lang="en-US" dirty="0" smtClean="0">
                <a:solidFill>
                  <a:srgbClr val="A17301"/>
                </a:solidFill>
              </a:rPr>
              <a:t>Animal Welfare Committee </a:t>
            </a:r>
            <a:r>
              <a:rPr lang="en-US" dirty="0" smtClean="0"/>
              <a:t>defines it as a combination of an animal’s physical health and psychological well-being. </a:t>
            </a:r>
          </a:p>
          <a:p>
            <a:endParaRPr lang="en-US" dirty="0"/>
          </a:p>
        </p:txBody>
      </p:sp>
      <p:pic>
        <p:nvPicPr>
          <p:cNvPr id="5123" name="Picture 3"/>
          <p:cNvPicPr>
            <a:picLocks noChangeAspect="1" noChangeArrowheads="1"/>
          </p:cNvPicPr>
          <p:nvPr/>
        </p:nvPicPr>
        <p:blipFill>
          <a:blip r:embed="rId2" cstate="screen">
            <a:clrChange>
              <a:clrFrom>
                <a:srgbClr val="FFFFFF"/>
              </a:clrFrom>
              <a:clrTo>
                <a:srgbClr val="FFFFFF">
                  <a:alpha val="0"/>
                </a:srgbClr>
              </a:clrTo>
            </a:clrChange>
          </a:blip>
          <a:srcRect/>
          <a:stretch>
            <a:fillRect/>
          </a:stretch>
        </p:blipFill>
        <p:spPr bwMode="auto">
          <a:xfrm>
            <a:off x="7035045" y="304800"/>
            <a:ext cx="1194555" cy="1447800"/>
          </a:xfrm>
          <a:prstGeom prst="rect">
            <a:avLst/>
          </a:prstGeom>
          <a:noFill/>
          <a:ln w="9525">
            <a:noFill/>
            <a:miter lim="800000"/>
            <a:headEnd/>
            <a:tailEnd/>
          </a:ln>
        </p:spPr>
      </p:pic>
      <p:pic>
        <p:nvPicPr>
          <p:cNvPr id="5128" name="Picture 8" descr="C:\Documents and Settings\Ljlab\Local Settings\Temporary Internet Files\Content.IE5\HPGXCQIW\MP900406859[1].jpg"/>
          <p:cNvPicPr>
            <a:picLocks noChangeAspect="1" noChangeArrowheads="1"/>
          </p:cNvPicPr>
          <p:nvPr/>
        </p:nvPicPr>
        <p:blipFill>
          <a:blip r:embed="rId3" cstate="screen"/>
          <a:srcRect/>
          <a:stretch>
            <a:fillRect/>
          </a:stretch>
        </p:blipFill>
        <p:spPr bwMode="auto">
          <a:xfrm>
            <a:off x="6096000" y="3276600"/>
            <a:ext cx="2514600" cy="2514600"/>
          </a:xfrm>
          <a:prstGeom prst="rect">
            <a:avLst/>
          </a:prstGeom>
          <a:noFill/>
          <a:ln w="19050">
            <a:solidFill>
              <a:schemeClr val="tx1"/>
            </a:solidFill>
          </a:ln>
        </p:spPr>
      </p:pic>
      <p:sp>
        <p:nvSpPr>
          <p:cNvPr id="6" name="Content Placeholder 2"/>
          <p:cNvSpPr txBox="1">
            <a:spLocks/>
          </p:cNvSpPr>
          <p:nvPr/>
        </p:nvSpPr>
        <p:spPr bwMode="auto">
          <a:xfrm>
            <a:off x="76200" y="3505200"/>
            <a:ext cx="5715000" cy="2286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p>
            <a:pPr marL="273050" marR="0" lvl="0" indent="-273050" algn="l" defTabSz="914400" rtl="0" eaLnBrk="0" fontAlgn="base" latinLnBrk="0" hangingPunct="0">
              <a:lnSpc>
                <a:spcPct val="100000"/>
              </a:lnSpc>
              <a:spcBef>
                <a:spcPct val="20000"/>
              </a:spcBef>
              <a:spcAft>
                <a:spcPct val="0"/>
              </a:spcAft>
              <a:buClr>
                <a:schemeClr val="accent1"/>
              </a:buClr>
              <a:buSzPct val="85000"/>
              <a:buFont typeface="Wingdings 2" pitchFamily="18" charset="2"/>
              <a:buNone/>
              <a:tabLst/>
              <a:defRPr/>
            </a:pPr>
            <a:r>
              <a:rPr kumimoji="0" lang="en-US" sz="2800" b="0" i="0" u="none" strike="noStrike" kern="1200" cap="none" spc="0" normalizeH="0" baseline="0" noProof="0" dirty="0" smtClean="0">
                <a:ln>
                  <a:noFill/>
                </a:ln>
                <a:solidFill>
                  <a:schemeClr val="tx1"/>
                </a:solidFill>
                <a:effectLst/>
                <a:uLnTx/>
                <a:uFillTx/>
                <a:latin typeface="Cambria" pitchFamily="18" charset="0"/>
                <a:ea typeface="+mn-ea"/>
                <a:cs typeface="+mn-cs"/>
              </a:rPr>
              <a:t>	Animal welfare people believe that animals can be used for human purposes, but that they should be treated so that discomfort is kept to a minimum.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838200" y="2616200"/>
            <a:ext cx="6505575" cy="2870200"/>
          </a:xfrm>
          <a:prstGeom prst="rect">
            <a:avLst/>
          </a:prstGeom>
          <a:noFill/>
          <a:ln w="9525">
            <a:noFill/>
            <a:miter lim="800000"/>
            <a:headEnd/>
            <a:tailEnd/>
          </a:ln>
        </p:spPr>
        <p:txBody>
          <a:bodyPr>
            <a:spAutoFit/>
          </a:bodyPr>
          <a:lstStyle/>
          <a:p>
            <a:pPr algn="l">
              <a:spcBef>
                <a:spcPct val="50000"/>
              </a:spcBef>
              <a:buFontTx/>
              <a:buChar char="•"/>
              <a:tabLst>
                <a:tab pos="407988" algn="l"/>
              </a:tabLst>
            </a:pPr>
            <a:r>
              <a:rPr lang="en-US" sz="2600" b="1" dirty="0">
                <a:solidFill>
                  <a:srgbClr val="2A6D7D"/>
                </a:solidFill>
                <a:latin typeface="Cambria" pitchFamily="18" charset="0"/>
              </a:rPr>
              <a:t> nutrition</a:t>
            </a:r>
            <a:r>
              <a:rPr lang="en-US" sz="2600" dirty="0">
                <a:solidFill>
                  <a:srgbClr val="2A6D7D"/>
                </a:solidFill>
                <a:latin typeface="Cambria" pitchFamily="18" charset="0"/>
              </a:rPr>
              <a:t> </a:t>
            </a:r>
          </a:p>
          <a:p>
            <a:pPr algn="l">
              <a:spcBef>
                <a:spcPct val="50000"/>
              </a:spcBef>
              <a:buFontTx/>
              <a:buChar char="•"/>
              <a:tabLst>
                <a:tab pos="407988" algn="l"/>
              </a:tabLst>
            </a:pPr>
            <a:r>
              <a:rPr lang="en-US" sz="2600" b="1" dirty="0">
                <a:solidFill>
                  <a:srgbClr val="2A6D7D"/>
                </a:solidFill>
                <a:latin typeface="Cambria" pitchFamily="18" charset="0"/>
              </a:rPr>
              <a:t> exercise</a:t>
            </a:r>
            <a:r>
              <a:rPr lang="en-US" sz="2600" dirty="0">
                <a:solidFill>
                  <a:srgbClr val="2A6D7D"/>
                </a:solidFill>
                <a:latin typeface="Cambria" pitchFamily="18" charset="0"/>
              </a:rPr>
              <a:t> </a:t>
            </a:r>
          </a:p>
          <a:p>
            <a:pPr algn="l">
              <a:spcBef>
                <a:spcPct val="50000"/>
              </a:spcBef>
              <a:buFontTx/>
              <a:buChar char="•"/>
              <a:tabLst>
                <a:tab pos="407988" algn="l"/>
              </a:tabLst>
            </a:pPr>
            <a:r>
              <a:rPr lang="en-US" sz="2600" b="1" dirty="0">
                <a:solidFill>
                  <a:srgbClr val="2A6D7D"/>
                </a:solidFill>
                <a:latin typeface="Cambria" pitchFamily="18" charset="0"/>
              </a:rPr>
              <a:t> social groupings</a:t>
            </a:r>
            <a:endParaRPr lang="en-US" sz="2600" dirty="0">
              <a:solidFill>
                <a:srgbClr val="2A6D7D"/>
              </a:solidFill>
              <a:latin typeface="Cambria" pitchFamily="18" charset="0"/>
            </a:endParaRPr>
          </a:p>
          <a:p>
            <a:pPr algn="l">
              <a:spcBef>
                <a:spcPct val="50000"/>
              </a:spcBef>
              <a:buFontTx/>
              <a:buChar char="•"/>
              <a:tabLst>
                <a:tab pos="407988" algn="l"/>
              </a:tabLst>
            </a:pPr>
            <a:r>
              <a:rPr lang="en-US" sz="2600" b="1" dirty="0">
                <a:solidFill>
                  <a:srgbClr val="2A6D7D"/>
                </a:solidFill>
                <a:latin typeface="Cambria" pitchFamily="18" charset="0"/>
              </a:rPr>
              <a:t> veterinary care</a:t>
            </a:r>
            <a:r>
              <a:rPr lang="en-US" sz="2600" dirty="0">
                <a:solidFill>
                  <a:srgbClr val="2A6D7D"/>
                </a:solidFill>
                <a:latin typeface="Cambria" pitchFamily="18" charset="0"/>
              </a:rPr>
              <a:t> </a:t>
            </a:r>
          </a:p>
          <a:p>
            <a:pPr algn="l">
              <a:spcBef>
                <a:spcPct val="50000"/>
              </a:spcBef>
              <a:buFontTx/>
              <a:buChar char="•"/>
              <a:tabLst>
                <a:tab pos="407988" algn="l"/>
              </a:tabLst>
            </a:pPr>
            <a:r>
              <a:rPr lang="en-US" sz="2600" b="1" dirty="0">
                <a:solidFill>
                  <a:srgbClr val="2A6D7D"/>
                </a:solidFill>
                <a:latin typeface="Cambria" pitchFamily="18" charset="0"/>
              </a:rPr>
              <a:t> environmental conditions</a:t>
            </a:r>
            <a:r>
              <a:rPr lang="en-US" sz="2600" dirty="0">
                <a:solidFill>
                  <a:srgbClr val="2A6D7D"/>
                </a:solidFill>
                <a:latin typeface="Cambria" pitchFamily="18" charset="0"/>
              </a:rPr>
              <a:t> </a:t>
            </a:r>
          </a:p>
        </p:txBody>
      </p:sp>
      <p:sp>
        <p:nvSpPr>
          <p:cNvPr id="5" name="Rectangle 4"/>
          <p:cNvSpPr>
            <a:spLocks noChangeArrowheads="1"/>
          </p:cNvSpPr>
          <p:nvPr/>
        </p:nvSpPr>
        <p:spPr bwMode="auto">
          <a:xfrm>
            <a:off x="611188" y="1804987"/>
            <a:ext cx="5621091" cy="492443"/>
          </a:xfrm>
          <a:prstGeom prst="rect">
            <a:avLst/>
          </a:prstGeom>
          <a:noFill/>
          <a:ln w="9525">
            <a:noFill/>
            <a:miter lim="800000"/>
            <a:headEnd/>
            <a:tailEnd/>
          </a:ln>
        </p:spPr>
        <p:txBody>
          <a:bodyPr wrap="none">
            <a:spAutoFit/>
          </a:bodyPr>
          <a:lstStyle/>
          <a:p>
            <a:pPr>
              <a:spcBef>
                <a:spcPct val="50000"/>
              </a:spcBef>
            </a:pPr>
            <a:r>
              <a:rPr lang="en-US" sz="2600" dirty="0">
                <a:solidFill>
                  <a:srgbClr val="C00000"/>
                </a:solidFill>
                <a:latin typeface="Cambria" pitchFamily="18" charset="0"/>
              </a:rPr>
              <a:t>Physical Health involves </a:t>
            </a:r>
            <a:r>
              <a:rPr lang="en-US" sz="2600" dirty="0" smtClean="0">
                <a:solidFill>
                  <a:srgbClr val="C00000"/>
                </a:solidFill>
                <a:latin typeface="Cambria" pitchFamily="18" charset="0"/>
              </a:rPr>
              <a:t>appropriate…</a:t>
            </a:r>
            <a:endParaRPr lang="en-US" sz="2600" dirty="0">
              <a:solidFill>
                <a:srgbClr val="C00000"/>
              </a:solidFill>
              <a:latin typeface="Cambria" pitchFamily="18" charset="0"/>
            </a:endParaRPr>
          </a:p>
        </p:txBody>
      </p:sp>
      <p:pic>
        <p:nvPicPr>
          <p:cNvPr id="7" name="Picture 9"/>
          <p:cNvPicPr>
            <a:picLocks noChangeAspect="1" noChangeArrowheads="1"/>
          </p:cNvPicPr>
          <p:nvPr/>
        </p:nvPicPr>
        <p:blipFill>
          <a:blip r:embed="rId2" cstate="screen"/>
          <a:srcRect/>
          <a:stretch>
            <a:fillRect/>
          </a:stretch>
        </p:blipFill>
        <p:spPr bwMode="auto">
          <a:xfrm>
            <a:off x="4610164" y="2438400"/>
            <a:ext cx="1695386" cy="2438400"/>
          </a:xfrm>
          <a:prstGeom prst="rect">
            <a:avLst/>
          </a:prstGeom>
          <a:noFill/>
          <a:ln w="19050">
            <a:solidFill>
              <a:schemeClr val="tx1"/>
            </a:solidFill>
            <a:miter lim="800000"/>
            <a:headEnd/>
            <a:tailEnd/>
          </a:ln>
        </p:spPr>
      </p:pic>
      <p:pic>
        <p:nvPicPr>
          <p:cNvPr id="8" name="Picture 10"/>
          <p:cNvPicPr>
            <a:picLocks noChangeAspect="1" noChangeArrowheads="1"/>
          </p:cNvPicPr>
          <p:nvPr/>
        </p:nvPicPr>
        <p:blipFill>
          <a:blip r:embed="rId3" cstate="screen"/>
          <a:srcRect/>
          <a:stretch>
            <a:fillRect/>
          </a:stretch>
        </p:blipFill>
        <p:spPr bwMode="auto">
          <a:xfrm>
            <a:off x="6457950" y="1676401"/>
            <a:ext cx="2305050" cy="1535164"/>
          </a:xfrm>
          <a:prstGeom prst="rect">
            <a:avLst/>
          </a:prstGeom>
          <a:noFill/>
          <a:ln w="19050">
            <a:solidFill>
              <a:schemeClr val="tx1"/>
            </a:solidFill>
            <a:miter lim="800000"/>
            <a:headEnd/>
            <a:tailEnd/>
          </a:ln>
        </p:spPr>
      </p:pic>
      <p:pic>
        <p:nvPicPr>
          <p:cNvPr id="9" name="Picture 11"/>
          <p:cNvPicPr>
            <a:picLocks noChangeAspect="1" noChangeArrowheads="1"/>
          </p:cNvPicPr>
          <p:nvPr/>
        </p:nvPicPr>
        <p:blipFill>
          <a:blip r:embed="rId4" cstate="screen"/>
          <a:srcRect/>
          <a:stretch>
            <a:fillRect/>
          </a:stretch>
        </p:blipFill>
        <p:spPr bwMode="auto">
          <a:xfrm>
            <a:off x="6457950" y="3352800"/>
            <a:ext cx="2286000" cy="1714500"/>
          </a:xfrm>
          <a:prstGeom prst="rect">
            <a:avLst/>
          </a:prstGeom>
          <a:noFill/>
          <a:ln w="19050">
            <a:solidFill>
              <a:schemeClr val="tx1"/>
            </a:solidFill>
            <a:miter lim="800000"/>
            <a:headEnd/>
            <a:tailEnd/>
          </a:ln>
        </p:spPr>
      </p:pic>
      <p:sp>
        <p:nvSpPr>
          <p:cNvPr id="10" name="Title 1"/>
          <p:cNvSpPr txBox="1">
            <a:spLocks/>
          </p:cNvSpPr>
          <p:nvPr/>
        </p:nvSpPr>
        <p:spPr>
          <a:xfrm>
            <a:off x="304800" y="307975"/>
            <a:ext cx="8534400" cy="758825"/>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400" b="1" i="0" u="none" strike="noStrike" kern="1200" cap="none" spc="0" normalizeH="0" baseline="0" noProof="0" dirty="0" smtClean="0">
                <a:ln>
                  <a:noFill/>
                </a:ln>
                <a:solidFill>
                  <a:srgbClr val="A17301"/>
                </a:solidFill>
                <a:effectLst/>
                <a:uLnTx/>
                <a:uFillTx/>
                <a:latin typeface="Cambria" pitchFamily="18" charset="0"/>
                <a:ea typeface="+mj-ea"/>
                <a:cs typeface="+mj-cs"/>
              </a:rPr>
              <a:t>Animal Welfare</a:t>
            </a:r>
            <a:endParaRPr kumimoji="0" lang="en-US" sz="4400" b="1" i="0" u="none" strike="noStrike" kern="1200" cap="none" spc="0" normalizeH="0" baseline="0" noProof="0" dirty="0">
              <a:ln>
                <a:noFill/>
              </a:ln>
              <a:solidFill>
                <a:srgbClr val="A17301"/>
              </a:solidFill>
              <a:effectLst/>
              <a:uLnTx/>
              <a:uFillTx/>
              <a:latin typeface="Cambria" pitchFamily="18" charset="0"/>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533400" y="2514600"/>
            <a:ext cx="7772400" cy="3093154"/>
          </a:xfrm>
          <a:prstGeom prst="rect">
            <a:avLst/>
          </a:prstGeom>
          <a:noFill/>
          <a:ln w="9525">
            <a:noFill/>
            <a:miter lim="800000"/>
            <a:headEnd/>
            <a:tailEnd/>
          </a:ln>
        </p:spPr>
        <p:txBody>
          <a:bodyPr wrap="square">
            <a:spAutoFit/>
          </a:bodyPr>
          <a:lstStyle/>
          <a:p>
            <a:pPr algn="l">
              <a:spcBef>
                <a:spcPct val="50000"/>
              </a:spcBef>
              <a:buFontTx/>
              <a:buChar char="•"/>
              <a:tabLst>
                <a:tab pos="347663" algn="l"/>
              </a:tabLst>
            </a:pPr>
            <a:r>
              <a:rPr lang="en-US" sz="2600" dirty="0">
                <a:solidFill>
                  <a:srgbClr val="C00000"/>
                </a:solidFill>
                <a:latin typeface="Cambria" pitchFamily="18" charset="0"/>
              </a:rPr>
              <a:t>	addressing animals’ </a:t>
            </a:r>
            <a:r>
              <a:rPr lang="en-US" sz="2600" b="1" dirty="0">
                <a:solidFill>
                  <a:srgbClr val="2A6D7D"/>
                </a:solidFill>
                <a:latin typeface="Cambria" pitchFamily="18" charset="0"/>
              </a:rPr>
              <a:t>motivational needs</a:t>
            </a:r>
          </a:p>
          <a:p>
            <a:pPr algn="l">
              <a:spcBef>
                <a:spcPct val="50000"/>
              </a:spcBef>
              <a:buFontTx/>
              <a:buChar char="•"/>
              <a:tabLst>
                <a:tab pos="347663" algn="l"/>
              </a:tabLst>
            </a:pPr>
            <a:r>
              <a:rPr lang="en-US" sz="2600" dirty="0">
                <a:solidFill>
                  <a:srgbClr val="C00000"/>
                </a:solidFill>
                <a:latin typeface="Cambria" pitchFamily="18" charset="0"/>
              </a:rPr>
              <a:t> 	providing animals with </a:t>
            </a:r>
            <a:r>
              <a:rPr lang="en-US" sz="2600" b="1" dirty="0">
                <a:solidFill>
                  <a:srgbClr val="2A6D7D"/>
                </a:solidFill>
                <a:latin typeface="Cambria" pitchFamily="18" charset="0"/>
              </a:rPr>
              <a:t>choice</a:t>
            </a:r>
            <a:r>
              <a:rPr lang="en-US" sz="2600" dirty="0">
                <a:solidFill>
                  <a:srgbClr val="C00000"/>
                </a:solidFill>
                <a:latin typeface="Cambria" pitchFamily="18" charset="0"/>
              </a:rPr>
              <a:t> and </a:t>
            </a:r>
            <a:r>
              <a:rPr lang="en-US" sz="2600" b="1" dirty="0">
                <a:solidFill>
                  <a:srgbClr val="2A6D7D"/>
                </a:solidFill>
                <a:latin typeface="Cambria" pitchFamily="18" charset="0"/>
              </a:rPr>
              <a:t>control</a:t>
            </a:r>
          </a:p>
          <a:p>
            <a:pPr algn="l">
              <a:spcBef>
                <a:spcPct val="50000"/>
              </a:spcBef>
              <a:buFontTx/>
              <a:buChar char="•"/>
              <a:tabLst>
                <a:tab pos="347663" algn="l"/>
              </a:tabLst>
            </a:pPr>
            <a:r>
              <a:rPr lang="en-US" sz="2600" dirty="0">
                <a:solidFill>
                  <a:srgbClr val="C00000"/>
                </a:solidFill>
                <a:latin typeface="Cambria" pitchFamily="18" charset="0"/>
              </a:rPr>
              <a:t> 	matching the environment to animals’ </a:t>
            </a:r>
            <a:r>
              <a:rPr lang="en-US" sz="2600" b="1" dirty="0">
                <a:solidFill>
                  <a:srgbClr val="2A6D7D"/>
                </a:solidFill>
                <a:latin typeface="Cambria" pitchFamily="18" charset="0"/>
              </a:rPr>
              <a:t>natural </a:t>
            </a:r>
            <a:r>
              <a:rPr lang="en-US" sz="2600" b="1" dirty="0" smtClean="0">
                <a:solidFill>
                  <a:srgbClr val="2A6D7D"/>
                </a:solidFill>
                <a:latin typeface="Cambria" pitchFamily="18" charset="0"/>
              </a:rPr>
              <a:t>	adaptations</a:t>
            </a:r>
            <a:endParaRPr lang="en-US" sz="2600" b="1" dirty="0">
              <a:solidFill>
                <a:srgbClr val="2A6D7D"/>
              </a:solidFill>
              <a:latin typeface="Cambria" pitchFamily="18" charset="0"/>
            </a:endParaRPr>
          </a:p>
          <a:p>
            <a:pPr algn="l">
              <a:spcBef>
                <a:spcPct val="50000"/>
              </a:spcBef>
              <a:buFontTx/>
              <a:buChar char="•"/>
              <a:tabLst>
                <a:tab pos="347663" algn="l"/>
              </a:tabLst>
            </a:pPr>
            <a:r>
              <a:rPr lang="en-US" sz="2600" dirty="0">
                <a:solidFill>
                  <a:srgbClr val="C00000"/>
                </a:solidFill>
                <a:latin typeface="Cambria" pitchFamily="18" charset="0"/>
              </a:rPr>
              <a:t> 	encouraging animals to develop and use their </a:t>
            </a:r>
            <a:r>
              <a:rPr lang="en-US" sz="2600" dirty="0" smtClean="0">
                <a:solidFill>
                  <a:srgbClr val="C00000"/>
                </a:solidFill>
                <a:latin typeface="Cambria" pitchFamily="18" charset="0"/>
              </a:rPr>
              <a:t>	</a:t>
            </a:r>
            <a:r>
              <a:rPr lang="en-US" sz="2600" b="1" dirty="0" smtClean="0">
                <a:solidFill>
                  <a:srgbClr val="2A6D7D"/>
                </a:solidFill>
                <a:latin typeface="Cambria" pitchFamily="18" charset="0"/>
              </a:rPr>
              <a:t>cognitive </a:t>
            </a:r>
            <a:r>
              <a:rPr lang="en-US" sz="2600" b="1" dirty="0">
                <a:solidFill>
                  <a:srgbClr val="2A6D7D"/>
                </a:solidFill>
                <a:latin typeface="Cambria" pitchFamily="18" charset="0"/>
              </a:rPr>
              <a:t>abilities</a:t>
            </a:r>
            <a:endParaRPr lang="en-US" sz="1600" b="1" dirty="0">
              <a:solidFill>
                <a:srgbClr val="2A6D7D"/>
              </a:solidFill>
              <a:latin typeface="Cambria" pitchFamily="18" charset="0"/>
            </a:endParaRPr>
          </a:p>
        </p:txBody>
      </p:sp>
      <p:sp>
        <p:nvSpPr>
          <p:cNvPr id="5" name="Rectangle 4"/>
          <p:cNvSpPr>
            <a:spLocks noChangeArrowheads="1"/>
          </p:cNvSpPr>
          <p:nvPr/>
        </p:nvSpPr>
        <p:spPr bwMode="auto">
          <a:xfrm>
            <a:off x="563563" y="1743959"/>
            <a:ext cx="5287473" cy="492443"/>
          </a:xfrm>
          <a:prstGeom prst="rect">
            <a:avLst/>
          </a:prstGeom>
          <a:noFill/>
          <a:ln w="9525">
            <a:noFill/>
            <a:miter lim="800000"/>
            <a:headEnd/>
            <a:tailEnd/>
          </a:ln>
        </p:spPr>
        <p:txBody>
          <a:bodyPr wrap="none">
            <a:spAutoFit/>
          </a:bodyPr>
          <a:lstStyle/>
          <a:p>
            <a:pPr>
              <a:spcBef>
                <a:spcPct val="50000"/>
              </a:spcBef>
            </a:pPr>
            <a:r>
              <a:rPr lang="en-US" sz="2600" dirty="0">
                <a:solidFill>
                  <a:srgbClr val="C00000"/>
                </a:solidFill>
                <a:latin typeface="Cambria" pitchFamily="18" charset="0"/>
              </a:rPr>
              <a:t>Psychological Well-Being </a:t>
            </a:r>
            <a:r>
              <a:rPr lang="en-US" sz="2600" dirty="0" smtClean="0">
                <a:solidFill>
                  <a:srgbClr val="C00000"/>
                </a:solidFill>
                <a:latin typeface="Cambria" pitchFamily="18" charset="0"/>
              </a:rPr>
              <a:t>involves… </a:t>
            </a:r>
            <a:endParaRPr lang="en-US" sz="2600" dirty="0">
              <a:solidFill>
                <a:srgbClr val="C00000"/>
              </a:solidFill>
              <a:latin typeface="Cambria" pitchFamily="18" charset="0"/>
            </a:endParaRPr>
          </a:p>
        </p:txBody>
      </p:sp>
      <p:sp>
        <p:nvSpPr>
          <p:cNvPr id="6" name="Title 1"/>
          <p:cNvSpPr txBox="1">
            <a:spLocks/>
          </p:cNvSpPr>
          <p:nvPr/>
        </p:nvSpPr>
        <p:spPr>
          <a:xfrm>
            <a:off x="304800" y="322262"/>
            <a:ext cx="8534400" cy="758825"/>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400" b="1" i="0" u="none" strike="noStrike" kern="1200" cap="none" spc="0" normalizeH="0" baseline="0" noProof="0" dirty="0" smtClean="0">
                <a:ln>
                  <a:noFill/>
                </a:ln>
                <a:solidFill>
                  <a:srgbClr val="A17301"/>
                </a:solidFill>
                <a:effectLst/>
                <a:uLnTx/>
                <a:uFillTx/>
                <a:latin typeface="Cambria" pitchFamily="18" charset="0"/>
                <a:ea typeface="+mj-ea"/>
                <a:cs typeface="+mj-cs"/>
              </a:rPr>
              <a:t>Animal Welfare</a:t>
            </a:r>
            <a:endParaRPr kumimoji="0" lang="en-US" sz="4400" b="1" i="0" u="none" strike="noStrike" kern="1200" cap="none" spc="0" normalizeH="0" baseline="0" noProof="0" dirty="0">
              <a:ln>
                <a:noFill/>
              </a:ln>
              <a:solidFill>
                <a:srgbClr val="A17301"/>
              </a:solidFill>
              <a:effectLst/>
              <a:uLnTx/>
              <a:uFillTx/>
              <a:latin typeface="Cambria" pitchFamily="18" charset="0"/>
              <a:ea typeface="+mj-ea"/>
              <a:cs typeface="+mj-cs"/>
            </a:endParaRPr>
          </a:p>
        </p:txBody>
      </p:sp>
      <p:pic>
        <p:nvPicPr>
          <p:cNvPr id="7" name="Picture 3"/>
          <p:cNvPicPr>
            <a:picLocks noChangeAspect="1" noChangeArrowheads="1"/>
          </p:cNvPicPr>
          <p:nvPr/>
        </p:nvPicPr>
        <p:blipFill>
          <a:blip r:embed="rId2" cstate="screen"/>
          <a:srcRect/>
          <a:stretch>
            <a:fillRect/>
          </a:stretch>
        </p:blipFill>
        <p:spPr bwMode="auto">
          <a:xfrm>
            <a:off x="7086600" y="381000"/>
            <a:ext cx="1644903" cy="2403268"/>
          </a:xfrm>
          <a:prstGeom prst="rect">
            <a:avLst/>
          </a:prstGeom>
          <a:noFill/>
          <a:ln w="19050">
            <a:solidFill>
              <a:schemeClr val="tx1"/>
            </a:solid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cstate="screen"/>
          <a:srcRect/>
          <a:stretch>
            <a:fillRect/>
          </a:stretch>
        </p:blipFill>
        <p:spPr bwMode="auto">
          <a:xfrm>
            <a:off x="5943600" y="4108450"/>
            <a:ext cx="2667000" cy="1758950"/>
          </a:xfrm>
          <a:prstGeom prst="rect">
            <a:avLst/>
          </a:prstGeom>
          <a:noFill/>
          <a:ln w="19050">
            <a:solidFill>
              <a:schemeClr val="tx1"/>
            </a:solidFill>
            <a:miter lim="800000"/>
            <a:headEnd/>
            <a:tailEnd/>
          </a:ln>
        </p:spPr>
      </p:pic>
      <p:pic>
        <p:nvPicPr>
          <p:cNvPr id="15370" name="Picture 10" descr="sockmonkeyangeldevil"/>
          <p:cNvPicPr>
            <a:picLocks noChangeAspect="1" noChangeArrowheads="1"/>
          </p:cNvPicPr>
          <p:nvPr/>
        </p:nvPicPr>
        <p:blipFill>
          <a:blip r:embed="rId3" cstate="screen"/>
          <a:srcRect/>
          <a:stretch>
            <a:fillRect/>
          </a:stretch>
        </p:blipFill>
        <p:spPr bwMode="auto">
          <a:xfrm>
            <a:off x="5943600" y="1676400"/>
            <a:ext cx="2667000" cy="2133600"/>
          </a:xfrm>
          <a:prstGeom prst="rect">
            <a:avLst/>
          </a:prstGeom>
          <a:noFill/>
          <a:ln w="19050">
            <a:solidFill>
              <a:schemeClr val="tx1"/>
            </a:solidFill>
            <a:miter lim="800000"/>
            <a:headEnd/>
            <a:tailEnd/>
          </a:ln>
        </p:spPr>
      </p:pic>
      <p:sp>
        <p:nvSpPr>
          <p:cNvPr id="15361" name="Title 1"/>
          <p:cNvSpPr>
            <a:spLocks noGrp="1"/>
          </p:cNvSpPr>
          <p:nvPr>
            <p:ph type="title"/>
          </p:nvPr>
        </p:nvSpPr>
        <p:spPr/>
        <p:txBody>
          <a:bodyPr/>
          <a:lstStyle/>
          <a:p>
            <a:pPr eaLnBrk="1" hangingPunct="1"/>
            <a:r>
              <a:rPr lang="en-US" sz="4400" dirty="0" smtClean="0">
                <a:solidFill>
                  <a:srgbClr val="C00000"/>
                </a:solidFill>
              </a:rPr>
              <a:t>What is Ethics?</a:t>
            </a:r>
          </a:p>
        </p:txBody>
      </p:sp>
      <p:sp>
        <p:nvSpPr>
          <p:cNvPr id="15362" name="Content Placeholder 2"/>
          <p:cNvSpPr>
            <a:spLocks noGrp="1"/>
          </p:cNvSpPr>
          <p:nvPr>
            <p:ph sz="quarter" idx="1"/>
          </p:nvPr>
        </p:nvSpPr>
        <p:spPr>
          <a:xfrm>
            <a:off x="377825" y="1676400"/>
            <a:ext cx="5565775" cy="4572000"/>
          </a:xfrm>
        </p:spPr>
        <p:txBody>
          <a:bodyPr/>
          <a:lstStyle/>
          <a:p>
            <a:pPr eaLnBrk="1" hangingPunct="1">
              <a:buFont typeface="Wingdings 2" pitchFamily="18" charset="2"/>
              <a:buNone/>
            </a:pPr>
            <a:r>
              <a:rPr lang="en-US" sz="2800" b="1" dirty="0" smtClean="0">
                <a:solidFill>
                  <a:srgbClr val="B45F07"/>
                </a:solidFill>
              </a:rPr>
              <a:t>Ethics</a:t>
            </a:r>
            <a:r>
              <a:rPr lang="en-US" sz="2400" dirty="0" smtClean="0">
                <a:solidFill>
                  <a:srgbClr val="B45F07"/>
                </a:solidFill>
              </a:rPr>
              <a:t>: </a:t>
            </a:r>
          </a:p>
          <a:p>
            <a:pPr eaLnBrk="1" hangingPunct="1"/>
            <a:r>
              <a:rPr lang="en-US" sz="2400" dirty="0" smtClean="0">
                <a:solidFill>
                  <a:srgbClr val="B45F07"/>
                </a:solidFill>
              </a:rPr>
              <a:t>looks at the moral source of human behavior </a:t>
            </a:r>
          </a:p>
          <a:p>
            <a:pPr marL="742950" lvl="1" indent="-285750" eaLnBrk="1" hangingPunct="1"/>
            <a:r>
              <a:rPr lang="en-US" sz="2000" dirty="0" smtClean="0">
                <a:solidFill>
                  <a:srgbClr val="B45F07"/>
                </a:solidFill>
              </a:rPr>
              <a:t>“Why do we act the way we do?”</a:t>
            </a:r>
          </a:p>
          <a:p>
            <a:pPr eaLnBrk="1" hangingPunct="1"/>
            <a:r>
              <a:rPr lang="en-US" sz="2400" dirty="0" smtClean="0">
                <a:solidFill>
                  <a:srgbClr val="B45F07"/>
                </a:solidFill>
              </a:rPr>
              <a:t>attempts to determine the best course of action when conflicting choices</a:t>
            </a:r>
          </a:p>
          <a:p>
            <a:pPr marL="742950" lvl="1" indent="-285750" eaLnBrk="1" hangingPunct="1"/>
            <a:r>
              <a:rPr lang="en-US" sz="2000" dirty="0" smtClean="0">
                <a:solidFill>
                  <a:srgbClr val="B45F07"/>
                </a:solidFill>
              </a:rPr>
              <a:t>“How do we decide what to do when people disagree about something?”</a:t>
            </a:r>
          </a:p>
          <a:p>
            <a:pPr eaLnBrk="1" hangingPunct="1"/>
            <a:r>
              <a:rPr lang="en-US" sz="2400" dirty="0" smtClean="0">
                <a:solidFill>
                  <a:srgbClr val="B45F07"/>
                </a:solidFill>
              </a:rPr>
              <a:t>is a key component to living within a society in a civilized way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36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2" presetClass="entr" presetSubtype="8" fill="hold" nodeType="clickEffect">
                                  <p:stCondLst>
                                    <p:cond delay="0"/>
                                  </p:stCondLst>
                                  <p:childTnLst>
                                    <p:set>
                                      <p:cBhvr>
                                        <p:cTn id="10" dur="1" fill="hold">
                                          <p:stCondLst>
                                            <p:cond delay="0"/>
                                          </p:stCondLst>
                                        </p:cTn>
                                        <p:tgtEl>
                                          <p:spTgt spid="15362">
                                            <p:txEl>
                                              <p:pRg st="2" end="2"/>
                                            </p:txEl>
                                          </p:spTgt>
                                        </p:tgtEl>
                                        <p:attrNameLst>
                                          <p:attrName>style.visibility</p:attrName>
                                        </p:attrNameLst>
                                      </p:cBhvr>
                                      <p:to>
                                        <p:strVal val="visible"/>
                                      </p:to>
                                    </p:set>
                                    <p:animEffect transition="in" filter="slide(fromLeft)">
                                      <p:cBhvr>
                                        <p:cTn id="11" dur="1000"/>
                                        <p:tgtEl>
                                          <p:spTgt spid="15362">
                                            <p:txEl>
                                              <p:pRg st="2" end="2"/>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15362">
                                            <p:txEl>
                                              <p:pRg st="3" end="3"/>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2" presetClass="entr" presetSubtype="8" fill="hold" nodeType="clickEffect">
                                  <p:stCondLst>
                                    <p:cond delay="0"/>
                                  </p:stCondLst>
                                  <p:childTnLst>
                                    <p:set>
                                      <p:cBhvr>
                                        <p:cTn id="19" dur="1" fill="hold">
                                          <p:stCondLst>
                                            <p:cond delay="0"/>
                                          </p:stCondLst>
                                        </p:cTn>
                                        <p:tgtEl>
                                          <p:spTgt spid="15362">
                                            <p:txEl>
                                              <p:pRg st="4" end="4"/>
                                            </p:txEl>
                                          </p:spTgt>
                                        </p:tgtEl>
                                        <p:attrNameLst>
                                          <p:attrName>style.visibility</p:attrName>
                                        </p:attrNameLst>
                                      </p:cBhvr>
                                      <p:to>
                                        <p:strVal val="visible"/>
                                      </p:to>
                                    </p:set>
                                    <p:animEffect transition="in" filter="slide(fromLeft)">
                                      <p:cBhvr>
                                        <p:cTn id="20" dur="1000"/>
                                        <p:tgtEl>
                                          <p:spTgt spid="15362">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536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2514600"/>
            <a:ext cx="9144000" cy="1524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Arrow Connector 13"/>
          <p:cNvCxnSpPr/>
          <p:nvPr/>
        </p:nvCxnSpPr>
        <p:spPr>
          <a:xfrm>
            <a:off x="609600" y="5106988"/>
            <a:ext cx="8077200" cy="1588"/>
          </a:xfrm>
          <a:prstGeom prst="straightConnector1">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32770" name="Rectangle 2"/>
          <p:cNvSpPr>
            <a:spLocks noChangeArrowheads="1"/>
          </p:cNvSpPr>
          <p:nvPr/>
        </p:nvSpPr>
        <p:spPr bwMode="auto">
          <a:xfrm>
            <a:off x="650874" y="2590800"/>
            <a:ext cx="7959726" cy="1311128"/>
          </a:xfrm>
          <a:prstGeom prst="rect">
            <a:avLst/>
          </a:prstGeom>
          <a:noFill/>
          <a:ln w="9525">
            <a:noFill/>
            <a:miter lim="800000"/>
            <a:headEnd/>
            <a:tailEnd/>
          </a:ln>
        </p:spPr>
        <p:txBody>
          <a:bodyPr wrap="square">
            <a:spAutoFit/>
          </a:bodyPr>
          <a:lstStyle/>
          <a:p>
            <a:pPr marL="914400" lvl="1" indent="-457200">
              <a:lnSpc>
                <a:spcPct val="110000"/>
              </a:lnSpc>
              <a:spcBef>
                <a:spcPct val="50000"/>
              </a:spcBef>
            </a:pPr>
            <a:r>
              <a:rPr lang="en-US" sz="2400" dirty="0">
                <a:latin typeface="Cambria" pitchFamily="18" charset="0"/>
              </a:rPr>
              <a:t>1. Animal welfare ranges on a continuum from </a:t>
            </a:r>
            <a:r>
              <a:rPr lang="en-US" sz="2400" b="1" dirty="0">
                <a:latin typeface="Cambria" pitchFamily="18" charset="0"/>
              </a:rPr>
              <a:t>very poor</a:t>
            </a:r>
            <a:r>
              <a:rPr lang="en-US" sz="2400" dirty="0">
                <a:latin typeface="Cambria" pitchFamily="18" charset="0"/>
              </a:rPr>
              <a:t> to </a:t>
            </a:r>
            <a:r>
              <a:rPr lang="en-US" sz="2400" b="1" dirty="0">
                <a:latin typeface="Cambria" pitchFamily="18" charset="0"/>
              </a:rPr>
              <a:t>very good</a:t>
            </a:r>
            <a:r>
              <a:rPr lang="en-US" sz="2400" dirty="0">
                <a:latin typeface="Cambria" pitchFamily="18" charset="0"/>
              </a:rPr>
              <a:t>. There are no clear dividing lines between “</a:t>
            </a:r>
            <a:r>
              <a:rPr lang="en-US" sz="2400" b="1" i="1" dirty="0">
                <a:latin typeface="Cambria" pitchFamily="18" charset="0"/>
              </a:rPr>
              <a:t>good” </a:t>
            </a:r>
            <a:r>
              <a:rPr lang="en-US" sz="2400" dirty="0">
                <a:latin typeface="Cambria" pitchFamily="18" charset="0"/>
              </a:rPr>
              <a:t>and</a:t>
            </a:r>
            <a:r>
              <a:rPr lang="en-US" sz="2400" b="1" i="1" dirty="0">
                <a:latin typeface="Cambria" pitchFamily="18" charset="0"/>
              </a:rPr>
              <a:t> “bad”</a:t>
            </a:r>
            <a:r>
              <a:rPr lang="en-US" sz="2400" dirty="0">
                <a:latin typeface="Cambria" pitchFamily="18" charset="0"/>
              </a:rPr>
              <a:t>.</a:t>
            </a:r>
            <a:r>
              <a:rPr lang="en-US" sz="2400" b="1" i="1" dirty="0">
                <a:latin typeface="Cambria" pitchFamily="18" charset="0"/>
              </a:rPr>
              <a:t> </a:t>
            </a:r>
            <a:endParaRPr lang="en-US" sz="2400" dirty="0">
              <a:latin typeface="Cambria" pitchFamily="18" charset="0"/>
            </a:endParaRPr>
          </a:p>
        </p:txBody>
      </p:sp>
      <p:sp>
        <p:nvSpPr>
          <p:cNvPr id="32771" name="Text Box 3"/>
          <p:cNvSpPr txBox="1">
            <a:spLocks noChangeArrowheads="1"/>
          </p:cNvSpPr>
          <p:nvPr/>
        </p:nvSpPr>
        <p:spPr bwMode="auto">
          <a:xfrm>
            <a:off x="914401" y="1455003"/>
            <a:ext cx="6705599" cy="830997"/>
          </a:xfrm>
          <a:prstGeom prst="rect">
            <a:avLst/>
          </a:prstGeom>
          <a:noFill/>
          <a:ln w="9525">
            <a:noFill/>
            <a:miter lim="800000"/>
            <a:headEnd/>
            <a:tailEnd/>
          </a:ln>
        </p:spPr>
        <p:txBody>
          <a:bodyPr wrap="square">
            <a:spAutoFit/>
          </a:bodyPr>
          <a:lstStyle/>
          <a:p>
            <a:pPr algn="l">
              <a:spcBef>
                <a:spcPct val="50000"/>
              </a:spcBef>
            </a:pPr>
            <a:r>
              <a:rPr lang="en-US" sz="2400" dirty="0">
                <a:solidFill>
                  <a:srgbClr val="C00000"/>
                </a:solidFill>
                <a:latin typeface="Cambria" pitchFamily="18" charset="0"/>
              </a:rPr>
              <a:t>To enhance animal welfare, we need to recognize </a:t>
            </a:r>
            <a:r>
              <a:rPr lang="en-US" sz="2400" b="1" dirty="0">
                <a:solidFill>
                  <a:srgbClr val="2A6D7D"/>
                </a:solidFill>
                <a:latin typeface="Cambria" pitchFamily="18" charset="0"/>
              </a:rPr>
              <a:t>five important points</a:t>
            </a:r>
            <a:r>
              <a:rPr lang="en-US" sz="2400" dirty="0">
                <a:solidFill>
                  <a:srgbClr val="C00000"/>
                </a:solidFill>
                <a:latin typeface="Cambria" pitchFamily="18" charset="0"/>
              </a:rPr>
              <a:t>:</a:t>
            </a:r>
            <a:r>
              <a:rPr lang="en-US" sz="2400" b="1" i="1" dirty="0">
                <a:solidFill>
                  <a:srgbClr val="C00000"/>
                </a:solidFill>
                <a:latin typeface="Cambria" pitchFamily="18" charset="0"/>
              </a:rPr>
              <a:t>   </a:t>
            </a:r>
            <a:r>
              <a:rPr lang="en-US" sz="2400" dirty="0">
                <a:solidFill>
                  <a:srgbClr val="C00000"/>
                </a:solidFill>
                <a:latin typeface="Cambria" pitchFamily="18" charset="0"/>
              </a:rPr>
              <a:t> </a:t>
            </a:r>
          </a:p>
        </p:txBody>
      </p:sp>
      <p:sp>
        <p:nvSpPr>
          <p:cNvPr id="7" name="Title 1"/>
          <p:cNvSpPr txBox="1">
            <a:spLocks/>
          </p:cNvSpPr>
          <p:nvPr/>
        </p:nvSpPr>
        <p:spPr>
          <a:xfrm>
            <a:off x="304800" y="307975"/>
            <a:ext cx="8534400" cy="758825"/>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400" b="1" i="0" u="none" strike="noStrike" kern="1200" cap="none" spc="0" normalizeH="0" baseline="0" noProof="0" dirty="0" smtClean="0">
                <a:ln>
                  <a:noFill/>
                </a:ln>
                <a:solidFill>
                  <a:srgbClr val="A17301"/>
                </a:solidFill>
                <a:effectLst/>
                <a:uLnTx/>
                <a:uFillTx/>
                <a:latin typeface="Cambria" pitchFamily="18" charset="0"/>
                <a:ea typeface="+mj-ea"/>
                <a:cs typeface="+mj-cs"/>
              </a:rPr>
              <a:t>Animal Welfare</a:t>
            </a:r>
            <a:endParaRPr kumimoji="0" lang="en-US" sz="4400" b="1" i="0" u="none" strike="noStrike" kern="1200" cap="none" spc="0" normalizeH="0" baseline="0" noProof="0" dirty="0">
              <a:ln>
                <a:noFill/>
              </a:ln>
              <a:solidFill>
                <a:srgbClr val="A17301"/>
              </a:solidFill>
              <a:effectLst/>
              <a:uLnTx/>
              <a:uFillTx/>
              <a:latin typeface="Cambria" pitchFamily="18" charset="0"/>
              <a:ea typeface="+mj-ea"/>
              <a:cs typeface="+mj-cs"/>
            </a:endParaRPr>
          </a:p>
        </p:txBody>
      </p:sp>
      <p:pic>
        <p:nvPicPr>
          <p:cNvPr id="8195" name="Picture 3"/>
          <p:cNvPicPr>
            <a:picLocks noChangeAspect="1" noChangeArrowheads="1"/>
          </p:cNvPicPr>
          <p:nvPr/>
        </p:nvPicPr>
        <p:blipFill>
          <a:blip r:embed="rId4" cstate="screen"/>
          <a:srcRect/>
          <a:stretch>
            <a:fillRect/>
          </a:stretch>
        </p:blipFill>
        <p:spPr bwMode="auto">
          <a:xfrm>
            <a:off x="5562600" y="4267200"/>
            <a:ext cx="1828800" cy="1828800"/>
          </a:xfrm>
          <a:prstGeom prst="rect">
            <a:avLst/>
          </a:prstGeom>
          <a:noFill/>
          <a:ln w="9525">
            <a:noFill/>
            <a:miter lim="800000"/>
            <a:headEnd/>
            <a:tailEnd/>
          </a:ln>
        </p:spPr>
      </p:pic>
      <p:pic>
        <p:nvPicPr>
          <p:cNvPr id="8196" name="Picture 4"/>
          <p:cNvPicPr>
            <a:picLocks noChangeAspect="1" noChangeArrowheads="1"/>
          </p:cNvPicPr>
          <p:nvPr/>
        </p:nvPicPr>
        <p:blipFill>
          <a:blip r:embed="rId5" cstate="screen">
            <a:grayscl/>
            <a:lum bright="-10000" contrast="10000"/>
          </a:blip>
          <a:srcRect/>
          <a:stretch>
            <a:fillRect/>
          </a:stretch>
        </p:blipFill>
        <p:spPr bwMode="auto">
          <a:xfrm>
            <a:off x="1981200" y="4267200"/>
            <a:ext cx="1736203" cy="1828800"/>
          </a:xfrm>
          <a:prstGeom prst="rect">
            <a:avLst/>
          </a:prstGeom>
          <a:noFill/>
          <a:ln w="19050">
            <a:solidFill>
              <a:schemeClr val="tx1"/>
            </a:solidFill>
            <a:miter lim="800000"/>
            <a:headEnd/>
            <a:tailEnd/>
          </a:ln>
        </p:spPr>
      </p:pic>
    </p:spTree>
    <p:custDataLst>
      <p:tags r:id="rId1"/>
    </p:custDataLst>
  </p:cSld>
  <p:clrMapOvr>
    <a:masterClrMapping/>
  </p:clrMapOvr>
  <p:timing>
    <p:tnLst>
      <p:par>
        <p:cTn id="1" dur="indefinite" restart="never" nodeType="tmRoot"/>
      </p:par>
    </p:tnLst>
  </p:timing>
</p:sld>
</file>

<file path=ppt/slides/slide2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id="6" name="Rectangle 5"/>
          <p:cNvSpPr/>
          <p:nvPr/>
        </p:nvSpPr>
        <p:spPr>
          <a:xfrm>
            <a:off x="0" y="1447800"/>
            <a:ext cx="9144000" cy="1524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32770" name="Rectangle 2"/>
          <p:cNvSpPr>
            <a:spLocks noChangeArrowheads="1"/>
          </p:cNvSpPr>
          <p:nvPr/>
        </p:nvSpPr>
        <p:spPr bwMode="auto">
          <a:xfrm>
            <a:off x="762000" y="1752600"/>
            <a:ext cx="7578725" cy="904863"/>
          </a:xfrm>
          <a:prstGeom prst="rect">
            <a:avLst/>
          </a:prstGeom>
          <a:noFill/>
          <a:ln w="9525">
            <a:noFill/>
            <a:miter lim="800000"/>
            <a:headEnd/>
            <a:tailEnd/>
          </a:ln>
        </p:spPr>
        <p:txBody>
          <a:bodyPr wrap="square">
            <a:spAutoFit/>
          </a:bodyPr>
          <a:lstStyle/>
          <a:p>
            <a:pPr indent="-457200" lvl="1" marL="914400">
              <a:lnSpc>
                <a:spcPct val="110000"/>
              </a:lnSpc>
              <a:spcBef>
                <a:spcPct val="50000"/>
              </a:spcBef>
            </a:pPr>
            <a:r>
              <a:rPr dirty="0" lang="en-US" smtClean="0" sz="2400">
                <a:latin charset="0" pitchFamily="18" typeface="Cambria"/>
              </a:rPr>
              <a:t>2.  Animal welfare must be assessed at the individual animal level, not at the group or species level.</a:t>
            </a:r>
          </a:p>
        </p:txBody>
      </p:sp>
      <p:sp>
        <p:nvSpPr>
          <p:cNvPr id="7" name="Title 1"/>
          <p:cNvSpPr txBox="1">
            <a:spLocks/>
          </p:cNvSpPr>
          <p:nvPr/>
        </p:nvSpPr>
        <p:spPr>
          <a:xfrm>
            <a:off x="304800" y="307975"/>
            <a:ext cx="8534400" cy="758825"/>
          </a:xfrm>
          <a:prstGeom prst="rect">
            <a:avLst/>
          </a:prstGeom>
        </p:spPr>
        <p:txBody>
          <a:bodyPr/>
          <a:lstStyle/>
          <a:p>
            <a:pPr algn="ctr" defTabSz="914400" eaLnBrk="0" fontAlgn="base" hangingPunct="0" indent="0" latinLnBrk="0" lvl="0" marL="0" marR="0" rtl="0">
              <a:lnSpc>
                <a:spcPct val="100000"/>
              </a:lnSpc>
              <a:spcBef>
                <a:spcPct val="0"/>
              </a:spcBef>
              <a:spcAft>
                <a:spcPct val="0"/>
              </a:spcAft>
              <a:buClrTx/>
              <a:buSzTx/>
              <a:buFontTx/>
              <a:buNone/>
              <a:tabLst/>
              <a:defRPr/>
            </a:pPr>
            <a:r>
              <a:rPr b="1" baseline="0" cap="none" dirty="0" i="0" kern="1200" kumimoji="0" lang="en-US" noProof="0" normalizeH="0" smtClean="0" spc="0" strike="noStrike" sz="4400" u="none">
                <a:ln>
                  <a:noFill/>
                </a:ln>
                <a:solidFill>
                  <a:srgbClr val="A17301"/>
                </a:solidFill>
                <a:effectLst/>
                <a:uLnTx/>
                <a:uFillTx/>
                <a:latin charset="0" pitchFamily="18" typeface="Cambria"/>
                <a:ea typeface="+mj-ea"/>
                <a:cs typeface="+mj-cs"/>
              </a:rPr>
              <a:t>Animal Welfare</a:t>
            </a:r>
            <a:endParaRPr b="1" baseline="0" cap="none" dirty="0" i="0" kern="1200" kumimoji="0" lang="en-US" noProof="0" normalizeH="0" spc="0" strike="noStrike" sz="4400" u="none">
              <a:ln>
                <a:noFill/>
              </a:ln>
              <a:solidFill>
                <a:srgbClr val="A17301"/>
              </a:solidFill>
              <a:effectLst/>
              <a:uLnTx/>
              <a:uFillTx/>
              <a:latin charset="0" pitchFamily="18" typeface="Cambria"/>
              <a:ea typeface="+mj-ea"/>
              <a:cs typeface="+mj-cs"/>
            </a:endParaRPr>
          </a:p>
        </p:txBody>
      </p:sp>
      <p:pic>
        <p:nvPicPr>
          <p:cNvPr id="14" name="Picture 4"/>
          <p:cNvPicPr>
            <a:picLocks noChangeArrowheads="1" noChangeAspect="1"/>
          </p:cNvPicPr>
          <p:nvPr/>
        </p:nvPicPr>
        <p:blipFill>
          <a:blip cstate="screen" r:embed="rId4"/>
          <a:stretch>
            <a:fillRect/>
          </a:stretch>
        </p:blipFill>
        <p:spPr bwMode="auto">
          <a:xfrm>
            <a:off x="3048000" y="3238175"/>
            <a:ext cx="3048000" cy="2857825"/>
          </a:xfrm>
          <a:prstGeom prst="rect">
            <a:avLst/>
          </a:prstGeom>
          <a:noFill/>
          <a:ln w="9525">
            <a:noFill/>
            <a:miter lim="800000"/>
            <a:headEnd/>
            <a:tailEnd/>
          </a:ln>
        </p:spPr>
      </p:pic>
    </p:spTree>
    <p:custDataLst>
      <p:tags r:id="rId1"/>
    </p:custDataLst>
  </p:cSld>
  <p:clrMapOvr>
    <a:masterClrMapping/>
  </p:clrMapOvr>
  <p:timing>
    <p:tnLst>
      <p:par>
        <p:cTn dur="indefinite" id="1" nodeType="tmRoot" restart="never"/>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1828800"/>
            <a:ext cx="9144000" cy="1524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770" name="Rectangle 2"/>
          <p:cNvSpPr>
            <a:spLocks noChangeArrowheads="1"/>
          </p:cNvSpPr>
          <p:nvPr/>
        </p:nvSpPr>
        <p:spPr bwMode="auto">
          <a:xfrm>
            <a:off x="1066800" y="2143137"/>
            <a:ext cx="7239000" cy="904863"/>
          </a:xfrm>
          <a:prstGeom prst="rect">
            <a:avLst/>
          </a:prstGeom>
          <a:noFill/>
          <a:ln w="9525">
            <a:noFill/>
            <a:miter lim="800000"/>
            <a:headEnd/>
            <a:tailEnd/>
          </a:ln>
        </p:spPr>
        <p:txBody>
          <a:bodyPr wrap="square">
            <a:spAutoFit/>
          </a:bodyPr>
          <a:lstStyle/>
          <a:p>
            <a:pPr marL="914400" lvl="1" indent="-457200">
              <a:lnSpc>
                <a:spcPct val="110000"/>
              </a:lnSpc>
              <a:spcBef>
                <a:spcPct val="50000"/>
              </a:spcBef>
            </a:pPr>
            <a:r>
              <a:rPr lang="en-US" sz="2400" dirty="0" smtClean="0">
                <a:latin typeface="Cambria" pitchFamily="18" charset="0"/>
              </a:rPr>
              <a:t>3. Good welfare will look different for different individual animals - it’s relative, not absolute.  </a:t>
            </a:r>
          </a:p>
        </p:txBody>
      </p:sp>
      <p:sp>
        <p:nvSpPr>
          <p:cNvPr id="7" name="Title 1"/>
          <p:cNvSpPr txBox="1">
            <a:spLocks/>
          </p:cNvSpPr>
          <p:nvPr/>
        </p:nvSpPr>
        <p:spPr>
          <a:xfrm>
            <a:off x="304800" y="307975"/>
            <a:ext cx="8534400" cy="758825"/>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400" b="1" i="0" u="none" strike="noStrike" kern="1200" cap="none" spc="0" normalizeH="0" baseline="0" noProof="0" dirty="0" smtClean="0">
                <a:ln>
                  <a:noFill/>
                </a:ln>
                <a:solidFill>
                  <a:srgbClr val="A17301"/>
                </a:solidFill>
                <a:effectLst/>
                <a:uLnTx/>
                <a:uFillTx/>
                <a:latin typeface="Cambria" pitchFamily="18" charset="0"/>
                <a:ea typeface="+mj-ea"/>
                <a:cs typeface="+mj-cs"/>
              </a:rPr>
              <a:t>Animal Welfare</a:t>
            </a:r>
            <a:endParaRPr kumimoji="0" lang="en-US" sz="4400" b="1" i="0" u="none" strike="noStrike" kern="1200" cap="none" spc="0" normalizeH="0" baseline="0" noProof="0" dirty="0">
              <a:ln>
                <a:noFill/>
              </a:ln>
              <a:solidFill>
                <a:srgbClr val="A17301"/>
              </a:solidFill>
              <a:effectLst/>
              <a:uLnTx/>
              <a:uFillTx/>
              <a:latin typeface="Cambria" pitchFamily="18" charset="0"/>
              <a:ea typeface="+mj-ea"/>
              <a:cs typeface="+mj-cs"/>
            </a:endParaRPr>
          </a:p>
        </p:txBody>
      </p:sp>
      <p:pic>
        <p:nvPicPr>
          <p:cNvPr id="2050" name="Picture 2"/>
          <p:cNvPicPr>
            <a:picLocks noChangeAspect="1" noChangeArrowheads="1"/>
          </p:cNvPicPr>
          <p:nvPr/>
        </p:nvPicPr>
        <p:blipFill>
          <a:blip r:embed="rId4" cstate="screen"/>
          <a:srcRect/>
          <a:stretch>
            <a:fillRect/>
          </a:stretch>
        </p:blipFill>
        <p:spPr bwMode="auto">
          <a:xfrm>
            <a:off x="1219200" y="3352800"/>
            <a:ext cx="3505200" cy="3035431"/>
          </a:xfrm>
          <a:prstGeom prst="rect">
            <a:avLst/>
          </a:prstGeom>
          <a:noFill/>
          <a:ln w="9525">
            <a:noFill/>
            <a:miter lim="800000"/>
            <a:headEnd/>
            <a:tailEnd/>
          </a:ln>
        </p:spPr>
      </p:pic>
    </p:spTree>
    <p:custDataLst>
      <p:tags r:id="rId1"/>
    </p:custData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1981200"/>
            <a:ext cx="9144000" cy="1524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9" name="Picture 5"/>
          <p:cNvPicPr>
            <a:picLocks noChangeAspect="1" noChangeArrowheads="1"/>
          </p:cNvPicPr>
          <p:nvPr/>
        </p:nvPicPr>
        <p:blipFill>
          <a:blip r:embed="rId4" cstate="screen"/>
          <a:srcRect/>
          <a:stretch>
            <a:fillRect/>
          </a:stretch>
        </p:blipFill>
        <p:spPr bwMode="auto">
          <a:xfrm>
            <a:off x="4343400" y="3710859"/>
            <a:ext cx="3733800" cy="2689941"/>
          </a:xfrm>
          <a:prstGeom prst="rect">
            <a:avLst/>
          </a:prstGeom>
          <a:noFill/>
          <a:ln w="9525">
            <a:noFill/>
            <a:miter lim="800000"/>
            <a:headEnd/>
            <a:tailEnd/>
          </a:ln>
        </p:spPr>
      </p:pic>
      <p:sp>
        <p:nvSpPr>
          <p:cNvPr id="32770" name="Rectangle 2"/>
          <p:cNvSpPr>
            <a:spLocks noChangeArrowheads="1"/>
          </p:cNvSpPr>
          <p:nvPr/>
        </p:nvSpPr>
        <p:spPr bwMode="auto">
          <a:xfrm>
            <a:off x="879475" y="2209800"/>
            <a:ext cx="7426325" cy="904863"/>
          </a:xfrm>
          <a:prstGeom prst="rect">
            <a:avLst/>
          </a:prstGeom>
          <a:noFill/>
          <a:ln w="9525">
            <a:noFill/>
            <a:miter lim="800000"/>
            <a:headEnd/>
            <a:tailEnd/>
          </a:ln>
        </p:spPr>
        <p:txBody>
          <a:bodyPr wrap="square">
            <a:spAutoFit/>
          </a:bodyPr>
          <a:lstStyle/>
          <a:p>
            <a:pPr marL="914400" lvl="1" indent="-457200">
              <a:lnSpc>
                <a:spcPct val="110000"/>
              </a:lnSpc>
              <a:spcBef>
                <a:spcPct val="50000"/>
              </a:spcBef>
            </a:pPr>
            <a:r>
              <a:rPr lang="en-US" sz="2400" dirty="0" smtClean="0">
                <a:latin typeface="Cambria" pitchFamily="18" charset="0"/>
              </a:rPr>
              <a:t>4. There is no single measure of welfare - we need to look at multiple variables to assess welfare.</a:t>
            </a:r>
          </a:p>
        </p:txBody>
      </p:sp>
      <p:sp>
        <p:nvSpPr>
          <p:cNvPr id="7" name="Title 1"/>
          <p:cNvSpPr txBox="1">
            <a:spLocks/>
          </p:cNvSpPr>
          <p:nvPr/>
        </p:nvSpPr>
        <p:spPr>
          <a:xfrm>
            <a:off x="304800" y="307975"/>
            <a:ext cx="8534400" cy="758825"/>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400" b="1" i="0" u="none" strike="noStrike" kern="1200" cap="none" spc="0" normalizeH="0" baseline="0" noProof="0" dirty="0" smtClean="0">
                <a:ln>
                  <a:noFill/>
                </a:ln>
                <a:solidFill>
                  <a:srgbClr val="A17301"/>
                </a:solidFill>
                <a:effectLst/>
                <a:uLnTx/>
                <a:uFillTx/>
                <a:latin typeface="Cambria" pitchFamily="18" charset="0"/>
                <a:ea typeface="+mj-ea"/>
                <a:cs typeface="+mj-cs"/>
              </a:rPr>
              <a:t>Animal Welfare</a:t>
            </a:r>
            <a:endParaRPr kumimoji="0" lang="en-US" sz="4400" b="1" i="0" u="none" strike="noStrike" kern="1200" cap="none" spc="0" normalizeH="0" baseline="0" noProof="0" dirty="0">
              <a:ln>
                <a:noFill/>
              </a:ln>
              <a:solidFill>
                <a:srgbClr val="A17301"/>
              </a:solidFill>
              <a:effectLst/>
              <a:uLnTx/>
              <a:uFillTx/>
              <a:latin typeface="Cambria" pitchFamily="18" charset="0"/>
              <a:ea typeface="+mj-ea"/>
              <a:cs typeface="+mj-cs"/>
            </a:endParaRPr>
          </a:p>
        </p:txBody>
      </p:sp>
      <p:pic>
        <p:nvPicPr>
          <p:cNvPr id="1027" name="Picture 3"/>
          <p:cNvPicPr>
            <a:picLocks noChangeAspect="1" noChangeArrowheads="1"/>
          </p:cNvPicPr>
          <p:nvPr/>
        </p:nvPicPr>
        <p:blipFill>
          <a:blip r:embed="rId5" cstate="screen"/>
          <a:srcRect/>
          <a:stretch>
            <a:fillRect/>
          </a:stretch>
        </p:blipFill>
        <p:spPr bwMode="auto">
          <a:xfrm>
            <a:off x="762000" y="3810000"/>
            <a:ext cx="3505200" cy="2562797"/>
          </a:xfrm>
          <a:prstGeom prst="rect">
            <a:avLst/>
          </a:prstGeom>
          <a:noFill/>
          <a:ln w="9525">
            <a:noFill/>
            <a:miter lim="800000"/>
            <a:headEnd/>
            <a:tailEnd/>
          </a:ln>
        </p:spPr>
      </p:pic>
    </p:spTree>
    <p:custDataLst>
      <p:tags r:id="rId1"/>
    </p:custData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1752600"/>
            <a:ext cx="9144000" cy="20574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101" name="Picture 5"/>
          <p:cNvPicPr>
            <a:picLocks noChangeAspect="1" noChangeArrowheads="1"/>
          </p:cNvPicPr>
          <p:nvPr/>
        </p:nvPicPr>
        <p:blipFill>
          <a:blip r:embed="rId4" cstate="screen"/>
          <a:srcRect/>
          <a:stretch>
            <a:fillRect/>
          </a:stretch>
        </p:blipFill>
        <p:spPr bwMode="auto">
          <a:xfrm>
            <a:off x="6477000" y="4038600"/>
            <a:ext cx="2133600" cy="2346960"/>
          </a:xfrm>
          <a:prstGeom prst="rect">
            <a:avLst/>
          </a:prstGeom>
          <a:noFill/>
          <a:ln w="9525">
            <a:noFill/>
            <a:miter lim="800000"/>
            <a:headEnd/>
            <a:tailEnd/>
          </a:ln>
        </p:spPr>
      </p:pic>
      <p:pic>
        <p:nvPicPr>
          <p:cNvPr id="4100" name="Picture 4"/>
          <p:cNvPicPr>
            <a:picLocks noChangeAspect="1" noChangeArrowheads="1"/>
          </p:cNvPicPr>
          <p:nvPr/>
        </p:nvPicPr>
        <p:blipFill>
          <a:blip r:embed="rId5" cstate="screen">
            <a:clrChange>
              <a:clrFrom>
                <a:srgbClr val="FFFFFF"/>
              </a:clrFrom>
              <a:clrTo>
                <a:srgbClr val="FFFFFF">
                  <a:alpha val="0"/>
                </a:srgbClr>
              </a:clrTo>
            </a:clrChange>
          </a:blip>
          <a:srcRect/>
          <a:stretch>
            <a:fillRect/>
          </a:stretch>
        </p:blipFill>
        <p:spPr bwMode="auto">
          <a:xfrm>
            <a:off x="7729538" y="-75866"/>
            <a:ext cx="1414462" cy="1980866"/>
          </a:xfrm>
          <a:prstGeom prst="rect">
            <a:avLst/>
          </a:prstGeom>
          <a:noFill/>
          <a:ln w="9525">
            <a:noFill/>
            <a:miter lim="800000"/>
            <a:headEnd/>
            <a:tailEnd/>
          </a:ln>
        </p:spPr>
      </p:pic>
      <p:sp>
        <p:nvSpPr>
          <p:cNvPr id="32770" name="Rectangle 2"/>
          <p:cNvSpPr>
            <a:spLocks noChangeArrowheads="1"/>
          </p:cNvSpPr>
          <p:nvPr/>
        </p:nvSpPr>
        <p:spPr bwMode="auto">
          <a:xfrm>
            <a:off x="381000" y="1940207"/>
            <a:ext cx="8305800" cy="1717393"/>
          </a:xfrm>
          <a:prstGeom prst="rect">
            <a:avLst/>
          </a:prstGeom>
          <a:noFill/>
          <a:ln w="9525">
            <a:noFill/>
            <a:miter lim="800000"/>
            <a:headEnd/>
            <a:tailEnd/>
          </a:ln>
        </p:spPr>
        <p:txBody>
          <a:bodyPr wrap="square">
            <a:spAutoFit/>
          </a:bodyPr>
          <a:lstStyle/>
          <a:p>
            <a:pPr marL="914400" lvl="1" indent="-457200">
              <a:lnSpc>
                <a:spcPct val="110000"/>
              </a:lnSpc>
              <a:spcBef>
                <a:spcPct val="50000"/>
              </a:spcBef>
            </a:pPr>
            <a:r>
              <a:rPr lang="en-US" sz="2400" dirty="0" smtClean="0">
                <a:latin typeface="Cambria" pitchFamily="18" charset="0"/>
              </a:rPr>
              <a:t>5. Welfare is a quality of the animal - it is not something that we provide to animals (what we provide are appropriate conditions, the potential for animals to experience good welfare).</a:t>
            </a:r>
          </a:p>
        </p:txBody>
      </p:sp>
      <p:sp>
        <p:nvSpPr>
          <p:cNvPr id="7" name="Title 1"/>
          <p:cNvSpPr txBox="1">
            <a:spLocks/>
          </p:cNvSpPr>
          <p:nvPr/>
        </p:nvSpPr>
        <p:spPr>
          <a:xfrm>
            <a:off x="304800" y="307975"/>
            <a:ext cx="8534400" cy="758825"/>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400" b="1" i="0" u="none" strike="noStrike" kern="1200" cap="none" spc="0" normalizeH="0" baseline="0" noProof="0" dirty="0" smtClean="0">
                <a:ln>
                  <a:noFill/>
                </a:ln>
                <a:solidFill>
                  <a:srgbClr val="A17301"/>
                </a:solidFill>
                <a:effectLst/>
                <a:uLnTx/>
                <a:uFillTx/>
                <a:latin typeface="Cambria" pitchFamily="18" charset="0"/>
                <a:ea typeface="+mj-ea"/>
                <a:cs typeface="+mj-cs"/>
              </a:rPr>
              <a:t>Animal Welfare</a:t>
            </a:r>
            <a:endParaRPr kumimoji="0" lang="en-US" sz="4400" b="1" i="0" u="none" strike="noStrike" kern="1200" cap="none" spc="0" normalizeH="0" baseline="0" noProof="0" dirty="0">
              <a:ln>
                <a:noFill/>
              </a:ln>
              <a:solidFill>
                <a:srgbClr val="A17301"/>
              </a:solidFill>
              <a:effectLst/>
              <a:uLnTx/>
              <a:uFillTx/>
              <a:latin typeface="Cambria" pitchFamily="18" charset="0"/>
              <a:ea typeface="+mj-ea"/>
              <a:cs typeface="+mj-cs"/>
            </a:endParaRPr>
          </a:p>
        </p:txBody>
      </p:sp>
      <p:pic>
        <p:nvPicPr>
          <p:cNvPr id="4098" name="Picture 2"/>
          <p:cNvPicPr>
            <a:picLocks noChangeAspect="1" noChangeArrowheads="1"/>
          </p:cNvPicPr>
          <p:nvPr/>
        </p:nvPicPr>
        <p:blipFill>
          <a:blip r:embed="rId6" cstate="screen"/>
          <a:srcRect/>
          <a:stretch>
            <a:fillRect/>
          </a:stretch>
        </p:blipFill>
        <p:spPr bwMode="auto">
          <a:xfrm>
            <a:off x="381001" y="4495800"/>
            <a:ext cx="1867149" cy="1752600"/>
          </a:xfrm>
          <a:prstGeom prst="rect">
            <a:avLst/>
          </a:prstGeom>
          <a:noFill/>
          <a:ln w="9525">
            <a:noFill/>
            <a:miter lim="800000"/>
            <a:headEnd/>
            <a:tailEnd/>
          </a:ln>
        </p:spPr>
      </p:pic>
      <p:pic>
        <p:nvPicPr>
          <p:cNvPr id="4099" name="Picture 3"/>
          <p:cNvPicPr>
            <a:picLocks noChangeAspect="1" noChangeArrowheads="1"/>
          </p:cNvPicPr>
          <p:nvPr/>
        </p:nvPicPr>
        <p:blipFill>
          <a:blip r:embed="rId7" cstate="screen"/>
          <a:srcRect/>
          <a:stretch>
            <a:fillRect/>
          </a:stretch>
        </p:blipFill>
        <p:spPr bwMode="auto">
          <a:xfrm>
            <a:off x="381000" y="381000"/>
            <a:ext cx="1143000" cy="1143000"/>
          </a:xfrm>
          <a:prstGeom prst="rect">
            <a:avLst/>
          </a:prstGeom>
          <a:noFill/>
          <a:ln w="9525">
            <a:noFill/>
            <a:miter lim="800000"/>
            <a:headEnd/>
            <a:tailEnd/>
          </a:ln>
        </p:spPr>
      </p:pic>
      <p:pic>
        <p:nvPicPr>
          <p:cNvPr id="4102" name="Picture 6"/>
          <p:cNvPicPr>
            <a:picLocks noChangeAspect="1" noChangeArrowheads="1"/>
          </p:cNvPicPr>
          <p:nvPr/>
        </p:nvPicPr>
        <p:blipFill>
          <a:blip r:embed="rId8" cstate="screen"/>
          <a:srcRect/>
          <a:stretch>
            <a:fillRect/>
          </a:stretch>
        </p:blipFill>
        <p:spPr bwMode="auto">
          <a:xfrm>
            <a:off x="3048000" y="4724400"/>
            <a:ext cx="2514600" cy="1662430"/>
          </a:xfrm>
          <a:prstGeom prst="rect">
            <a:avLst/>
          </a:prstGeom>
          <a:noFill/>
          <a:ln w="9525">
            <a:noFill/>
            <a:miter lim="800000"/>
            <a:headEnd/>
            <a:tailEnd/>
          </a:ln>
        </p:spPr>
      </p:pic>
    </p:spTree>
    <p:custDataLst>
      <p:tags r:id="rId1"/>
    </p:custData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304800" y="322262"/>
            <a:ext cx="8534400" cy="758825"/>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400" b="1" i="0" u="none" strike="noStrike" kern="1200" cap="none" spc="0" normalizeH="0" baseline="0" noProof="0" dirty="0" smtClean="0">
                <a:ln>
                  <a:noFill/>
                </a:ln>
                <a:solidFill>
                  <a:srgbClr val="2A6D7D"/>
                </a:solidFill>
                <a:effectLst/>
                <a:uLnTx/>
                <a:uFillTx/>
                <a:latin typeface="Cambria" pitchFamily="18" charset="0"/>
                <a:ea typeface="+mj-ea"/>
                <a:cs typeface="+mj-cs"/>
              </a:rPr>
              <a:t>Animal Welfare Policy</a:t>
            </a:r>
            <a:endParaRPr kumimoji="0" lang="en-US" sz="4400" b="1" i="0" u="none" strike="noStrike" kern="1200" cap="none" spc="0" normalizeH="0" baseline="0" noProof="0" dirty="0">
              <a:ln>
                <a:noFill/>
              </a:ln>
              <a:solidFill>
                <a:srgbClr val="2A6D7D"/>
              </a:solidFill>
              <a:effectLst/>
              <a:uLnTx/>
              <a:uFillTx/>
              <a:latin typeface="Cambria" pitchFamily="18" charset="0"/>
              <a:ea typeface="+mj-ea"/>
              <a:cs typeface="+mj-cs"/>
            </a:endParaRPr>
          </a:p>
        </p:txBody>
      </p:sp>
      <p:sp>
        <p:nvSpPr>
          <p:cNvPr id="8" name="Content Placeholder 2"/>
          <p:cNvSpPr>
            <a:spLocks noGrp="1"/>
          </p:cNvSpPr>
          <p:nvPr>
            <p:ph sz="quarter" idx="1"/>
          </p:nvPr>
        </p:nvSpPr>
        <p:spPr>
          <a:xfrm>
            <a:off x="381000" y="1905000"/>
            <a:ext cx="8229600" cy="4572000"/>
          </a:xfrm>
        </p:spPr>
        <p:txBody>
          <a:bodyPr>
            <a:normAutofit fontScale="77500" lnSpcReduction="20000"/>
          </a:bodyPr>
          <a:lstStyle/>
          <a:p>
            <a:pPr marL="0" indent="0">
              <a:buNone/>
            </a:pPr>
            <a:r>
              <a:rPr lang="en-US" dirty="0" smtClean="0">
                <a:solidFill>
                  <a:srgbClr val="C00000"/>
                </a:solidFill>
              </a:rPr>
              <a:t>The </a:t>
            </a:r>
            <a:r>
              <a:rPr lang="en-US" b="1" dirty="0" smtClean="0">
                <a:solidFill>
                  <a:srgbClr val="A17301"/>
                </a:solidFill>
              </a:rPr>
              <a:t>American Veterinary Medical Association (AVMA) </a:t>
            </a:r>
            <a:r>
              <a:rPr lang="en-US" dirty="0" smtClean="0">
                <a:solidFill>
                  <a:srgbClr val="C00000"/>
                </a:solidFill>
              </a:rPr>
              <a:t>asks that your team provide comments on an animal welfare-related policy that is under review. </a:t>
            </a:r>
          </a:p>
          <a:p>
            <a:pPr marL="0" indent="0">
              <a:buNone/>
            </a:pPr>
            <a:endParaRPr lang="en-US" dirty="0" smtClean="0">
              <a:solidFill>
                <a:srgbClr val="C00000"/>
              </a:solidFill>
            </a:endParaRPr>
          </a:p>
          <a:p>
            <a:pPr marL="0" indent="0">
              <a:buNone/>
            </a:pPr>
            <a:r>
              <a:rPr lang="en-US" b="1" dirty="0" smtClean="0">
                <a:solidFill>
                  <a:schemeClr val="tx1"/>
                </a:solidFill>
              </a:rPr>
              <a:t>POLICY: </a:t>
            </a:r>
            <a:r>
              <a:rPr lang="en-US" i="1" dirty="0" smtClean="0">
                <a:solidFill>
                  <a:schemeClr val="tx1"/>
                </a:solidFill>
              </a:rPr>
              <a:t>The AVMA strongly encourages owners of domestic cats in urban and suburban areas to keep them indoors.</a:t>
            </a:r>
          </a:p>
          <a:p>
            <a:pPr marL="0" indent="0">
              <a:buNone/>
            </a:pPr>
            <a:endParaRPr lang="en-US" dirty="0" smtClean="0">
              <a:solidFill>
                <a:schemeClr val="tx1"/>
              </a:solidFill>
            </a:endParaRPr>
          </a:p>
          <a:p>
            <a:pPr marL="0" indent="0">
              <a:buNone/>
            </a:pPr>
            <a:r>
              <a:rPr lang="en-US" b="1" dirty="0" smtClean="0">
                <a:solidFill>
                  <a:schemeClr val="tx1"/>
                </a:solidFill>
              </a:rPr>
              <a:t>ACTION:</a:t>
            </a:r>
            <a:r>
              <a:rPr lang="en-US" dirty="0" smtClean="0">
                <a:solidFill>
                  <a:schemeClr val="tx1"/>
                </a:solidFill>
              </a:rPr>
              <a:t> Comment on the inclusion or exclusion of rural ("farm") cats from AVMA policy on keeping owned cats indoors.</a:t>
            </a:r>
          </a:p>
          <a:p>
            <a:pPr marL="0" indent="0">
              <a:buNone/>
            </a:pPr>
            <a:endParaRPr lang="en-US" dirty="0" smtClean="0">
              <a:solidFill>
                <a:schemeClr val="tx1"/>
              </a:solidFill>
            </a:endParaRPr>
          </a:p>
          <a:p>
            <a:pPr marL="0" indent="0">
              <a:buNone/>
            </a:pPr>
            <a:r>
              <a:rPr lang="en-US" dirty="0" smtClean="0">
                <a:solidFill>
                  <a:srgbClr val="C00000"/>
                </a:solidFill>
              </a:rPr>
              <a:t>Read the handout and answer the questions that follow.</a:t>
            </a:r>
          </a:p>
          <a:p>
            <a:pPr marL="0" indent="0">
              <a:buNone/>
            </a:pPr>
            <a:endParaRPr lang="en-US" dirty="0" smtClean="0">
              <a:solidFill>
                <a:schemeClr val="tx1"/>
              </a:solidFill>
            </a:endParaRPr>
          </a:p>
          <a:p>
            <a:pPr marL="0" indent="0">
              <a:buNone/>
            </a:pPr>
            <a:endParaRPr lang="en-US" dirty="0" smtClean="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xEl>
                                              <p:pRg st="2" end="2"/>
                                            </p:txEl>
                                          </p:spTgt>
                                        </p:tgtEl>
                                        <p:attrNameLst>
                                          <p:attrName>style.visibility</p:attrName>
                                        </p:attrNameLst>
                                      </p:cBhvr>
                                      <p:to>
                                        <p:strVal val="visible"/>
                                      </p:to>
                                    </p:set>
                                    <p:animEffect transition="in" filter="fade">
                                      <p:cBhvr>
                                        <p:cTn id="7" dur="1000"/>
                                        <p:tgtEl>
                                          <p:spTgt spid="8">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
                                            <p:txEl>
                                              <p:pRg st="4" end="4"/>
                                            </p:txEl>
                                          </p:spTgt>
                                        </p:tgtEl>
                                        <p:attrNameLst>
                                          <p:attrName>style.visibility</p:attrName>
                                        </p:attrNameLst>
                                      </p:cBhvr>
                                      <p:to>
                                        <p:strVal val="visible"/>
                                      </p:to>
                                    </p:set>
                                    <p:animEffect transition="in" filter="fade">
                                      <p:cBhvr>
                                        <p:cTn id="12" dur="1000"/>
                                        <p:tgtEl>
                                          <p:spTgt spid="8">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
                                            <p:txEl>
                                              <p:pRg st="6" end="6"/>
                                            </p:txEl>
                                          </p:spTgt>
                                        </p:tgtEl>
                                        <p:attrNameLst>
                                          <p:attrName>style.visibility</p:attrName>
                                        </p:attrNameLst>
                                      </p:cBhvr>
                                      <p:to>
                                        <p:strVal val="visible"/>
                                      </p:to>
                                    </p:set>
                                    <p:animEffect transition="in" filter="fade">
                                      <p:cBhvr>
                                        <p:cTn id="17" dur="1000"/>
                                        <p:tgtEl>
                                          <p:spTgt spid="8">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smtClean="0">
                <a:solidFill>
                  <a:srgbClr val="A17301"/>
                </a:solidFill>
              </a:rPr>
              <a:t>Animal Welfare Policy</a:t>
            </a:r>
            <a:endParaRPr lang="en-US" dirty="0">
              <a:solidFill>
                <a:srgbClr val="A17301"/>
              </a:solidFill>
            </a:endParaRPr>
          </a:p>
        </p:txBody>
      </p:sp>
      <p:sp>
        <p:nvSpPr>
          <p:cNvPr id="3" name="Content Placeholder 2"/>
          <p:cNvSpPr>
            <a:spLocks noGrp="1"/>
          </p:cNvSpPr>
          <p:nvPr>
            <p:ph sz="quarter" idx="1"/>
          </p:nvPr>
        </p:nvSpPr>
        <p:spPr>
          <a:xfrm>
            <a:off x="381000" y="1752600"/>
            <a:ext cx="8503920" cy="4572000"/>
          </a:xfrm>
        </p:spPr>
        <p:txBody>
          <a:bodyPr>
            <a:normAutofit fontScale="77500" lnSpcReduction="20000"/>
          </a:bodyPr>
          <a:lstStyle/>
          <a:p>
            <a:pPr>
              <a:buNone/>
            </a:pPr>
            <a:r>
              <a:rPr lang="en-US" dirty="0" smtClean="0">
                <a:solidFill>
                  <a:schemeClr val="tx1"/>
                </a:solidFill>
              </a:rPr>
              <a:t>1. </a:t>
            </a:r>
            <a:r>
              <a:rPr lang="en-US" dirty="0" smtClean="0">
                <a:solidFill>
                  <a:srgbClr val="C00000"/>
                </a:solidFill>
              </a:rPr>
              <a:t>Do you agree that urban and suburban cats should be housed indoors (for their safety and to protect wildlife)?</a:t>
            </a:r>
          </a:p>
          <a:p>
            <a:pPr>
              <a:buNone/>
            </a:pPr>
            <a:r>
              <a:rPr lang="en-US" dirty="0" smtClean="0">
                <a:solidFill>
                  <a:srgbClr val="C00000"/>
                </a:solidFill>
              </a:rPr>
              <a:t> </a:t>
            </a:r>
          </a:p>
          <a:p>
            <a:pPr>
              <a:buNone/>
            </a:pPr>
            <a:r>
              <a:rPr lang="en-US" dirty="0" smtClean="0">
                <a:solidFill>
                  <a:srgbClr val="C00000"/>
                </a:solidFill>
              </a:rPr>
              <a:t> </a:t>
            </a:r>
          </a:p>
          <a:p>
            <a:pPr>
              <a:buNone/>
            </a:pPr>
            <a:r>
              <a:rPr lang="en-US" dirty="0" smtClean="0">
                <a:solidFill>
                  <a:schemeClr val="tx1"/>
                </a:solidFill>
              </a:rPr>
              <a:t>2. </a:t>
            </a:r>
            <a:r>
              <a:rPr lang="en-US" dirty="0" smtClean="0">
                <a:solidFill>
                  <a:srgbClr val="C00000"/>
                </a:solidFill>
              </a:rPr>
              <a:t>Is there a reason for suggesting that concerns about cats' safety and wildlife considerations in rural areas differ from those in urban and suburban areas?</a:t>
            </a:r>
          </a:p>
          <a:p>
            <a:pPr>
              <a:buNone/>
            </a:pPr>
            <a:r>
              <a:rPr lang="en-US" dirty="0" smtClean="0">
                <a:solidFill>
                  <a:srgbClr val="C00000"/>
                </a:solidFill>
              </a:rPr>
              <a:t> </a:t>
            </a:r>
          </a:p>
          <a:p>
            <a:pPr>
              <a:buNone/>
            </a:pPr>
            <a:r>
              <a:rPr lang="en-US" dirty="0" smtClean="0">
                <a:solidFill>
                  <a:srgbClr val="C00000"/>
                </a:solidFill>
              </a:rPr>
              <a:t> </a:t>
            </a:r>
          </a:p>
          <a:p>
            <a:pPr>
              <a:buNone/>
            </a:pPr>
            <a:r>
              <a:rPr lang="en-US" dirty="0" smtClean="0">
                <a:solidFill>
                  <a:schemeClr val="tx1"/>
                </a:solidFill>
              </a:rPr>
              <a:t>3. </a:t>
            </a:r>
            <a:r>
              <a:rPr lang="en-US" dirty="0" smtClean="0">
                <a:solidFill>
                  <a:srgbClr val="C00000"/>
                </a:solidFill>
              </a:rPr>
              <a:t>Are there other good reasons for keeping rural cats outdoors? For keeping urban and suburban cats indoors?</a:t>
            </a:r>
          </a:p>
          <a:p>
            <a:pPr>
              <a:buNone/>
            </a:pP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625" y="307975"/>
            <a:ext cx="8534400" cy="758825"/>
          </a:xfrm>
        </p:spPr>
        <p:txBody>
          <a:bodyPr/>
          <a:lstStyle/>
          <a:p>
            <a:pPr algn="ctr" eaLnBrk="1" fontAlgn="auto" hangingPunct="1">
              <a:spcAft>
                <a:spcPts val="0"/>
              </a:spcAft>
              <a:defRPr/>
            </a:pPr>
            <a:r>
              <a:rPr lang="en-US" sz="4400" dirty="0" smtClean="0">
                <a:solidFill>
                  <a:srgbClr val="C00000"/>
                </a:solidFill>
              </a:rPr>
              <a:t>Animals in Research</a:t>
            </a:r>
            <a:endParaRPr lang="en-US" sz="4400" dirty="0">
              <a:solidFill>
                <a:srgbClr val="C00000"/>
              </a:solidFill>
            </a:endParaRPr>
          </a:p>
        </p:txBody>
      </p:sp>
      <p:sp>
        <p:nvSpPr>
          <p:cNvPr id="3" name="Content Placeholder 2"/>
          <p:cNvSpPr>
            <a:spLocks noGrp="1"/>
          </p:cNvSpPr>
          <p:nvPr>
            <p:ph idx="1"/>
          </p:nvPr>
        </p:nvSpPr>
        <p:spPr>
          <a:xfrm>
            <a:off x="228600" y="2003425"/>
            <a:ext cx="5334000" cy="4625975"/>
          </a:xfrm>
        </p:spPr>
        <p:txBody>
          <a:bodyPr>
            <a:normAutofit/>
          </a:bodyPr>
          <a:lstStyle/>
          <a:p>
            <a:pPr>
              <a:spcBef>
                <a:spcPct val="50000"/>
              </a:spcBef>
              <a:buNone/>
            </a:pPr>
            <a:r>
              <a:rPr lang="en-US" sz="2800" dirty="0" smtClean="0">
                <a:solidFill>
                  <a:schemeClr val="tx1"/>
                </a:solidFill>
              </a:rPr>
              <a:t>	</a:t>
            </a:r>
            <a:r>
              <a:rPr lang="en-US" sz="2400" dirty="0" smtClean="0">
                <a:solidFill>
                  <a:schemeClr val="tx1"/>
                </a:solidFill>
              </a:rPr>
              <a:t>“Virtually every medical achievement of the last century has depended directly or indirectly on research in animals</a:t>
            </a:r>
            <a:r>
              <a:rPr lang="en-US" sz="2800" dirty="0" smtClean="0">
                <a:solidFill>
                  <a:schemeClr val="tx1"/>
                </a:solidFill>
              </a:rPr>
              <a:t>.”</a:t>
            </a:r>
          </a:p>
          <a:p>
            <a:pPr>
              <a:spcBef>
                <a:spcPct val="50000"/>
              </a:spcBef>
              <a:buFont typeface="Wingdings 2" pitchFamily="18" charset="2"/>
              <a:buNone/>
            </a:pPr>
            <a:r>
              <a:rPr lang="en-US" sz="2800" dirty="0" smtClean="0">
                <a:solidFill>
                  <a:schemeClr val="tx1"/>
                </a:solidFill>
              </a:rPr>
              <a:t>	- U.S. Public Health Service</a:t>
            </a:r>
          </a:p>
        </p:txBody>
      </p:sp>
      <p:grpSp>
        <p:nvGrpSpPr>
          <p:cNvPr id="12" name="Group 11"/>
          <p:cNvGrpSpPr/>
          <p:nvPr/>
        </p:nvGrpSpPr>
        <p:grpSpPr>
          <a:xfrm>
            <a:off x="5847977" y="1752600"/>
            <a:ext cx="2762623" cy="3657600"/>
            <a:chOff x="5751513" y="1752600"/>
            <a:chExt cx="2935287" cy="3886200"/>
          </a:xfrm>
        </p:grpSpPr>
        <p:pic>
          <p:nvPicPr>
            <p:cNvPr id="11279" name="Picture 15" descr="C:\Documents and Settings\Ljlab\Local Settings\Temporary Internet Files\Content.IE5\T86ZWOGX\MPj03876560000[1].jpg"/>
            <p:cNvPicPr>
              <a:picLocks noChangeAspect="1" noChangeArrowheads="1"/>
            </p:cNvPicPr>
            <p:nvPr/>
          </p:nvPicPr>
          <p:blipFill>
            <a:blip r:embed="rId2" cstate="screen"/>
            <a:srcRect/>
            <a:stretch>
              <a:fillRect/>
            </a:stretch>
          </p:blipFill>
          <p:spPr bwMode="auto">
            <a:xfrm>
              <a:off x="5751513" y="1752600"/>
              <a:ext cx="2935287" cy="3886200"/>
            </a:xfrm>
            <a:prstGeom prst="roundRect">
              <a:avLst>
                <a:gd name="adj" fmla="val 4167"/>
              </a:avLst>
            </a:prstGeom>
            <a:solidFill>
              <a:srgbClr val="FFFFFF"/>
            </a:solidFill>
            <a:ln w="381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pic>
          <p:nvPicPr>
            <p:cNvPr id="11270" name="Picture 6" descr="C:\Documents and Settings\Ljlab\Local Settings\Temporary Internet Files\Content.IE5\MRNTNRHC\MPj03876960000[1].jpg"/>
            <p:cNvPicPr>
              <a:picLocks noChangeAspect="1" noChangeArrowheads="1"/>
            </p:cNvPicPr>
            <p:nvPr/>
          </p:nvPicPr>
          <p:blipFill>
            <a:blip r:embed="rId3" cstate="screen"/>
            <a:srcRect/>
            <a:stretch>
              <a:fillRect/>
            </a:stretch>
          </p:blipFill>
          <p:spPr bwMode="auto">
            <a:xfrm>
              <a:off x="7046941" y="1828800"/>
              <a:ext cx="1477140" cy="20574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1269" name="Picture 5" descr="C:\Documents and Settings\Ljlab\Local Settings\Temporary Internet Files\Content.IE5\GG2L2189\MPj04074910000[1].jpg"/>
            <p:cNvPicPr>
              <a:picLocks noChangeAspect="1" noChangeArrowheads="1"/>
            </p:cNvPicPr>
            <p:nvPr/>
          </p:nvPicPr>
          <p:blipFill>
            <a:blip r:embed="rId4" cstate="screen"/>
            <a:srcRect/>
            <a:stretch>
              <a:fillRect/>
            </a:stretch>
          </p:blipFill>
          <p:spPr bwMode="auto">
            <a:xfrm>
              <a:off x="5903916" y="3774828"/>
              <a:ext cx="1676436" cy="171157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1280" name="Picture 16" descr="C:\Documents and Settings\Ljlab\Local Settings\Temporary Internet Files\Content.IE5\UCKIPWLD\MPj04222070000[1].jpg"/>
            <p:cNvPicPr>
              <a:picLocks noChangeAspect="1" noChangeArrowheads="1"/>
            </p:cNvPicPr>
            <p:nvPr/>
          </p:nvPicPr>
          <p:blipFill>
            <a:blip r:embed="rId5" cstate="screen"/>
            <a:srcRect/>
            <a:stretch>
              <a:fillRect/>
            </a:stretch>
          </p:blipFill>
          <p:spPr bwMode="auto">
            <a:xfrm flipH="1">
              <a:off x="5827715" y="1828800"/>
              <a:ext cx="1403380" cy="19812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1282" name="Picture 18" descr="C:\Documents and Settings\Ljlab\Local Settings\Temporary Internet Files\Content.IE5\UCKIPWLD\MPj04422360000[1].jpg"/>
            <p:cNvPicPr>
              <a:picLocks noChangeAspect="1" noChangeArrowheads="1"/>
            </p:cNvPicPr>
            <p:nvPr/>
          </p:nvPicPr>
          <p:blipFill>
            <a:blip r:embed="rId6" cstate="screen"/>
            <a:srcRect/>
            <a:stretch>
              <a:fillRect/>
            </a:stretch>
          </p:blipFill>
          <p:spPr bwMode="auto">
            <a:xfrm>
              <a:off x="7199344" y="3886200"/>
              <a:ext cx="1340197" cy="16002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1268" name="Picture 4" descr="C:\Documents and Settings\Ljlab\Local Settings\Temporary Internet Files\Content.IE5\T86ZWOGX\MPj01749920000[1].jpg"/>
            <p:cNvPicPr>
              <a:picLocks noChangeAspect="1" noChangeArrowheads="1"/>
            </p:cNvPicPr>
            <p:nvPr/>
          </p:nvPicPr>
          <p:blipFill>
            <a:blip r:embed="rId7" cstate="screen"/>
            <a:srcRect/>
            <a:stretch>
              <a:fillRect/>
            </a:stretch>
          </p:blipFill>
          <p:spPr bwMode="auto">
            <a:xfrm>
              <a:off x="6665933" y="2514600"/>
              <a:ext cx="1219226" cy="1828800"/>
            </a:xfrm>
            <a:prstGeom prst="ellipse">
              <a:avLst/>
            </a:prstGeom>
            <a:ln w="28575" cap="rnd">
              <a:solidFill>
                <a:schemeClr val="tx1"/>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gr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1252728"/>
          </a:xfrm>
        </p:spPr>
        <p:txBody>
          <a:bodyPr/>
          <a:lstStyle/>
          <a:p>
            <a:pPr eaLnBrk="1" fontAlgn="auto" hangingPunct="1">
              <a:spcAft>
                <a:spcPts val="0"/>
              </a:spcAft>
              <a:defRPr/>
            </a:pPr>
            <a:r>
              <a:rPr lang="en-US" sz="4400" dirty="0" smtClean="0">
                <a:solidFill>
                  <a:srgbClr val="A17301"/>
                </a:solidFill>
              </a:rPr>
              <a:t>Animals in Research</a:t>
            </a:r>
            <a:endParaRPr lang="en-US" sz="4400" dirty="0">
              <a:solidFill>
                <a:srgbClr val="A17301"/>
              </a:solidFill>
            </a:endParaRPr>
          </a:p>
        </p:txBody>
      </p:sp>
      <p:sp>
        <p:nvSpPr>
          <p:cNvPr id="9" name="Rectangle 3"/>
          <p:cNvSpPr txBox="1">
            <a:spLocks noChangeArrowheads="1"/>
          </p:cNvSpPr>
          <p:nvPr/>
        </p:nvSpPr>
        <p:spPr bwMode="auto">
          <a:xfrm>
            <a:off x="381000" y="1676400"/>
            <a:ext cx="8458200" cy="4953000"/>
          </a:xfrm>
          <a:prstGeom prst="rect">
            <a:avLst/>
          </a:prstGeom>
          <a:noFill/>
          <a:ln w="9525">
            <a:noFill/>
            <a:miter lim="800000"/>
            <a:headEnd/>
            <a:tailEnd/>
          </a:ln>
        </p:spPr>
        <p:txBody>
          <a:bodyPr lIns="54864" tIns="91440"/>
          <a:lstStyle/>
          <a:p>
            <a:pPr marL="438150" indent="-319088">
              <a:lnSpc>
                <a:spcPct val="80000"/>
              </a:lnSpc>
              <a:buClr>
                <a:schemeClr val="accent1"/>
              </a:buClr>
              <a:buSzPct val="80000"/>
              <a:buFont typeface="Wingdings 2" pitchFamily="18" charset="2"/>
              <a:buChar char=""/>
            </a:pPr>
            <a:r>
              <a:rPr lang="en-US" sz="2400" dirty="0">
                <a:solidFill>
                  <a:srgbClr val="000000"/>
                </a:solidFill>
                <a:latin typeface="Cambria" pitchFamily="18" charset="0"/>
              </a:rPr>
              <a:t>In order for medical researchers to learn how to treat a disease, they have to study it in a living organism</a:t>
            </a:r>
            <a:r>
              <a:rPr lang="en-US" sz="2400" dirty="0" smtClean="0">
                <a:solidFill>
                  <a:srgbClr val="000000"/>
                </a:solidFill>
                <a:latin typeface="Cambria" pitchFamily="18" charset="0"/>
              </a:rPr>
              <a:t>.</a:t>
            </a:r>
          </a:p>
          <a:p>
            <a:pPr marL="438150" indent="-319088">
              <a:lnSpc>
                <a:spcPct val="80000"/>
              </a:lnSpc>
              <a:buClr>
                <a:schemeClr val="accent1"/>
              </a:buClr>
              <a:buSzPct val="80000"/>
            </a:pPr>
            <a:endParaRPr lang="en-US" sz="2400" dirty="0">
              <a:solidFill>
                <a:srgbClr val="000000"/>
              </a:solidFill>
              <a:latin typeface="Cambria" pitchFamily="18" charset="0"/>
            </a:endParaRPr>
          </a:p>
          <a:p>
            <a:pPr marL="438150" indent="-319088">
              <a:lnSpc>
                <a:spcPct val="80000"/>
              </a:lnSpc>
              <a:buClr>
                <a:schemeClr val="accent1"/>
              </a:buClr>
              <a:buSzPct val="80000"/>
              <a:buFont typeface="Wingdings 2" pitchFamily="18" charset="2"/>
              <a:buChar char=""/>
            </a:pPr>
            <a:r>
              <a:rPr lang="en-US" sz="2400" dirty="0">
                <a:solidFill>
                  <a:srgbClr val="000000"/>
                </a:solidFill>
                <a:latin typeface="Cambria" pitchFamily="18" charset="0"/>
              </a:rPr>
              <a:t>Animals are physiologically similar to humans and are </a:t>
            </a:r>
            <a:r>
              <a:rPr lang="en-US" sz="2400" dirty="0" smtClean="0">
                <a:solidFill>
                  <a:srgbClr val="000000"/>
                </a:solidFill>
                <a:latin typeface="Cambria" pitchFamily="18" charset="0"/>
              </a:rPr>
              <a:t>therefore good </a:t>
            </a:r>
            <a:r>
              <a:rPr lang="en-US" sz="2400" dirty="0">
                <a:solidFill>
                  <a:srgbClr val="000000"/>
                </a:solidFill>
                <a:latin typeface="Cambria" pitchFamily="18" charset="0"/>
              </a:rPr>
              <a:t>models when humans </a:t>
            </a:r>
            <a:r>
              <a:rPr lang="en-US" sz="2400" dirty="0" smtClean="0">
                <a:solidFill>
                  <a:srgbClr val="000000"/>
                </a:solidFill>
                <a:latin typeface="Cambria" pitchFamily="18" charset="0"/>
              </a:rPr>
              <a:t>cannot </a:t>
            </a:r>
            <a:r>
              <a:rPr lang="en-US" sz="2400" dirty="0">
                <a:solidFill>
                  <a:srgbClr val="000000"/>
                </a:solidFill>
                <a:latin typeface="Cambria" pitchFamily="18" charset="0"/>
              </a:rPr>
              <a:t>be used.</a:t>
            </a:r>
          </a:p>
          <a:p>
            <a:pPr marL="438150" indent="-319088">
              <a:lnSpc>
                <a:spcPct val="80000"/>
              </a:lnSpc>
              <a:buClr>
                <a:schemeClr val="accent1"/>
              </a:buClr>
              <a:buSzPct val="80000"/>
            </a:pPr>
            <a:endParaRPr lang="en-US" sz="2400" dirty="0">
              <a:solidFill>
                <a:srgbClr val="000000"/>
              </a:solidFill>
              <a:latin typeface="Cambria" pitchFamily="18" charset="0"/>
            </a:endParaRPr>
          </a:p>
          <a:p>
            <a:pPr marL="438150" indent="-319088">
              <a:lnSpc>
                <a:spcPct val="80000"/>
              </a:lnSpc>
              <a:buClr>
                <a:schemeClr val="accent1"/>
              </a:buClr>
              <a:buSzPct val="80000"/>
            </a:pPr>
            <a:r>
              <a:rPr lang="en-US" sz="2400" dirty="0">
                <a:solidFill>
                  <a:srgbClr val="000000"/>
                </a:solidFill>
                <a:latin typeface="Cambria" pitchFamily="18" charset="0"/>
              </a:rPr>
              <a:t>Animals have been used to test multiple vaccines for both animal and human benefits.</a:t>
            </a:r>
          </a:p>
          <a:p>
            <a:pPr marL="730250" lvl="1" indent="-273050">
              <a:lnSpc>
                <a:spcPct val="80000"/>
              </a:lnSpc>
              <a:spcBef>
                <a:spcPct val="20000"/>
              </a:spcBef>
              <a:buClr>
                <a:schemeClr val="accent2"/>
              </a:buClr>
              <a:buSzPct val="90000"/>
              <a:buFont typeface="Wingdings" pitchFamily="2" charset="2"/>
              <a:buChar char=""/>
            </a:pPr>
            <a:r>
              <a:rPr lang="en-US" sz="2400" dirty="0">
                <a:solidFill>
                  <a:srgbClr val="C00000"/>
                </a:solidFill>
                <a:latin typeface="Cambria" pitchFamily="18" charset="0"/>
              </a:rPr>
              <a:t>Anthrax: sheep (</a:t>
            </a:r>
            <a:r>
              <a:rPr lang="en-US" sz="2400" dirty="0" smtClean="0">
                <a:solidFill>
                  <a:srgbClr val="C00000"/>
                </a:solidFill>
                <a:latin typeface="Cambria" pitchFamily="18" charset="0"/>
              </a:rPr>
              <a:t>1880s</a:t>
            </a:r>
            <a:r>
              <a:rPr lang="en-US" sz="2400" dirty="0">
                <a:solidFill>
                  <a:srgbClr val="C00000"/>
                </a:solidFill>
                <a:latin typeface="Cambria" pitchFamily="18" charset="0"/>
              </a:rPr>
              <a:t>)</a:t>
            </a:r>
          </a:p>
          <a:p>
            <a:pPr marL="730250" lvl="1" indent="-273050">
              <a:lnSpc>
                <a:spcPct val="80000"/>
              </a:lnSpc>
              <a:spcBef>
                <a:spcPct val="20000"/>
              </a:spcBef>
              <a:buClr>
                <a:schemeClr val="accent2"/>
              </a:buClr>
              <a:buSzPct val="90000"/>
              <a:buFont typeface="Wingdings" pitchFamily="2" charset="2"/>
              <a:buChar char=""/>
            </a:pPr>
            <a:r>
              <a:rPr lang="en-US" sz="2400" dirty="0">
                <a:solidFill>
                  <a:srgbClr val="C00000"/>
                </a:solidFill>
                <a:latin typeface="Cambria" pitchFamily="18" charset="0"/>
              </a:rPr>
              <a:t>Cholera: various animals (1885)</a:t>
            </a:r>
          </a:p>
          <a:p>
            <a:pPr marL="730250" lvl="1" indent="-273050">
              <a:lnSpc>
                <a:spcPct val="80000"/>
              </a:lnSpc>
              <a:spcBef>
                <a:spcPct val="20000"/>
              </a:spcBef>
              <a:buClr>
                <a:schemeClr val="accent2"/>
              </a:buClr>
              <a:buSzPct val="90000"/>
              <a:buFont typeface="Wingdings" pitchFamily="2" charset="2"/>
              <a:buChar char=""/>
            </a:pPr>
            <a:r>
              <a:rPr lang="en-US" sz="2400" dirty="0">
                <a:solidFill>
                  <a:srgbClr val="C00000"/>
                </a:solidFill>
                <a:latin typeface="Cambria" pitchFamily="18" charset="0"/>
              </a:rPr>
              <a:t>Rabies: various animals (1885)</a:t>
            </a:r>
          </a:p>
          <a:p>
            <a:pPr marL="730250" lvl="1" indent="-273050">
              <a:lnSpc>
                <a:spcPct val="80000"/>
              </a:lnSpc>
              <a:spcBef>
                <a:spcPct val="20000"/>
              </a:spcBef>
              <a:buClr>
                <a:schemeClr val="accent2"/>
              </a:buClr>
              <a:buSzPct val="90000"/>
              <a:buFont typeface="Wingdings" pitchFamily="2" charset="2"/>
              <a:buChar char=""/>
            </a:pPr>
            <a:r>
              <a:rPr lang="en-US" sz="2400" dirty="0">
                <a:solidFill>
                  <a:srgbClr val="C00000"/>
                </a:solidFill>
                <a:latin typeface="Cambria" pitchFamily="18" charset="0"/>
              </a:rPr>
              <a:t>Insulin for Diabetes: dogs (1922)</a:t>
            </a:r>
          </a:p>
          <a:p>
            <a:pPr marL="730250" lvl="1" indent="-273050">
              <a:lnSpc>
                <a:spcPct val="80000"/>
              </a:lnSpc>
              <a:spcBef>
                <a:spcPct val="20000"/>
              </a:spcBef>
              <a:buClr>
                <a:schemeClr val="accent2"/>
              </a:buClr>
              <a:buSzPct val="90000"/>
              <a:buFont typeface="Wingdings" pitchFamily="2" charset="2"/>
              <a:buChar char=""/>
            </a:pPr>
            <a:r>
              <a:rPr lang="en-US" sz="2400" dirty="0">
                <a:solidFill>
                  <a:srgbClr val="C00000"/>
                </a:solidFill>
                <a:latin typeface="Cambria" pitchFamily="18" charset="0"/>
              </a:rPr>
              <a:t>Leprosy: armadillos (1950s)</a:t>
            </a:r>
          </a:p>
          <a:p>
            <a:pPr marL="438150" indent="-319088">
              <a:lnSpc>
                <a:spcPct val="80000"/>
              </a:lnSpc>
              <a:buClr>
                <a:schemeClr val="accent1"/>
              </a:buClr>
              <a:buSzPct val="80000"/>
            </a:pPr>
            <a:endParaRPr lang="en-US" sz="2400" dirty="0">
              <a:solidFill>
                <a:srgbClr val="000000"/>
              </a:solidFill>
              <a:latin typeface="Cambria" pitchFamily="18" charset="0"/>
            </a:endParaRPr>
          </a:p>
          <a:p>
            <a:pPr marL="438150" indent="-319088">
              <a:lnSpc>
                <a:spcPct val="80000"/>
              </a:lnSpc>
              <a:buClr>
                <a:schemeClr val="accent1"/>
              </a:buClr>
              <a:buSzPct val="80000"/>
              <a:buFont typeface="Wingdings 2" pitchFamily="18" charset="2"/>
              <a:buChar char=""/>
            </a:pPr>
            <a:endParaRPr lang="en-US" sz="2400" dirty="0">
              <a:latin typeface="Cambria" pitchFamily="18" charset="0"/>
            </a:endParaRPr>
          </a:p>
        </p:txBody>
      </p:sp>
      <p:pic>
        <p:nvPicPr>
          <p:cNvPr id="11" name="Picture 4" descr="MPj04033780000[1]"/>
          <p:cNvPicPr>
            <a:picLocks noChangeAspect="1" noChangeArrowheads="1"/>
          </p:cNvPicPr>
          <p:nvPr/>
        </p:nvPicPr>
        <p:blipFill>
          <a:blip r:embed="rId2" cstate="screen"/>
          <a:srcRect/>
          <a:stretch>
            <a:fillRect/>
          </a:stretch>
        </p:blipFill>
        <p:spPr bwMode="auto">
          <a:xfrm>
            <a:off x="5791200" y="4084637"/>
            <a:ext cx="2789238" cy="1858963"/>
          </a:xfrm>
          <a:prstGeom prst="rect">
            <a:avLst/>
          </a:prstGeom>
          <a:noFill/>
          <a:ln w="19050">
            <a:solidFill>
              <a:schemeClr val="tx1"/>
            </a:solid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xEl>
                                              <p:pRg st="2" end="2"/>
                                            </p:txEl>
                                          </p:spTgt>
                                        </p:tgtEl>
                                        <p:attrNameLst>
                                          <p:attrName>style.visibility</p:attrName>
                                        </p:attrNameLst>
                                      </p:cBhvr>
                                      <p:to>
                                        <p:strVal val="visible"/>
                                      </p:to>
                                    </p:set>
                                    <p:animEffect transition="in" filter="fade">
                                      <p:cBhvr>
                                        <p:cTn id="12" dur="500"/>
                                        <p:tgtEl>
                                          <p:spTgt spid="9">
                                            <p:txEl>
                                              <p:pRg st="2" end="2"/>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fade">
                                      <p:cBhvr>
                                        <p:cTn id="15" dur="1000"/>
                                        <p:tgtEl>
                                          <p:spTgt spid="11"/>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9">
                                            <p:txEl>
                                              <p:pRg st="4" end="4"/>
                                            </p:txEl>
                                          </p:spTgt>
                                        </p:tgtEl>
                                        <p:attrNameLst>
                                          <p:attrName>style.visibility</p:attrName>
                                        </p:attrNameLst>
                                      </p:cBhvr>
                                      <p:to>
                                        <p:strVal val="visible"/>
                                      </p:to>
                                    </p:set>
                                    <p:animEffect transition="in" filter="fade">
                                      <p:cBhvr>
                                        <p:cTn id="20" dur="500"/>
                                        <p:tgtEl>
                                          <p:spTgt spid="9">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9">
                                            <p:txEl>
                                              <p:pRg st="5" end="5"/>
                                            </p:txEl>
                                          </p:spTgt>
                                        </p:tgtEl>
                                        <p:attrNameLst>
                                          <p:attrName>style.visibility</p:attrName>
                                        </p:attrNameLst>
                                      </p:cBhvr>
                                      <p:to>
                                        <p:strVal val="visible"/>
                                      </p:to>
                                    </p:set>
                                    <p:animEffect transition="in" filter="wipe(left)">
                                      <p:cBhvr>
                                        <p:cTn id="25" dur="1000"/>
                                        <p:tgtEl>
                                          <p:spTgt spid="9">
                                            <p:txEl>
                                              <p:pRg st="5" end="5"/>
                                            </p:txEl>
                                          </p:spTgt>
                                        </p:tgtEl>
                                      </p:cBhvr>
                                    </p:animEffect>
                                  </p:childTnLst>
                                </p:cTn>
                              </p:par>
                              <p:par>
                                <p:cTn id="26" presetID="22" presetClass="entr" presetSubtype="8" fill="hold" grpId="0" nodeType="withEffect">
                                  <p:stCondLst>
                                    <p:cond delay="0"/>
                                  </p:stCondLst>
                                  <p:childTnLst>
                                    <p:set>
                                      <p:cBhvr>
                                        <p:cTn id="27" dur="1" fill="hold">
                                          <p:stCondLst>
                                            <p:cond delay="0"/>
                                          </p:stCondLst>
                                        </p:cTn>
                                        <p:tgtEl>
                                          <p:spTgt spid="9">
                                            <p:txEl>
                                              <p:pRg st="6" end="6"/>
                                            </p:txEl>
                                          </p:spTgt>
                                        </p:tgtEl>
                                        <p:attrNameLst>
                                          <p:attrName>style.visibility</p:attrName>
                                        </p:attrNameLst>
                                      </p:cBhvr>
                                      <p:to>
                                        <p:strVal val="visible"/>
                                      </p:to>
                                    </p:set>
                                    <p:animEffect transition="in" filter="wipe(left)">
                                      <p:cBhvr>
                                        <p:cTn id="28" dur="1000"/>
                                        <p:tgtEl>
                                          <p:spTgt spid="9">
                                            <p:txEl>
                                              <p:pRg st="6" end="6"/>
                                            </p:txEl>
                                          </p:spTgt>
                                        </p:tgtEl>
                                      </p:cBhvr>
                                    </p:animEffect>
                                  </p:childTnLst>
                                </p:cTn>
                              </p:par>
                              <p:par>
                                <p:cTn id="29" presetID="22" presetClass="entr" presetSubtype="8" fill="hold" grpId="0" nodeType="withEffect">
                                  <p:stCondLst>
                                    <p:cond delay="0"/>
                                  </p:stCondLst>
                                  <p:childTnLst>
                                    <p:set>
                                      <p:cBhvr>
                                        <p:cTn id="30" dur="1" fill="hold">
                                          <p:stCondLst>
                                            <p:cond delay="0"/>
                                          </p:stCondLst>
                                        </p:cTn>
                                        <p:tgtEl>
                                          <p:spTgt spid="9">
                                            <p:txEl>
                                              <p:pRg st="7" end="7"/>
                                            </p:txEl>
                                          </p:spTgt>
                                        </p:tgtEl>
                                        <p:attrNameLst>
                                          <p:attrName>style.visibility</p:attrName>
                                        </p:attrNameLst>
                                      </p:cBhvr>
                                      <p:to>
                                        <p:strVal val="visible"/>
                                      </p:to>
                                    </p:set>
                                    <p:animEffect transition="in" filter="wipe(left)">
                                      <p:cBhvr>
                                        <p:cTn id="31" dur="1000"/>
                                        <p:tgtEl>
                                          <p:spTgt spid="9">
                                            <p:txEl>
                                              <p:pRg st="7" end="7"/>
                                            </p:txEl>
                                          </p:spTgt>
                                        </p:tgtEl>
                                      </p:cBhvr>
                                    </p:animEffect>
                                  </p:childTnLst>
                                </p:cTn>
                              </p:par>
                              <p:par>
                                <p:cTn id="32" presetID="22" presetClass="entr" presetSubtype="8" fill="hold" grpId="0" nodeType="withEffect">
                                  <p:stCondLst>
                                    <p:cond delay="0"/>
                                  </p:stCondLst>
                                  <p:childTnLst>
                                    <p:set>
                                      <p:cBhvr>
                                        <p:cTn id="33" dur="1" fill="hold">
                                          <p:stCondLst>
                                            <p:cond delay="0"/>
                                          </p:stCondLst>
                                        </p:cTn>
                                        <p:tgtEl>
                                          <p:spTgt spid="9">
                                            <p:txEl>
                                              <p:pRg st="8" end="8"/>
                                            </p:txEl>
                                          </p:spTgt>
                                        </p:tgtEl>
                                        <p:attrNameLst>
                                          <p:attrName>style.visibility</p:attrName>
                                        </p:attrNameLst>
                                      </p:cBhvr>
                                      <p:to>
                                        <p:strVal val="visible"/>
                                      </p:to>
                                    </p:set>
                                    <p:animEffect transition="in" filter="wipe(left)">
                                      <p:cBhvr>
                                        <p:cTn id="34" dur="1000"/>
                                        <p:tgtEl>
                                          <p:spTgt spid="9">
                                            <p:txEl>
                                              <p:pRg st="8" end="8"/>
                                            </p:txEl>
                                          </p:spTgt>
                                        </p:tgtEl>
                                      </p:cBhvr>
                                    </p:animEffect>
                                  </p:childTnLst>
                                </p:cTn>
                              </p:par>
                              <p:par>
                                <p:cTn id="35" presetID="22" presetClass="entr" presetSubtype="8" fill="hold" grpId="0" nodeType="withEffect">
                                  <p:stCondLst>
                                    <p:cond delay="0"/>
                                  </p:stCondLst>
                                  <p:childTnLst>
                                    <p:set>
                                      <p:cBhvr>
                                        <p:cTn id="36" dur="1" fill="hold">
                                          <p:stCondLst>
                                            <p:cond delay="0"/>
                                          </p:stCondLst>
                                        </p:cTn>
                                        <p:tgtEl>
                                          <p:spTgt spid="9">
                                            <p:txEl>
                                              <p:pRg st="9" end="9"/>
                                            </p:txEl>
                                          </p:spTgt>
                                        </p:tgtEl>
                                        <p:attrNameLst>
                                          <p:attrName>style.visibility</p:attrName>
                                        </p:attrNameLst>
                                      </p:cBhvr>
                                      <p:to>
                                        <p:strVal val="visible"/>
                                      </p:to>
                                    </p:set>
                                    <p:animEffect transition="in" filter="wipe(left)">
                                      <p:cBhvr>
                                        <p:cTn id="37" dur="1000"/>
                                        <p:tgtEl>
                                          <p:spTgt spid="9">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uiExpand="1"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228600"/>
            <a:ext cx="8229600" cy="1143000"/>
          </a:xfrm>
        </p:spPr>
        <p:txBody>
          <a:bodyPr/>
          <a:lstStyle/>
          <a:p>
            <a:pPr eaLnBrk="1" hangingPunct="1"/>
            <a:r>
              <a:rPr lang="en-US" sz="4000" dirty="0" smtClean="0"/>
              <a:t>Human Responsibility</a:t>
            </a:r>
          </a:p>
        </p:txBody>
      </p:sp>
      <p:sp>
        <p:nvSpPr>
          <p:cNvPr id="92163" name="Rectangle 3"/>
          <p:cNvSpPr>
            <a:spLocks noGrp="1" noChangeArrowheads="1"/>
          </p:cNvSpPr>
          <p:nvPr>
            <p:ph type="body" idx="1"/>
          </p:nvPr>
        </p:nvSpPr>
        <p:spPr>
          <a:xfrm>
            <a:off x="188913" y="1722437"/>
            <a:ext cx="8766175" cy="4525963"/>
          </a:xfrm>
        </p:spPr>
        <p:txBody>
          <a:bodyPr/>
          <a:lstStyle/>
          <a:p>
            <a:pPr eaLnBrk="1" hangingPunct="1"/>
            <a:r>
              <a:rPr lang="en-US" sz="2800" dirty="0" smtClean="0"/>
              <a:t>Ethical treatment of animals means that those animals used in testing should be treated well.</a:t>
            </a:r>
          </a:p>
          <a:p>
            <a:pPr eaLnBrk="1" hangingPunct="1"/>
            <a:r>
              <a:rPr lang="en-US" sz="2800" dirty="0" smtClean="0"/>
              <a:t>Monitored by </a:t>
            </a:r>
            <a:r>
              <a:rPr lang="en-US" sz="2800" b="1" dirty="0" smtClean="0">
                <a:solidFill>
                  <a:srgbClr val="C00000"/>
                </a:solidFill>
              </a:rPr>
              <a:t>Institutional Animal Care and Use Committees</a:t>
            </a:r>
            <a:r>
              <a:rPr lang="en-US" sz="2800" dirty="0" smtClean="0"/>
              <a:t>, ethical treatment of animals includes:</a:t>
            </a:r>
          </a:p>
          <a:p>
            <a:pPr marL="801688" lvl="1" indent="-344488" eaLnBrk="1" hangingPunct="1"/>
            <a:r>
              <a:rPr lang="en-US" sz="2800" dirty="0" smtClean="0">
                <a:solidFill>
                  <a:schemeClr val="tx1"/>
                </a:solidFill>
              </a:rPr>
              <a:t>Providing a comfortable living environment</a:t>
            </a:r>
          </a:p>
          <a:p>
            <a:pPr marL="801688" lvl="1" indent="-344488" eaLnBrk="1" hangingPunct="1"/>
            <a:r>
              <a:rPr lang="en-US" sz="2800" dirty="0" smtClean="0">
                <a:solidFill>
                  <a:schemeClr val="tx1"/>
                </a:solidFill>
              </a:rPr>
              <a:t>Minimizing discomfort from testing</a:t>
            </a:r>
          </a:p>
          <a:p>
            <a:pPr marL="801688" lvl="1" indent="-344488" eaLnBrk="1" hangingPunct="1"/>
            <a:r>
              <a:rPr lang="en-US" sz="2800" dirty="0" smtClean="0">
                <a:solidFill>
                  <a:schemeClr val="tx1"/>
                </a:solidFill>
              </a:rPr>
              <a:t>Humanely euthanizing animals</a:t>
            </a:r>
          </a:p>
        </p:txBody>
      </p:sp>
      <p:pic>
        <p:nvPicPr>
          <p:cNvPr id="1027" name="Picture 3"/>
          <p:cNvPicPr>
            <a:picLocks noChangeAspect="1" noChangeArrowheads="1"/>
          </p:cNvPicPr>
          <p:nvPr/>
        </p:nvPicPr>
        <p:blipFill>
          <a:blip r:embed="rId3" cstate="screen">
            <a:clrChange>
              <a:clrFrom>
                <a:srgbClr val="FFFFFF"/>
              </a:clrFrom>
              <a:clrTo>
                <a:srgbClr val="FFFFFF">
                  <a:alpha val="0"/>
                </a:srgbClr>
              </a:clrTo>
            </a:clrChange>
          </a:blip>
          <a:srcRect/>
          <a:stretch>
            <a:fillRect/>
          </a:stretch>
        </p:blipFill>
        <p:spPr bwMode="auto">
          <a:xfrm>
            <a:off x="6553200" y="4097215"/>
            <a:ext cx="2286000" cy="222738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2163">
                                            <p:txEl>
                                              <p:pRg st="1" end="1"/>
                                            </p:txEl>
                                          </p:spTgt>
                                        </p:tgtEl>
                                        <p:attrNameLst>
                                          <p:attrName>style.visibility</p:attrName>
                                        </p:attrNameLst>
                                      </p:cBhvr>
                                      <p:to>
                                        <p:strVal val="visible"/>
                                      </p:to>
                                    </p:set>
                                  </p:childTnLst>
                                </p:cTn>
                              </p:par>
                            </p:childTnLst>
                          </p:cTn>
                        </p:par>
                        <p:par>
                          <p:cTn id="7" fill="hold">
                            <p:stCondLst>
                              <p:cond delay="0"/>
                            </p:stCondLst>
                            <p:childTnLst>
                              <p:par>
                                <p:cTn id="8" presetID="12" presetClass="entr" presetSubtype="1" fill="hold" nodeType="afterEffect">
                                  <p:stCondLst>
                                    <p:cond delay="500"/>
                                  </p:stCondLst>
                                  <p:childTnLst>
                                    <p:set>
                                      <p:cBhvr>
                                        <p:cTn id="9" dur="1" fill="hold">
                                          <p:stCondLst>
                                            <p:cond delay="0"/>
                                          </p:stCondLst>
                                        </p:cTn>
                                        <p:tgtEl>
                                          <p:spTgt spid="92163">
                                            <p:txEl>
                                              <p:pRg st="2" end="2"/>
                                            </p:txEl>
                                          </p:spTgt>
                                        </p:tgtEl>
                                        <p:attrNameLst>
                                          <p:attrName>style.visibility</p:attrName>
                                        </p:attrNameLst>
                                      </p:cBhvr>
                                      <p:to>
                                        <p:strVal val="visible"/>
                                      </p:to>
                                    </p:set>
                                    <p:animEffect transition="in" filter="slide(fromTop)">
                                      <p:cBhvr>
                                        <p:cTn id="10" dur="500"/>
                                        <p:tgtEl>
                                          <p:spTgt spid="92163">
                                            <p:txEl>
                                              <p:pRg st="2" end="2"/>
                                            </p:txEl>
                                          </p:spTgt>
                                        </p:tgtEl>
                                      </p:cBhvr>
                                    </p:animEffect>
                                  </p:childTnLst>
                                </p:cTn>
                              </p:par>
                            </p:childTnLst>
                          </p:cTn>
                        </p:par>
                        <p:par>
                          <p:cTn id="11" fill="hold">
                            <p:stCondLst>
                              <p:cond delay="1000"/>
                            </p:stCondLst>
                            <p:childTnLst>
                              <p:par>
                                <p:cTn id="12" presetID="12" presetClass="entr" presetSubtype="1" fill="hold" nodeType="afterEffect">
                                  <p:stCondLst>
                                    <p:cond delay="500"/>
                                  </p:stCondLst>
                                  <p:childTnLst>
                                    <p:set>
                                      <p:cBhvr>
                                        <p:cTn id="13" dur="1" fill="hold">
                                          <p:stCondLst>
                                            <p:cond delay="0"/>
                                          </p:stCondLst>
                                        </p:cTn>
                                        <p:tgtEl>
                                          <p:spTgt spid="92163">
                                            <p:txEl>
                                              <p:pRg st="3" end="3"/>
                                            </p:txEl>
                                          </p:spTgt>
                                        </p:tgtEl>
                                        <p:attrNameLst>
                                          <p:attrName>style.visibility</p:attrName>
                                        </p:attrNameLst>
                                      </p:cBhvr>
                                      <p:to>
                                        <p:strVal val="visible"/>
                                      </p:to>
                                    </p:set>
                                    <p:animEffect transition="in" filter="slide(fromTop)">
                                      <p:cBhvr>
                                        <p:cTn id="14" dur="500"/>
                                        <p:tgtEl>
                                          <p:spTgt spid="92163">
                                            <p:txEl>
                                              <p:pRg st="3" end="3"/>
                                            </p:txEl>
                                          </p:spTgt>
                                        </p:tgtEl>
                                      </p:cBhvr>
                                    </p:animEffect>
                                  </p:childTnLst>
                                </p:cTn>
                              </p:par>
                            </p:childTnLst>
                          </p:cTn>
                        </p:par>
                        <p:par>
                          <p:cTn id="15" fill="hold">
                            <p:stCondLst>
                              <p:cond delay="2000"/>
                            </p:stCondLst>
                            <p:childTnLst>
                              <p:par>
                                <p:cTn id="16" presetID="12" presetClass="entr" presetSubtype="1" fill="hold" nodeType="afterEffect">
                                  <p:stCondLst>
                                    <p:cond delay="500"/>
                                  </p:stCondLst>
                                  <p:childTnLst>
                                    <p:set>
                                      <p:cBhvr>
                                        <p:cTn id="17" dur="1" fill="hold">
                                          <p:stCondLst>
                                            <p:cond delay="0"/>
                                          </p:stCondLst>
                                        </p:cTn>
                                        <p:tgtEl>
                                          <p:spTgt spid="92163">
                                            <p:txEl>
                                              <p:pRg st="4" end="4"/>
                                            </p:txEl>
                                          </p:spTgt>
                                        </p:tgtEl>
                                        <p:attrNameLst>
                                          <p:attrName>style.visibility</p:attrName>
                                        </p:attrNameLst>
                                      </p:cBhvr>
                                      <p:to>
                                        <p:strVal val="visible"/>
                                      </p:to>
                                    </p:set>
                                    <p:animEffect transition="in" filter="slide(fromTop)">
                                      <p:cBhvr>
                                        <p:cTn id="18" dur="500"/>
                                        <p:tgtEl>
                                          <p:spTgt spid="9216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Ethical Issues</a:t>
            </a:r>
            <a:endParaRPr lang="en-US" dirty="0"/>
          </a:p>
        </p:txBody>
      </p:sp>
      <p:sp>
        <p:nvSpPr>
          <p:cNvPr id="3" name="Content Placeholder 2"/>
          <p:cNvSpPr>
            <a:spLocks noGrp="1"/>
          </p:cNvSpPr>
          <p:nvPr>
            <p:ph sz="quarter" idx="1"/>
          </p:nvPr>
        </p:nvSpPr>
        <p:spPr>
          <a:xfrm>
            <a:off x="411480" y="1600200"/>
            <a:ext cx="5303520" cy="4572000"/>
          </a:xfrm>
        </p:spPr>
        <p:txBody>
          <a:bodyPr>
            <a:noAutofit/>
          </a:bodyPr>
          <a:lstStyle/>
          <a:p>
            <a:pPr>
              <a:buNone/>
            </a:pPr>
            <a:r>
              <a:rPr lang="en-US" sz="2500" dirty="0" smtClean="0">
                <a:solidFill>
                  <a:srgbClr val="2A6D7D"/>
                </a:solidFill>
              </a:rPr>
              <a:t>Some examples of veterinary ethical issues include:</a:t>
            </a:r>
          </a:p>
          <a:p>
            <a:r>
              <a:rPr lang="en-US" sz="2500" dirty="0" smtClean="0">
                <a:solidFill>
                  <a:srgbClr val="C00000"/>
                </a:solidFill>
              </a:rPr>
              <a:t>Are surgeries such as ear cropping, declawing or debarking always appropriate?</a:t>
            </a:r>
          </a:p>
          <a:p>
            <a:r>
              <a:rPr lang="en-US" sz="2500" dirty="0" smtClean="0">
                <a:solidFill>
                  <a:srgbClr val="A17301"/>
                </a:solidFill>
              </a:rPr>
              <a:t>Is it okay for animals to be hospitalized overnight without nurse supervision?</a:t>
            </a:r>
          </a:p>
          <a:p>
            <a:r>
              <a:rPr lang="en-US" sz="2500" dirty="0" smtClean="0">
                <a:solidFill>
                  <a:schemeClr val="tx1"/>
                </a:solidFill>
              </a:rPr>
              <a:t>Should animals be temporarily put to sleep for radiographs to lessen human exposure?</a:t>
            </a:r>
          </a:p>
          <a:p>
            <a:endParaRPr lang="en-US" sz="2500" dirty="0"/>
          </a:p>
        </p:txBody>
      </p:sp>
      <p:pic>
        <p:nvPicPr>
          <p:cNvPr id="3076" name="Picture 4" descr="C:\Documents and Settings\Ljlab\Local Settings\Temporary Internet Files\Content.IE5\CHDH7DUX\MP900431840[1].jpg"/>
          <p:cNvPicPr>
            <a:picLocks noChangeAspect="1" noChangeArrowheads="1"/>
          </p:cNvPicPr>
          <p:nvPr/>
        </p:nvPicPr>
        <p:blipFill>
          <a:blip r:embed="rId2" cstate="screen"/>
          <a:srcRect/>
          <a:stretch>
            <a:fillRect/>
          </a:stretch>
        </p:blipFill>
        <p:spPr bwMode="auto">
          <a:xfrm>
            <a:off x="6004917" y="1828800"/>
            <a:ext cx="2681883" cy="4038600"/>
          </a:xfrm>
          <a:prstGeom prst="rect">
            <a:avLst/>
          </a:prstGeom>
          <a:ln w="38100" cap="sq">
            <a:solidFill>
              <a:srgbClr val="000000"/>
            </a:solidFill>
            <a:miter lim="800000"/>
          </a:ln>
          <a:effectLst>
            <a:outerShdw blurRad="57150" dist="50800" dir="2700000" algn="tl" rotWithShape="0">
              <a:srgbClr val="000000">
                <a:alpha val="40000"/>
              </a:srgbClr>
            </a:outerShdw>
          </a:effectLst>
        </p:spPr>
      </p:pic>
    </p:spTree>
  </p:cSld>
  <p:clrMapOvr>
    <a:masterClrMapping/>
  </p:clrMapOvr>
  <p:timing>
    <p:tnLst>
      <p:par>
        <p:cTn id="1" dur="indefinite" restart="never" nodeType="tmRoot"/>
      </p:par>
    </p:tnLst>
  </p:timing>
</p:sld>
</file>

<file path=ppt/slides/slide30.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id="19" name="Rectangle 18"/>
          <p:cNvSpPr/>
          <p:nvPr/>
        </p:nvSpPr>
        <p:spPr>
          <a:xfrm>
            <a:off x="304800" y="304800"/>
            <a:ext cx="8534400" cy="5943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dirty="0" lang="en-US"/>
          </a:p>
        </p:txBody>
      </p:sp>
      <p:sp>
        <p:nvSpPr>
          <p:cNvPr id="13" name="Title 1"/>
          <p:cNvSpPr txBox="1">
            <a:spLocks/>
          </p:cNvSpPr>
          <p:nvPr/>
        </p:nvSpPr>
        <p:spPr>
          <a:xfrm>
            <a:off x="301625" y="307975"/>
            <a:ext cx="8534400" cy="758825"/>
          </a:xfrm>
          <a:prstGeom prst="rect">
            <a:avLst/>
          </a:prstGeom>
        </p:spPr>
        <p:txBody>
          <a:bodyPr/>
          <a:lstStyle/>
          <a:p>
            <a:pPr algn="ctr" defTabSz="914400" eaLnBrk="0" fontAlgn="base" hangingPunct="0" indent="0" latinLnBrk="0" lvl="0" marL="0" marR="0" rtl="0">
              <a:lnSpc>
                <a:spcPct val="100000"/>
              </a:lnSpc>
              <a:spcBef>
                <a:spcPct val="0"/>
              </a:spcBef>
              <a:spcAft>
                <a:spcPct val="0"/>
              </a:spcAft>
              <a:buClrTx/>
              <a:buSzTx/>
              <a:buFontTx/>
              <a:buNone/>
              <a:tabLst/>
              <a:defRPr/>
            </a:pPr>
            <a:r>
              <a:rPr b="1" baseline="0" cap="none" dirty="0" i="0" kern="1200" kumimoji="0" lang="en-US" noProof="0" normalizeH="0" smtClean="0" spc="0" strike="noStrike" sz="4800" u="none">
                <a:ln>
                  <a:noFill/>
                </a:ln>
                <a:solidFill>
                  <a:srgbClr val="C00000"/>
                </a:solidFill>
                <a:effectLst/>
                <a:uLnTx/>
                <a:uFillTx/>
                <a:latin charset="0" pitchFamily="18" typeface="Cambria"/>
                <a:ea typeface="+mj-ea"/>
                <a:cs typeface="+mj-cs"/>
              </a:rPr>
              <a:t>SOURCES</a:t>
            </a:r>
            <a:endParaRPr b="1" baseline="0" cap="none" dirty="0" i="0" kern="1200" kumimoji="0" lang="en-US" noProof="0" normalizeH="0" spc="0" strike="noStrike" sz="4000" u="none">
              <a:ln>
                <a:noFill/>
              </a:ln>
              <a:solidFill>
                <a:srgbClr val="C00000"/>
              </a:solidFill>
              <a:effectLst/>
              <a:uLnTx/>
              <a:uFillTx/>
              <a:latin charset="0" pitchFamily="18" typeface="Cambria"/>
              <a:ea typeface="+mj-ea"/>
              <a:cs typeface="+mj-cs"/>
            </a:endParaRPr>
          </a:p>
        </p:txBody>
      </p:sp>
      <p:sp>
        <p:nvSpPr>
          <p:cNvPr id="15" name="Content Placeholder 2"/>
          <p:cNvSpPr txBox="1">
            <a:spLocks/>
          </p:cNvSpPr>
          <p:nvPr/>
        </p:nvSpPr>
        <p:spPr>
          <a:xfrm>
            <a:off x="1752600" y="1295400"/>
            <a:ext cx="6934200" cy="4724400"/>
          </a:xfrm>
          <a:prstGeom prst="rect">
            <a:avLst/>
          </a:prstGeom>
        </p:spPr>
        <p:txBody>
          <a:bodyPr>
            <a:normAutofit/>
          </a:bodyPr>
          <a:lstStyle/>
          <a:p>
            <a:pPr algn="l" defTabSz="914400" eaLnBrk="0" fontAlgn="base" hangingPunct="0" indent="-273050" latinLnBrk="0" lvl="0" marL="273050" marR="0" rtl="0">
              <a:lnSpc>
                <a:spcPct val="100000"/>
              </a:lnSpc>
              <a:spcBef>
                <a:spcPct val="20000"/>
              </a:spcBef>
              <a:spcAft>
                <a:spcPct val="0"/>
              </a:spcAft>
              <a:buClr>
                <a:schemeClr val="accent1"/>
              </a:buClr>
              <a:buSzPct val="85000"/>
              <a:buFont charset="2" pitchFamily="18" typeface="Wingdings 2"/>
              <a:buNone/>
              <a:tabLst/>
              <a:defRPr/>
            </a:pPr>
            <a:r>
              <a:rPr b="1" baseline="0" cap="none" dirty="0" i="0" kern="1200" kumimoji="0" lang="en-US" noProof="0" normalizeH="0" smtClean="0" spc="0" strike="noStrike" sz="2000" u="none">
                <a:ln>
                  <a:noFill/>
                </a:ln>
                <a:solidFill>
                  <a:srgbClr val="468D15"/>
                </a:solidFill>
                <a:effectLst/>
                <a:uLnTx/>
                <a:uFillTx/>
                <a:latin charset="0" pitchFamily="18" typeface="Cambria"/>
              </a:rPr>
              <a:t>American Veterinary Medical Association (AVMA)</a:t>
            </a:r>
          </a:p>
          <a:p>
            <a:pPr algn="l" defTabSz="914400" eaLnBrk="0" fontAlgn="base" hangingPunct="0" indent="-273050" latinLnBrk="0" lvl="0" marL="273050" marR="0" rtl="0">
              <a:lnSpc>
                <a:spcPct val="100000"/>
              </a:lnSpc>
              <a:spcBef>
                <a:spcPct val="20000"/>
              </a:spcBef>
              <a:spcAft>
                <a:spcPct val="0"/>
              </a:spcAft>
              <a:buClr>
                <a:schemeClr val="accent1"/>
              </a:buClr>
              <a:buSzPct val="85000"/>
              <a:buFont charset="2" pitchFamily="18" typeface="Wingdings 2"/>
              <a:buNone/>
              <a:tabLst/>
              <a:defRPr/>
            </a:pPr>
            <a:endParaRPr b="1" baseline="0" cap="none" dirty="0" i="0" kern="1200" kumimoji="0" lang="en-US" noProof="0" normalizeH="0" smtClean="0" spc="0" strike="noStrike" sz="2000" u="none">
              <a:ln>
                <a:noFill/>
              </a:ln>
              <a:solidFill>
                <a:schemeClr val="tx1"/>
              </a:solidFill>
              <a:effectLst/>
              <a:uLnTx/>
              <a:uFillTx/>
              <a:latin charset="0" pitchFamily="18" typeface="Cambria"/>
            </a:endParaRPr>
          </a:p>
          <a:p>
            <a:pPr algn="l" defTabSz="914400" eaLnBrk="0" fontAlgn="base" hangingPunct="0" indent="-273050" latinLnBrk="0" lvl="0" marL="273050" marR="0" rtl="0">
              <a:lnSpc>
                <a:spcPct val="100000"/>
              </a:lnSpc>
              <a:spcBef>
                <a:spcPct val="20000"/>
              </a:spcBef>
              <a:spcAft>
                <a:spcPct val="0"/>
              </a:spcAft>
              <a:buClr>
                <a:schemeClr val="accent1"/>
              </a:buClr>
              <a:buSzPct val="85000"/>
              <a:buFont charset="2" pitchFamily="18" typeface="Wingdings 2"/>
              <a:buNone/>
              <a:tabLst/>
              <a:defRPr/>
            </a:pPr>
            <a:endParaRPr b="1" baseline="0" cap="none" dirty="0" i="1" kern="1200" kumimoji="0" lang="en-US" noProof="0" normalizeH="0" smtClean="0" spc="0" strike="noStrike" sz="2000" u="none">
              <a:ln>
                <a:noFill/>
              </a:ln>
              <a:solidFill>
                <a:schemeClr val="tx1"/>
              </a:solidFill>
              <a:effectLst/>
              <a:uLnTx/>
              <a:uFillTx/>
              <a:latin charset="0" pitchFamily="18" typeface="Cambria"/>
            </a:endParaRPr>
          </a:p>
          <a:p>
            <a:pPr algn="l" defTabSz="914400" eaLnBrk="0" fontAlgn="base" hangingPunct="0" indent="-273050" latinLnBrk="0" lvl="0" marL="273050" marR="0" rtl="0">
              <a:lnSpc>
                <a:spcPct val="100000"/>
              </a:lnSpc>
              <a:spcBef>
                <a:spcPct val="20000"/>
              </a:spcBef>
              <a:spcAft>
                <a:spcPct val="0"/>
              </a:spcAft>
              <a:buClr>
                <a:schemeClr val="accent1"/>
              </a:buClr>
              <a:buSzPct val="85000"/>
              <a:buFont charset="2" pitchFamily="18" typeface="Wingdings 2"/>
              <a:buNone/>
              <a:tabLst/>
              <a:defRPr/>
            </a:pPr>
            <a:r>
              <a:rPr b="1" baseline="0" cap="none" dirty="0" i="1" kern="1200" kumimoji="0" lang="en-US" noProof="0" normalizeH="0" smtClean="0" spc="0" strike="noStrike" sz="2000" u="none">
                <a:ln>
                  <a:noFill/>
                </a:ln>
                <a:solidFill>
                  <a:schemeClr val="accent6">
                    <a:lumMod val="75000"/>
                  </a:schemeClr>
                </a:solidFill>
                <a:effectLst/>
                <a:uLnTx/>
                <a:uFillTx/>
                <a:latin charset="0" pitchFamily="18" typeface="Cambria"/>
              </a:rPr>
              <a:t>An Introduction to Veterinary Medical Ethics: </a:t>
            </a:r>
          </a:p>
          <a:p>
            <a:pPr algn="l" defTabSz="914400" eaLnBrk="0" fontAlgn="base" hangingPunct="0" indent="-273050" latinLnBrk="0" lvl="0" marL="273050" marR="0" rtl="0">
              <a:lnSpc>
                <a:spcPct val="100000"/>
              </a:lnSpc>
              <a:spcBef>
                <a:spcPct val="20000"/>
              </a:spcBef>
              <a:spcAft>
                <a:spcPct val="0"/>
              </a:spcAft>
              <a:buClr>
                <a:schemeClr val="accent1"/>
              </a:buClr>
              <a:buSzPct val="85000"/>
              <a:buFont charset="2" pitchFamily="18" typeface="Wingdings 2"/>
              <a:buNone/>
              <a:tabLst/>
              <a:defRPr/>
            </a:pPr>
            <a:r>
              <a:rPr b="1" baseline="0" cap="none" dirty="0" i="1" kern="1200" kumimoji="0" lang="en-US" noProof="0" normalizeH="0" smtClean="0" spc="0" strike="noStrike" sz="2000" u="none">
                <a:ln>
                  <a:noFill/>
                </a:ln>
                <a:solidFill>
                  <a:schemeClr val="accent6">
                    <a:lumMod val="75000"/>
                  </a:schemeClr>
                </a:solidFill>
                <a:effectLst/>
                <a:uLnTx/>
                <a:uFillTx/>
                <a:latin charset="0" pitchFamily="18" typeface="Cambria"/>
              </a:rPr>
              <a:t>Theory and Cases </a:t>
            </a:r>
            <a:r>
              <a:rPr b="1" baseline="0" cap="none" dirty="0" i="0" kern="1200" kumimoji="0" lang="en-US" noProof="0" normalizeH="0" smtClean="0" spc="0" strike="noStrike" sz="2000" u="none">
                <a:ln>
                  <a:noFill/>
                </a:ln>
                <a:solidFill>
                  <a:schemeClr val="accent6">
                    <a:lumMod val="75000"/>
                  </a:schemeClr>
                </a:solidFill>
                <a:effectLst/>
                <a:uLnTx/>
                <a:uFillTx/>
                <a:latin charset="0" pitchFamily="18" typeface="Cambria"/>
              </a:rPr>
              <a:t>by Bernard E. Rollin</a:t>
            </a:r>
          </a:p>
          <a:p>
            <a:pPr algn="l" defTabSz="914400" eaLnBrk="0" fontAlgn="base" hangingPunct="0" indent="-273050" latinLnBrk="0" lvl="0" marL="273050" marR="0" rtl="0">
              <a:lnSpc>
                <a:spcPct val="100000"/>
              </a:lnSpc>
              <a:spcBef>
                <a:spcPct val="20000"/>
              </a:spcBef>
              <a:spcAft>
                <a:spcPct val="0"/>
              </a:spcAft>
              <a:buClr>
                <a:schemeClr val="accent1"/>
              </a:buClr>
              <a:buSzPct val="85000"/>
              <a:buFont charset="2" pitchFamily="18" typeface="Wingdings 2"/>
              <a:buNone/>
              <a:tabLst/>
              <a:defRPr/>
            </a:pPr>
            <a:endParaRPr b="1" dirty="0" lang="en-US" smtClean="0" sz="2000">
              <a:solidFill>
                <a:schemeClr val="accent6">
                  <a:lumMod val="75000"/>
                </a:schemeClr>
              </a:solidFill>
              <a:latin charset="0" pitchFamily="18" typeface="Cambria"/>
            </a:endParaRPr>
          </a:p>
          <a:p>
            <a:pPr eaLnBrk="0" hangingPunct="0" indent="-273050" marL="273050">
              <a:spcBef>
                <a:spcPct val="20000"/>
              </a:spcBef>
              <a:buClr>
                <a:schemeClr val="accent1"/>
              </a:buClr>
              <a:buSzPct val="85000"/>
            </a:pPr>
            <a:endParaRPr b="1" dirty="0" lang="en-US" smtClean="0" sz="2000">
              <a:solidFill>
                <a:schemeClr val="accent6">
                  <a:lumMod val="75000"/>
                </a:schemeClr>
              </a:solidFill>
              <a:latin charset="0" pitchFamily="18" typeface="Cambria"/>
            </a:endParaRPr>
          </a:p>
          <a:p>
            <a:pPr eaLnBrk="0" hangingPunct="0" indent="-273050" marL="273050">
              <a:spcBef>
                <a:spcPct val="20000"/>
              </a:spcBef>
              <a:buClr>
                <a:schemeClr val="accent1"/>
              </a:buClr>
              <a:buSzPct val="85000"/>
            </a:pPr>
            <a:r>
              <a:rPr b="1" dirty="0" lang="en-US" smtClean="0" sz="2000">
                <a:solidFill>
                  <a:schemeClr val="accent6">
                    <a:lumMod val="75000"/>
                  </a:schemeClr>
                </a:solidFill>
                <a:latin charset="0" pitchFamily="18" typeface="Cambria"/>
              </a:rPr>
              <a:t>		        </a:t>
            </a:r>
            <a:r>
              <a:rPr b="1" dirty="0" lang="en-US" smtClean="0" sz="2000">
                <a:latin charset="0" pitchFamily="18" typeface="Cambria"/>
              </a:rPr>
              <a:t>Institutional Animal Care and Use Committees</a:t>
            </a:r>
          </a:p>
          <a:p>
            <a:pPr eaLnBrk="0" hangingPunct="0" indent="-273050" marL="273050">
              <a:spcBef>
                <a:spcPct val="20000"/>
              </a:spcBef>
              <a:buClr>
                <a:schemeClr val="accent1"/>
              </a:buClr>
              <a:buSzPct val="85000"/>
            </a:pPr>
            <a:endParaRPr b="1" baseline="0" cap="none" dirty="0" i="0" kern="1200" kumimoji="0" lang="en-US" noProof="0" normalizeH="0" smtClean="0" spc="0" strike="noStrike" sz="2000" u="none">
              <a:ln>
                <a:noFill/>
              </a:ln>
              <a:effectLst/>
              <a:uLnTx/>
              <a:uFillTx/>
              <a:latin charset="0" pitchFamily="18" typeface="Cambria"/>
            </a:endParaRPr>
          </a:p>
          <a:p>
            <a:pPr eaLnBrk="0" hangingPunct="0" indent="-273050" marL="273050">
              <a:spcBef>
                <a:spcPct val="20000"/>
              </a:spcBef>
              <a:buClr>
                <a:schemeClr val="accent1"/>
              </a:buClr>
              <a:buSzPct val="85000"/>
            </a:pPr>
            <a:endParaRPr b="1" dirty="0" lang="en-US" smtClean="0" sz="2000">
              <a:latin charset="0" pitchFamily="18" typeface="Cambria"/>
            </a:endParaRPr>
          </a:p>
          <a:p>
            <a:pPr eaLnBrk="0" hangingPunct="0" indent="-273050" marL="273050">
              <a:spcBef>
                <a:spcPct val="20000"/>
              </a:spcBef>
              <a:buClr>
                <a:schemeClr val="accent1"/>
              </a:buClr>
              <a:buSzPct val="85000"/>
            </a:pPr>
            <a:endParaRPr b="1" dirty="0" lang="en-US" smtClean="0" sz="2000">
              <a:solidFill>
                <a:srgbClr val="C00000"/>
              </a:solidFill>
              <a:latin charset="0" pitchFamily="18" typeface="Cambria"/>
            </a:endParaRPr>
          </a:p>
          <a:p>
            <a:pPr eaLnBrk="0" hangingPunct="0" indent="-273050" marL="273050">
              <a:spcBef>
                <a:spcPct val="20000"/>
              </a:spcBef>
              <a:buClr>
                <a:schemeClr val="accent1"/>
              </a:buClr>
              <a:buSzPct val="85000"/>
            </a:pPr>
            <a:r>
              <a:rPr b="1" dirty="0" lang="en-US" smtClean="0" sz="2000">
                <a:solidFill>
                  <a:srgbClr val="C00000"/>
                </a:solidFill>
                <a:latin charset="0" pitchFamily="18" typeface="Cambria"/>
              </a:rPr>
              <a:t>Google Images</a:t>
            </a:r>
            <a:endParaRPr b="1" baseline="0" cap="none" dirty="0" i="0" kern="1200" kumimoji="0" lang="en-US" noProof="0" normalizeH="0" spc="0" strike="noStrike" sz="2000" u="none">
              <a:ln>
                <a:noFill/>
              </a:ln>
              <a:solidFill>
                <a:srgbClr val="C00000"/>
              </a:solidFill>
              <a:effectLst/>
              <a:uLnTx/>
              <a:uFillTx/>
              <a:latin charset="0" pitchFamily="18" typeface="Cambria"/>
            </a:endParaRPr>
          </a:p>
        </p:txBody>
      </p:sp>
      <p:pic>
        <p:nvPicPr>
          <p:cNvPr id="16" name="Picture 15"/>
          <p:cNvPicPr>
            <a:picLocks noChangeArrowheads="1" noChangeAspect="1"/>
          </p:cNvPicPr>
          <p:nvPr/>
        </p:nvPicPr>
        <p:blipFill>
          <a:blip cstate="screen" r:embed="rId4">
            <a:clrChange>
              <a:clrFrom>
                <a:srgbClr val="638E59"/>
              </a:clrFrom>
              <a:clrTo>
                <a:srgbClr val="638E59">
                  <a:alpha val="0"/>
                </a:srgbClr>
              </a:clrTo>
            </a:clrChange>
          </a:blip>
          <a:srcRect/>
          <a:stretch>
            <a:fillRect/>
          </a:stretch>
        </p:blipFill>
        <p:spPr bwMode="auto">
          <a:xfrm>
            <a:off x="457200" y="990600"/>
            <a:ext cx="1143000" cy="1143000"/>
          </a:xfrm>
          <a:prstGeom prst="roundRect">
            <a:avLst/>
          </a:prstGeom>
          <a:ln>
            <a:noFill/>
          </a:ln>
          <a:effectLst>
            <a:outerShdw algn="ctr" blurRad="57785" dir="3180000" dist="33020">
              <a:srgbClr val="000000">
                <a:alpha val="30000"/>
              </a:srgbClr>
            </a:outerShdw>
          </a:effectLst>
          <a:scene3d>
            <a:camera prst="orthographicFront">
              <a:rot lat="0" lon="0" rev="0"/>
            </a:camera>
            <a:lightRig dir="t" rig="brightRoom">
              <a:rot lat="0" lon="0" rev="600000"/>
            </a:lightRig>
          </a:scene3d>
          <a:sp3d prstMaterial="metal">
            <a:bevelT h="57150" prst="angle" w="38100"/>
          </a:sp3d>
        </p:spPr>
      </p:pic>
      <p:pic>
        <p:nvPicPr>
          <p:cNvPr descr="http://covers.booktopia.com.au/big/978081/380/9780813803999.jpg" id="17" name="Picture 6"/>
          <p:cNvPicPr>
            <a:picLocks noChangeArrowheads="1" noChangeAspect="1"/>
          </p:cNvPicPr>
          <p:nvPr/>
        </p:nvPicPr>
        <p:blipFill>
          <a:blip cstate="screen" r:embed="rId5">
            <a:lum bright="-10000" contrast="20000"/>
          </a:blip>
          <a:srcRect/>
          <a:stretch>
            <a:fillRect/>
          </a:stretch>
        </p:blipFill>
        <p:spPr bwMode="auto">
          <a:xfrm>
            <a:off x="7162799" y="1905000"/>
            <a:ext cx="1145739" cy="1752600"/>
          </a:xfrm>
          <a:prstGeom prst="roundRect">
            <a:avLst/>
          </a:prstGeom>
          <a:ln>
            <a:noFill/>
          </a:ln>
          <a:effectLst>
            <a:outerShdw algn="ctr" blurRad="57785" dir="3180000" dist="33020">
              <a:srgbClr val="000000">
                <a:alpha val="30000"/>
              </a:srgbClr>
            </a:outerShdw>
          </a:effectLst>
          <a:scene3d>
            <a:camera prst="orthographicFront">
              <a:rot lat="0" lon="0" rev="0"/>
            </a:camera>
            <a:lightRig dir="t" rig="brightRoom">
              <a:rot lat="0" lon="0" rev="600000"/>
            </a:lightRig>
          </a:scene3d>
          <a:sp3d prstMaterial="metal">
            <a:bevelT h="57150" prst="angle" w="38100"/>
          </a:sp3d>
        </p:spPr>
      </p:pic>
      <p:pic>
        <p:nvPicPr>
          <p:cNvPr id="18" name="Picture 2"/>
          <p:cNvPicPr>
            <a:picLocks noChangeArrowheads="1" noChangeAspect="1"/>
          </p:cNvPicPr>
          <p:nvPr/>
        </p:nvPicPr>
        <p:blipFill>
          <a:blip cstate="screen" r:embed="rId6"/>
          <a:srcRect/>
          <a:stretch>
            <a:fillRect/>
          </a:stretch>
        </p:blipFill>
        <p:spPr bwMode="auto">
          <a:xfrm>
            <a:off x="457200" y="3733800"/>
            <a:ext cx="2590800" cy="688412"/>
          </a:xfrm>
          <a:prstGeom prst="roundRect">
            <a:avLst/>
          </a:prstGeom>
          <a:ln>
            <a:noFill/>
          </a:ln>
          <a:effectLst>
            <a:outerShdw algn="ctr" blurRad="57785" dir="3180000" dist="33020">
              <a:srgbClr val="000000">
                <a:alpha val="30000"/>
              </a:srgbClr>
            </a:outerShdw>
          </a:effectLst>
          <a:scene3d>
            <a:camera prst="orthographicFront">
              <a:rot lat="0" lon="0" rev="0"/>
            </a:camera>
            <a:lightRig dir="t" rig="brightRoom">
              <a:rot lat="0" lon="0" rev="600000"/>
            </a:lightRig>
          </a:scene3d>
          <a:sp3d prstMaterial="metal">
            <a:bevelT h="57150" prst="angle" w="38100"/>
          </a:sp3d>
        </p:spPr>
      </p:pic>
      <p:pic>
        <p:nvPicPr>
          <p:cNvPr id="7172" name="Picture 4"/>
          <p:cNvPicPr>
            <a:picLocks noChangeArrowheads="1" noChangeAspect="1"/>
          </p:cNvPicPr>
          <p:nvPr/>
        </p:nvPicPr>
        <p:blipFill>
          <a:blip cstate="screen" r:embed="rId7"/>
          <a:srcRect b="1" r="1"/>
          <a:stretch>
            <a:fillRect/>
          </a:stretch>
        </p:blipFill>
        <p:spPr bwMode="auto">
          <a:xfrm>
            <a:off x="3886200" y="5105400"/>
            <a:ext cx="2438400" cy="874143"/>
          </a:xfrm>
          <a:prstGeom prst="roundRect">
            <a:avLst/>
          </a:prstGeom>
          <a:ln>
            <a:noFill/>
          </a:ln>
          <a:effectLst>
            <a:outerShdw algn="ctr" blurRad="57785" dir="3180000" dist="33020">
              <a:srgbClr val="000000">
                <a:alpha val="30000"/>
              </a:srgbClr>
            </a:outerShdw>
          </a:effectLst>
          <a:scene3d>
            <a:camera prst="orthographicFront">
              <a:rot lat="0" lon="0" rev="0"/>
            </a:camera>
            <a:lightRig dir="t" rig="brightRoom">
              <a:rot lat="0" lon="0" rev="600000"/>
            </a:lightRig>
          </a:scene3d>
          <a:sp3d prstMaterial="metal">
            <a:bevelT h="57150" prst="angle" w="38100"/>
          </a:sp3d>
        </p:spPr>
      </p:pic>
    </p:spTree>
    <p:custDataLst>
      <p:tags r:id="rId1"/>
    </p:custDataLst>
  </p:cSld>
  <p:clrMapOvr>
    <a:masterClrMapping/>
  </p:clrMapOvr>
  <p:timing>
    <p:tnLst>
      <p:par>
        <p:cTn dur="indefinite" id="1" nodeType="tmRoot" restart="never"/>
      </p:par>
    </p:tnLst>
  </p:timing>
</p:sld>
</file>

<file path=ppt/slides/slide4.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id="8" name="Rectangle 7"/>
          <p:cNvSpPr/>
          <p:nvPr/>
        </p:nvSpPr>
        <p:spPr>
          <a:xfrm>
            <a:off x="0" y="0"/>
            <a:ext cx="9144000" cy="6400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pic>
        <p:nvPicPr>
          <p:cNvPr descr="http://photos3.fotosearch.com/bthumb/UNC/UNC284/u13438309.jpg" id="5" name="Picture 4"/>
          <p:cNvPicPr/>
          <p:nvPr/>
        </p:nvPicPr>
        <p:blipFill>
          <a:blip cstate="screen" r:embed="rId3"/>
          <a:stretch>
            <a:fillRect/>
          </a:stretch>
        </p:blipFill>
        <p:spPr bwMode="auto">
          <a:xfrm>
            <a:off x="662989" y="218901"/>
            <a:ext cx="861011" cy="1152699"/>
          </a:xfrm>
          <a:prstGeom prst="rect">
            <a:avLst/>
          </a:prstGeom>
          <a:noFill/>
          <a:ln w="9525">
            <a:noFill/>
            <a:miter lim="800000"/>
            <a:headEnd/>
            <a:tailEnd/>
          </a:ln>
        </p:spPr>
      </p:pic>
      <p:sp>
        <p:nvSpPr>
          <p:cNvPr id="14337" name="Rectangle 2"/>
          <p:cNvSpPr>
            <a:spLocks noGrp="1"/>
          </p:cNvSpPr>
          <p:nvPr>
            <p:ph idx="4294967295" type="title"/>
          </p:nvPr>
        </p:nvSpPr>
        <p:spPr>
          <a:xfrm>
            <a:off x="1219200" y="685800"/>
            <a:ext cx="7162800" cy="758825"/>
          </a:xfrm>
        </p:spPr>
        <p:txBody>
          <a:bodyPr/>
          <a:lstStyle/>
          <a:p>
            <a:r>
              <a:rPr dirty="0" lang="en-US" smtClean="0">
                <a:solidFill>
                  <a:schemeClr val="accent6">
                    <a:lumMod val="75000"/>
                  </a:schemeClr>
                </a:solidFill>
                <a:latin charset="0" pitchFamily="18" typeface="Cambria"/>
              </a:rPr>
              <a:t>Euthanasia of Treatable Horse for Insurance</a:t>
            </a:r>
          </a:p>
        </p:txBody>
      </p:sp>
      <p:sp>
        <p:nvSpPr>
          <p:cNvPr id="6" name="Content Placeholder 2"/>
          <p:cNvSpPr>
            <a:spLocks noGrp="1"/>
          </p:cNvSpPr>
          <p:nvPr>
            <p:ph idx="1" sz="quarter"/>
          </p:nvPr>
        </p:nvSpPr>
        <p:spPr>
          <a:xfrm>
            <a:off x="2971800" y="1752600"/>
            <a:ext cx="5638800" cy="4572000"/>
          </a:xfrm>
        </p:spPr>
        <p:txBody>
          <a:bodyPr>
            <a:normAutofit fontScale="85000" lnSpcReduction="10000"/>
          </a:bodyPr>
          <a:lstStyle/>
          <a:p>
            <a:pPr algn="just" eaLnBrk="1" fontAlgn="auto" hangingPunct="1" indent="0" marL="0">
              <a:spcAft>
                <a:spcPts val="0"/>
              </a:spcAft>
              <a:buNone/>
              <a:defRPr/>
            </a:pPr>
            <a:r>
              <a:rPr dirty="0" lang="en-US" smtClean="0" sz="3000">
                <a:solidFill>
                  <a:srgbClr val="C00000"/>
                </a:solidFill>
              </a:rPr>
              <a:t>You are a team (group of 4) of veterinarians faced with determining the best course of action in the face of a difficult situation. </a:t>
            </a:r>
          </a:p>
          <a:p>
            <a:pPr algn="just" eaLnBrk="1" fontAlgn="auto" hangingPunct="1" indent="0" marL="0">
              <a:spcAft>
                <a:spcPts val="0"/>
              </a:spcAft>
              <a:buNone/>
              <a:defRPr/>
            </a:pPr>
            <a:r>
              <a:rPr dirty="0" lang="en-US" smtClean="0" sz="1800">
                <a:solidFill>
                  <a:srgbClr val="C00000"/>
                </a:solidFill>
              </a:rPr>
              <a:t> </a:t>
            </a:r>
          </a:p>
          <a:p>
            <a:pPr algn="just" eaLnBrk="1" fontAlgn="auto" hangingPunct="1" indent="0" marL="0">
              <a:spcAft>
                <a:spcPts val="0"/>
              </a:spcAft>
              <a:buNone/>
              <a:defRPr/>
            </a:pPr>
            <a:r>
              <a:rPr dirty="0" lang="en-US" smtClean="0" sz="3000">
                <a:solidFill>
                  <a:srgbClr val="C00000"/>
                </a:solidFill>
              </a:rPr>
              <a:t>Read the scenario on the handout and discuss the consequences of each possible decision. Come up with what your team believes is the most ethical conclusion and prepare to explain the reasoning behind your choice to the rest of the class.</a:t>
            </a:r>
          </a:p>
        </p:txBody>
      </p:sp>
      <p:sp>
        <p:nvSpPr>
          <p:cNvPr id="9" name="Rectangle 8"/>
          <p:cNvSpPr/>
          <p:nvPr/>
        </p:nvSpPr>
        <p:spPr>
          <a:xfrm>
            <a:off x="228600" y="152400"/>
            <a:ext cx="8610600" cy="1295400"/>
          </a:xfrm>
          <a:prstGeom prst="rect">
            <a:avLst/>
          </a:prstGeom>
          <a:noFill/>
          <a:ln w="12700">
            <a:solidFill>
              <a:srgbClr val="C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pic>
        <p:nvPicPr>
          <p:cNvPr descr="http://covers.booktopia.com.au/big/978081/380/9780813803999.jpg" id="4102" name="Picture 6"/>
          <p:cNvPicPr>
            <a:picLocks noChangeArrowheads="1" noChangeAspect="1"/>
          </p:cNvPicPr>
          <p:nvPr/>
        </p:nvPicPr>
        <p:blipFill>
          <a:blip cstate="screen" r:embed="rId4">
            <a:lum bright="-10000" contrast="20000"/>
          </a:blip>
          <a:srcRect/>
          <a:stretch>
            <a:fillRect/>
          </a:stretch>
        </p:blipFill>
        <p:spPr bwMode="auto">
          <a:xfrm>
            <a:off x="304800" y="1905000"/>
            <a:ext cx="2388870" cy="3352800"/>
          </a:xfrm>
          <a:prstGeom prst="roundRect">
            <a:avLst>
              <a:gd fmla="val 8594" name="adj"/>
            </a:avLst>
          </a:prstGeom>
          <a:solidFill>
            <a:srgbClr val="FFFFFF">
              <a:shade val="85000"/>
            </a:srgbClr>
          </a:solidFill>
          <a:ln>
            <a:noFill/>
          </a:ln>
          <a:effectLst>
            <a:reflection algn="bl" blurRad="12700" dir="5400000" dist="5000" endPos="28000" rotWithShape="0" stA="38000" sy="-100000"/>
          </a:effectLst>
        </p:spPr>
      </p:pic>
    </p:spTree>
  </p:cSld>
  <p:clrMapOvr>
    <a:masterClrMapping/>
  </p:clrMapOvr>
  <p:timing>
    <p:tnLst>
      <p:par>
        <p:cTn dur="indefinite" id="1" nodeType="tmRoot" restart="never"/>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625" y="228600"/>
            <a:ext cx="8534400" cy="758825"/>
          </a:xfrm>
        </p:spPr>
        <p:txBody>
          <a:bodyPr/>
          <a:lstStyle/>
          <a:p>
            <a:r>
              <a:rPr lang="en-US" sz="4400" dirty="0" smtClean="0"/>
              <a:t>Reasoning: Where to start?</a:t>
            </a:r>
            <a:endParaRPr lang="en-US" sz="4400" dirty="0"/>
          </a:p>
        </p:txBody>
      </p:sp>
      <p:sp>
        <p:nvSpPr>
          <p:cNvPr id="3" name="Content Placeholder 2"/>
          <p:cNvSpPr>
            <a:spLocks noGrp="1"/>
          </p:cNvSpPr>
          <p:nvPr>
            <p:ph sz="quarter" idx="1"/>
          </p:nvPr>
        </p:nvSpPr>
        <p:spPr>
          <a:xfrm>
            <a:off x="301752" y="1527048"/>
            <a:ext cx="8503920" cy="2816352"/>
          </a:xfrm>
        </p:spPr>
        <p:txBody>
          <a:bodyPr/>
          <a:lstStyle/>
          <a:p>
            <a:pPr>
              <a:buNone/>
            </a:pPr>
            <a:r>
              <a:rPr lang="en-US" dirty="0" smtClean="0"/>
              <a:t>This case raises the fundamental question of veterinary ethics: </a:t>
            </a:r>
          </a:p>
          <a:p>
            <a:pPr>
              <a:buNone/>
            </a:pPr>
            <a:r>
              <a:rPr lang="en-US" dirty="0" smtClean="0">
                <a:solidFill>
                  <a:srgbClr val="C00000"/>
                </a:solidFill>
              </a:rPr>
              <a:t>	</a:t>
            </a:r>
            <a:r>
              <a:rPr lang="en-US" i="1" dirty="0" smtClean="0">
                <a:solidFill>
                  <a:srgbClr val="C00000"/>
                </a:solidFill>
              </a:rPr>
              <a:t>To whom does the veterinarian have primary commitment to in cases of competing interests: </a:t>
            </a:r>
            <a:r>
              <a:rPr lang="en-US" i="1" dirty="0" smtClean="0">
                <a:solidFill>
                  <a:schemeClr val="tx1"/>
                </a:solidFill>
              </a:rPr>
              <a:t>the owner or the animal?</a:t>
            </a:r>
          </a:p>
        </p:txBody>
      </p:sp>
      <p:pic>
        <p:nvPicPr>
          <p:cNvPr id="4" name="Picture 6" descr="http://covers.booktopia.com.au/big/978081/380/9780813803999.jpg"/>
          <p:cNvPicPr>
            <a:picLocks noChangeAspect="1" noChangeArrowheads="1"/>
          </p:cNvPicPr>
          <p:nvPr/>
        </p:nvPicPr>
        <p:blipFill>
          <a:blip r:embed="rId2" cstate="screen">
            <a:lum bright="-10000" contrast="20000"/>
          </a:blip>
          <a:srcRect/>
          <a:stretch>
            <a:fillRect/>
          </a:stretch>
        </p:blipFill>
        <p:spPr bwMode="auto">
          <a:xfrm>
            <a:off x="7620000" y="3871495"/>
            <a:ext cx="1150620" cy="161490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6" name="Rectangle 5"/>
          <p:cNvSpPr/>
          <p:nvPr/>
        </p:nvSpPr>
        <p:spPr>
          <a:xfrm>
            <a:off x="304800" y="4235541"/>
            <a:ext cx="7239000" cy="1643527"/>
          </a:xfrm>
          <a:prstGeom prst="rect">
            <a:avLst/>
          </a:prstGeom>
        </p:spPr>
        <p:txBody>
          <a:bodyPr wrap="square">
            <a:spAutoFit/>
          </a:bodyPr>
          <a:lstStyle/>
          <a:p>
            <a:pPr marL="273050" lvl="0" indent="-273050" eaLnBrk="0" hangingPunct="0">
              <a:spcBef>
                <a:spcPct val="20000"/>
              </a:spcBef>
              <a:buClr>
                <a:srgbClr val="3891A7"/>
              </a:buClr>
              <a:buSzPct val="85000"/>
              <a:buFont typeface="Wingdings 2" pitchFamily="18" charset="2"/>
              <a:buChar char=""/>
            </a:pPr>
            <a:r>
              <a:rPr lang="en-US" sz="2400" dirty="0" smtClean="0">
                <a:solidFill>
                  <a:srgbClr val="A17301"/>
                </a:solidFill>
                <a:latin typeface="Cambria" pitchFamily="18" charset="0"/>
              </a:rPr>
              <a:t>Owner’s interest: </a:t>
            </a:r>
            <a:r>
              <a:rPr lang="en-US" sz="2400" dirty="0" smtClean="0">
                <a:latin typeface="Cambria" pitchFamily="18" charset="0"/>
              </a:rPr>
              <a:t>the animal be euthanized so he or she can collect the $30,000.</a:t>
            </a:r>
          </a:p>
          <a:p>
            <a:pPr marL="273050" lvl="0" indent="-273050" eaLnBrk="0" hangingPunct="0">
              <a:spcBef>
                <a:spcPct val="20000"/>
              </a:spcBef>
              <a:buClr>
                <a:srgbClr val="3891A7"/>
              </a:buClr>
              <a:buSzPct val="85000"/>
              <a:buFont typeface="Wingdings 2" pitchFamily="18" charset="2"/>
              <a:buChar char=""/>
            </a:pPr>
            <a:r>
              <a:rPr lang="en-US" sz="2400" dirty="0" smtClean="0">
                <a:solidFill>
                  <a:srgbClr val="A17301"/>
                </a:solidFill>
                <a:latin typeface="Cambria" pitchFamily="18" charset="0"/>
              </a:rPr>
              <a:t>Animal’s interest: </a:t>
            </a:r>
            <a:r>
              <a:rPr lang="en-US" sz="2400" dirty="0" smtClean="0">
                <a:latin typeface="Cambria" pitchFamily="18" charset="0"/>
              </a:rPr>
              <a:t>have the injury repaired since it will be capable of returning to a good quality of life.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10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solidFill>
                  <a:srgbClr val="2A6D7D"/>
                </a:solidFill>
              </a:rPr>
              <a:t>Decision: What to do?</a:t>
            </a:r>
            <a:endParaRPr lang="en-US" sz="4400" dirty="0">
              <a:solidFill>
                <a:srgbClr val="2A6D7D"/>
              </a:solidFill>
            </a:endParaRPr>
          </a:p>
        </p:txBody>
      </p:sp>
      <p:sp>
        <p:nvSpPr>
          <p:cNvPr id="3" name="Content Placeholder 2"/>
          <p:cNvSpPr>
            <a:spLocks noGrp="1"/>
          </p:cNvSpPr>
          <p:nvPr>
            <p:ph sz="quarter" idx="1"/>
          </p:nvPr>
        </p:nvSpPr>
        <p:spPr>
          <a:xfrm>
            <a:off x="301752" y="1676400"/>
            <a:ext cx="8503920" cy="4572000"/>
          </a:xfrm>
        </p:spPr>
        <p:txBody>
          <a:bodyPr>
            <a:normAutofit lnSpcReduction="10000"/>
          </a:bodyPr>
          <a:lstStyle/>
          <a:p>
            <a:r>
              <a:rPr lang="en-US" dirty="0" smtClean="0"/>
              <a:t>The veterinarian’s options are to:</a:t>
            </a:r>
          </a:p>
          <a:p>
            <a:pPr marL="788988" lvl="1" indent="-514350">
              <a:buClrTx/>
              <a:buFont typeface="+mj-lt"/>
              <a:buAutoNum type="arabicPeriod"/>
            </a:pPr>
            <a:r>
              <a:rPr lang="en-US" dirty="0" smtClean="0"/>
              <a:t>Refuse to perform the euthanasia</a:t>
            </a:r>
          </a:p>
          <a:p>
            <a:pPr lvl="2"/>
            <a:r>
              <a:rPr lang="en-US" dirty="0" smtClean="0">
                <a:solidFill>
                  <a:srgbClr val="C00000"/>
                </a:solidFill>
              </a:rPr>
              <a:t>Noble but the client could just find another vet to euthanize the horse</a:t>
            </a:r>
          </a:p>
          <a:p>
            <a:pPr lvl="2"/>
            <a:r>
              <a:rPr lang="en-US" dirty="0" smtClean="0">
                <a:solidFill>
                  <a:srgbClr val="C00000"/>
                </a:solidFill>
              </a:rPr>
              <a:t>The vet may lose credibility with other clients</a:t>
            </a:r>
          </a:p>
          <a:p>
            <a:pPr lvl="2"/>
            <a:endParaRPr lang="en-US" dirty="0" smtClean="0">
              <a:solidFill>
                <a:srgbClr val="C00000"/>
              </a:solidFill>
            </a:endParaRPr>
          </a:p>
          <a:p>
            <a:pPr marL="788988" lvl="1" indent="-514350">
              <a:buClrTx/>
              <a:buFont typeface="+mj-lt"/>
              <a:buAutoNum type="arabicPeriod"/>
            </a:pPr>
            <a:r>
              <a:rPr lang="en-US" dirty="0" smtClean="0"/>
              <a:t>Approach the insurance company and ask permission to save the horse</a:t>
            </a:r>
          </a:p>
          <a:p>
            <a:pPr lvl="2"/>
            <a:r>
              <a:rPr lang="en-US" dirty="0" smtClean="0">
                <a:solidFill>
                  <a:srgbClr val="C00000"/>
                </a:solidFill>
              </a:rPr>
              <a:t>They have already agreed to pay the client, they do not lose anything by saving the horse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up)">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ipe(up)">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wipe(up)">
                                      <p:cBhvr>
                                        <p:cTn id="1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a:xfrm>
            <a:off x="301625" y="228600"/>
            <a:ext cx="8461375" cy="758825"/>
          </a:xfrm>
        </p:spPr>
        <p:txBody>
          <a:bodyPr/>
          <a:lstStyle/>
          <a:p>
            <a:pPr eaLnBrk="1" hangingPunct="1"/>
            <a:r>
              <a:rPr lang="en-US" sz="4400" dirty="0" smtClean="0">
                <a:solidFill>
                  <a:srgbClr val="2A6D7D"/>
                </a:solidFill>
              </a:rPr>
              <a:t>Relationships</a:t>
            </a:r>
          </a:p>
        </p:txBody>
      </p:sp>
      <p:sp>
        <p:nvSpPr>
          <p:cNvPr id="3" name="Content Placeholder 2"/>
          <p:cNvSpPr>
            <a:spLocks noGrp="1"/>
          </p:cNvSpPr>
          <p:nvPr>
            <p:ph sz="quarter" idx="1"/>
          </p:nvPr>
        </p:nvSpPr>
        <p:spPr>
          <a:xfrm>
            <a:off x="334963" y="1828800"/>
            <a:ext cx="8504237" cy="4572000"/>
          </a:xfrm>
        </p:spPr>
        <p:txBody>
          <a:bodyPr/>
          <a:lstStyle/>
          <a:p>
            <a:pPr marL="274320" indent="-274320" eaLnBrk="1" fontAlgn="auto" hangingPunct="1">
              <a:spcAft>
                <a:spcPts val="0"/>
              </a:spcAft>
              <a:buFont typeface="Wingdings 2"/>
              <a:buChar char=""/>
              <a:defRPr/>
            </a:pPr>
            <a:r>
              <a:rPr lang="en-US" dirty="0" smtClean="0"/>
              <a:t>The Veterinarian -- Patient Relationship</a:t>
            </a:r>
          </a:p>
          <a:p>
            <a:pPr marL="274320" indent="-274320" eaLnBrk="1" fontAlgn="auto" hangingPunct="1">
              <a:spcAft>
                <a:spcPts val="0"/>
              </a:spcAft>
              <a:buFont typeface="Wingdings 2"/>
              <a:buChar char=""/>
              <a:defRPr/>
            </a:pPr>
            <a:r>
              <a:rPr lang="en-US" dirty="0" smtClean="0">
                <a:solidFill>
                  <a:srgbClr val="C00000"/>
                </a:solidFill>
              </a:rPr>
              <a:t>The Veterinarian -- Veterinarian Relationship</a:t>
            </a:r>
          </a:p>
          <a:p>
            <a:pPr marL="274320" indent="-274320" eaLnBrk="1" fontAlgn="auto" hangingPunct="1">
              <a:spcAft>
                <a:spcPts val="0"/>
              </a:spcAft>
              <a:buFont typeface="Wingdings 2"/>
              <a:buChar char=""/>
              <a:defRPr/>
            </a:pPr>
            <a:r>
              <a:rPr lang="en-US" dirty="0" smtClean="0">
                <a:solidFill>
                  <a:srgbClr val="A17301"/>
                </a:solidFill>
              </a:rPr>
              <a:t>The Veterinarian -- Society Relationship</a:t>
            </a:r>
          </a:p>
        </p:txBody>
      </p:sp>
      <p:pic>
        <p:nvPicPr>
          <p:cNvPr id="3076" name="Picture 4" descr="http://www.veterinarian-hospital.com/wp-content/uploads/2010/04/veterinarians.jpg"/>
          <p:cNvPicPr>
            <a:picLocks noChangeAspect="1" noChangeArrowheads="1"/>
          </p:cNvPicPr>
          <p:nvPr/>
        </p:nvPicPr>
        <p:blipFill>
          <a:blip r:embed="rId2" cstate="screen"/>
          <a:srcRect/>
          <a:stretch>
            <a:fillRect/>
          </a:stretch>
        </p:blipFill>
        <p:spPr bwMode="auto">
          <a:xfrm>
            <a:off x="2005342" y="3962400"/>
            <a:ext cx="4014458" cy="2011680"/>
          </a:xfrm>
          <a:prstGeom prst="rect">
            <a:avLst/>
          </a:prstGeom>
          <a:noFill/>
          <a:ln w="19050">
            <a:solidFill>
              <a:schemeClr val="tx1"/>
            </a:solidFill>
          </a:ln>
        </p:spPr>
      </p:pic>
      <p:pic>
        <p:nvPicPr>
          <p:cNvPr id="3078" name="Picture 6" descr="http://sphotos.ak.fbcdn.net/hphotos-ak-snc6/hs070.snc6/168011_160400580675052_157870847594692_282377_3151829_n.jpg"/>
          <p:cNvPicPr>
            <a:picLocks noChangeAspect="1" noChangeArrowheads="1"/>
          </p:cNvPicPr>
          <p:nvPr/>
        </p:nvPicPr>
        <p:blipFill>
          <a:blip r:embed="rId3" cstate="screen"/>
          <a:srcRect/>
          <a:stretch>
            <a:fillRect/>
          </a:stretch>
        </p:blipFill>
        <p:spPr bwMode="auto">
          <a:xfrm>
            <a:off x="6019800" y="3962400"/>
            <a:ext cx="2514600" cy="2011680"/>
          </a:xfrm>
          <a:prstGeom prst="rect">
            <a:avLst/>
          </a:prstGeom>
          <a:noFill/>
          <a:ln w="19050">
            <a:solidFill>
              <a:schemeClr val="tx1"/>
            </a:solidFill>
          </a:ln>
        </p:spPr>
      </p:pic>
      <p:pic>
        <p:nvPicPr>
          <p:cNvPr id="1026" name="Picture 2" descr="V:\VAPH\PEER2\NSF FELLOWS\Undergraduates\Prigmore, Chris\Veterinary Magazine\Vet Outreach Final July 21, 2010\Links\P1000544.JPG"/>
          <p:cNvPicPr>
            <a:picLocks noChangeAspect="1" noChangeArrowheads="1"/>
          </p:cNvPicPr>
          <p:nvPr/>
        </p:nvPicPr>
        <p:blipFill>
          <a:blip r:embed="rId4" cstate="screen"/>
          <a:srcRect/>
          <a:stretch>
            <a:fillRect/>
          </a:stretch>
        </p:blipFill>
        <p:spPr bwMode="auto">
          <a:xfrm flipH="1">
            <a:off x="548640" y="3962400"/>
            <a:ext cx="1508760" cy="2011680"/>
          </a:xfrm>
          <a:prstGeom prst="rect">
            <a:avLst/>
          </a:prstGeom>
          <a:noFill/>
          <a:ln w="19050">
            <a:solidFill>
              <a:schemeClr val="tx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026"/>
                                        </p:tgtEl>
                                        <p:attrNameLst>
                                          <p:attrName>style.visibility</p:attrName>
                                        </p:attrNameLst>
                                      </p:cBhvr>
                                      <p:to>
                                        <p:strVal val="visible"/>
                                      </p:to>
                                    </p:set>
                                    <p:animEffect transition="in" filter="fade">
                                      <p:cBhvr>
                                        <p:cTn id="10" dur="1000"/>
                                        <p:tgtEl>
                                          <p:spTgt spid="1026"/>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076"/>
                                        </p:tgtEl>
                                        <p:attrNameLst>
                                          <p:attrName>style.visibility</p:attrName>
                                        </p:attrNameLst>
                                      </p:cBhvr>
                                      <p:to>
                                        <p:strVal val="visible"/>
                                      </p:to>
                                    </p:set>
                                    <p:animEffect transition="in" filter="fade">
                                      <p:cBhvr>
                                        <p:cTn id="18" dur="1000"/>
                                        <p:tgtEl>
                                          <p:spTgt spid="3076"/>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3078"/>
                                        </p:tgtEl>
                                        <p:attrNameLst>
                                          <p:attrName>style.visibility</p:attrName>
                                        </p:attrNameLst>
                                      </p:cBhvr>
                                      <p:to>
                                        <p:strVal val="visible"/>
                                      </p:to>
                                    </p:set>
                                    <p:animEffect transition="in" filter="fade">
                                      <p:cBhvr>
                                        <p:cTn id="26" dur="1000"/>
                                        <p:tgtEl>
                                          <p:spTgt spid="30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7975"/>
            <a:ext cx="8534400" cy="758825"/>
          </a:xfrm>
        </p:spPr>
        <p:txBody>
          <a:bodyPr/>
          <a:lstStyle/>
          <a:p>
            <a:pPr algn="l"/>
            <a:r>
              <a:rPr lang="en-US" sz="2800" dirty="0" smtClean="0">
                <a:solidFill>
                  <a:srgbClr val="2A6D7D"/>
                </a:solidFill>
              </a:rPr>
              <a:t>The Veterinarian -- Patient Relationship</a:t>
            </a:r>
            <a:r>
              <a:rPr lang="en-US" sz="2800" dirty="0" smtClean="0"/>
              <a:t/>
            </a:r>
            <a:br>
              <a:rPr lang="en-US" sz="2800" dirty="0" smtClean="0"/>
            </a:br>
            <a:r>
              <a:rPr lang="en-US" sz="1800" dirty="0" smtClean="0">
                <a:solidFill>
                  <a:srgbClr val="468D15"/>
                </a:solidFill>
              </a:rPr>
              <a:t>From The American Veterinary Medical Association (AVMA)</a:t>
            </a:r>
            <a:endParaRPr lang="en-US" sz="3200" dirty="0">
              <a:solidFill>
                <a:srgbClr val="468D15"/>
              </a:solidFill>
            </a:endParaRPr>
          </a:p>
        </p:txBody>
      </p:sp>
      <p:sp>
        <p:nvSpPr>
          <p:cNvPr id="3" name="Content Placeholder 2"/>
          <p:cNvSpPr>
            <a:spLocks noGrp="1"/>
          </p:cNvSpPr>
          <p:nvPr>
            <p:ph sz="quarter" idx="1"/>
          </p:nvPr>
        </p:nvSpPr>
        <p:spPr>
          <a:xfrm>
            <a:off x="377952" y="1828800"/>
            <a:ext cx="5337048" cy="3886200"/>
          </a:xfrm>
        </p:spPr>
        <p:txBody>
          <a:bodyPr>
            <a:noAutofit/>
          </a:bodyPr>
          <a:lstStyle/>
          <a:p>
            <a:r>
              <a:rPr lang="en-US" sz="2800" dirty="0" smtClean="0"/>
              <a:t>First consider the needs of the patient: </a:t>
            </a:r>
          </a:p>
          <a:p>
            <a:pPr lvl="1"/>
            <a:r>
              <a:rPr lang="en-US" sz="2400" dirty="0" smtClean="0">
                <a:solidFill>
                  <a:srgbClr val="C00000"/>
                </a:solidFill>
              </a:rPr>
              <a:t>to relieve disease, suffering, or disability while minimizing pain or fear.</a:t>
            </a:r>
          </a:p>
          <a:p>
            <a:r>
              <a:rPr lang="en-US" sz="2800" dirty="0" smtClean="0"/>
              <a:t>In emergencies:</a:t>
            </a:r>
          </a:p>
          <a:p>
            <a:pPr lvl="1"/>
            <a:r>
              <a:rPr lang="en-US" sz="2400" dirty="0" smtClean="0">
                <a:solidFill>
                  <a:srgbClr val="C00000"/>
                </a:solidFill>
              </a:rPr>
              <a:t>veterinarians have an ethical responsibility to provide services for animals when necessary to save life or relieve suffering.</a:t>
            </a:r>
            <a:endParaRPr lang="en-US" sz="2400" dirty="0">
              <a:solidFill>
                <a:srgbClr val="C00000"/>
              </a:solidFill>
            </a:endParaRPr>
          </a:p>
        </p:txBody>
      </p:sp>
      <p:pic>
        <p:nvPicPr>
          <p:cNvPr id="2050" name="Picture 2" descr="C:\Documents and Settings\Ljlab\Local Settings\Temporary Internet Files\Content.IE5\I9NEO3K6\MP900443847[1].jpg"/>
          <p:cNvPicPr>
            <a:picLocks noChangeAspect="1" noChangeArrowheads="1"/>
          </p:cNvPicPr>
          <p:nvPr/>
        </p:nvPicPr>
        <p:blipFill>
          <a:blip r:embed="rId2" cstate="screen"/>
          <a:srcRect/>
          <a:stretch>
            <a:fillRect/>
          </a:stretch>
        </p:blipFill>
        <p:spPr bwMode="auto">
          <a:xfrm>
            <a:off x="6096000" y="2133600"/>
            <a:ext cx="2438400" cy="3642548"/>
          </a:xfrm>
          <a:prstGeom prst="rect">
            <a:avLst/>
          </a:prstGeom>
          <a:noFill/>
          <a:ln w="28575">
            <a:solidFill>
              <a:schemeClr val="tx1"/>
            </a:solidFill>
          </a:ln>
        </p:spPr>
      </p:pic>
      <p:pic>
        <p:nvPicPr>
          <p:cNvPr id="2051" name="Picture 3"/>
          <p:cNvPicPr>
            <a:picLocks noChangeAspect="1" noChangeArrowheads="1"/>
          </p:cNvPicPr>
          <p:nvPr/>
        </p:nvPicPr>
        <p:blipFill>
          <a:blip r:embed="rId3" cstate="screen">
            <a:clrChange>
              <a:clrFrom>
                <a:srgbClr val="FFFFFF"/>
              </a:clrFrom>
              <a:clrTo>
                <a:srgbClr val="FFFFFF">
                  <a:alpha val="0"/>
                </a:srgbClr>
              </a:clrTo>
            </a:clrChange>
          </a:blip>
          <a:srcRect/>
          <a:stretch>
            <a:fillRect/>
          </a:stretch>
        </p:blipFill>
        <p:spPr bwMode="auto">
          <a:xfrm>
            <a:off x="7924800" y="304800"/>
            <a:ext cx="838200" cy="838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7975"/>
            <a:ext cx="8534400" cy="758825"/>
          </a:xfrm>
        </p:spPr>
        <p:txBody>
          <a:bodyPr/>
          <a:lstStyle/>
          <a:p>
            <a:pPr algn="l"/>
            <a:r>
              <a:rPr lang="en-US" sz="2800" dirty="0" smtClean="0">
                <a:solidFill>
                  <a:srgbClr val="C00000"/>
                </a:solidFill>
              </a:rPr>
              <a:t>The Veterinarian -- Veterinarian Relationship</a:t>
            </a:r>
            <a:br>
              <a:rPr lang="en-US" sz="2800" dirty="0" smtClean="0">
                <a:solidFill>
                  <a:srgbClr val="C00000"/>
                </a:solidFill>
              </a:rPr>
            </a:br>
            <a:r>
              <a:rPr lang="en-US" sz="1800" dirty="0" smtClean="0">
                <a:solidFill>
                  <a:srgbClr val="468D15"/>
                </a:solidFill>
              </a:rPr>
              <a:t>From The American Veterinary Medical Association (AVMA)</a:t>
            </a:r>
            <a:endParaRPr lang="en-US" sz="2800" dirty="0">
              <a:solidFill>
                <a:srgbClr val="468D15"/>
              </a:solidFill>
            </a:endParaRPr>
          </a:p>
        </p:txBody>
      </p:sp>
      <p:sp>
        <p:nvSpPr>
          <p:cNvPr id="3" name="Content Placeholder 2"/>
          <p:cNvSpPr>
            <a:spLocks noGrp="1"/>
          </p:cNvSpPr>
          <p:nvPr>
            <p:ph sz="quarter" idx="1"/>
          </p:nvPr>
        </p:nvSpPr>
        <p:spPr>
          <a:xfrm>
            <a:off x="3429000" y="1828800"/>
            <a:ext cx="5376672" cy="4572000"/>
          </a:xfrm>
        </p:spPr>
        <p:txBody>
          <a:bodyPr>
            <a:normAutofit/>
          </a:bodyPr>
          <a:lstStyle/>
          <a:p>
            <a:r>
              <a:rPr lang="en-US" sz="2900" dirty="0" smtClean="0"/>
              <a:t>Strive to enhance their image with respect to their colleagues and other health professionals.</a:t>
            </a:r>
          </a:p>
          <a:p>
            <a:pPr lvl="1"/>
            <a:r>
              <a:rPr lang="en-US" sz="2400" dirty="0" smtClean="0">
                <a:solidFill>
                  <a:srgbClr val="C00000"/>
                </a:solidFill>
              </a:rPr>
              <a:t>Be honest, fair, courteous, considerate, and compassionate. </a:t>
            </a:r>
          </a:p>
          <a:p>
            <a:pPr lvl="1"/>
            <a:r>
              <a:rPr lang="en-US" sz="2400" dirty="0" smtClean="0">
                <a:solidFill>
                  <a:srgbClr val="C00000"/>
                </a:solidFill>
              </a:rPr>
              <a:t>Do not slander, or injure the professional standing or reputation of other veterinarians in a false or misleading manner.</a:t>
            </a:r>
            <a:endParaRPr lang="en-US" sz="2400" dirty="0">
              <a:solidFill>
                <a:srgbClr val="C00000"/>
              </a:solidFill>
            </a:endParaRPr>
          </a:p>
        </p:txBody>
      </p:sp>
      <p:pic>
        <p:nvPicPr>
          <p:cNvPr id="9" name="Picture 3"/>
          <p:cNvPicPr>
            <a:picLocks noChangeAspect="1" noChangeArrowheads="1"/>
          </p:cNvPicPr>
          <p:nvPr/>
        </p:nvPicPr>
        <p:blipFill>
          <a:blip r:embed="rId2" cstate="screen">
            <a:clrChange>
              <a:clrFrom>
                <a:srgbClr val="FFFFFF"/>
              </a:clrFrom>
              <a:clrTo>
                <a:srgbClr val="FFFFFF">
                  <a:alpha val="0"/>
                </a:srgbClr>
              </a:clrTo>
            </a:clrChange>
          </a:blip>
          <a:srcRect/>
          <a:stretch>
            <a:fillRect/>
          </a:stretch>
        </p:blipFill>
        <p:spPr bwMode="auto">
          <a:xfrm>
            <a:off x="7924800" y="304800"/>
            <a:ext cx="838200" cy="838200"/>
          </a:xfrm>
          <a:prstGeom prst="rect">
            <a:avLst/>
          </a:prstGeom>
          <a:noFill/>
          <a:ln w="9525">
            <a:noFill/>
            <a:miter lim="800000"/>
            <a:headEnd/>
            <a:tailEnd/>
          </a:ln>
        </p:spPr>
      </p:pic>
      <p:pic>
        <p:nvPicPr>
          <p:cNvPr id="2052" name="Picture 4"/>
          <p:cNvPicPr>
            <a:picLocks noChangeAspect="1" noChangeArrowheads="1"/>
          </p:cNvPicPr>
          <p:nvPr/>
        </p:nvPicPr>
        <p:blipFill>
          <a:blip r:embed="rId3" cstate="screen"/>
          <a:srcRect/>
          <a:stretch>
            <a:fillRect/>
          </a:stretch>
        </p:blipFill>
        <p:spPr bwMode="auto">
          <a:xfrm>
            <a:off x="457200" y="1752600"/>
            <a:ext cx="2717073" cy="3352799"/>
          </a:xfrm>
          <a:prstGeom prst="rect">
            <a:avLst/>
          </a:prstGeom>
          <a:noFill/>
          <a:ln w="28575">
            <a:solidFill>
              <a:schemeClr val="tx1"/>
            </a:solidFill>
            <a:miter lim="800000"/>
            <a:headEnd/>
            <a:tailEnd/>
          </a:ln>
        </p:spPr>
      </p:pic>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148.7"/>
</p:tagLst>
</file>

<file path=ppt/tags/tag2.xml><?xml version="1.0" encoding="utf-8"?>
<p:tagLst xmlns:a="http://schemas.openxmlformats.org/drawingml/2006/main" xmlns:r="http://schemas.openxmlformats.org/officeDocument/2006/relationships" xmlns:p="http://schemas.openxmlformats.org/presentationml/2006/main">
  <p:tag name="TIMING" val="|148.7"/>
</p:tagLst>
</file>

<file path=ppt/tags/tag3.xml><?xml version="1.0" encoding="utf-8"?>
<p:tagLst xmlns:a="http://schemas.openxmlformats.org/drawingml/2006/main" xmlns:r="http://schemas.openxmlformats.org/officeDocument/2006/relationships" xmlns:p="http://schemas.openxmlformats.org/presentationml/2006/main">
  <p:tag name="TIMING" val="|148.7"/>
</p:tagLst>
</file>

<file path=ppt/tags/tag4.xml><?xml version="1.0" encoding="utf-8"?>
<p:tagLst xmlns:a="http://schemas.openxmlformats.org/drawingml/2006/main" xmlns:r="http://schemas.openxmlformats.org/officeDocument/2006/relationships" xmlns:p="http://schemas.openxmlformats.org/presentationml/2006/main">
  <p:tag name="TIMING" val="|148.7"/>
</p:tagLst>
</file>

<file path=ppt/tags/tag5.xml><?xml version="1.0" encoding="utf-8"?>
<p:tagLst xmlns:a="http://schemas.openxmlformats.org/drawingml/2006/main" xmlns:r="http://schemas.openxmlformats.org/officeDocument/2006/relationships" xmlns:p="http://schemas.openxmlformats.org/presentationml/2006/main">
  <p:tag name="TIMING" val="|148.7"/>
</p:tagLst>
</file>

<file path=ppt/tags/tag6.xml><?xml version="1.0" encoding="utf-8"?>
<p:tagLst xmlns:a="http://schemas.openxmlformats.org/drawingml/2006/main" xmlns:r="http://schemas.openxmlformats.org/officeDocument/2006/relationships" xmlns:p="http://schemas.openxmlformats.org/presentationml/2006/main">
  <p:tag name="TIMING" val="|148.7"/>
</p:tagLst>
</file>

<file path=ppt/tags/tag7.xml><?xml version="1.0" encoding="utf-8"?>
<p:tagLst xmlns:a="http://schemas.openxmlformats.org/drawingml/2006/main" xmlns:r="http://schemas.openxmlformats.org/officeDocument/2006/relationships" xmlns:p="http://schemas.openxmlformats.org/presentationml/2006/main">
  <p:tag name="TIMING" val="|148.7"/>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1144</TotalTime>
  <Words>1176</Words>
  <Application>Microsoft Office PowerPoint</Application>
  <PresentationFormat>On-screen Show (4:3)</PresentationFormat>
  <Paragraphs>158</Paragraphs>
  <Slides>30</Slides>
  <Notes>9</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Civic</vt:lpstr>
      <vt:lpstr>Ethics in Veterinary Medicine</vt:lpstr>
      <vt:lpstr>What is Ethics?</vt:lpstr>
      <vt:lpstr>Ethical Issues</vt:lpstr>
      <vt:lpstr>Euthanasia of Treatable Horse for Insurance</vt:lpstr>
      <vt:lpstr>Reasoning: Where to start?</vt:lpstr>
      <vt:lpstr>Decision: What to do?</vt:lpstr>
      <vt:lpstr>Relationships</vt:lpstr>
      <vt:lpstr>The Veterinarian -- Patient Relationship From The American Veterinary Medical Association (AVMA)</vt:lpstr>
      <vt:lpstr>The Veterinarian -- Veterinarian Relationship From The American Veterinary Medical Association (AVMA)</vt:lpstr>
      <vt:lpstr>The Veterinarian -- Society Relationship From The American Veterinary Medical Association (AVMA)</vt:lpstr>
      <vt:lpstr>Slide 11</vt:lpstr>
      <vt:lpstr>Animal Rights</vt:lpstr>
      <vt:lpstr>Animal Rights</vt:lpstr>
      <vt:lpstr>Few to No Rights</vt:lpstr>
      <vt:lpstr>Same Rights as Humans</vt:lpstr>
      <vt:lpstr>Animal Rights</vt:lpstr>
      <vt:lpstr>Animal Welfare</vt:lpstr>
      <vt:lpstr>Slide 18</vt:lpstr>
      <vt:lpstr>Slide 19</vt:lpstr>
      <vt:lpstr>Slide 20</vt:lpstr>
      <vt:lpstr>Slide 21</vt:lpstr>
      <vt:lpstr>Slide 22</vt:lpstr>
      <vt:lpstr>Slide 23</vt:lpstr>
      <vt:lpstr>Slide 24</vt:lpstr>
      <vt:lpstr>Slide 25</vt:lpstr>
      <vt:lpstr>Animal Welfare Policy</vt:lpstr>
      <vt:lpstr>Animals in Research</vt:lpstr>
      <vt:lpstr>Animals in Research</vt:lpstr>
      <vt:lpstr>Human Responsibility</vt:lpstr>
      <vt:lpstr>Slide 30</vt:lpstr>
    </vt:vector>
  </TitlesOfParts>
  <Company>Texas A&amp;M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Ethics in Veterinary Medicine</dc:title>
  <dc:creator>Ljlab</dc:creator>
  <cp:lastModifiedBy>Ljlab</cp:lastModifiedBy>
  <cp:revision>118</cp:revision>
  <dcterms:created xsi:type="dcterms:W3CDTF">2011-01-18T18:24:37Z</dcterms:created>
  <dcterms:modified xsi:type="dcterms:W3CDTF">2011-03-25T18:01:13Z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631362</vt:lpwstr>
  </property>
  <property fmtid="{D5CDD505-2E9C-101B-9397-08002B2CF9AE}" name="NXPowerLiteSettings" pid="3">
    <vt:lpwstr>F6000400038000</vt:lpwstr>
  </property>
  <property fmtid="{D5CDD505-2E9C-101B-9397-08002B2CF9AE}" name="NXPowerLiteVersion" pid="4">
    <vt:lpwstr>D4.3.1</vt:lpwstr>
  </property>
</Properties>
</file>