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79" r:id="rId3"/>
    <p:sldId id="257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4" r:id="rId12"/>
    <p:sldId id="275" r:id="rId13"/>
    <p:sldId id="277" r:id="rId14"/>
    <p:sldId id="258" r:id="rId15"/>
    <p:sldId id="271" r:id="rId16"/>
    <p:sldId id="280" r:id="rId17"/>
    <p:sldId id="259" r:id="rId18"/>
    <p:sldId id="260" r:id="rId19"/>
    <p:sldId id="265" r:id="rId20"/>
    <p:sldId id="272" r:id="rId21"/>
    <p:sldId id="273" r:id="rId22"/>
    <p:sldId id="278" r:id="rId23"/>
    <p:sldId id="282" r:id="rId24"/>
    <p:sldId id="263" r:id="rId25"/>
    <p:sldId id="264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300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659D1-8FFE-4C6A-9D50-C1E6EC04054B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4FBE0-E637-4909-BD6E-B1B80D37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http://www.cfa.org/Breeds/BreedsAB/AmericanCurl.aspx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4FBE0-E637-4909-BD6E-B1B80D378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8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BF11A6-17F1-4A9C-9D92-6C23423C630E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7A1BB1-0FA0-4FC7-A5EB-68E3C5891E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2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30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4.xml" Type="http://schemas.openxmlformats.org/officeDocument/2006/relationships/slideLayout"/><Relationship Id="rId5" Target="../media/image32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35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42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2.pn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47.jp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48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51.jp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54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58.jpe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2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2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2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67200"/>
          </a:xfrm>
        </p:spPr>
        <p:txBody>
          <a:bodyPr/>
          <a:lstStyle/>
          <a:p>
            <a:r>
              <a:rPr lang="en-US" dirty="0" smtClean="0"/>
              <a:t>Feline breeds</a:t>
            </a:r>
            <a:endParaRPr lang="en-US" dirty="0"/>
          </a:p>
        </p:txBody>
      </p:sp>
      <p:pic>
        <p:nvPicPr>
          <p:cNvPr id="1026" name="Picture 2" descr="http://www.clker.com/cliparts/6/q/1/d/1/k/kitte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8" y="457200"/>
            <a:ext cx="31680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384059">
            <a:off x="5574525" y="606518"/>
            <a:ext cx="2319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err="1" smtClean="0">
                <a:ln w="1905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purrrr</a:t>
            </a:r>
            <a:r>
              <a:rPr lang="en-US" sz="5400" b="1" dirty="0" smtClean="0">
                <a:ln w="1905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en-US" sz="5400" b="1" cap="none" spc="0" dirty="0">
              <a:ln w="1905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0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2597605" cy="1143000"/>
          </a:xfrm>
        </p:spPr>
        <p:txBody>
          <a:bodyPr>
            <a:normAutofit fontScale="90000"/>
          </a:bodyPr>
          <a:lstStyle/>
          <a:p>
            <a:pPr algn="ctr"/>
            <a:r>
              <a:rPr dirty="0" lang="en-US" smtClean="0" sz="5400"/>
              <a:t>Maine </a:t>
            </a:r>
            <a:br>
              <a:rPr dirty="0" lang="en-US" smtClean="0" sz="5400"/>
            </a:br>
            <a:r>
              <a:rPr dirty="0" lang="en-US" smtClean="0" sz="5400"/>
              <a:t>Coon</a:t>
            </a:r>
            <a:endParaRPr dirty="0"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152400" y="1447800"/>
            <a:ext cx="4632776" cy="4800600"/>
          </a:xfrm>
        </p:spPr>
        <p:txBody>
          <a:bodyPr>
            <a:normAutofit lnSpcReduction="10000"/>
          </a:bodyPr>
          <a:lstStyle/>
          <a:p>
            <a:pPr>
              <a:buFont charset="0" pitchFamily="49" typeface="Courier New"/>
              <a:buChar char="o"/>
            </a:pPr>
            <a:r>
              <a:rPr dirty="0" lang="en-US" smtClean="0" sz="2800"/>
              <a:t>Longhair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Large bodied breed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Ears are well tufted inside</a:t>
            </a:r>
          </a:p>
          <a:p>
            <a:pPr>
              <a:buFont charset="0" pitchFamily="49" typeface="Courier New"/>
              <a:buChar char="o"/>
            </a:pPr>
            <a:r>
              <a:rPr dirty="0" lang="en-US" sz="2800"/>
              <a:t>L</a:t>
            </a:r>
            <a:r>
              <a:rPr dirty="0" lang="en-US" smtClean="0" sz="2800"/>
              <a:t>arge</a:t>
            </a:r>
            <a:r>
              <a:rPr dirty="0" lang="en-US" sz="2800"/>
              <a:t>, well tufted </a:t>
            </a:r>
            <a:r>
              <a:rPr dirty="0" lang="en-US" smtClean="0" sz="2800"/>
              <a:t>paws for walking on snow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Tail is as long as torso</a:t>
            </a:r>
          </a:p>
          <a:p>
            <a:pPr>
              <a:buFont charset="0" pitchFamily="49" typeface="Courier New"/>
              <a:buChar char="o"/>
            </a:pPr>
            <a:endParaRPr dirty="0" lang="en-US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Wide </a:t>
            </a:r>
            <a:r>
              <a:rPr dirty="0" lang="en-US" sz="2800"/>
              <a:t>range of colors and patterns</a:t>
            </a:r>
          </a:p>
          <a:p>
            <a:endParaRPr dirty="0" lang="en-US" sz="2800"/>
          </a:p>
        </p:txBody>
      </p:sp>
      <p:pic>
        <p:nvPicPr>
          <p:cNvPr id="1536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75" y="19051"/>
            <a:ext cx="4482650" cy="280035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13" y="4114801"/>
            <a:ext cx="3736712" cy="2718436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24400" y="2295525"/>
            <a:ext cx="1668780" cy="333756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3494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181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Russian Blue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533144"/>
            <a:ext cx="4267200" cy="387705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Shorthair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Long </a:t>
            </a:r>
            <a:r>
              <a:rPr lang="en-US" sz="2800" dirty="0"/>
              <a:t>legs and body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Brilliant </a:t>
            </a:r>
            <a:r>
              <a:rPr lang="en-US" sz="2800" dirty="0"/>
              <a:t>green eyes 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Silvery </a:t>
            </a:r>
            <a:r>
              <a:rPr lang="en-US" sz="2800" dirty="0"/>
              <a:t>blue </a:t>
            </a:r>
            <a:r>
              <a:rPr lang="en-US" sz="2800" dirty="0" smtClean="0"/>
              <a:t>coat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6200"/>
            <a:ext cx="3413125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74950"/>
            <a:ext cx="3048000" cy="40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clker.com/cliparts/6/q/1/d/1/k/kitten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4495800" cy="1143000"/>
          </a:xfrm>
        </p:spPr>
        <p:txBody>
          <a:bodyPr>
            <a:normAutofit/>
          </a:bodyPr>
          <a:lstStyle/>
          <a:p>
            <a:pPr algn="ctr"/>
            <a:r>
              <a:rPr dirty="0" lang="en-US" smtClean="0" sz="5400"/>
              <a:t>Scottish Fold</a:t>
            </a:r>
            <a:endParaRPr dirty="0"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381000" y="1524000"/>
            <a:ext cx="4565886" cy="3877056"/>
          </a:xfrm>
        </p:spPr>
        <p:txBody>
          <a:bodyPr>
            <a:normAutofit/>
          </a:bodyPr>
          <a:lstStyle/>
          <a:p>
            <a:pPr>
              <a:buFont charset="0" pitchFamily="49" typeface="Courier New"/>
              <a:buChar char="o"/>
            </a:pPr>
            <a:r>
              <a:rPr dirty="0" lang="en-US" smtClean="0" sz="2800"/>
              <a:t>Shorthair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Ears ‘fold’ forward </a:t>
            </a:r>
          </a:p>
          <a:p>
            <a:pPr>
              <a:buFont charset="0" pitchFamily="49" typeface="Courier New"/>
              <a:buChar char="o"/>
            </a:pPr>
            <a:r>
              <a:rPr dirty="0" lang="en-US" sz="2800"/>
              <a:t>L</a:t>
            </a:r>
            <a:r>
              <a:rPr dirty="0" lang="en-US" smtClean="0" sz="2800"/>
              <a:t>arge round eyes 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Round face and body</a:t>
            </a:r>
          </a:p>
          <a:p>
            <a:pPr>
              <a:buFont charset="0" pitchFamily="49" typeface="Courier New"/>
              <a:buChar char="o"/>
            </a:pPr>
            <a:endParaRPr dirty="0" lang="en-US" smtClean="0" sz="2800"/>
          </a:p>
          <a:p>
            <a:pPr>
              <a:buFont charset="0" pitchFamily="49" typeface="Courier New"/>
              <a:buChar char="o"/>
            </a:pPr>
            <a:endParaRPr dirty="0" lang="en-US" smtClean="0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Any color or pattern</a:t>
            </a:r>
            <a:endParaRPr dirty="0" lang="en-US" sz="2800"/>
          </a:p>
        </p:txBody>
      </p:sp>
      <p:pic>
        <p:nvPicPr>
          <p:cNvPr id="2048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29" y="0"/>
            <a:ext cx="3810000" cy="36449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www.clker.com/cliparts/6/q/1/d/1/k/kitten-md.png" id="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46886" y="3644900"/>
            <a:ext cx="4197113" cy="32131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20991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36" y="0"/>
            <a:ext cx="3105150" cy="360045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267200" cy="1143000"/>
          </a:xfrm>
        </p:spPr>
        <p:txBody>
          <a:bodyPr/>
          <a:lstStyle/>
          <a:p>
            <a:pPr algn="ctr"/>
            <a:r>
              <a:rPr dirty="0" lang="en-US" smtClean="0" sz="5400"/>
              <a:t>Siamese</a:t>
            </a:r>
            <a:r>
              <a:rPr dirty="0" lang="en-US" smtClean="0"/>
              <a:t> 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163740" y="1143000"/>
            <a:ext cx="5017860" cy="2895600"/>
          </a:xfrm>
        </p:spPr>
        <p:txBody>
          <a:bodyPr>
            <a:noAutofit/>
          </a:bodyPr>
          <a:lstStyle/>
          <a:p>
            <a:endParaRPr dirty="0" lang="en-US" smtClean="0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One of the oldest breeds of cats</a:t>
            </a:r>
          </a:p>
          <a:p>
            <a:pPr>
              <a:buFont charset="0" pitchFamily="49" typeface="Courier New"/>
              <a:buChar char="o"/>
            </a:pPr>
            <a:r>
              <a:rPr dirty="0" lang="en-US" sz="2800"/>
              <a:t>Distinctive facial shape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Blue eyes </a:t>
            </a:r>
          </a:p>
          <a:p>
            <a:pPr>
              <a:buFont charset="0" pitchFamily="49" typeface="Courier New"/>
              <a:buChar char="o"/>
            </a:pPr>
            <a:endParaRPr dirty="0" lang="en-US" smtClean="0" sz="2800"/>
          </a:p>
          <a:p>
            <a:pPr>
              <a:buFont charset="0" pitchFamily="49" typeface="Courier New"/>
              <a:buChar char="o"/>
            </a:pPr>
            <a:endParaRPr dirty="0" lang="en-US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Colored points and </a:t>
            </a:r>
            <a:br>
              <a:rPr dirty="0" lang="en-US" smtClean="0" sz="2800"/>
            </a:br>
            <a:r>
              <a:rPr dirty="0" lang="en-US" smtClean="0" sz="2800"/>
              <a:t>light colored </a:t>
            </a:r>
            <a:r>
              <a:rPr dirty="0" lang="en-US" smtClean="0" sz="2800"/>
              <a:t>body</a:t>
            </a:r>
            <a:endParaRPr dirty="0" lang="en-US" sz="2800"/>
          </a:p>
        </p:txBody>
      </p:sp>
      <p:pic>
        <p:nvPicPr>
          <p:cNvPr id="5" name="Content Placeholder 4"/>
          <p:cNvPicPr>
            <a:picLocks noChangeAspect="1" noGrp="1"/>
          </p:cNvPicPr>
          <p:nvPr>
            <p:ph idx="13" sz="quarter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/>
          <a:stretch/>
        </p:blipFill>
        <p:spPr>
          <a:xfrm>
            <a:off x="4800600" y="3440458"/>
            <a:ext cx="4328886" cy="341754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78680" y="2057400"/>
            <a:ext cx="2560320" cy="27432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70263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441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American </a:t>
            </a:r>
            <a:br>
              <a:rPr lang="en-US" sz="5400" dirty="0" smtClean="0"/>
            </a:br>
            <a:r>
              <a:rPr lang="en-US" sz="5400" dirty="0" smtClean="0"/>
              <a:t>Curl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828800"/>
            <a:ext cx="4191000" cy="480364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Long </a:t>
            </a:r>
            <a:r>
              <a:rPr lang="en-US" sz="2800" dirty="0"/>
              <a:t>or </a:t>
            </a:r>
            <a:r>
              <a:rPr lang="en-US" sz="2800" dirty="0" smtClean="0"/>
              <a:t>Short hair </a:t>
            </a:r>
            <a:endParaRPr lang="en-US" sz="2800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Medium sized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Ears ‘curl’ backwards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Any color or pattern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63" y="0"/>
            <a:ext cx="3516923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lker.com/cliparts/6/q/1/d/1/k/kitten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proxvost.info/ln/en/short-haired/photo/american_curl/american_curl_02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86225"/>
            <a:ext cx="3505200" cy="46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40" y="0"/>
            <a:ext cx="3417660" cy="1143000"/>
          </a:xfrm>
        </p:spPr>
        <p:txBody>
          <a:bodyPr>
            <a:normAutofit/>
          </a:bodyPr>
          <a:lstStyle/>
          <a:p>
            <a:pPr algn="ctr"/>
            <a:r>
              <a:rPr dirty="0" lang="en-US" smtClean="0" sz="5400"/>
              <a:t>Manx</a:t>
            </a:r>
            <a:endParaRPr dirty="0"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87540" y="1337200"/>
            <a:ext cx="4103460" cy="4301599"/>
          </a:xfrm>
        </p:spPr>
        <p:txBody>
          <a:bodyPr>
            <a:noAutofit/>
          </a:bodyPr>
          <a:lstStyle/>
          <a:p>
            <a:r>
              <a:rPr dirty="0" lang="en-US" smtClean="0" sz="2800"/>
              <a:t>Longhair or Shorthair</a:t>
            </a:r>
          </a:p>
          <a:p>
            <a:r>
              <a:rPr dirty="0" lang="en-US" smtClean="0" sz="2800"/>
              <a:t>Stocky body</a:t>
            </a:r>
          </a:p>
          <a:p>
            <a:r>
              <a:rPr dirty="0" lang="en-US" sz="2800"/>
              <a:t>L</a:t>
            </a:r>
            <a:r>
              <a:rPr dirty="0" lang="en-US" smtClean="0" sz="2800"/>
              <a:t>ack </a:t>
            </a:r>
            <a:r>
              <a:rPr dirty="0" lang="en-US" sz="2800"/>
              <a:t>of a long </a:t>
            </a:r>
            <a:r>
              <a:rPr dirty="0" lang="en-US" smtClean="0" sz="2800"/>
              <a:t>tail; may </a:t>
            </a:r>
            <a:r>
              <a:rPr dirty="0" lang="en-US" sz="2800"/>
              <a:t>be completely tailless or have a small, stumpy </a:t>
            </a:r>
            <a:r>
              <a:rPr dirty="0" lang="en-US" smtClean="0" sz="2800"/>
              <a:t>tail</a:t>
            </a:r>
            <a:endParaRPr dirty="0" lang="en-US" smtClean="0" sz="2800"/>
          </a:p>
          <a:p>
            <a:endParaRPr dirty="0" lang="en-US" smtClean="0" sz="2800"/>
          </a:p>
          <a:p>
            <a:r>
              <a:rPr dirty="0" lang="en-US" smtClean="0" sz="2800"/>
              <a:t>All colors and patterns exist in both coat lengths</a:t>
            </a:r>
            <a:endParaRPr dirty="0" lang="en-US" sz="2800"/>
          </a:p>
        </p:txBody>
      </p:sp>
      <p:pic>
        <p:nvPicPr>
          <p:cNvPr id="6" name="Content Placeholder 5"/>
          <p:cNvPicPr>
            <a:picLocks noChangeAspect="1" noGrp="1"/>
          </p:cNvPicPr>
          <p:nvPr>
            <p:ph idx="13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82" y="109221"/>
            <a:ext cx="2776518" cy="22860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1638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62" y="3585210"/>
            <a:ext cx="3835938" cy="31242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24600" y="1371600"/>
            <a:ext cx="2651760" cy="219456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6199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438400" y="2191327"/>
            <a:ext cx="3657600" cy="46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285999"/>
          </a:xfrm>
        </p:spPr>
        <p:txBody>
          <a:bodyPr/>
          <a:lstStyle/>
          <a:p>
            <a:r>
              <a:rPr dirty="0" i="1" lang="en-US" smtClean="0">
                <a:solidFill>
                  <a:srgbClr val="384B70"/>
                </a:solidFill>
              </a:rPr>
              <a:t>Longhair Breeds</a:t>
            </a:r>
            <a:endParaRPr dirty="0" i="1" lang="en-US">
              <a:solidFill>
                <a:srgbClr val="384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546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2743200" cy="1143000"/>
          </a:xfrm>
        </p:spPr>
        <p:txBody>
          <a:bodyPr>
            <a:normAutofit/>
          </a:bodyPr>
          <a:lstStyle/>
          <a:p>
            <a:pPr algn="ctr"/>
            <a:r>
              <a:rPr dirty="0" lang="en-US" smtClean="0" sz="5400"/>
              <a:t>Balinese</a:t>
            </a:r>
            <a:endParaRPr dirty="0"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322943" y="1281250"/>
            <a:ext cx="3733800" cy="4876800"/>
          </a:xfrm>
        </p:spPr>
        <p:txBody>
          <a:bodyPr>
            <a:normAutofit lnSpcReduction="10000"/>
          </a:bodyPr>
          <a:lstStyle/>
          <a:p>
            <a:endParaRPr dirty="0" lang="en-US" smtClean="0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Longhair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Siamese descent </a:t>
            </a:r>
            <a:endParaRPr dirty="0" lang="en-US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Blue eyes</a:t>
            </a:r>
          </a:p>
          <a:p>
            <a:pPr>
              <a:buFont charset="0" pitchFamily="49" typeface="Courier New"/>
              <a:buChar char="o"/>
            </a:pPr>
            <a:endParaRPr dirty="0" lang="en-US" sz="2800"/>
          </a:p>
          <a:p>
            <a:pPr>
              <a:buFont charset="0" pitchFamily="49" typeface="Courier New"/>
              <a:buChar char="o"/>
            </a:pPr>
            <a:endParaRPr dirty="0" lang="en-US" smtClean="0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Solid point colors: seal, blue, lilac, chocolate, lynx, </a:t>
            </a:r>
            <a:r>
              <a:rPr dirty="0" lang="en-US" sz="2800"/>
              <a:t>red, cream</a:t>
            </a:r>
            <a:r>
              <a:rPr lang="en-US" sz="2800"/>
              <a:t>, </a:t>
            </a:r>
            <a:r>
              <a:rPr lang="en-US" smtClean="0" sz="2800"/>
              <a:t>tortoise</a:t>
            </a:r>
            <a:endParaRPr dirty="0" lang="en-US" sz="2800"/>
          </a:p>
        </p:txBody>
      </p:sp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cfa.org/portals/0/Images/breedBanners/bannerBalinese.jpg" id="18434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4114800" y="4199709"/>
            <a:ext cx="5029200" cy="2658291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kimballstock.com/pix/CAT/01/CAT-01-CH0016-01P.JPG" id="18436" name="Picture 4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18871" y="-18143"/>
            <a:ext cx="3325129" cy="419970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97" y="-25400"/>
            <a:ext cx="2658303" cy="334946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6962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142921" cy="1143000"/>
          </a:xfrm>
        </p:spPr>
        <p:txBody>
          <a:bodyPr>
            <a:normAutofit/>
          </a:bodyPr>
          <a:lstStyle/>
          <a:p>
            <a:pPr algn="ctr"/>
            <a:r>
              <a:rPr dirty="0" err="1" lang="en-US" smtClean="0" sz="5400"/>
              <a:t>Birman</a:t>
            </a:r>
            <a:endParaRPr dirty="0"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457200" y="1524000"/>
            <a:ext cx="4114800" cy="5029200"/>
          </a:xfrm>
        </p:spPr>
        <p:txBody>
          <a:bodyPr>
            <a:noAutofit/>
          </a:bodyPr>
          <a:lstStyle/>
          <a:p>
            <a:pPr>
              <a:buFont charset="0" pitchFamily="49" typeface="Courier New"/>
              <a:buChar char="o"/>
            </a:pPr>
            <a:r>
              <a:rPr dirty="0" lang="en-US" smtClean="0" sz="2800"/>
              <a:t>Longhair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Pointed with </a:t>
            </a:r>
            <a:br>
              <a:rPr dirty="0" lang="en-US" smtClean="0" sz="2800"/>
            </a:br>
            <a:r>
              <a:rPr dirty="0" lang="en-US" smtClean="0" sz="2800"/>
              <a:t>white paws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Blue Eyes</a:t>
            </a:r>
          </a:p>
          <a:p>
            <a:pPr>
              <a:buFont charset="0" pitchFamily="49" typeface="Courier New"/>
              <a:buChar char="o"/>
            </a:pPr>
            <a:endParaRPr dirty="0" lang="en-US" smtClean="0" sz="2800"/>
          </a:p>
          <a:p>
            <a:pPr>
              <a:buFont charset="0" pitchFamily="49" typeface="Courier New"/>
              <a:buChar char="o"/>
            </a:pPr>
            <a:endParaRPr dirty="0" lang="en-US" smtClean="0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Body should be </a:t>
            </a:r>
            <a:br>
              <a:rPr dirty="0" lang="en-US" smtClean="0" sz="2800"/>
            </a:br>
            <a:r>
              <a:rPr dirty="0" lang="en-US" smtClean="0" sz="2800"/>
              <a:t>eggshell</a:t>
            </a:r>
            <a:br>
              <a:rPr dirty="0" lang="en-US" smtClean="0" sz="2800"/>
            </a:br>
            <a:r>
              <a:rPr dirty="0" lang="en-US" smtClean="0" sz="2800"/>
              <a:t>or golden in color</a:t>
            </a:r>
            <a:endParaRPr dirty="0" lang="en-US" sz="2800"/>
          </a:p>
        </p:txBody>
      </p:sp>
      <p:pic>
        <p:nvPicPr>
          <p:cNvPr id="5" name="Content Placeholder 4"/>
          <p:cNvPicPr>
            <a:picLocks noChangeAspect="1" noGrp="1"/>
          </p:cNvPicPr>
          <p:nvPr>
            <p:ph idx="13" sz="quarter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 flipH="1">
            <a:off x="5276230" y="1448"/>
            <a:ext cx="3860513" cy="274175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8195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"/>
          <a:stretch/>
        </p:blipFill>
        <p:spPr bwMode="auto">
          <a:xfrm flipH="1">
            <a:off x="4724399" y="2741752"/>
            <a:ext cx="4419600" cy="4116248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"/>
          <a:stretch/>
        </p:blipFill>
        <p:spPr bwMode="auto">
          <a:xfrm>
            <a:off x="3307079" y="1066800"/>
            <a:ext cx="2834640" cy="30480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9142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4343400" cy="1143000"/>
          </a:xfrm>
        </p:spPr>
        <p:txBody>
          <a:bodyPr>
            <a:normAutofit fontScale="90000"/>
          </a:bodyPr>
          <a:lstStyle/>
          <a:p>
            <a:pPr algn="ctr"/>
            <a:r>
              <a:rPr dirty="0" lang="en-US" smtClean="0" sz="5400"/>
              <a:t>Domestic </a:t>
            </a:r>
            <a:br>
              <a:rPr dirty="0" lang="en-US" smtClean="0" sz="5400"/>
            </a:br>
            <a:r>
              <a:rPr dirty="0" lang="en-US" smtClean="0" sz="5400"/>
              <a:t>Longhair</a:t>
            </a:r>
            <a:endParaRPr dirty="0"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228600" y="1676400"/>
            <a:ext cx="5000171" cy="4298269"/>
          </a:xfrm>
        </p:spPr>
        <p:txBody>
          <a:bodyPr>
            <a:normAutofit/>
          </a:bodyPr>
          <a:lstStyle/>
          <a:p>
            <a:pPr>
              <a:buFont charset="0" pitchFamily="49" typeface="Courier New"/>
              <a:buChar char="o"/>
            </a:pPr>
            <a:r>
              <a:rPr dirty="0" lang="en-US" smtClean="0" sz="2800"/>
              <a:t>Longhair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Heavier body and dense overcoat 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Needs </a:t>
            </a:r>
            <a:r>
              <a:rPr dirty="0" lang="en-US" sz="2800"/>
              <a:t>daily grooming and house </a:t>
            </a:r>
            <a:r>
              <a:rPr dirty="0" lang="en-US" smtClean="0" sz="2800"/>
              <a:t>cleaning</a:t>
            </a:r>
          </a:p>
          <a:p>
            <a:pPr>
              <a:buFont charset="0" pitchFamily="49" typeface="Courier New"/>
              <a:buChar char="o"/>
            </a:pPr>
            <a:endParaRPr dirty="0" lang="en-US" sz="2800"/>
          </a:p>
          <a:p>
            <a:pPr>
              <a:buFont charset="0" pitchFamily="49" typeface="Courier New"/>
              <a:buChar char="o"/>
            </a:pPr>
            <a:endParaRPr dirty="0" lang="en-US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Any colors or patterns</a:t>
            </a:r>
          </a:p>
        </p:txBody>
      </p:sp>
      <p:pic>
        <p:nvPicPr>
          <p:cNvPr id="1229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7143"/>
            <a:ext cx="3429000" cy="34290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41520" y="3581400"/>
            <a:ext cx="4469130" cy="3179958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2848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362200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285999"/>
          </a:xfrm>
        </p:spPr>
        <p:txBody>
          <a:bodyPr/>
          <a:lstStyle/>
          <a:p>
            <a:r>
              <a:rPr lang="en-US" i="1" dirty="0" smtClean="0">
                <a:solidFill>
                  <a:srgbClr val="384B70"/>
                </a:solidFill>
              </a:rPr>
              <a:t>Shorthair Breeds</a:t>
            </a:r>
            <a:endParaRPr lang="en-US" i="1" dirty="0">
              <a:solidFill>
                <a:srgbClr val="384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9029"/>
            <a:ext cx="4572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Persian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7170" y="1600200"/>
            <a:ext cx="445203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Exotic </a:t>
            </a:r>
            <a:r>
              <a:rPr lang="en-US" sz="2800" dirty="0" err="1" smtClean="0"/>
              <a:t>bodytype</a:t>
            </a: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Smaller ears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Large round face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Very long, fluffy hair</a:t>
            </a:r>
          </a:p>
          <a:p>
            <a:pPr>
              <a:buFont typeface="Courier New" pitchFamily="49" charset="0"/>
              <a:buChar char="o"/>
            </a:pPr>
            <a:endParaRPr lang="en-US" sz="2800" dirty="0"/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Any </a:t>
            </a:r>
            <a:r>
              <a:rPr lang="en-US" sz="2800" dirty="0"/>
              <a:t>color or </a:t>
            </a:r>
            <a:r>
              <a:rPr lang="en-US" sz="2800" dirty="0" smtClean="0"/>
              <a:t>pattern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27" y="18143"/>
            <a:ext cx="3657600" cy="3759604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301214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clker.com/cliparts/6/q/1/d/1/k/kitten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914400"/>
            <a:ext cx="5715000" cy="5635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Persian </a:t>
            </a:r>
            <a:br>
              <a:rPr lang="en-US" sz="4800" dirty="0" smtClean="0"/>
            </a:br>
            <a:r>
              <a:rPr lang="en-US" sz="4800" dirty="0" smtClean="0"/>
              <a:t>Himalayan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524000"/>
            <a:ext cx="5334000" cy="510540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Identical to the Persian, with the exception of: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blue eyes and point coloration:</a:t>
            </a:r>
          </a:p>
          <a:p>
            <a:pPr lvl="1"/>
            <a:r>
              <a:rPr lang="en-US" sz="2800" dirty="0" smtClean="0"/>
              <a:t>Fur of body is white/cream </a:t>
            </a:r>
          </a:p>
          <a:p>
            <a:pPr lvl="1"/>
            <a:r>
              <a:rPr lang="en-US" sz="2800" dirty="0" smtClean="0"/>
              <a:t>points come in many different colors such as seal, blue, lilac, cream chocolate or  red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46" y="228600"/>
            <a:ext cx="4549254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ww.clker.com/cliparts/6/q/1/d/1/k/kitten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69" y="4267200"/>
            <a:ext cx="4336831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441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Somali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198156"/>
            <a:ext cx="6045200" cy="5577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Courier New" pitchFamily="49" charset="0"/>
              <a:buChar char="o"/>
            </a:pPr>
            <a:endParaRPr lang="en-US" sz="2800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Longhaired Abyssinian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Bushy tail</a:t>
            </a:r>
          </a:p>
          <a:p>
            <a:pPr>
              <a:buFont typeface="Courier New" pitchFamily="49" charset="0"/>
              <a:buChar char="o"/>
            </a:pPr>
            <a:endParaRPr lang="en-US" sz="2800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Common Colors: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blue, fawn, red, ruddy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354"/>
            <a:ext cx="3124200" cy="2563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6" y="-18143"/>
            <a:ext cx="2819400" cy="3888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lker.com/cliparts/6/q/1/d/1/k/kitten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4" y="3860687"/>
            <a:ext cx="4490356" cy="2997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76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610600" cy="2285999"/>
          </a:xfrm>
        </p:spPr>
        <p:txBody>
          <a:bodyPr/>
          <a:lstStyle/>
          <a:p>
            <a:r>
              <a:rPr lang="en-US" i="1" dirty="0" smtClean="0">
                <a:solidFill>
                  <a:srgbClr val="384B70"/>
                </a:solidFill>
              </a:rPr>
              <a:t>Curly Coat Breeds</a:t>
            </a:r>
            <a:endParaRPr lang="en-US" i="1" dirty="0">
              <a:solidFill>
                <a:srgbClr val="384B7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895600"/>
            <a:ext cx="490297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038600" cy="1143000"/>
          </a:xfrm>
        </p:spPr>
        <p:txBody>
          <a:bodyPr>
            <a:normAutofit fontScale="90000"/>
          </a:bodyPr>
          <a:lstStyle/>
          <a:p>
            <a:pPr algn="ctr"/>
            <a:r>
              <a:rPr dirty="0" lang="en-US" smtClean="0" sz="5400"/>
              <a:t>Cornish </a:t>
            </a:r>
            <a:br>
              <a:rPr dirty="0" lang="en-US" smtClean="0" sz="5400"/>
            </a:br>
            <a:r>
              <a:rPr dirty="0" lang="en-US" smtClean="0" sz="5400"/>
              <a:t>Rex</a:t>
            </a:r>
            <a:endParaRPr dirty="0"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228600" y="1524000"/>
            <a:ext cx="6019800" cy="5093208"/>
          </a:xfrm>
        </p:spPr>
        <p:txBody>
          <a:bodyPr>
            <a:normAutofit/>
          </a:bodyPr>
          <a:lstStyle/>
          <a:p>
            <a:pPr>
              <a:buFont charset="0" pitchFamily="49" typeface="Courier New"/>
              <a:buChar char="o"/>
            </a:pPr>
            <a:r>
              <a:rPr dirty="0" lang="en-US" smtClean="0" sz="2800"/>
              <a:t>Shorthair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Soft, wavy, curly hair</a:t>
            </a:r>
          </a:p>
          <a:p>
            <a:pPr lvl="1"/>
            <a:r>
              <a:rPr dirty="0" lang="en-US" smtClean="0" sz="2800"/>
              <a:t>“</a:t>
            </a:r>
            <a:r>
              <a:rPr dirty="0" i="1" lang="en-US" smtClean="0" sz="2800"/>
              <a:t>Rex”</a:t>
            </a:r>
            <a:r>
              <a:rPr dirty="0" lang="en-US" smtClean="0" sz="2800"/>
              <a:t> refers to the curled, crimped or rippled hair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Bat-like ears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Round eyes</a:t>
            </a:r>
            <a:endParaRPr dirty="0" lang="en-US" sz="2800"/>
          </a:p>
          <a:p>
            <a:pPr>
              <a:buFont charset="0" pitchFamily="49" typeface="Courier New"/>
              <a:buChar char="o"/>
            </a:pPr>
            <a:endParaRPr dirty="0" lang="en-US" smtClean="0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Many colors and </a:t>
            </a:r>
            <a:br>
              <a:rPr dirty="0" lang="en-US" smtClean="0" sz="2800"/>
            </a:br>
            <a:r>
              <a:rPr dirty="0" lang="en-US" smtClean="0" sz="2800"/>
              <a:t>patterns</a:t>
            </a:r>
          </a:p>
          <a:p>
            <a:endParaRPr dirty="0" lang="en-US"/>
          </a:p>
        </p:txBody>
      </p:sp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/>
        </p:blipFill>
        <p:spPr bwMode="auto">
          <a:xfrm>
            <a:off x="6477000" y="105350"/>
            <a:ext cx="2453640" cy="3925824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/>
          <a:stretch/>
        </p:blipFill>
        <p:spPr bwMode="auto">
          <a:xfrm>
            <a:off x="4333966" y="4136924"/>
            <a:ext cx="4846320" cy="2640957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3525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4191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Devon Rex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5257800" cy="3877056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Shorthair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Large pointed ears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Breed  made because </a:t>
            </a:r>
            <a:br>
              <a:rPr lang="en-US" sz="2800" dirty="0" smtClean="0"/>
            </a:br>
            <a:r>
              <a:rPr lang="en-US" sz="2800" dirty="0" smtClean="0"/>
              <a:t>of a natural genetic mutation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Face has an “elfin</a:t>
            </a:r>
            <a:r>
              <a:rPr lang="en-US" sz="2800" dirty="0"/>
              <a:t>” </a:t>
            </a:r>
            <a:r>
              <a:rPr lang="en-US" sz="2800" dirty="0" smtClean="0"/>
              <a:t>look</a:t>
            </a:r>
          </a:p>
          <a:p>
            <a:pPr>
              <a:buFont typeface="Courier New" pitchFamily="49" charset="0"/>
              <a:buChar char="o"/>
            </a:pPr>
            <a:endParaRPr lang="en-US" sz="2800" dirty="0"/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Wide </a:t>
            </a:r>
            <a:r>
              <a:rPr lang="en-US" sz="2800" dirty="0"/>
              <a:t>variety of patterns and colors</a:t>
            </a:r>
          </a:p>
          <a:p>
            <a:endParaRPr lang="en-US" sz="2800" dirty="0" smtClean="0"/>
          </a:p>
        </p:txBody>
      </p:sp>
      <p:pic>
        <p:nvPicPr>
          <p:cNvPr id="7" name="Picture 2" descr="http://www.clker.com/cliparts/6/q/1/d/1/k/kitten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7" y="-76200"/>
            <a:ext cx="4779963" cy="704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4343400" cy="1143000"/>
          </a:xfrm>
        </p:spPr>
        <p:txBody>
          <a:bodyPr>
            <a:normAutofit/>
          </a:bodyPr>
          <a:lstStyle/>
          <a:p>
            <a:pPr algn="ctr"/>
            <a:r>
              <a:rPr dirty="0" lang="en-US" smtClean="0" sz="5400"/>
              <a:t>Selkirk Rex</a:t>
            </a:r>
            <a:endParaRPr dirty="0"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272597" y="1152144"/>
            <a:ext cx="4299403" cy="3877056"/>
          </a:xfrm>
        </p:spPr>
        <p:txBody>
          <a:bodyPr>
            <a:noAutofit/>
          </a:bodyPr>
          <a:lstStyle/>
          <a:p>
            <a:pPr>
              <a:buFont charset="0" pitchFamily="49" typeface="Courier New"/>
              <a:buChar char="o"/>
            </a:pPr>
            <a:r>
              <a:rPr dirty="0" lang="en-US" smtClean="0" sz="2800"/>
              <a:t>Longhair, Curly coat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Round, stocky body</a:t>
            </a:r>
          </a:p>
          <a:p>
            <a:pPr>
              <a:buFont charset="0" pitchFamily="49" typeface="Courier New"/>
              <a:buChar char="o"/>
            </a:pPr>
            <a:r>
              <a:rPr dirty="0" lang="en-US" sz="2800"/>
              <a:t>C</a:t>
            </a:r>
            <a:r>
              <a:rPr dirty="0" lang="en-US" smtClean="0" sz="2800"/>
              <a:t>urling </a:t>
            </a:r>
            <a:r>
              <a:rPr dirty="0" lang="en-US" sz="2800"/>
              <a:t>is strongest on </a:t>
            </a:r>
            <a:r>
              <a:rPr dirty="0" lang="en-US" smtClean="0" sz="2800"/>
              <a:t>flanks</a:t>
            </a:r>
            <a:r>
              <a:rPr dirty="0" lang="en-US" sz="2800"/>
              <a:t>, tummy and </a:t>
            </a:r>
            <a:r>
              <a:rPr dirty="0" lang="en-US" smtClean="0" sz="2800"/>
              <a:t>neck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The </a:t>
            </a:r>
            <a:r>
              <a:rPr dirty="0" lang="en-US" sz="2800"/>
              <a:t>back </a:t>
            </a:r>
            <a:r>
              <a:rPr dirty="0" lang="en-US" smtClean="0" sz="2800"/>
              <a:t>has </a:t>
            </a:r>
            <a:r>
              <a:rPr dirty="0" lang="en-US" sz="2800"/>
              <a:t>the least amount of </a:t>
            </a:r>
            <a:r>
              <a:rPr dirty="0" lang="en-US" smtClean="0" sz="2800"/>
              <a:t>curling</a:t>
            </a:r>
          </a:p>
          <a:p>
            <a:pPr>
              <a:buFont charset="0" pitchFamily="49" typeface="Courier New"/>
              <a:buChar char="o"/>
            </a:pPr>
            <a:endParaRPr dirty="0" lang="en-US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Wide variety of </a:t>
            </a:r>
            <a:br>
              <a:rPr dirty="0" lang="en-US" smtClean="0" sz="2800"/>
            </a:br>
            <a:r>
              <a:rPr dirty="0" lang="en-US" smtClean="0" sz="2800"/>
              <a:t>colors and patterns</a:t>
            </a:r>
          </a:p>
        </p:txBody>
      </p:sp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267200" y="3886200"/>
            <a:ext cx="2926080" cy="284228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399"/>
            <a:ext cx="2649855" cy="264985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 bwMode="auto">
          <a:xfrm>
            <a:off x="4572000" y="68579"/>
            <a:ext cx="4516755" cy="2681823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51650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14"/>
            <a:ext cx="350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Abyssinian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5562600" cy="51054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Short Haired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Medium Sized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Ticked coats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Common colors: Ruddy, Red, Blue and Cream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42" y="0"/>
            <a:ext cx="3427315" cy="387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78" y="3882926"/>
            <a:ext cx="3253922" cy="2511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21" y="1328737"/>
            <a:ext cx="2857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lker.com/cliparts/6/q/1/d/1/k/kitten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191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Burmese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4648200" cy="533400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Shorthair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Round head and eyes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Many colors are recognized, but the most common ones are:</a:t>
            </a:r>
          </a:p>
          <a:p>
            <a:pPr lvl="1"/>
            <a:r>
              <a:rPr lang="en-US" sz="2000" dirty="0" smtClean="0"/>
              <a:t> </a:t>
            </a:r>
            <a:r>
              <a:rPr lang="en-US" sz="2400" i="1" dirty="0" smtClean="0"/>
              <a:t>sable </a:t>
            </a:r>
          </a:p>
          <a:p>
            <a:pPr lvl="1"/>
            <a:r>
              <a:rPr lang="en-US" sz="2400" i="1" dirty="0" smtClean="0"/>
              <a:t>champagne </a:t>
            </a:r>
          </a:p>
          <a:p>
            <a:pPr lvl="1"/>
            <a:r>
              <a:rPr lang="en-US" sz="2400" i="1" dirty="0" smtClean="0"/>
              <a:t>blue </a:t>
            </a:r>
          </a:p>
          <a:p>
            <a:pPr lvl="1"/>
            <a:r>
              <a:rPr lang="en-US" sz="2400" i="1" dirty="0" smtClean="0"/>
              <a:t>platinum</a:t>
            </a:r>
            <a:endParaRPr lang="en-US" sz="2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600" y="4267200"/>
            <a:ext cx="3185886" cy="2520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43" y="0"/>
            <a:ext cx="3566886" cy="2956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947027"/>
            <a:ext cx="2590800" cy="2423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lker.com/cliparts/6/q/1/d/1/k/kitten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" r="64"/>
          <a:stretch/>
        </p:blipFill>
        <p:spPr bwMode="auto">
          <a:xfrm>
            <a:off x="4314112" y="3222935"/>
            <a:ext cx="4829888" cy="355886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4495800" cy="1143000"/>
          </a:xfrm>
        </p:spPr>
        <p:txBody>
          <a:bodyPr>
            <a:normAutofit fontScale="90000"/>
          </a:bodyPr>
          <a:lstStyle/>
          <a:p>
            <a:pPr algn="ctr"/>
            <a:r>
              <a:rPr dirty="0" err="1" lang="en-US" smtClean="0" sz="4800"/>
              <a:t>ColorPoint</a:t>
            </a:r>
            <a:r>
              <a:rPr dirty="0" lang="en-US" smtClean="0" sz="4800"/>
              <a:t> Shorthair</a:t>
            </a:r>
            <a:endParaRPr dirty="0"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152400" y="1536192"/>
            <a:ext cx="4191000" cy="5321808"/>
          </a:xfrm>
        </p:spPr>
        <p:txBody>
          <a:bodyPr>
            <a:normAutofit/>
          </a:bodyPr>
          <a:lstStyle/>
          <a:p>
            <a:pPr>
              <a:buFont charset="0" pitchFamily="49" typeface="Courier New"/>
              <a:buChar char="o"/>
            </a:pPr>
            <a:r>
              <a:rPr dirty="0" lang="en-US" sz="2800"/>
              <a:t>Shorthair</a:t>
            </a:r>
          </a:p>
          <a:p>
            <a:pPr>
              <a:buFont charset="0" pitchFamily="49" typeface="Courier New"/>
              <a:buChar char="o"/>
            </a:pPr>
            <a:r>
              <a:rPr dirty="0" lang="en-US" sz="2800"/>
              <a:t>Crossed with </a:t>
            </a:r>
            <a:r>
              <a:rPr dirty="0" lang="en-US" smtClean="0" sz="2800"/>
              <a:t>Siamese </a:t>
            </a:r>
            <a:r>
              <a:rPr dirty="0" lang="en-US" sz="2800"/>
              <a:t>to reach new point colors</a:t>
            </a:r>
          </a:p>
          <a:p>
            <a:pPr>
              <a:buFont charset="0" pitchFamily="49" typeface="Courier New"/>
              <a:buChar char="o"/>
            </a:pPr>
            <a:r>
              <a:rPr dirty="0" lang="en-US" sz="2800"/>
              <a:t>Head and body identical to </a:t>
            </a:r>
            <a:r>
              <a:rPr dirty="0" lang="en-US" smtClean="0" sz="2800"/>
              <a:t>Siamese</a:t>
            </a:r>
            <a:endParaRPr dirty="0" lang="en-US" sz="2800"/>
          </a:p>
          <a:p>
            <a:pPr>
              <a:buFont charset="0" pitchFamily="49" typeface="Courier New"/>
              <a:buChar char="o"/>
            </a:pPr>
            <a:endParaRPr dirty="0" lang="en-US" smtClean="0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Appear in red point, cream point, lynx point and </a:t>
            </a:r>
            <a:r>
              <a:rPr dirty="0" err="1" lang="en-US" smtClean="0" sz="2800"/>
              <a:t>tortie</a:t>
            </a:r>
            <a:r>
              <a:rPr dirty="0" lang="en-US" smtClean="0" sz="2800"/>
              <a:t> point</a:t>
            </a:r>
          </a:p>
          <a:p>
            <a:endParaRPr dirty="0" lang="en-US" smtClean="0" sz="2800"/>
          </a:p>
        </p:txBody>
      </p:sp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allpetbreeds.com/images/cats/ColorpointShorthair1.JPG" id="102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56" y="130750"/>
            <a:ext cx="3505200" cy="296189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8194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4876800" cy="1143000"/>
          </a:xfrm>
        </p:spPr>
        <p:txBody>
          <a:bodyPr>
            <a:normAutofit fontScale="90000"/>
          </a:bodyPr>
          <a:lstStyle/>
          <a:p>
            <a:pPr algn="ctr"/>
            <a:r>
              <a:rPr dirty="0" lang="en-US" smtClean="0" sz="5400"/>
              <a:t>Domestic Shorthair</a:t>
            </a:r>
            <a:endParaRPr dirty="0"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152399" y="1722437"/>
            <a:ext cx="5943601" cy="4678363"/>
          </a:xfrm>
        </p:spPr>
        <p:txBody>
          <a:bodyPr>
            <a:normAutofit lnSpcReduction="10000"/>
          </a:bodyPr>
          <a:lstStyle/>
          <a:p>
            <a:pPr>
              <a:buFont charset="0" pitchFamily="49" typeface="Courier New"/>
              <a:buChar char="o"/>
            </a:pPr>
            <a:r>
              <a:rPr dirty="0" lang="en-US" smtClean="0" sz="2800"/>
              <a:t>Shorthair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Not </a:t>
            </a:r>
            <a:r>
              <a:rPr dirty="0" lang="en-US" sz="2800"/>
              <a:t>purebred </a:t>
            </a:r>
            <a:r>
              <a:rPr dirty="0" lang="en-US" smtClean="0" sz="2800"/>
              <a:t>cats; </a:t>
            </a:r>
            <a:br>
              <a:rPr dirty="0" lang="en-US" smtClean="0" sz="2800"/>
            </a:br>
            <a:r>
              <a:rPr dirty="0" lang="en-US" smtClean="0" sz="2800"/>
              <a:t>are </a:t>
            </a:r>
            <a:r>
              <a:rPr dirty="0" lang="en-US" sz="2800"/>
              <a:t>of mixed ancestry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Can produce </a:t>
            </a:r>
            <a:r>
              <a:rPr dirty="0" lang="en-US" sz="2800"/>
              <a:t>kittens </a:t>
            </a:r>
            <a:r>
              <a:rPr dirty="0" lang="en-US" smtClean="0" sz="2800"/>
              <a:t/>
            </a:r>
            <a:br>
              <a:rPr dirty="0" lang="en-US" smtClean="0" sz="2800"/>
            </a:br>
            <a:r>
              <a:rPr dirty="0" lang="en-US" smtClean="0" sz="2800"/>
              <a:t>of </a:t>
            </a:r>
            <a:r>
              <a:rPr dirty="0" lang="en-US" sz="2800"/>
              <a:t>the same </a:t>
            </a:r>
            <a:r>
              <a:rPr dirty="0" lang="en-US" smtClean="0" sz="2800"/>
              <a:t>features</a:t>
            </a:r>
            <a:r>
              <a:rPr dirty="0" i="1" lang="en-US" smtClean="0"/>
              <a:t> </a:t>
            </a:r>
            <a:br>
              <a:rPr dirty="0" i="1" lang="en-US" smtClean="0"/>
            </a:br>
            <a:r>
              <a:rPr dirty="0" i="1" lang="en-US" smtClean="0"/>
              <a:t>(coat, size and temperament</a:t>
            </a:r>
            <a:r>
              <a:rPr dirty="0" lang="en-US" sz="2800"/>
              <a:t>)</a:t>
            </a:r>
            <a:r>
              <a:rPr dirty="0" lang="en-US" smtClean="0" sz="2800"/>
              <a:t> </a:t>
            </a:r>
            <a:r>
              <a:rPr dirty="0" lang="en-US" sz="2800"/>
              <a:t>while a random-bred cat </a:t>
            </a:r>
            <a:r>
              <a:rPr dirty="0" lang="en-US" smtClean="0" sz="2800"/>
              <a:t>cannot</a:t>
            </a:r>
          </a:p>
          <a:p>
            <a:pPr indent="0" marL="0">
              <a:buNone/>
            </a:pPr>
            <a:endParaRPr dirty="0" lang="en-US" smtClean="0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Many colors and patterns </a:t>
            </a:r>
          </a:p>
        </p:txBody>
      </p:sp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4495800" y="38100"/>
            <a:ext cx="4572000" cy="36195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"/>
          <a:stretch/>
        </p:blipFill>
        <p:spPr bwMode="auto">
          <a:xfrm>
            <a:off x="6214110" y="3752850"/>
            <a:ext cx="2834640" cy="310515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5371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07" y="304800"/>
            <a:ext cx="3593193" cy="1143000"/>
          </a:xfrm>
        </p:spPr>
        <p:txBody>
          <a:bodyPr>
            <a:normAutofit fontScale="90000"/>
          </a:bodyPr>
          <a:lstStyle/>
          <a:p>
            <a:pPr algn="ctr"/>
            <a:r>
              <a:rPr dirty="0" lang="en-US" smtClean="0" sz="5400"/>
              <a:t>Egyptian Mau</a:t>
            </a:r>
            <a:endParaRPr dirty="0"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87540" y="1447800"/>
            <a:ext cx="5779860" cy="4525963"/>
          </a:xfrm>
        </p:spPr>
        <p:txBody>
          <a:bodyPr>
            <a:noAutofit/>
          </a:bodyPr>
          <a:lstStyle/>
          <a:p>
            <a:pPr>
              <a:buFont charset="0" pitchFamily="49" typeface="Courier New"/>
              <a:buChar char="o"/>
            </a:pPr>
            <a:r>
              <a:rPr dirty="0" lang="en-US" smtClean="0" sz="2800"/>
              <a:t>Shorthair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Active, athletic cats </a:t>
            </a:r>
          </a:p>
          <a:p>
            <a:pPr>
              <a:buFont charset="0" pitchFamily="49" typeface="Courier New"/>
              <a:buChar char="o"/>
            </a:pPr>
            <a:r>
              <a:rPr dirty="0" lang="en-US" sz="2800"/>
              <a:t>S</a:t>
            </a:r>
            <a:r>
              <a:rPr dirty="0" lang="en-US" smtClean="0" sz="2800"/>
              <a:t>potted tabby pattern resembles a wild cat</a:t>
            </a:r>
          </a:p>
          <a:p>
            <a:pPr>
              <a:buFont charset="0" pitchFamily="49" typeface="Courier New"/>
              <a:buChar char="o"/>
            </a:pPr>
            <a:r>
              <a:rPr dirty="0" lang="en-US" sz="2800"/>
              <a:t>Fastest  domestic </a:t>
            </a:r>
            <a:r>
              <a:rPr dirty="0" lang="en-US" smtClean="0" sz="2800"/>
              <a:t/>
            </a:r>
            <a:br>
              <a:rPr dirty="0" lang="en-US" smtClean="0" sz="2800"/>
            </a:br>
            <a:r>
              <a:rPr dirty="0" lang="en-US" smtClean="0" sz="2800"/>
              <a:t>breed of cat</a:t>
            </a:r>
          </a:p>
          <a:p>
            <a:pPr>
              <a:buFont charset="0" pitchFamily="49" typeface="Courier New"/>
              <a:buChar char="o"/>
            </a:pPr>
            <a:endParaRPr dirty="0" lang="en-US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Come in colors such </a:t>
            </a:r>
            <a:br>
              <a:rPr dirty="0" lang="en-US" smtClean="0" sz="2800"/>
            </a:br>
            <a:r>
              <a:rPr dirty="0" lang="en-US" smtClean="0" sz="2800"/>
              <a:t>as bronze, silver, </a:t>
            </a:r>
            <a:br>
              <a:rPr dirty="0" lang="en-US" smtClean="0" sz="2800"/>
            </a:br>
            <a:r>
              <a:rPr dirty="0" lang="en-US" smtClean="0" sz="2800"/>
              <a:t>and black smoke</a:t>
            </a:r>
          </a:p>
        </p:txBody>
      </p:sp>
      <p:pic>
        <p:nvPicPr>
          <p:cNvPr id="6" name="Content Placeholder 5"/>
          <p:cNvPicPr>
            <a:picLocks noChangeAspect="1" noGrp="1"/>
          </p:cNvPicPr>
          <p:nvPr>
            <p:ph idx="13" sz="quarter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"/>
          <a:stretch/>
        </p:blipFill>
        <p:spPr>
          <a:xfrm>
            <a:off x="6353447" y="-10205"/>
            <a:ext cx="2751364" cy="343920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" r="103"/>
          <a:stretch/>
        </p:blipFill>
        <p:spPr bwMode="auto">
          <a:xfrm>
            <a:off x="4106636" y="3429000"/>
            <a:ext cx="4976404" cy="339852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5603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4495800" cy="1143000"/>
          </a:xfrm>
        </p:spPr>
        <p:txBody>
          <a:bodyPr>
            <a:normAutofit fontScale="90000"/>
          </a:bodyPr>
          <a:lstStyle/>
          <a:p>
            <a:pPr algn="ctr"/>
            <a:r>
              <a:rPr dirty="0" lang="en-US" smtClean="0" sz="5400"/>
              <a:t>Exotic Shorthair</a:t>
            </a:r>
            <a:endParaRPr dirty="0"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2" sz="half"/>
          </p:nvPr>
        </p:nvSpPr>
        <p:spPr>
          <a:xfrm>
            <a:off x="304800" y="1536192"/>
            <a:ext cx="4038600" cy="5017008"/>
          </a:xfrm>
        </p:spPr>
        <p:txBody>
          <a:bodyPr>
            <a:normAutofit/>
          </a:bodyPr>
          <a:lstStyle/>
          <a:p>
            <a:pPr>
              <a:buFont charset="0" pitchFamily="49" typeface="Courier New"/>
              <a:buChar char="o"/>
            </a:pPr>
            <a:r>
              <a:rPr dirty="0" lang="en-US" smtClean="0" sz="2800"/>
              <a:t>Shorthair</a:t>
            </a:r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Cross between Persians and </a:t>
            </a:r>
            <a:br>
              <a:rPr dirty="0" lang="en-US" smtClean="0" sz="2800"/>
            </a:br>
            <a:r>
              <a:rPr dirty="0" lang="en-US" smtClean="0" sz="2800"/>
              <a:t>various other shorthaired breeds</a:t>
            </a:r>
          </a:p>
          <a:p>
            <a:pPr>
              <a:buFont charset="0" pitchFamily="49" typeface="Courier New"/>
              <a:buChar char="o"/>
            </a:pPr>
            <a:endParaRPr dirty="0" lang="en-US" smtClean="0" sz="2800"/>
          </a:p>
          <a:p>
            <a:pPr>
              <a:buFont charset="0" pitchFamily="49" typeface="Courier New"/>
              <a:buChar char="o"/>
            </a:pPr>
            <a:r>
              <a:rPr dirty="0" lang="en-US" smtClean="0" sz="2800"/>
              <a:t>Found in the same wide variety of colors and patterns as the Persians</a:t>
            </a:r>
            <a:endParaRPr dirty="0" lang="en-US" sz="2800"/>
          </a:p>
        </p:txBody>
      </p:sp>
      <p:pic>
        <p:nvPicPr>
          <p:cNvPr descr="http://www.clker.com/cliparts/6/q/1/d/1/k/kitten-md.png" id="7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31517" y="2590800"/>
            <a:ext cx="2793433" cy="205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8575"/>
            <a:ext cx="4150021" cy="335280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65694"/>
            <a:ext cx="3657600" cy="2716106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10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12467" y="2590800"/>
            <a:ext cx="2793433" cy="205717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6568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276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Havana </a:t>
            </a:r>
            <a:br>
              <a:rPr lang="en-US" sz="5400" dirty="0" smtClean="0"/>
            </a:br>
            <a:r>
              <a:rPr lang="en-US" sz="5400" dirty="0" smtClean="0"/>
              <a:t>Brown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32656" y="1585894"/>
            <a:ext cx="4985656" cy="496730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750" dirty="0" smtClean="0"/>
              <a:t>Shorthair</a:t>
            </a:r>
          </a:p>
          <a:p>
            <a:pPr>
              <a:buFont typeface="Courier New" pitchFamily="49" charset="0"/>
              <a:buChar char="o"/>
            </a:pPr>
            <a:r>
              <a:rPr lang="en-US" sz="2750" dirty="0" smtClean="0"/>
              <a:t>Very </a:t>
            </a:r>
            <a:r>
              <a:rPr lang="en-US" sz="2750" dirty="0"/>
              <a:t>rare breed</a:t>
            </a:r>
          </a:p>
          <a:p>
            <a:pPr>
              <a:buFont typeface="Courier New" pitchFamily="49" charset="0"/>
              <a:buChar char="o"/>
            </a:pPr>
            <a:r>
              <a:rPr lang="en-US" sz="2750" dirty="0" smtClean="0"/>
              <a:t>Large </a:t>
            </a:r>
            <a:r>
              <a:rPr lang="en-US" sz="2750" dirty="0"/>
              <a:t>forward-tilted ears </a:t>
            </a:r>
            <a:endParaRPr lang="en-US" sz="2750" dirty="0" smtClean="0"/>
          </a:p>
          <a:p>
            <a:pPr>
              <a:buFont typeface="Courier New" pitchFamily="49" charset="0"/>
              <a:buChar char="o"/>
            </a:pPr>
            <a:r>
              <a:rPr lang="en-US" sz="2750" dirty="0" smtClean="0"/>
              <a:t>Oval, green eyes</a:t>
            </a:r>
          </a:p>
          <a:p>
            <a:pPr>
              <a:buFont typeface="Courier New" pitchFamily="49" charset="0"/>
              <a:buChar char="o"/>
            </a:pPr>
            <a:endParaRPr lang="en-US" sz="2750" dirty="0"/>
          </a:p>
          <a:p>
            <a:pPr>
              <a:buFont typeface="Courier New" pitchFamily="49" charset="0"/>
              <a:buChar char="o"/>
            </a:pPr>
            <a:r>
              <a:rPr lang="en-US" sz="2750" dirty="0" smtClean="0"/>
              <a:t>Most are a chocolate </a:t>
            </a:r>
            <a:r>
              <a:rPr lang="en-US" sz="2750" dirty="0"/>
              <a:t>brown </a:t>
            </a:r>
            <a:r>
              <a:rPr lang="en-US" sz="2750" dirty="0" smtClean="0"/>
              <a:t>color</a:t>
            </a:r>
            <a:endParaRPr lang="en-US" sz="275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93"/>
            <a:ext cx="4419600" cy="3172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486025" cy="3880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lker.com/cliparts/6/q/1/d/1/k/kitten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" y="98093"/>
            <a:ext cx="979260" cy="11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446</TotalTime>
  <Words>393</Words>
  <Application>Microsoft Office PowerPoint</Application>
  <PresentationFormat>On-screen Show (4:3)</PresentationFormat>
  <Paragraphs>164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Feline breeds</vt:lpstr>
      <vt:lpstr>Shorthair Breeds</vt:lpstr>
      <vt:lpstr>Abyssinian</vt:lpstr>
      <vt:lpstr>Burmese</vt:lpstr>
      <vt:lpstr>ColorPoint Shorthair</vt:lpstr>
      <vt:lpstr>Domestic Shorthair</vt:lpstr>
      <vt:lpstr>Egyptian Mau</vt:lpstr>
      <vt:lpstr>Exotic Shorthair</vt:lpstr>
      <vt:lpstr>Havana  Brown</vt:lpstr>
      <vt:lpstr>Maine  Coon</vt:lpstr>
      <vt:lpstr>Russian Blue</vt:lpstr>
      <vt:lpstr>Scottish Fold</vt:lpstr>
      <vt:lpstr>Siamese </vt:lpstr>
      <vt:lpstr>American  Curl</vt:lpstr>
      <vt:lpstr>Manx</vt:lpstr>
      <vt:lpstr>Longhair Breeds</vt:lpstr>
      <vt:lpstr>Balinese</vt:lpstr>
      <vt:lpstr>Birman</vt:lpstr>
      <vt:lpstr>Domestic  Longhair</vt:lpstr>
      <vt:lpstr>Persian</vt:lpstr>
      <vt:lpstr>Persian  Himalayan</vt:lpstr>
      <vt:lpstr>Somali</vt:lpstr>
      <vt:lpstr>Curly Coat Breeds</vt:lpstr>
      <vt:lpstr>Cornish  Rex</vt:lpstr>
      <vt:lpstr>Devon Rex</vt:lpstr>
      <vt:lpstr>Selkirk Rex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breeds</dc:title>
  <dc:creator>Ljlab</dc:creator>
  <cp:lastModifiedBy>Lab, L Johnson's</cp:lastModifiedBy>
  <cp:revision>66</cp:revision>
  <dcterms:created xsi:type="dcterms:W3CDTF">2012-02-16T18:48:54Z</dcterms:created>
  <dcterms:modified xsi:type="dcterms:W3CDTF">2013-04-17T17:26:11Z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1352795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