
<file path=[Content_Types].xml><?xml version="1.0" encoding="utf-8"?>
<Types xmlns="http://schemas.openxmlformats.org/package/2006/content-types">
  <Default ContentType="image/png" Extension="png"/>
  <Default ContentType="image/png" Extension="tmp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sldIdLst>
    <p:sldId id="256" r:id="rId2"/>
    <p:sldId id="277" r:id="rId3"/>
    <p:sldId id="275" r:id="rId4"/>
    <p:sldId id="273" r:id="rId5"/>
    <p:sldId id="342" r:id="rId6"/>
    <p:sldId id="343" r:id="rId7"/>
    <p:sldId id="344" r:id="rId8"/>
    <p:sldId id="345" r:id="rId9"/>
    <p:sldId id="346" r:id="rId10"/>
    <p:sldId id="271" r:id="rId11"/>
    <p:sldId id="336" r:id="rId12"/>
    <p:sldId id="276" r:id="rId13"/>
    <p:sldId id="272" r:id="rId14"/>
    <p:sldId id="278" r:id="rId15"/>
    <p:sldId id="347" r:id="rId16"/>
    <p:sldId id="311" r:id="rId17"/>
    <p:sldId id="312" r:id="rId18"/>
    <p:sldId id="313" r:id="rId19"/>
    <p:sldId id="279" r:id="rId20"/>
    <p:sldId id="280" r:id="rId21"/>
    <p:sldId id="348" r:id="rId22"/>
    <p:sldId id="349" r:id="rId23"/>
    <p:sldId id="314" r:id="rId24"/>
    <p:sldId id="316" r:id="rId25"/>
    <p:sldId id="318" r:id="rId26"/>
    <p:sldId id="319" r:id="rId27"/>
    <p:sldId id="281" r:id="rId28"/>
    <p:sldId id="257" r:id="rId29"/>
    <p:sldId id="258" r:id="rId30"/>
    <p:sldId id="259" r:id="rId31"/>
    <p:sldId id="260" r:id="rId32"/>
    <p:sldId id="261" r:id="rId33"/>
    <p:sldId id="262" r:id="rId34"/>
    <p:sldId id="306" r:id="rId35"/>
    <p:sldId id="263" r:id="rId36"/>
    <p:sldId id="265" r:id="rId37"/>
    <p:sldId id="267" r:id="rId38"/>
    <p:sldId id="309" r:id="rId39"/>
    <p:sldId id="310" r:id="rId40"/>
    <p:sldId id="266" r:id="rId41"/>
    <p:sldId id="268" r:id="rId42"/>
    <p:sldId id="274" r:id="rId43"/>
    <p:sldId id="282" r:id="rId44"/>
    <p:sldId id="287" r:id="rId45"/>
    <p:sldId id="284" r:id="rId46"/>
    <p:sldId id="350" r:id="rId47"/>
    <p:sldId id="321" r:id="rId48"/>
    <p:sldId id="322" r:id="rId49"/>
    <p:sldId id="286" r:id="rId50"/>
    <p:sldId id="285" r:id="rId51"/>
    <p:sldId id="283" r:id="rId52"/>
    <p:sldId id="288" r:id="rId53"/>
    <p:sldId id="289" r:id="rId54"/>
    <p:sldId id="323" r:id="rId55"/>
    <p:sldId id="325" r:id="rId56"/>
    <p:sldId id="290" r:id="rId57"/>
    <p:sldId id="291" r:id="rId58"/>
    <p:sldId id="292" r:id="rId59"/>
    <p:sldId id="293" r:id="rId60"/>
    <p:sldId id="333" r:id="rId61"/>
    <p:sldId id="295" r:id="rId62"/>
    <p:sldId id="296" r:id="rId63"/>
    <p:sldId id="328" r:id="rId64"/>
    <p:sldId id="329" r:id="rId65"/>
    <p:sldId id="301" r:id="rId66"/>
    <p:sldId id="297" r:id="rId67"/>
    <p:sldId id="299" r:id="rId68"/>
    <p:sldId id="298" r:id="rId69"/>
    <p:sldId id="341" r:id="rId70"/>
    <p:sldId id="300" r:id="rId71"/>
    <p:sldId id="338" r:id="rId72"/>
    <p:sldId id="339" r:id="rId73"/>
    <p:sldId id="302" r:id="rId74"/>
    <p:sldId id="303" r:id="rId75"/>
    <p:sldId id="264" r:id="rId76"/>
    <p:sldId id="351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6002C"/>
    <a:srgbClr val="008000"/>
    <a:srgbClr val="660066"/>
    <a:srgbClr val="FF6699"/>
    <a:srgbClr val="F8F8F8"/>
    <a:srgbClr val="A50021"/>
    <a:srgbClr val="0000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 autoAdjust="0"/>
    <p:restoredTop sz="94660"/>
  </p:normalViewPr>
  <p:slideViewPr>
    <p:cSldViewPr>
      <p:cViewPr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3123-1EDB-4A74-851A-A2E132C7FB1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ACF88-B972-4D58-B0EB-1E48C124C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LK34hoVpU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Tahoma" pitchFamily="34" charset="0"/>
                <a:cs typeface="Tahoma" pitchFamily="34" charset="0"/>
                <a:hlinkClick r:id="rId3"/>
              </a:rPr>
              <a:t>https://www.youtube.com/watch?v=D8LK34hoVpU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CF88-B972-4D58-B0EB-1E48C124CC2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20D2EB-AA43-4FAE-BB1C-300B2094A706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629E84-2915-4B28-93B5-F63929B13A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2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54223cf4-223f-4367-85f7-f611d735feef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viewer.serenusview.com/Viewer.aspx?SlideId=97c58804-1040-4655-b854-7544aec532da" TargetMode="External"/><Relationship Id="rId3" Type="http://schemas.openxmlformats.org/officeDocument/2006/relationships/hyperlink" Target="http://viewer.serenusview.com/Viewer.aspx?SlideId=f59e2877-528d-4d51-95f9-c06bac6dc8b4" TargetMode="External"/><Relationship Id="rId7" Type="http://schemas.openxmlformats.org/officeDocument/2006/relationships/hyperlink" Target="http://viewer.serenusview.com/Viewer.aspx?SlideId=54223cf4-223f-4367-85f7-f611d735feef" TargetMode="External"/><Relationship Id="rId2" Type="http://schemas.openxmlformats.org/officeDocument/2006/relationships/hyperlink" Target="http://viewer.serenusview.com/Viewer.aspx?SlideId=c2e6de6c-9bb5-4d5f-9284-5c26a86fee7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viewer.serenusview.com/Viewer.aspx?SlideId=07b022ab-7145-4dac-a1d9-ca4da1626cad" TargetMode="External"/><Relationship Id="rId5" Type="http://schemas.openxmlformats.org/officeDocument/2006/relationships/hyperlink" Target="http://viewer.serenusview.com/Viewer.aspx?SlideId=fa244e34-960a-4f93-96b5-c15ed9d2e846" TargetMode="External"/><Relationship Id="rId4" Type="http://schemas.openxmlformats.org/officeDocument/2006/relationships/hyperlink" Target="http://viewer.serenusview.com/Viewer.aspx?SlideId=2865a23e-759a-4a64-8f2f-92458f441df9" TargetMode="External"/><Relationship Id="rId9" Type="http://schemas.openxmlformats.org/officeDocument/2006/relationships/image" Target="../media/image27.png"/></Relationships>
</file>

<file path=ppt/slides/_rels/slide13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viewer.serenusview.com/Viewer.aspx?SlideId=b037d3f7-496d-4698-bd42-4bf9d9c15a92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f9eed674-2e77-4198-a431-acbeda8d0209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viewer.serenusview.com/Viewer.aspx?SlideId=b48faecc-104f-4e30-ad9e-f29c31d6bd61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 ?><Relationships xmlns="http://schemas.openxmlformats.org/package/2006/relationships"><Relationship Id="rId3" Target="../media/image7.pn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2.wdp" Type="http://schemas.microsoft.com/office/2007/relationships/hdphoto"/></Relationships>
</file>

<file path=ppt/slides/_rels/slide20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viewer.serenusview.com/Viewer.aspx?SlideId=5a71feb5-4e3e-49f4-aac9-dae3ba163df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4.xml.rels><?xml version="1.0" encoding="UTF-8" standalone="yes" ?><Relationships xmlns="http://schemas.openxmlformats.org/package/2006/relationships"><Relationship Id="rId3" Target="http://viewer.serenusview.com/Viewer.aspx?SlideId=9af3349e-3d59-40f4-80d9-e5c8f5ed1520" TargetMode="External" Type="http://schemas.openxmlformats.org/officeDocument/2006/relationships/hyperlink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http://viewer.serenusview.com/Viewer.aspx?SlideId=6ffb3aec-4a6a-4227-915c-eb85797f128f" TargetMode="External" Type="http://schemas.openxmlformats.org/officeDocument/2006/relationships/hyperlink"/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http://viewer.serenusview.com/Viewer.aspx?SlideId=e50522c8-797e-4317-a299-b6a250ea0ab2" TargetMode="External" Type="http://schemas.openxmlformats.org/officeDocument/2006/relationships/hyperlink"/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viewer.serenusview.com/Viewer.aspx?SlideId=5268b5ee-4bd3-4068-ba42-311d7c0ec195" TargetMode="External"/><Relationship Id="rId3" Type="http://schemas.openxmlformats.org/officeDocument/2006/relationships/hyperlink" Target="http://viewer.serenusview.com/Viewer.aspx?SlideId=ac7878d8-b334-47f9-b23e-442a9ae0b670" TargetMode="External"/><Relationship Id="rId7" Type="http://schemas.openxmlformats.org/officeDocument/2006/relationships/hyperlink" Target="http://viewer.serenusview.com/Viewer.aspx?SlideId=133e7458-8127-4b07-bc8c-171624cac415" TargetMode="External"/><Relationship Id="rId12" Type="http://schemas.openxmlformats.org/officeDocument/2006/relationships/image" Target="../media/image42.wmf"/><Relationship Id="rId2" Type="http://schemas.openxmlformats.org/officeDocument/2006/relationships/hyperlink" Target="http://viewer.serenusview.com/Viewer.aspx?SlideId=e8faf095-6752-43b1-8993-0720b99ee95b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viewer.serenusview.com/Viewer.aspx?SlideId=8f70a9e4-ad7b-4542-830d-11beb6596ebf" TargetMode="External"/><Relationship Id="rId11" Type="http://schemas.openxmlformats.org/officeDocument/2006/relationships/hyperlink" Target="http://viewer.serenusview.com/Viewer.aspx?SlideId=54a6529a-0e2e-49c5-a981-79e3aeefd52b" TargetMode="External"/><Relationship Id="rId5" Type="http://schemas.openxmlformats.org/officeDocument/2006/relationships/hyperlink" Target="http://viewer.serenusview.com/Viewer.aspx?SlideId=a9328413-3836-4a45-bb1f-1730de6a27be" TargetMode="External"/><Relationship Id="rId10" Type="http://schemas.openxmlformats.org/officeDocument/2006/relationships/hyperlink" Target="http://viewer.serenusview.com/Viewer.aspx?SlideId=9af3349e-3d59-40f4-80d9-e5c8f5ed1520" TargetMode="External"/><Relationship Id="rId4" Type="http://schemas.openxmlformats.org/officeDocument/2006/relationships/hyperlink" Target="http://viewer.serenusview.com/Viewer.aspx?SlideId=de275ed3-4567-41d0-a33e-7f11a81c25ad" TargetMode="External"/><Relationship Id="rId9" Type="http://schemas.openxmlformats.org/officeDocument/2006/relationships/hyperlink" Target="http://viewer.serenusview.com/Viewer.aspx?SlideId=6ffb3aec-4a6a-4227-915c-eb85797f128f" TargetMode="External"/></Relationships>
</file>

<file path=ppt/slides/_rels/slide28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viewer.serenusview.com/Viewer.aspx?SlideId=95de9f29-9e59-4d80-8c69-33a91f298dd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5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bf01fc76-ab5a-4ed3-bf6b-9786c671671c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viewer.serenusview.com/Viewer.aspx?SlideId=bf01fc76-ab5a-4ed3-bf6b-9786c671671c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 ?><Relationships xmlns="http://schemas.openxmlformats.org/package/2006/relationships"><Relationship Id="rId2" Target="../media/image5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viewer.serenusview.com/Viewer.aspx?SlideId=7b8170d4-ec51-4bc1-83a9-ddb071c54776" TargetMode="External"/><Relationship Id="rId3" Type="http://schemas.openxmlformats.org/officeDocument/2006/relationships/hyperlink" Target="http://viewer.serenusview.com/Viewer.aspx?SlideId=34f1757e-33d4-4ccb-87af-0c4f66b46a75" TargetMode="External"/><Relationship Id="rId7" Type="http://schemas.openxmlformats.org/officeDocument/2006/relationships/hyperlink" Target="http://viewer.serenusview.com/Viewer.aspx?SlideId=1617ebfa-167f-461c-89fa-6966bb5673fc" TargetMode="External"/><Relationship Id="rId2" Type="http://schemas.openxmlformats.org/officeDocument/2006/relationships/hyperlink" Target="http://viewer.serenusview.com/Viewer.aspx?SlideId=1f7912a4-fa6b-4636-ad9b-5aaa3a0803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ewer.serenusview.com/Viewer.aspx?SlideId=5860f5d9-1750-4af2-af61-43fd26e8b9d0" TargetMode="External"/><Relationship Id="rId5" Type="http://schemas.openxmlformats.org/officeDocument/2006/relationships/hyperlink" Target="http://viewer.serenusview.com/Viewer.aspx?SlideId=ae5864df-d2ae-4fc4-814b-8e5e9956c39f" TargetMode="External"/><Relationship Id="rId10" Type="http://schemas.microsoft.com/office/2007/relationships/hdphoto" Target="../media/hdphoto6.wdp"/><Relationship Id="rId4" Type="http://schemas.openxmlformats.org/officeDocument/2006/relationships/hyperlink" Target="http://viewer.serenusview.com/Viewer.aspx?SlideId=338c7285-91f7-4329-b5db-3e319b17cdb4" TargetMode="External"/><Relationship Id="rId9" Type="http://schemas.openxmlformats.org/officeDocument/2006/relationships/image" Target="../media/image56.png"/></Relationships>
</file>

<file path=ppt/slides/_rels/slide43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5.xml.rels><?xml version="1.0" encoding="UTF-8" standalone="yes" ?><Relationships xmlns="http://schemas.openxmlformats.org/package/2006/relationships"><Relationship Id="rId3" Target="../media/image62.pn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5.png" Type="http://schemas.openxmlformats.org/officeDocument/2006/relationships/image"/><Relationship Id="rId5" Target="../media/image64.png" Type="http://schemas.openxmlformats.org/officeDocument/2006/relationships/image"/><Relationship Id="rId4" Target="../media/image63.png" Type="http://schemas.openxmlformats.org/officeDocument/2006/relationships/image"/></Relationships>
</file>

<file path=ppt/slides/_rels/slide46.xml.rels><?xml version="1.0" encoding="UTF-8" standalone="yes" ?><Relationships xmlns="http://schemas.openxmlformats.org/package/2006/relationships"><Relationship Id="rId3" Target="https://www.youtube.com/watch?v=D8LK34hoVpU" TargetMode="External" Type="http://schemas.openxmlformats.org/officeDocument/2006/relationships/hyperlink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6.jpe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3" Target="http://viewer.serenusview.com/Viewer.aspx?SlideId=127ea849-b3db-4b2b-a6cb-712d474b1e27" TargetMode="External" Type="http://schemas.openxmlformats.org/officeDocument/2006/relationships/hyperlink"/><Relationship Id="rId2" Target="../media/image6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2.xml" Type="http://schemas.openxmlformats.org/officeDocument/2006/relationships/slideLayout"/><Relationship Id="rId4" Target="http://viewer.serenusview.com/Viewer.aspx?SlideId=7e4ca93c-49ba-4ead-86ba-f1c54d43ccec" TargetMode="External" Type="http://schemas.openxmlformats.org/officeDocument/2006/relationships/hyperlink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72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 ?><Relationships xmlns="http://schemas.openxmlformats.org/package/2006/relationships"><Relationship Id="rId3" Target="../media/hdphoto9.wdp" Type="http://schemas.microsoft.com/office/2007/relationships/hdphoto"/><Relationship Id="rId2" Target="../media/image7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 ?><Relationships xmlns="http://schemas.openxmlformats.org/package/2006/relationships"><Relationship Id="rId3" Target="../media/hdphoto10.wdp" Type="http://schemas.microsoft.com/office/2007/relationships/hdphoto"/><Relationship Id="rId2" Target="../media/image7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5.xml.rels><?xml version="1.0" encoding="UTF-8" standalone="yes" ?><Relationships xmlns="http://schemas.openxmlformats.org/package/2006/relationships"><Relationship Id="rId3" Target="../media/hdphoto11.wdp" Type="http://schemas.microsoft.com/office/2007/relationships/hdphoto"/><Relationship Id="rId2" Target="../media/image7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6.xml.rels><?xml version="1.0" encoding="UTF-8" standalone="yes" ?><Relationships xmlns="http://schemas.openxmlformats.org/package/2006/relationships"><Relationship Id="rId8" Target="http://viewer.serenusview.com/Viewer.aspx?SlideId=cb0547aa-f74b-4479-83f6-bd7631797765" TargetMode="External" Type="http://schemas.openxmlformats.org/officeDocument/2006/relationships/hyperlink"/><Relationship Id="rId13" Target="../media/image80.jpeg" Type="http://schemas.openxmlformats.org/officeDocument/2006/relationships/image"/><Relationship Id="rId3" Target="http://viewer.serenusview.com/Viewer.aspx?SlideId=61161916-fbae-4106-8bb4-7f6063b1aac5" TargetMode="External" Type="http://schemas.openxmlformats.org/officeDocument/2006/relationships/hyperlink"/><Relationship Id="rId7" Target="http://viewer.serenusview.com/Viewer.aspx?SlideId=f044a78b-29e8-4304-aad3-d5120af91f50" TargetMode="External" Type="http://schemas.openxmlformats.org/officeDocument/2006/relationships/hyperlink"/><Relationship Id="rId12" Target="http://viewer.serenusview.com/Viewer.aspx?SlideId=6b9b6410-e6e3-4d27-b7bc-74f71476aab6" TargetMode="External" Type="http://schemas.openxmlformats.org/officeDocument/2006/relationships/hyperlink"/><Relationship Id="rId2" Target="http://viewer.serenusview.com/Viewer.aspx?SlideId=41801ba7-9003-4c09-ae86-439357eb85d4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http://viewer.serenusview.com/Viewer.aspx?SlideId=b6954e62-3848-4da3-8836-531ed8ee6621" TargetMode="External" Type="http://schemas.openxmlformats.org/officeDocument/2006/relationships/hyperlink"/><Relationship Id="rId11" Target="http://viewer.serenusview.com/Viewer.aspx?SlideId=0a87499a-8312-447e-b6a6-d026ebdf0d62" TargetMode="External" Type="http://schemas.openxmlformats.org/officeDocument/2006/relationships/hyperlink"/><Relationship Id="rId5" Target="http://viewer.serenusview.com/Viewer.aspx?SlideId=127ea849-b3db-4b2b-a6cb-712d474b1e27" TargetMode="External" Type="http://schemas.openxmlformats.org/officeDocument/2006/relationships/hyperlink"/><Relationship Id="rId10" Target="http://viewer.serenusview.com/Viewer.aspx?SlideId=7e4ca93c-49ba-4ead-86ba-f1c54d43ccec" TargetMode="External" Type="http://schemas.openxmlformats.org/officeDocument/2006/relationships/hyperlink"/><Relationship Id="rId4" Target="http://viewer.serenusview.com/Viewer.aspx?SlideId=1aaa82dc-65b0-4fa4-b729-a2ff1768a076" TargetMode="External" Type="http://schemas.openxmlformats.org/officeDocument/2006/relationships/hyperlink"/><Relationship Id="rId9" Target="http://viewer.serenusview.com/Viewer.aspx?SlideId=45fccce5-d6ea-4a85-857e-4b7053282367" TargetMode="External" Type="http://schemas.openxmlformats.org/officeDocument/2006/relationships/hyperlink"/></Relationships>
</file>

<file path=ppt/slides/_rels/slide57.xml.rels><?xml version="1.0" encoding="UTF-8" standalone="yes" ?><Relationships xmlns="http://schemas.openxmlformats.org/package/2006/relationships"><Relationship Id="rId2" Target="../media/image8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8.xml.rels><?xml version="1.0" encoding="UTF-8" standalone="yes" ?><Relationships xmlns="http://schemas.openxmlformats.org/package/2006/relationships"><Relationship Id="rId3" Target="../media/image83.jpeg" Type="http://schemas.openxmlformats.org/officeDocument/2006/relationships/image"/><Relationship Id="rId2" Target="../media/image8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9.xml.rels><?xml version="1.0" encoding="UTF-8" standalone="yes" ?><Relationships xmlns="http://schemas.openxmlformats.org/package/2006/relationships"><Relationship Id="rId2" Target="../media/image8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 ?><Relationships xmlns="http://schemas.openxmlformats.org/package/2006/relationships"><Relationship Id="rId2" Target="../media/image8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viewer.serenusview.com/Viewer.aspx?SlideId=a76e0054-02c3-4632-b842-a7750b1554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://viewer.serenusview.com/Viewer.aspx?SlideId=e5f3baf0-ea09-4fae-9237-4da2094c1c0e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viewer.serenusview.com/Viewer.aspx?SlideId=003a3596-c439-44a1-90b4-3166432a79cf" TargetMode="External"/><Relationship Id="rId3" Type="http://schemas.openxmlformats.org/officeDocument/2006/relationships/hyperlink" Target="http://viewer.serenusview.com/Viewer.aspx?SlideId=054d272a-06e8-4300-a04c-0bcf03547198" TargetMode="External"/><Relationship Id="rId7" Type="http://schemas.openxmlformats.org/officeDocument/2006/relationships/hyperlink" Target="http://viewer.serenusview.com/Viewer.aspx?SlideId=a298d78a-71e5-4e89-ba55-f40bb966e56c" TargetMode="External"/><Relationship Id="rId2" Type="http://schemas.openxmlformats.org/officeDocument/2006/relationships/hyperlink" Target="http://viewer.serenusview.com/Viewer.aspx?SlideId=cbff814c-5974-4e25-a19f-155f22c4ca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ewer.serenusview.com/Viewer.aspx?SlideId=31a14d26-04fa-4021-8365-a9c2f5c29d7c" TargetMode="External"/><Relationship Id="rId5" Type="http://schemas.openxmlformats.org/officeDocument/2006/relationships/hyperlink" Target="http://viewer.serenusview.com/http:/viewer.serenusview.com/Viewer.aspx?SlideId=568f72ac-51eb-4fc2-8803-d9e4e303ef6d%20Viewer.aspx?SlideId=bc875e2d-aa68-4420-9b37-d34626a5bb71" TargetMode="External"/><Relationship Id="rId10" Type="http://schemas.microsoft.com/office/2007/relationships/hdphoto" Target="../media/hdphoto12.wdp"/><Relationship Id="rId4" Type="http://schemas.openxmlformats.org/officeDocument/2006/relationships/hyperlink" Target="http://viewer.serenusview.com/Viewer.aspx?SlideId=0f0ec432-0316-4de5-a3fe-f9c0e443b636" TargetMode="External"/><Relationship Id="rId9" Type="http://schemas.openxmlformats.org/officeDocument/2006/relationships/image" Target="../media/image90.png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7.xml.rels><?xml version="1.0" encoding="UTF-8" standalone="yes" ?><Relationships xmlns="http://schemas.openxmlformats.org/package/2006/relationships"><Relationship Id="rId2" Target="../media/image9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 ?><Relationships xmlns="http://schemas.openxmlformats.org/package/2006/relationships"><Relationship Id="rId3" Target="../media/image96.jpeg" Type="http://schemas.openxmlformats.org/officeDocument/2006/relationships/image"/><Relationship Id="rId2" Target="http://viewer.serenusview.com/Viewer.aspx?SlideId=54392bce-3519-4012-9bf0-c88e5ed8211e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4" Target="../media/image97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0.xml.rels><?xml version="1.0" encoding="UTF-8" standalone="yes" ?><Relationships xmlns="http://schemas.openxmlformats.org/package/2006/relationships"><Relationship Id="rId2" Target="../media/image9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1.xml.rels><?xml version="1.0" encoding="UTF-8" standalone="yes" ?><Relationships xmlns="http://schemas.openxmlformats.org/package/2006/relationships"><Relationship Id="rId3" Target="http://viewer.serenusview.com/Viewer.aspx?SlideId=54392bce-3519-4012-9bf0-c88e5ed8211e" TargetMode="External" Type="http://schemas.openxmlformats.org/officeDocument/2006/relationships/hyperlink"/><Relationship Id="rId2" Target="../media/image9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2.xml.rels><?xml version="1.0" encoding="UTF-8" standalone="yes" ?><Relationships xmlns="http://schemas.openxmlformats.org/package/2006/relationships"><Relationship Id="rId3" Target="http://viewer.serenusview.com/Viewer.aspx?SlideId=5b582de1-2277-4c60-bf50-ca3e5c06f376" TargetMode="External" Type="http://schemas.openxmlformats.org/officeDocument/2006/relationships/hyperlink"/><Relationship Id="rId2" Target="../media/image10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hyperlink" Target="http://viewer.serenusview.com/Viewer.aspx?SlideId=fd6cd45b-6456-4e51-bfae-eafaf1efb66a" TargetMode="External"/><Relationship Id="rId7" Type="http://schemas.openxmlformats.org/officeDocument/2006/relationships/hyperlink" Target="http://viewer.serenusview.com/Viewer.aspx?SlideId=f8cd5e9d-f3d5-49e3-911b-c1e2a386bc52" TargetMode="External"/><Relationship Id="rId2" Type="http://schemas.openxmlformats.org/officeDocument/2006/relationships/hyperlink" Target="http://viewer.serenusview.com/Viewer.aspx?SlideId=49fa6b3a-548c-4d76-acc7-9f2e2e673dc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ewer.serenusview.com/Viewer.aspx?SlideId=2fbae318-ef27-4594-a34e-ac345e4478b9" TargetMode="External"/><Relationship Id="rId5" Type="http://schemas.openxmlformats.org/officeDocument/2006/relationships/hyperlink" Target="http://viewer.serenusview.com/Viewer.aspx?SlideId=5b582de1-2277-4c60-bf50-ca3e5c06f376" TargetMode="External"/><Relationship Id="rId4" Type="http://schemas.openxmlformats.org/officeDocument/2006/relationships/hyperlink" Target="http://viewer.serenusview.com/Viewer.aspx?SlideId=54392bce-3519-4012-9bf0-c88e5ed8211e" TargetMode="External"/><Relationship Id="rId9" Type="http://schemas.microsoft.com/office/2007/relationships/hdphoto" Target="../media/hdphoto15.wdp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10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faculty.clintoncc.suny.edu/faculty/michael.gregory/files/bio%20102/bio%20102%20laboratory/fetal%20pig/Respiratory_system_5.jpg" TargetMode="External"/><Relationship Id="rId3" Type="http://schemas.openxmlformats.org/officeDocument/2006/relationships/hyperlink" Target="http://www.whitman.edu/academics/courses-of-study/biology/virtual-pig/respiratory-system" TargetMode="External"/><Relationship Id="rId7" Type="http://schemas.openxmlformats.org/officeDocument/2006/relationships/hyperlink" Target="https://www.inkling.com/read/dissection-guide-atlas-fetal-pig-smith-schenk-3rd/chapter-6/the-thoracic-cavity" TargetMode="External"/><Relationship Id="rId2" Type="http://schemas.openxmlformats.org/officeDocument/2006/relationships/hyperlink" Target="http://peer.tamu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pt.pitt.edu/ntress/Bio1_Lab_Manual_New/fetal_pig_respiratory_intro.htm" TargetMode="External"/><Relationship Id="rId11" Type="http://schemas.openxmlformats.org/officeDocument/2006/relationships/hyperlink" Target="https://www.inkling.com/read/dissection-guide-atlas-fetal-pig-smith-schenk-3rd/chapter-7/reproductive-system" TargetMode="External"/><Relationship Id="rId5" Type="http://schemas.openxmlformats.org/officeDocument/2006/relationships/hyperlink" Target="http://www.anselm.edu/homepage/jpitocch/genbios/fetalpig.html" TargetMode="External"/><Relationship Id="rId10" Type="http://schemas.openxmlformats.org/officeDocument/2006/relationships/hyperlink" Target="http://www.shsu.edu/~agr_www/documents/FetalPigDissectionLab_000.pdf" TargetMode="External"/><Relationship Id="rId4" Type="http://schemas.openxmlformats.org/officeDocument/2006/relationships/hyperlink" Target="http://www.thepigsite.com/pighealth/article/9/respiratory-system" TargetMode="External"/><Relationship Id="rId9" Type="http://schemas.openxmlformats.org/officeDocument/2006/relationships/hyperlink" Target="http://bioserv.fiu.edu/~walterm/human_online/labs/fetal_pig/fetal_pig_anatomy.htm" TargetMode="External"/></Relationships>
</file>

<file path=ppt/slides/_rels/slide76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981910"/>
            <a:ext cx="5723468" cy="1828090"/>
          </a:xfrm>
        </p:spPr>
        <p:txBody>
          <a:bodyPr/>
          <a:lstStyle/>
          <a:p>
            <a:r>
              <a:rPr lang="en-US" dirty="0" smtClean="0"/>
              <a:t>Fetal Pig Dissection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965245" cy="120248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Anatomy </a:t>
            </a:r>
            <a:endParaRPr lang="en-US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523999"/>
            <a:ext cx="3352800" cy="428853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Skin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Nose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Tongue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Eyelids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External Ear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Digits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Umbilical Cord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2 umbilical arteries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Umbilical vein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Teats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Anus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733800" y="3429000"/>
            <a:ext cx="4660900" cy="3733800"/>
          </a:xfrm>
        </p:spPr>
        <p:txBody>
          <a:bodyPr/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Identify the Sex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1900" dirty="0"/>
              <a:t>Male – Scrotal </a:t>
            </a:r>
            <a:r>
              <a:rPr lang="en-US" sz="1900" dirty="0" smtClean="0"/>
              <a:t>Sac (ventral to anus) </a:t>
            </a:r>
            <a:r>
              <a:rPr lang="en-US" sz="1900" dirty="0"/>
              <a:t>and </a:t>
            </a:r>
            <a:r>
              <a:rPr lang="en-US" sz="1900" dirty="0" smtClean="0"/>
              <a:t>Urogenital </a:t>
            </a:r>
            <a:r>
              <a:rPr lang="en-US" sz="1900" dirty="0"/>
              <a:t>Opening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1900" dirty="0"/>
              <a:t>Female – Urogenital </a:t>
            </a:r>
            <a:r>
              <a:rPr lang="en-US" sz="1900" dirty="0" smtClean="0"/>
              <a:t>opening (ventral to anus) </a:t>
            </a:r>
            <a:r>
              <a:rPr lang="en-US" sz="1900" dirty="0"/>
              <a:t>and </a:t>
            </a:r>
            <a:r>
              <a:rPr lang="en-US" sz="1900" dirty="0" smtClean="0"/>
              <a:t>genital </a:t>
            </a:r>
            <a:r>
              <a:rPr lang="en-US" sz="1900" dirty="0"/>
              <a:t>papilla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3999"/>
            <a:ext cx="5499100" cy="219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13098" y="2148394"/>
            <a:ext cx="3873539" cy="392479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/>
        </p:blipFill>
        <p:spPr bwMode="auto">
          <a:xfrm>
            <a:off x="1120415" y="1330457"/>
            <a:ext cx="7068550" cy="538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800" y="76200"/>
            <a:ext cx="108828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DEMO SLIDE BOX </a:t>
            </a:r>
            <a:r>
              <a:rPr lang="en-US" sz="3200" dirty="0" smtClean="0"/>
              <a:t>23 </a:t>
            </a:r>
            <a:r>
              <a:rPr lang="en-US" sz="3200" dirty="0"/>
              <a:t>Commercial slide. Eye, monkey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160595" y="883415"/>
            <a:ext cx="280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Alternative human eye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159" y="2278280"/>
            <a:ext cx="124209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anterior </a:t>
            </a:r>
          </a:p>
          <a:p>
            <a:r>
              <a:rPr lang="en-US" b="1" dirty="0" smtClean="0"/>
              <a:t>chamber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073438" y="1488038"/>
            <a:ext cx="13422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posterior </a:t>
            </a:r>
          </a:p>
          <a:p>
            <a:r>
              <a:rPr lang="en-US" b="1" dirty="0" smtClean="0"/>
              <a:t>chamber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301726" y="3515845"/>
            <a:ext cx="12292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vitreous </a:t>
            </a:r>
          </a:p>
          <a:p>
            <a:r>
              <a:rPr lang="en-US" b="1" dirty="0" smtClean="0"/>
              <a:t>space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056959" y="4498177"/>
            <a:ext cx="69108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lens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30602" y="3076079"/>
            <a:ext cx="342900" cy="8207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28719" y="2192145"/>
            <a:ext cx="114996" cy="12474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334734" y="5466614"/>
            <a:ext cx="338768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1"/>
          <p:cNvSpPr txBox="1"/>
          <p:nvPr/>
        </p:nvSpPr>
        <p:spPr>
          <a:xfrm>
            <a:off x="1140968" y="6502290"/>
            <a:ext cx="55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41452" y="4867509"/>
            <a:ext cx="91001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Sclera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45219" y="6005098"/>
            <a:ext cx="104613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Cornea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00594" y="3310259"/>
            <a:ext cx="7600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Sclera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20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a Closer Look!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676400"/>
            <a:ext cx="7391400" cy="4419600"/>
          </a:xfrm>
        </p:spPr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hlinkClick r:id="rId2"/>
              </a:rPr>
              <a:t>Skin</a:t>
            </a:r>
            <a:r>
              <a:rPr lang="en-US" sz="2800" dirty="0"/>
              <a:t>  </a:t>
            </a:r>
            <a:r>
              <a:rPr lang="en-US" sz="2800" dirty="0" smtClean="0"/>
              <a:t>                         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Skin</a:t>
            </a:r>
            <a:r>
              <a:rPr lang="en-US" sz="2800" dirty="0" smtClean="0"/>
              <a:t>                         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hlinkClick r:id="rId4"/>
              </a:rPr>
              <a:t>Umbilical cord </a:t>
            </a:r>
            <a:endParaRPr lang="en-US" sz="2800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hlinkClick r:id="rId5"/>
              </a:rPr>
              <a:t>Tongue</a:t>
            </a:r>
            <a:r>
              <a:rPr lang="en-US" sz="2800" dirty="0" smtClean="0"/>
              <a:t>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hlinkClick r:id="rId6"/>
              </a:rPr>
              <a:t>Fetal and </a:t>
            </a:r>
            <a:r>
              <a:rPr lang="en-US" sz="2800" dirty="0">
                <a:hlinkClick r:id="rId6"/>
              </a:rPr>
              <a:t>Placental </a:t>
            </a:r>
            <a:r>
              <a:rPr lang="en-US" sz="2800" dirty="0" smtClean="0">
                <a:hlinkClick r:id="rId6"/>
              </a:rPr>
              <a:t>membranes </a:t>
            </a:r>
            <a:endParaRPr lang="en-US" sz="2800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hlinkClick r:id="rId7"/>
              </a:rPr>
              <a:t>Eye</a:t>
            </a:r>
            <a:endParaRPr lang="en-US" sz="2800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hlinkClick r:id="rId8"/>
              </a:rPr>
              <a:t>Fingertip </a:t>
            </a:r>
            <a:endParaRPr lang="en-US" sz="2800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123" name="Picture 3" descr="C:\Users\Ljlab\AppData\Local\Microsoft\Windows\Temporary Internet Files\Content.IE5\9OHFK59C\MC90043383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819286" cy="28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9266" y="609600"/>
            <a:ext cx="6964363" cy="12017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Tract </a:t>
            </a:r>
            <a:b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(Gastrointestinal Tract)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3279496"/>
            <a:ext cx="3429000" cy="2743200"/>
          </a:xfrm>
        </p:spPr>
        <p:txBody>
          <a:bodyPr/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Mouth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Teeth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Tongue 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Parotid Gland  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Sublingual Gland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M</a:t>
            </a:r>
            <a:r>
              <a:rPr lang="en-US" sz="2000" dirty="0" smtClean="0"/>
              <a:t>andibular Gland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Epiglottis 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57600" y="3262312"/>
            <a:ext cx="1981200" cy="3595688"/>
          </a:xfrm>
        </p:spPr>
        <p:txBody>
          <a:bodyPr/>
          <a:lstStyle/>
          <a:p>
            <a:pPr marL="0" indent="0">
              <a:buClr>
                <a:srgbClr val="000066"/>
              </a:buClr>
              <a:buNone/>
            </a:pPr>
            <a:r>
              <a:rPr lang="en-US" dirty="0" smtClean="0"/>
              <a:t>Upper GI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Esophagus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Liver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Stomach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Gallbladder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Pancreas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Spleen</a:t>
            </a:r>
            <a:endParaRPr lang="en-US" sz="1200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48" y="152399"/>
            <a:ext cx="2188948" cy="182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6453010"/>
            <a:ext cx="25490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http://www.clker.com/clipart-15593.html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7007" y="3352800"/>
            <a:ext cx="26248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</a:pPr>
            <a:r>
              <a:rPr lang="en-US" sz="2400" dirty="0" smtClean="0"/>
              <a:t>Lower GI</a:t>
            </a:r>
          </a:p>
          <a:p>
            <a:pPr marL="342900" indent="-342900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Small intestine</a:t>
            </a:r>
          </a:p>
          <a:p>
            <a:pPr marL="342900" indent="-342900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Larger Intestine</a:t>
            </a:r>
          </a:p>
          <a:p>
            <a:pPr marL="342900" indent="-342900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Rectum</a:t>
            </a:r>
          </a:p>
          <a:p>
            <a:pPr marL="342900" indent="-342900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Anus</a:t>
            </a:r>
          </a:p>
          <a:p>
            <a:pPr>
              <a:buClr>
                <a:srgbClr val="000066"/>
              </a:buClr>
            </a:pPr>
            <a:endParaRPr lang="en-US" sz="2400" dirty="0" smtClean="0"/>
          </a:p>
          <a:p>
            <a:pPr marL="342900" indent="-342900"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161188"/>
            <a:ext cx="7884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Goal: To get nutrients into the body via the breakdown of food into smaller molecules and to excrete waste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5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86900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5245" cy="120248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371600"/>
            <a:ext cx="3886200" cy="4876800"/>
          </a:xfrm>
        </p:spPr>
        <p:txBody>
          <a:bodyPr>
            <a:normAutofit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Teeth</a:t>
            </a:r>
            <a:r>
              <a:rPr lang="en-US" dirty="0" smtClean="0"/>
              <a:t>: Helps aid in chewing of good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Tongue</a:t>
            </a:r>
            <a:r>
              <a:rPr lang="en-US" dirty="0" smtClean="0"/>
              <a:t>: Muscle covered in mucous membranes with areas used for tasting. Papillae are the small bumps on the tongue (taste buds)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Epiglottis: </a:t>
            </a:r>
            <a:r>
              <a:rPr lang="en-US" dirty="0" smtClean="0"/>
              <a:t>Flexible flap at the larynx. Acts as a switch to allow air into the larynx and food into the esophagus</a:t>
            </a:r>
            <a:r>
              <a:rPr lang="en-US" sz="1700" dirty="0" smtClean="0"/>
              <a:t>.</a:t>
            </a:r>
            <a:endParaRPr lang="en-US" sz="1700" b="1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sz="17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886200" y="64770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http://www.biologycorner.com/pig/fetalpig_mouth2.jpg</a:t>
            </a:r>
          </a:p>
        </p:txBody>
      </p:sp>
    </p:spTree>
    <p:extLst>
      <p:ext uri="{BB962C8B-B14F-4D97-AF65-F5344CB8AC3E}">
        <p14:creationId xmlns:p14="http://schemas.microsoft.com/office/powerpoint/2010/main" val="18793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 of the Mouth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905000"/>
            <a:ext cx="3429000" cy="4343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b="1" dirty="0"/>
              <a:t>Parotid Gland : </a:t>
            </a:r>
            <a:r>
              <a:rPr lang="en-US" dirty="0"/>
              <a:t>Largest of the salivary glands</a:t>
            </a:r>
            <a:r>
              <a:rPr lang="en-US" b="1" dirty="0"/>
              <a:t> </a:t>
            </a:r>
            <a:r>
              <a:rPr lang="en-US" dirty="0"/>
              <a:t>located anterior and inferior to the ear. </a:t>
            </a:r>
            <a:endParaRPr lang="en-US" b="1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b="1" dirty="0"/>
              <a:t>Sublingual Gland</a:t>
            </a:r>
            <a:r>
              <a:rPr lang="en-US" sz="2800" dirty="0"/>
              <a:t>: </a:t>
            </a:r>
            <a:r>
              <a:rPr lang="en-US" dirty="0"/>
              <a:t>One of the salivary glands; located under the floor of the mouth. </a:t>
            </a:r>
            <a:r>
              <a:rPr lang="en-US" sz="2800" b="1" dirty="0" smtClean="0"/>
              <a:t>Mandibular </a:t>
            </a:r>
            <a:r>
              <a:rPr lang="en-US" sz="2800" b="1" dirty="0"/>
              <a:t>Gland: </a:t>
            </a:r>
            <a:r>
              <a:rPr lang="en-US" dirty="0"/>
              <a:t>One of the salivary glands inferior to the mandible.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1" y="2133600"/>
            <a:ext cx="5029200" cy="33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589357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3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540" y="59129"/>
            <a:ext cx="698139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z="3200">
                <a:hlinkClick r:id="rId2"/>
              </a:rPr>
              <a:t>Slide #22 </a:t>
            </a:r>
            <a:r>
              <a:rPr dirty="0" lang="en-US" sz="3200"/>
              <a:t>(BV3-113a1) – Tongue, bovine. </a:t>
            </a:r>
          </a:p>
        </p:txBody>
      </p:sp>
      <p:pic>
        <p:nvPicPr>
          <p:cNvPr id="6" name="Picture 5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0938" y="643904"/>
            <a:ext cx="7290110" cy="62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05938" y="3691904"/>
            <a:ext cx="99758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mtClean="0">
                <a:solidFill>
                  <a:srgbClr val="000066"/>
                </a:solidFill>
              </a:rPr>
              <a:t>skeletal </a:t>
            </a:r>
          </a:p>
          <a:p>
            <a:r>
              <a:rPr dirty="0" lang="en-US" smtClean="0">
                <a:solidFill>
                  <a:srgbClr val="000066"/>
                </a:solidFill>
              </a:rPr>
              <a:t>muscle </a:t>
            </a:r>
            <a:endParaRPr dirty="0" lang="en-US">
              <a:solidFill>
                <a:srgbClr val="000066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908622" y="1798572"/>
            <a:ext cx="1482778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mtClean="0"/>
              <a:t>Top of tongue</a:t>
            </a:r>
            <a:endParaRPr dirty="0" lang="en-US"/>
          </a:p>
        </p:txBody>
      </p:sp>
      <p:sp>
        <p:nvSpPr>
          <p:cNvPr id="9" name="TextBox 4"/>
          <p:cNvSpPr txBox="1"/>
          <p:nvPr/>
        </p:nvSpPr>
        <p:spPr>
          <a:xfrm>
            <a:off x="1066800" y="5139703"/>
            <a:ext cx="1200970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mtClean="0"/>
              <a:t>Bottom</a:t>
            </a:r>
          </a:p>
          <a:p>
            <a:r>
              <a:rPr dirty="0" lang="en-US" smtClean="0"/>
              <a:t>epithelium</a:t>
            </a:r>
            <a:endParaRPr dirty="0"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219200" y="4453904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6926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1"/>
          <a:stretch/>
        </p:blipFill>
        <p:spPr bwMode="auto">
          <a:xfrm>
            <a:off x="113970" y="1276037"/>
            <a:ext cx="7353301" cy="51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3970" y="38100"/>
            <a:ext cx="96012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hlinkClick r:id="rId3"/>
              </a:rPr>
              <a:t>Demo Slide #186 </a:t>
            </a:r>
            <a:r>
              <a:rPr lang="en-US" sz="3200" dirty="0"/>
              <a:t>(SP-1-108</a:t>
            </a:r>
            <a:r>
              <a:rPr lang="en-US" sz="3200" dirty="0" smtClean="0"/>
              <a:t>). Parotid </a:t>
            </a:r>
            <a:r>
              <a:rPr lang="en-US" sz="3200" dirty="0"/>
              <a:t>salivary </a:t>
            </a:r>
            <a:r>
              <a:rPr lang="en-US" sz="3200" dirty="0" smtClean="0"/>
              <a:t>gland, sheep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545335" y="3486150"/>
            <a:ext cx="151599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striated </a:t>
            </a:r>
            <a:r>
              <a:rPr lang="en-US" dirty="0" smtClean="0"/>
              <a:t>duct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86321" y="4305984"/>
            <a:ext cx="134222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interlobular </a:t>
            </a:r>
          </a:p>
          <a:p>
            <a:r>
              <a:rPr lang="en-US" dirty="0" smtClean="0"/>
              <a:t>duct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28570" y="6430954"/>
            <a:ext cx="750603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epithelium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11851" y="5219700"/>
            <a:ext cx="98296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Nerve</a:t>
            </a:r>
          </a:p>
          <a:p>
            <a:r>
              <a:rPr lang="en-US" dirty="0" smtClean="0"/>
              <a:t> bundles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28570" y="5857519"/>
            <a:ext cx="152400" cy="7581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637970" y="6210300"/>
            <a:ext cx="990600" cy="4053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447970" y="5589032"/>
            <a:ext cx="2363881" cy="2769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09620" y="4019550"/>
            <a:ext cx="4076701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095170" y="4457700"/>
            <a:ext cx="5750961" cy="11313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1"/>
          </p:cNvCxnSpPr>
          <p:nvPr/>
        </p:nvCxnSpPr>
        <p:spPr>
          <a:xfrm flipH="1" flipV="1">
            <a:off x="6209971" y="3314700"/>
            <a:ext cx="1335364" cy="3561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973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hlinkClick r:id="rId2"/>
              </a:rPr>
              <a:t>DEMO SLIDE BOX 183 </a:t>
            </a:r>
            <a:r>
              <a:rPr lang="en-US" sz="2400" dirty="0"/>
              <a:t>(BV-1-85A)- Mandibular salivary gland, cow.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19099" y="1467534"/>
            <a:ext cx="8305801" cy="453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380999" y="6293018"/>
            <a:ext cx="13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Striated duct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57909" y="5553758"/>
            <a:ext cx="175895" cy="638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00500" y="1151066"/>
            <a:ext cx="631717" cy="10022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32217" y="1151066"/>
            <a:ext cx="9144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88917" y="2153334"/>
            <a:ext cx="320783" cy="40732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52500" y="4439334"/>
            <a:ext cx="152400" cy="18039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5"/>
          <p:cNvSpPr txBox="1"/>
          <p:nvPr/>
        </p:nvSpPr>
        <p:spPr>
          <a:xfrm>
            <a:off x="4202058" y="781734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White fat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GI         Lower GI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981200"/>
            <a:ext cx="3810000" cy="41148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Esophagus</a:t>
            </a:r>
            <a:r>
              <a:rPr lang="en-US" dirty="0" smtClean="0"/>
              <a:t>: </a:t>
            </a:r>
            <a:r>
              <a:rPr lang="en-US" sz="2000" dirty="0" smtClean="0"/>
              <a:t>Long thin muscular tube, connects pharynx to the stomach. Moves bolus (wad of food) via peristaltic contractions. Posterior to the trachea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Liver</a:t>
            </a:r>
            <a:r>
              <a:rPr lang="en-US" dirty="0" smtClean="0"/>
              <a:t>: </a:t>
            </a:r>
            <a:r>
              <a:rPr lang="en-US" sz="2000" dirty="0" smtClean="0"/>
              <a:t>functions in digestion, metabolism, and storage of nutrients. Bile is produced which helps emulsify fats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Stomach</a:t>
            </a:r>
            <a:r>
              <a:rPr lang="en-US" dirty="0" smtClean="0"/>
              <a:t>: </a:t>
            </a:r>
            <a:r>
              <a:rPr lang="en-US" sz="2000" dirty="0" smtClean="0"/>
              <a:t>Food storage and digestion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Gallbladder</a:t>
            </a:r>
            <a:r>
              <a:rPr lang="en-US" dirty="0" smtClean="0"/>
              <a:t>: </a:t>
            </a:r>
            <a:r>
              <a:rPr lang="en-US" sz="2000" dirty="0" smtClean="0"/>
              <a:t>Holds bile until needed to digest fatty acids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Pancreas</a:t>
            </a:r>
            <a:r>
              <a:rPr lang="en-US" dirty="0" smtClean="0"/>
              <a:t>: </a:t>
            </a:r>
            <a:r>
              <a:rPr lang="en-US" sz="2000" dirty="0" smtClean="0"/>
              <a:t>Excretes enzymes to break down proteins, lipids, and carbohydrates. Also produces insulin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</a:t>
            </a:r>
            <a:r>
              <a:rPr lang="en-US" b="1" dirty="0" smtClean="0"/>
              <a:t>pleen</a:t>
            </a:r>
            <a:r>
              <a:rPr lang="en-US" dirty="0" smtClean="0"/>
              <a:t>: </a:t>
            </a:r>
            <a:r>
              <a:rPr lang="en-US" sz="2000" dirty="0" smtClean="0"/>
              <a:t>Brown, flat, oval organ that filters and stores blood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00" y="1981200"/>
            <a:ext cx="3657600" cy="4191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/>
              <a:t>Small intestine</a:t>
            </a:r>
            <a:r>
              <a:rPr lang="en-US" dirty="0" smtClean="0"/>
              <a:t>: </a:t>
            </a:r>
            <a:r>
              <a:rPr lang="en-US" sz="1700" dirty="0" smtClean="0"/>
              <a:t>Absorbs 90% of the nutrients from the food we eat. Very long, but SMALL in diameter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1700" b="1" dirty="0" smtClean="0"/>
              <a:t>Duodenum</a:t>
            </a:r>
            <a:r>
              <a:rPr lang="en-US" sz="1800" dirty="0" smtClean="0"/>
              <a:t>: </a:t>
            </a:r>
            <a:r>
              <a:rPr lang="en-US" sz="1400" dirty="0" smtClean="0"/>
              <a:t>receives </a:t>
            </a:r>
            <a:r>
              <a:rPr lang="en-US" sz="1400" dirty="0" err="1" smtClean="0"/>
              <a:t>chyme</a:t>
            </a:r>
            <a:r>
              <a:rPr lang="en-US" sz="1400" dirty="0" smtClean="0"/>
              <a:t> (Partially digested food) from stomach. Enzymes form the pancreas, liver, and gallbladder mix here for chemical digestion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1700" b="1" dirty="0" smtClean="0"/>
              <a:t>Jejunum</a:t>
            </a:r>
            <a:r>
              <a:rPr lang="en-US" sz="1800" dirty="0" smtClean="0"/>
              <a:t>: </a:t>
            </a:r>
            <a:r>
              <a:rPr lang="en-US" sz="1400" dirty="0" smtClean="0"/>
              <a:t>middle section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1700" b="1" dirty="0" smtClean="0"/>
              <a:t>Ileum</a:t>
            </a:r>
            <a:r>
              <a:rPr lang="en-US" sz="1700" dirty="0" smtClean="0"/>
              <a:t>: </a:t>
            </a:r>
            <a:r>
              <a:rPr lang="en-US" sz="1400" dirty="0" smtClean="0"/>
              <a:t>where remaining nutrients are absorbed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/>
              <a:t>Large intestine</a:t>
            </a:r>
            <a:r>
              <a:rPr lang="en-US" b="1" dirty="0" smtClean="0"/>
              <a:t>: </a:t>
            </a:r>
            <a:r>
              <a:rPr lang="en-US" sz="1600" dirty="0" smtClean="0"/>
              <a:t>Absorbs water and vitamins while converting digested food into feces. Short but LARGE in diameter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100" b="1" dirty="0" smtClean="0"/>
              <a:t>Rectum: </a:t>
            </a:r>
            <a:r>
              <a:rPr lang="en-US" sz="1600" dirty="0" smtClean="0"/>
              <a:t>Where feces wait to be expelled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100" b="1" dirty="0" smtClean="0"/>
              <a:t>Anus: </a:t>
            </a:r>
            <a:r>
              <a:rPr lang="en-US" sz="2100" dirty="0" smtClean="0"/>
              <a:t> </a:t>
            </a:r>
            <a:r>
              <a:rPr lang="en-US" sz="1600" dirty="0" smtClean="0"/>
              <a:t>Feces is expelled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09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7400"/>
            <a:ext cx="6965245" cy="120248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B2B2B2"/>
                </a:solidFill>
              </a:rPr>
              <a:t>What do you think humans have in common with the pig?</a:t>
            </a:r>
            <a:endParaRPr lang="en-US" sz="6600" dirty="0">
              <a:solidFill>
                <a:srgbClr val="B2B2B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76512"/>
            <a:ext cx="1981200" cy="31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190" y1="32698" x2="34190" y2="32698"/>
                        <a14:foregroundMark x1="36504" y1="36508" x2="36504" y2="36508"/>
                        <a14:foregroundMark x1="24679" y1="34603" x2="24679" y2="34603"/>
                        <a14:foregroundMark x1="23907" y1="32698" x2="23907" y2="32698"/>
                        <a14:foregroundMark x1="24936" y1="29841" x2="24936" y2="29841"/>
                        <a14:foregroundMark x1="20566" y1="28889" x2="20566" y2="28889"/>
                        <a14:backgroundMark x1="91003" y1="11746" x2="91003" y2="11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819400" cy="22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657975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http://www.clipartpanda.com/categories/pig-in-mud-cartoon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26" y="657975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https://ferrebeekeeper.files.wordpress.com/2014/03/farmer-clip-art-4.gif</a:t>
            </a:r>
          </a:p>
        </p:txBody>
      </p:sp>
    </p:spTree>
    <p:extLst>
      <p:ext uri="{BB962C8B-B14F-4D97-AF65-F5344CB8AC3E}">
        <p14:creationId xmlns:p14="http://schemas.microsoft.com/office/powerpoint/2010/main" val="9344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9" l="26564" r="1983"/>
          <a:stretch/>
        </p:blipFill>
        <p:spPr bwMode="auto">
          <a:xfrm>
            <a:off x="630027" y="1676400"/>
            <a:ext cx="843777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362" y="2286000"/>
            <a:ext cx="1104900" cy="461665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n-US" smtClean="0" sz="2400"/>
              <a:t>Larynx</a:t>
            </a:r>
            <a:endParaRPr dirty="0"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-3362" y="2978497"/>
            <a:ext cx="1225924" cy="461665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n-US" smtClean="0" sz="2400"/>
              <a:t>Trachea</a:t>
            </a:r>
            <a:endParaRPr dirty="0"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8209173" cy="1323439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pPr algn="ctr"/>
            <a:r>
              <a:rPr dirty="0" lang="en-US" smtClean="0" sz="8000">
                <a:solidFill>
                  <a:srgbClr val="0000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GI  TRACT </a:t>
            </a:r>
            <a:endParaRPr dirty="0" lang="en-US" sz="8000">
              <a:solidFill>
                <a:srgbClr val="0000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66071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6250"/>
            <a:ext cx="7772400" cy="582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659370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http://www.anselm.edu/homepage/jpitocch/genbios/fetalpig.html</a:t>
            </a:r>
          </a:p>
        </p:txBody>
      </p:sp>
    </p:spTree>
    <p:extLst>
      <p:ext uri="{BB962C8B-B14F-4D97-AF65-F5344CB8AC3E}">
        <p14:creationId xmlns:p14="http://schemas.microsoft.com/office/powerpoint/2010/main" val="3703763721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3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609600" y="-17931"/>
            <a:ext cx="7924800" cy="676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662043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dirty="0" lang="en-US" sz="1050"/>
              <a:t>https://animalplanet.wikispaces.com/Snyder-Crago+Mouth+Anatomy</a:t>
            </a:r>
          </a:p>
        </p:txBody>
      </p:sp>
    </p:spTree>
    <p:extLst>
      <p:ext uri="{BB962C8B-B14F-4D97-AF65-F5344CB8AC3E}">
        <p14:creationId xmlns:p14="http://schemas.microsoft.com/office/powerpoint/2010/main" val="1146234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06" y="19341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hlinkClick r:id="rId2"/>
              </a:rPr>
              <a:t>Slide #71 </a:t>
            </a:r>
            <a:r>
              <a:rPr lang="en-US" sz="3200" dirty="0"/>
              <a:t>(Pf5-73/205). Esophagus and trachea, pig.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40945" y="1107817"/>
            <a:ext cx="8043111" cy="472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69795" y="6289417"/>
            <a:ext cx="200221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mucous membrane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9083" y="2823941"/>
            <a:ext cx="209082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stratified squamous </a:t>
            </a:r>
          </a:p>
          <a:p>
            <a:r>
              <a:rPr lang="en-US" dirty="0" smtClean="0"/>
              <a:t>epithelium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76759" y="5603617"/>
            <a:ext cx="485741" cy="4310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623147" y="2926573"/>
            <a:ext cx="1928048" cy="14578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51195" y="2926573"/>
            <a:ext cx="1524000" cy="19912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/>
        </p:blipFill>
        <p:spPr bwMode="auto">
          <a:xfrm>
            <a:off x="93245" y="778191"/>
            <a:ext cx="7552266" cy="13156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6551195" y="1869817"/>
            <a:ext cx="245494" cy="10567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551195" y="1565017"/>
            <a:ext cx="1676400" cy="1319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2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er.tamu.edu/histology/17 Digestive System 2010 (NXPowerLite).pdf - Google Chrome"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"/>
          <a:stretch/>
        </p:blipFill>
        <p:spPr>
          <a:xfrm>
            <a:off x="2209800" y="679127"/>
            <a:ext cx="5334000" cy="61474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1219200" cy="769441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n-US" smtClean="0" sz="4400">
                <a:hlinkClick r:id="rId3"/>
              </a:rPr>
              <a:t>152</a:t>
            </a:r>
            <a:endParaRPr dirty="0" lang="en-US" sz="4400"/>
          </a:p>
        </p:txBody>
      </p:sp>
      <p:sp>
        <p:nvSpPr>
          <p:cNvPr id="3" name="TextBox 2"/>
          <p:cNvSpPr txBox="1"/>
          <p:nvPr/>
        </p:nvSpPr>
        <p:spPr>
          <a:xfrm>
            <a:off x="1600200" y="-152400"/>
            <a:ext cx="6477000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5400"/>
              <a:t>Duodenum </a:t>
            </a:r>
            <a:endParaRPr dirty="0" lang="en-US" sz="54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3000" y="4267200"/>
            <a:ext cx="16764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4253" y="4082534"/>
            <a:ext cx="11430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/>
              <a:t>Villi</a:t>
            </a:r>
            <a:endParaRPr dirty="0"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239000" y="4451866"/>
            <a:ext cx="1219200" cy="805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67600" y="4038600"/>
            <a:ext cx="187810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/>
              <a:t>Smooth Muscle</a:t>
            </a:r>
            <a:endParaRPr dirty="0"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91400" y="5791200"/>
            <a:ext cx="609600" cy="272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77200" y="5486400"/>
            <a:ext cx="838200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/>
              <a:t>Fat Cells 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179044418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er.tamu.edu/histology/17 Digestive System 2010 (NXPowerLite).pdf - Google Chrome"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" r="29"/>
          <a:stretch/>
        </p:blipFill>
        <p:spPr>
          <a:xfrm>
            <a:off x="44776" y="0"/>
            <a:ext cx="9175424" cy="6822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76" y="152400"/>
            <a:ext cx="3384224" cy="92333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n-US" smtClean="0" sz="5400">
                <a:hlinkClick r:id="rId3"/>
              </a:rPr>
              <a:t>148</a:t>
            </a:r>
            <a:endParaRPr dirty="0" lang="en-US" sz="5400"/>
          </a:p>
        </p:txBody>
      </p:sp>
    </p:spTree>
    <p:extLst>
      <p:ext uri="{BB962C8B-B14F-4D97-AF65-F5344CB8AC3E}">
        <p14:creationId xmlns:p14="http://schemas.microsoft.com/office/powerpoint/2010/main" val="168226554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er.tamu.edu/histology/17 Digestive System 2010 (NXPowerLite).pdf - Google Chrome"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/>
          <a:stretch/>
        </p:blipFill>
        <p:spPr>
          <a:xfrm>
            <a:off x="82643" y="152400"/>
            <a:ext cx="9061357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n-US" smtClean="0" sz="3600">
                <a:hlinkClick r:id="rId3"/>
              </a:rPr>
              <a:t>153</a:t>
            </a:r>
            <a:endParaRPr dirty="0" lang="en-US" sz="3600"/>
          </a:p>
        </p:txBody>
      </p:sp>
    </p:spTree>
    <p:extLst>
      <p:ext uri="{BB962C8B-B14F-4D97-AF65-F5344CB8AC3E}">
        <p14:creationId xmlns:p14="http://schemas.microsoft.com/office/powerpoint/2010/main" val="22839852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a Closer Look!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905000"/>
            <a:ext cx="7162800" cy="4114800"/>
          </a:xfrm>
        </p:spPr>
        <p:txBody>
          <a:bodyPr>
            <a:normAutofit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>
                <a:hlinkClick r:id="rId2"/>
              </a:rPr>
              <a:t>Submandibular gland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3"/>
              </a:rPr>
              <a:t>Esophagus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4"/>
              </a:rPr>
              <a:t>Spleen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5"/>
              </a:rPr>
              <a:t>Liver and Spleen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6"/>
              </a:rPr>
              <a:t>Bile Duct and portal vein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7"/>
              </a:rPr>
              <a:t>Gallbladder</a:t>
            </a:r>
            <a:r>
              <a:rPr lang="en-US" dirty="0" smtClean="0"/>
              <a:t>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8"/>
              </a:rPr>
              <a:t>Pancreas</a:t>
            </a:r>
            <a:r>
              <a:rPr lang="en-US" dirty="0" smtClean="0"/>
              <a:t>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9"/>
              </a:rPr>
              <a:t>Ileum</a:t>
            </a:r>
            <a:r>
              <a:rPr lang="en-US" dirty="0" smtClean="0"/>
              <a:t>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10"/>
              </a:rPr>
              <a:t>Duodenum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11"/>
              </a:rPr>
              <a:t>Liver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146" name="Picture 2" descr="C:\Users\Ljlab\AppData\Local\Microsoft\Windows\Temporary Internet Files\Content.IE5\B2GG9AEO\MC900383910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2644724" cy="26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642" y="685800"/>
            <a:ext cx="6822258" cy="9906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Tract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91400" cy="4267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>
                <a:srgbClr val="000066"/>
              </a:buClr>
              <a:buNone/>
            </a:pPr>
            <a:r>
              <a:rPr lang="en-US" dirty="0" smtClean="0"/>
              <a:t>Goal:</a:t>
            </a:r>
            <a:r>
              <a:rPr lang="en-US" dirty="0"/>
              <a:t> </a:t>
            </a:r>
            <a:r>
              <a:rPr lang="en-US" dirty="0" smtClean="0"/>
              <a:t>To remove carbon dioxide from the blood and replace it with oxygen</a:t>
            </a:r>
          </a:p>
          <a:p>
            <a:pPr algn="ctr"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Works in conjunction with the circulatory system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Organs: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Upper Tract</a:t>
            </a:r>
          </a:p>
          <a:p>
            <a:pPr lvl="2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Nose with nares</a:t>
            </a:r>
          </a:p>
          <a:p>
            <a:pPr lvl="2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Pharynx</a:t>
            </a:r>
          </a:p>
          <a:p>
            <a:pPr lvl="2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Larynx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Lower Tract</a:t>
            </a:r>
          </a:p>
          <a:p>
            <a:pPr lvl="2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Trachea </a:t>
            </a:r>
          </a:p>
          <a:p>
            <a:pPr lvl="2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Lungs which contain the bronchi, bronchioles, and alveoli</a:t>
            </a:r>
          </a:p>
          <a:p>
            <a:pPr lvl="2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Diaphragm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96" y="3210261"/>
            <a:ext cx="2438400" cy="19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781800" cy="8382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3962401" cy="4114799"/>
          </a:xfrm>
        </p:spPr>
        <p:txBody>
          <a:bodyPr>
            <a:normAutofit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Air enters the respiratory system through the paired nares or nostrils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Two nasal passages: separated by </a:t>
            </a:r>
            <a:r>
              <a:rPr lang="en-US" dirty="0" smtClean="0"/>
              <a:t>bone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Used for smell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Hair and mucous membranes </a:t>
            </a:r>
            <a:r>
              <a:rPr lang="en-US" dirty="0" smtClean="0"/>
              <a:t>clean </a:t>
            </a:r>
            <a:r>
              <a:rPr lang="en-US" dirty="0" smtClean="0"/>
              <a:t>out particles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Carbon </a:t>
            </a:r>
            <a:r>
              <a:rPr lang="en-US" dirty="0" smtClean="0"/>
              <a:t>dioxide is expired through the nares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9146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9694" y="6565031"/>
            <a:ext cx="579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http://www.whitman.edu/academics/courses-of-study/biology/virtual-pig/respiratory-system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66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Humans and Pigs may be closer than you think!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96931"/>
            <a:ext cx="2514601" cy="3665669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0066"/>
              </a:buClr>
              <a:buFont typeface="Wingdings 2" panose="05020102010507070707" pitchFamily="18" charset="2"/>
              <a:buChar char="P"/>
            </a:pPr>
            <a:r>
              <a:rPr lang="en-US" dirty="0" smtClean="0"/>
              <a:t>Both are mammals</a:t>
            </a:r>
          </a:p>
          <a:p>
            <a:pPr>
              <a:buClr>
                <a:srgbClr val="000066"/>
              </a:buClr>
              <a:buFont typeface="Wingdings 2" panose="05020102010507070707" pitchFamily="18" charset="2"/>
              <a:buChar char="P"/>
            </a:pPr>
            <a:r>
              <a:rPr lang="en-US" dirty="0" smtClean="0"/>
              <a:t>We share common body systems</a:t>
            </a:r>
          </a:p>
          <a:p>
            <a:pPr>
              <a:buClr>
                <a:srgbClr val="000066"/>
              </a:buClr>
              <a:buFont typeface="Wingdings 2" panose="05020102010507070707" pitchFamily="18" charset="2"/>
              <a:buChar char="P"/>
            </a:pPr>
            <a:r>
              <a:rPr lang="en-US" dirty="0" smtClean="0"/>
              <a:t>The anatomy of the pig is close to that of humans</a:t>
            </a:r>
          </a:p>
          <a:p>
            <a:pPr>
              <a:buClr>
                <a:srgbClr val="000066"/>
              </a:buClr>
              <a:buFont typeface="Wingdings 2" panose="05020102010507070707" pitchFamily="18" charset="2"/>
              <a:buChar char="P"/>
            </a:pPr>
            <a:r>
              <a:rPr lang="en-US" dirty="0" smtClean="0"/>
              <a:t>The fetal pigs will tell us more about our own bodies and give us a way to explore!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67721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24600"/>
            <a:ext cx="9829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http://www.fanpop.com/clubs/human-anatomy/images/10358267/title/human-anatomy-photo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361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8250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http://www.biologycorner.com/pig/fetal_pig02.jpg</a:t>
            </a:r>
          </a:p>
        </p:txBody>
      </p:sp>
    </p:spTree>
    <p:extLst>
      <p:ext uri="{BB962C8B-B14F-4D97-AF65-F5344CB8AC3E}">
        <p14:creationId xmlns:p14="http://schemas.microsoft.com/office/powerpoint/2010/main" val="4350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0"/>
            <a:ext cx="6965245" cy="1202485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 and Epiglottis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071360" cy="4191000"/>
          </a:xfrm>
        </p:spPr>
        <p:txBody>
          <a:bodyPr>
            <a:normAutofit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A50021"/>
                </a:solidFill>
              </a:rPr>
              <a:t>Nasopharynx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Above the soft palate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Leads from the nose to the trachea for breathing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A50021"/>
                </a:solidFill>
              </a:rPr>
              <a:t>Laryngopharynx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Upper border of the glottis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Helps guide </a:t>
            </a:r>
            <a:r>
              <a:rPr lang="en-US" dirty="0" smtClean="0"/>
              <a:t>food </a:t>
            </a:r>
            <a:r>
              <a:rPr lang="en-US" dirty="0" smtClean="0"/>
              <a:t>and air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A50021"/>
                </a:solidFill>
              </a:rPr>
              <a:t>Epiglottis 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Small flap of cartilage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Lies above the pharynx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Allows for air to flow into larynx and trachea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Directs food into the esophagus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0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609600"/>
            <a:ext cx="4191000" cy="567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3125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http://www.anselm.edu/homepage/jpitocch/genbios/fetalpig.html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0200" y="2895600"/>
            <a:ext cx="2514600" cy="550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8649" y="2526268"/>
            <a:ext cx="194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laryngopharynx</a:t>
            </a:r>
          </a:p>
        </p:txBody>
      </p:sp>
    </p:spTree>
    <p:extLst>
      <p:ext uri="{BB962C8B-B14F-4D97-AF65-F5344CB8AC3E}">
        <p14:creationId xmlns:p14="http://schemas.microsoft.com/office/powerpoint/2010/main" val="4148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168" y="685800"/>
            <a:ext cx="6965245" cy="973885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dirty="0" lang="en-US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Larynx</a:t>
            </a:r>
            <a:endParaRPr dirty="0" lang="en-US">
              <a:solidFill>
                <a:schemeClr val="tx2">
                  <a:lumMod val="60000"/>
                  <a:lumOff val="4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91" y="1600200"/>
            <a:ext cx="7620000" cy="3603812"/>
          </a:xfrm>
        </p:spPr>
        <p:txBody>
          <a:bodyPr/>
          <a:lstStyle/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Large hard structure attached to the trachea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Contains the vocal cords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As air passes through the vocal cords vibrate and produce sound</a:t>
            </a:r>
            <a:endParaRPr dirty="0" lang="en-US"/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 l="-95" r="23"/>
          <a:stretch/>
        </p:blipFill>
        <p:spPr bwMode="auto">
          <a:xfrm>
            <a:off x="1487554" y="3276600"/>
            <a:ext cx="6184475" cy="27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63246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200"/>
              <a:t>http://faculty.clintoncc.suny.edu/faculty/michael.gregory/files/bio%20102/bio%20102%20laboratory/fetal%20pig/Mouth_and_neck_region_4.jpg</a:t>
            </a:r>
          </a:p>
        </p:txBody>
      </p:sp>
    </p:spTree>
    <p:extLst>
      <p:ext uri="{BB962C8B-B14F-4D97-AF65-F5344CB8AC3E}">
        <p14:creationId xmlns:p14="http://schemas.microsoft.com/office/powerpoint/2010/main" val="340785827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0"/>
            <a:ext cx="6965245" cy="1202485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dirty="0" lang="en-US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Trachea</a:t>
            </a:r>
            <a:endParaRPr dirty="0" lang="en-US">
              <a:solidFill>
                <a:schemeClr val="tx2">
                  <a:lumMod val="60000"/>
                  <a:lumOff val="4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057400"/>
            <a:ext cx="3108960" cy="38862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Windpipe</a:t>
            </a:r>
            <a:endParaRPr dirty="0" lang="en-US" smtClean="0"/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Connects </a:t>
            </a:r>
            <a:r>
              <a:rPr dirty="0" lang="en-US" smtClean="0"/>
              <a:t>larynx </a:t>
            </a:r>
            <a:r>
              <a:rPr dirty="0" lang="en-US" smtClean="0"/>
              <a:t>to </a:t>
            </a:r>
            <a:r>
              <a:rPr dirty="0" lang="en-US" smtClean="0"/>
              <a:t>lungs</a:t>
            </a:r>
            <a:endParaRPr dirty="0" lang="en-US" smtClean="0"/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Contains cartilage rings that prevent </a:t>
            </a:r>
            <a:r>
              <a:rPr dirty="0" lang="en-US" smtClean="0"/>
              <a:t>trachea </a:t>
            </a:r>
            <a:r>
              <a:rPr dirty="0" lang="en-US" smtClean="0"/>
              <a:t>from collapsing 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Extends into the thoracic cavity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Branches into bronchi 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Allows </a:t>
            </a:r>
            <a:r>
              <a:rPr dirty="0" lang="en-US" smtClean="0"/>
              <a:t>air </a:t>
            </a:r>
            <a:r>
              <a:rPr dirty="0" lang="en-US" smtClean="0"/>
              <a:t>into the lungs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Anterior </a:t>
            </a:r>
            <a:r>
              <a:rPr dirty="0" lang="en-US" smtClean="0"/>
              <a:t>to the </a:t>
            </a:r>
            <a:r>
              <a:rPr dirty="0" lang="en-US" smtClean="0"/>
              <a:t>esophagus</a:t>
            </a:r>
            <a:endParaRPr dirty="0" lang="en-US"/>
          </a:p>
        </p:txBody>
      </p:sp>
      <p:pic>
        <p:nvPicPr>
          <p:cNvPr id="3074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"/>
          <a:stretch/>
        </p:blipFill>
        <p:spPr bwMode="auto">
          <a:xfrm>
            <a:off x="990600" y="2057399"/>
            <a:ext cx="4343400" cy="36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162300" y="2895600"/>
            <a:ext cx="1409700" cy="146304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624840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000"/>
              <a:t>https://www.google.com/search?q=trachea+fetal+pig&amp;espv=2&amp;biw=972&amp;bih=854&amp;source=lnms&amp;tbm=isch&amp;sa=X&amp;ei=qAQ4VKTyO4_o8AHl4oC4Ag&amp;ved=0CAYQ_AUoAQ#facrc=_&amp;imgdii=ZJMqXEEmRUJLqM%3A%3BLYjzE16FarDrrM%3BZJMqXEEmRUJLqM%3A&amp;imgrc=ZJMqXEEmRUJLqM%253A%3BREGnqwdLFxjyuM%3Bhttp%253A%252F%252Fclassconnection.s3.amazonaws.com%252F244%252Fflashcards%252F2198244%252Fjpg%252Fpulmonary_trunk1352727288605.jpg%3Bhttp%253A%252F%252Fwww.studyblue.com%252Fnotes%252Fnote%252Fn%252Fpig-functions%252Fdeck%252F4427531%3B1058%3B794</a:t>
            </a:r>
          </a:p>
        </p:txBody>
      </p:sp>
    </p:spTree>
    <p:extLst>
      <p:ext uri="{BB962C8B-B14F-4D97-AF65-F5344CB8AC3E}">
        <p14:creationId xmlns:p14="http://schemas.microsoft.com/office/powerpoint/2010/main" val="23374000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" y="-164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hlinkClick r:id="rId2"/>
              </a:rPr>
              <a:t>  DEMO SLIDE BOX 81 </a:t>
            </a:r>
            <a:r>
              <a:rPr lang="en-US" sz="3200" dirty="0" smtClean="0"/>
              <a:t>– </a:t>
            </a:r>
            <a:r>
              <a:rPr lang="en-US" sz="3200" dirty="0" smtClean="0">
                <a:solidFill>
                  <a:srgbClr val="7030A0"/>
                </a:solidFill>
              </a:rPr>
              <a:t>Trachea and elastic artery, pig.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/>
          <a:stretch/>
        </p:blipFill>
        <p:spPr bwMode="auto">
          <a:xfrm>
            <a:off x="1934245" y="517131"/>
            <a:ext cx="4843643" cy="336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9049" y="4339370"/>
            <a:ext cx="5429250" cy="2486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79823" y="5163560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muscle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64773" y="1847843"/>
            <a:ext cx="373531" cy="401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04172" y="1830158"/>
            <a:ext cx="406716" cy="12618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10827" y="3124239"/>
            <a:ext cx="761861" cy="1074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510827" y="3009412"/>
            <a:ext cx="32558" cy="2222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86200" y="6166406"/>
            <a:ext cx="97649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95006" y="1076295"/>
            <a:ext cx="14886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68288" y="862298"/>
            <a:ext cx="381000" cy="1924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87288" y="879983"/>
            <a:ext cx="762000" cy="209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1"/>
          </p:cNvCxnSpPr>
          <p:nvPr/>
        </p:nvCxnSpPr>
        <p:spPr>
          <a:xfrm flipH="1" flipV="1">
            <a:off x="4178325" y="5344320"/>
            <a:ext cx="1901498" cy="39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04172" y="492966"/>
            <a:ext cx="368722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“C” shaped rings of hyaline cartilage,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99689" y="63685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Plasma cells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364773" y="1178405"/>
            <a:ext cx="831318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elastic </a:t>
            </a:r>
          </a:p>
          <a:p>
            <a:r>
              <a:rPr lang="en-US" dirty="0" smtClean="0"/>
              <a:t>artery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72889" y="3584508"/>
            <a:ext cx="168251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companion vein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53839" y="737060"/>
            <a:ext cx="133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Lymph node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93067" y="3149590"/>
            <a:ext cx="72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1"/>
            <a:ext cx="6705600" cy="9144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dirty="0" lang="en-US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Lungs</a:t>
            </a:r>
            <a:endParaRPr dirty="0" lang="en-US">
              <a:solidFill>
                <a:schemeClr val="tx2">
                  <a:lumMod val="60000"/>
                  <a:lumOff val="4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51212"/>
            <a:ext cx="4876800" cy="4168588"/>
          </a:xfrm>
        </p:spPr>
        <p:txBody>
          <a:bodyPr>
            <a:noAutofit/>
          </a:bodyPr>
          <a:lstStyle/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 sz="2000"/>
              <a:t>Branching of the trachea </a:t>
            </a:r>
            <a:r>
              <a:rPr dirty="0" lang="en-US" smtClean="0" sz="2000"/>
              <a:t>to bronchi to lungs</a:t>
            </a:r>
            <a:endParaRPr dirty="0" lang="en-US" smtClean="0" sz="2000"/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 sz="2000"/>
              <a:t>Located </a:t>
            </a:r>
            <a:r>
              <a:rPr dirty="0" lang="en-US" smtClean="0" sz="2000"/>
              <a:t>on either side of the heart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 sz="2000"/>
              <a:t>The bronchi divide </a:t>
            </a:r>
            <a:r>
              <a:rPr dirty="0" lang="en-US" smtClean="0" sz="2000"/>
              <a:t>into bronchioles </a:t>
            </a:r>
            <a:endParaRPr dirty="0" lang="en-US" smtClean="0" sz="2000"/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 sz="2000"/>
              <a:t>Bronchioles branch </a:t>
            </a:r>
            <a:r>
              <a:rPr dirty="0" lang="en-US" smtClean="0" sz="2000"/>
              <a:t>into alveolar </a:t>
            </a:r>
            <a:r>
              <a:rPr dirty="0" lang="en-US" smtClean="0" sz="2000"/>
              <a:t>sacs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 sz="2000"/>
              <a:t>Alveolar sacs are bunches of alveoli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 sz="2000"/>
              <a:t>Alveoli hold air </a:t>
            </a:r>
            <a:r>
              <a:rPr dirty="0" lang="en-US" smtClean="0" sz="2000"/>
              <a:t>and tightly bound </a:t>
            </a:r>
            <a:r>
              <a:rPr dirty="0" lang="en-US" smtClean="0" sz="2000"/>
              <a:t>in </a:t>
            </a:r>
            <a:endParaRPr dirty="0" lang="en-US" smtClean="0" sz="2000"/>
          </a:p>
          <a:p>
            <a:pPr indent="0" marL="0">
              <a:buClr>
                <a:srgbClr val="000066"/>
              </a:buClr>
              <a:buNone/>
            </a:pPr>
            <a:r>
              <a:rPr dirty="0" lang="en-US" smtClean="0" sz="2000"/>
              <a:t>     blood vessels; allows for gas exchange</a:t>
            </a:r>
            <a:endParaRPr dirty="0" lang="en-US" smtClean="0" sz="2000"/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" r="63"/>
          <a:stretch/>
        </p:blipFill>
        <p:spPr bwMode="auto">
          <a:xfrm>
            <a:off x="5312484" y="2209800"/>
            <a:ext cx="309522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68550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Lungs continued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196405" cy="3603812"/>
          </a:xfrm>
        </p:spPr>
        <p:txBody>
          <a:bodyPr/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Sectioned </a:t>
            </a:r>
            <a:r>
              <a:rPr lang="en-US" dirty="0" smtClean="0"/>
              <a:t>into lobes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Right lung is larger (4 lobes)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/>
              <a:t>c</a:t>
            </a:r>
            <a:r>
              <a:rPr lang="en-US" dirty="0" smtClean="0"/>
              <a:t>ranial, medial, caudal, and accessory lobes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Left lung is smaller because of space taken up by the heart (2 lobes)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apical and caudal lobe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45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65" y="838200"/>
            <a:ext cx="925016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395864"/>
            <a:ext cx="746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https://www.inkling.com/read/dissection-guide-atlas-fetal-pig-smith-schenk-3rd/chapter-6/the-thoracic-cavity</a:t>
            </a:r>
          </a:p>
        </p:txBody>
      </p:sp>
    </p:spTree>
    <p:extLst>
      <p:ext uri="{BB962C8B-B14F-4D97-AF65-F5344CB8AC3E}">
        <p14:creationId xmlns:p14="http://schemas.microsoft.com/office/powerpoint/2010/main" val="29464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40" y="1975699"/>
            <a:ext cx="6196405" cy="360381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 b="67"/>
          <a:stretch/>
        </p:blipFill>
        <p:spPr bwMode="auto">
          <a:xfrm>
            <a:off x="794169" y="1984910"/>
            <a:ext cx="7562850" cy="441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0946" y="139987"/>
            <a:ext cx="513416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hlinkClick r:id="rId3"/>
              </a:rPr>
              <a:t>Slide #72</a:t>
            </a:r>
            <a:r>
              <a:rPr lang="en-US" sz="3200" dirty="0" smtClean="0"/>
              <a:t>(SP-1-81). </a:t>
            </a:r>
            <a:r>
              <a:rPr lang="en-US" sz="3200" dirty="0" smtClean="0">
                <a:solidFill>
                  <a:srgbClr val="7030A0"/>
                </a:solidFill>
              </a:rPr>
              <a:t>Lung, sheep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>
            <a:stCxn id="31" idx="0"/>
          </p:cNvCxnSpPr>
          <p:nvPr/>
        </p:nvCxnSpPr>
        <p:spPr>
          <a:xfrm flipV="1">
            <a:off x="2800384" y="4838678"/>
            <a:ext cx="395300" cy="10641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876800" y="5546421"/>
            <a:ext cx="941064" cy="9744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729309" y="6087461"/>
            <a:ext cx="107605" cy="4511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28842" y="6087461"/>
            <a:ext cx="1800724" cy="4511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69434" y="5370736"/>
            <a:ext cx="721412" cy="5161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395818" y="2699584"/>
            <a:ext cx="1489290" cy="31482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76800" y="1586984"/>
            <a:ext cx="2209800" cy="3783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1132445"/>
            <a:ext cx="2625863" cy="28888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6656" y="763113"/>
            <a:ext cx="325781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smaller intrapulmonary bronchi. 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035260" y="1132445"/>
            <a:ext cx="479340" cy="3393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00352" y="1210622"/>
            <a:ext cx="254240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plates of hyaline cartilage.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876800" y="1586984"/>
            <a:ext cx="409313" cy="1575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29691" y="3162593"/>
            <a:ext cx="75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artery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9057" y="3162862"/>
            <a:ext cx="57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vein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332730" y="6336268"/>
            <a:ext cx="147764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alveolar sacs 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05083" y="5902795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35980" y="1033898"/>
            <a:ext cx="6649145" cy="5855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3543" y="-31235"/>
            <a:ext cx="557216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hlinkClick r:id="rId3"/>
              </a:rPr>
              <a:t>Slide #72</a:t>
            </a:r>
            <a:r>
              <a:rPr lang="en-US" sz="3200" dirty="0" smtClean="0"/>
              <a:t>(SP-1-81). Lung, sheep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05914" y="6201691"/>
            <a:ext cx="124213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terminal </a:t>
            </a:r>
          </a:p>
          <a:p>
            <a:r>
              <a:rPr lang="en-US" dirty="0" smtClean="0"/>
              <a:t>bronchiole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6514717">
            <a:off x="5552753" y="2446373"/>
            <a:ext cx="140230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alveolar duct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58000" y="4411038"/>
            <a:ext cx="983924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alveolar </a:t>
            </a:r>
          </a:p>
          <a:p>
            <a:r>
              <a:rPr lang="en-US" dirty="0" smtClean="0"/>
              <a:t>sacs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60497" y="4770203"/>
            <a:ext cx="1260538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respiratory </a:t>
            </a:r>
          </a:p>
          <a:p>
            <a:r>
              <a:rPr lang="en-US" dirty="0" smtClean="0"/>
              <a:t>bronchiole </a:t>
            </a:r>
            <a:endParaRPr lang="en-US" dirty="0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10969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1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757" y="465558"/>
            <a:ext cx="6965245" cy="120248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FIRST!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point sharp objects at yourself or others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cut/make incisions away form yourself and others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horseplay in the lab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Properly mount specimens to the dissection pan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hand at the end of each class period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remove any specimens from the classroom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Properly dispose of any materials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up area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Ljlab\AppData\Local\Microsoft\Windows\Temporary Internet Files\Content.IE5\O7IHZVWY\MP9004486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"/>
            <a:ext cx="23621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0"/>
            <a:ext cx="6954025" cy="897685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dirty="0"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Diaphragm </a:t>
            </a:r>
            <a:endParaRPr dirty="0"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44" y="1447800"/>
            <a:ext cx="7985760" cy="19050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Below the lungs 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Thin muscular sheet of tissue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Only in mammals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Expands to allow </a:t>
            </a:r>
            <a:r>
              <a:rPr dirty="0" lang="en-US" smtClean="0"/>
              <a:t>air </a:t>
            </a:r>
            <a:r>
              <a:rPr dirty="0" lang="en-US" smtClean="0"/>
              <a:t>in (</a:t>
            </a:r>
            <a:r>
              <a:rPr dirty="0" lang="en-US"/>
              <a:t>d</a:t>
            </a:r>
            <a:r>
              <a:rPr dirty="0" lang="en-US" smtClean="0"/>
              <a:t>iaphragm contracts)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Compresses to expel </a:t>
            </a:r>
            <a:r>
              <a:rPr dirty="0" lang="en-US" smtClean="0"/>
              <a:t>air  </a:t>
            </a:r>
            <a:r>
              <a:rPr dirty="0" lang="en-US" smtClean="0"/>
              <a:t>(diaphragm relaxes)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Separates the chest and abdominal cavities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endParaRPr dirty="0" lang="en-US"/>
          </a:p>
        </p:txBody>
      </p:sp>
      <p:pic>
        <p:nvPicPr>
          <p:cNvPr id="7172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/>
          <a:stretch/>
        </p:blipFill>
        <p:spPr bwMode="auto">
          <a:xfrm>
            <a:off x="1524000" y="3276600"/>
            <a:ext cx="6214548" cy="305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624" y="6457646"/>
            <a:ext cx="906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100"/>
              <a:t>http://faculty.clintoncc.suny.edu/faculty/michael.gregory/files/bio%20102/bio%20102%20laboratory/fetal%20pig/Respiratory_system_5.jpg</a:t>
            </a:r>
          </a:p>
        </p:txBody>
      </p:sp>
    </p:spTree>
    <p:extLst>
      <p:ext uri="{BB962C8B-B14F-4D97-AF65-F5344CB8AC3E}">
        <p14:creationId xmlns:p14="http://schemas.microsoft.com/office/powerpoint/2010/main" val="23100186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/>
          <a:stretch/>
        </p:blipFill>
        <p:spPr bwMode="auto">
          <a:xfrm>
            <a:off x="914400" y="76200"/>
            <a:ext cx="7274859" cy="657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6629400"/>
            <a:ext cx="685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100"/>
              <a:t>https://www.inkling.com/read/dissection-guide-atlas-fetal-pig-smith-schenk-3rd/chapter-6/the-thoracic-cavity</a:t>
            </a:r>
          </a:p>
        </p:txBody>
      </p:sp>
    </p:spTree>
    <p:extLst>
      <p:ext uri="{BB962C8B-B14F-4D97-AF65-F5344CB8AC3E}">
        <p14:creationId xmlns:p14="http://schemas.microsoft.com/office/powerpoint/2010/main" val="15074900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a Closer Look!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66"/>
                </a:solidFill>
                <a:hlinkClick r:id="rId2"/>
              </a:rPr>
              <a:t>Cross section of the Trachea </a:t>
            </a:r>
            <a:endParaRPr lang="en-US" dirty="0" smtClean="0">
              <a:solidFill>
                <a:srgbClr val="000066"/>
              </a:solidFill>
            </a:endParaRP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66"/>
                </a:solidFill>
                <a:hlinkClick r:id="rId3"/>
              </a:rPr>
              <a:t>Nasal Tract</a:t>
            </a:r>
            <a:endParaRPr lang="en-US" dirty="0" smtClean="0">
              <a:solidFill>
                <a:srgbClr val="000066"/>
              </a:solidFill>
            </a:endParaRP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66"/>
                </a:solidFill>
                <a:hlinkClick r:id="rId4"/>
              </a:rPr>
              <a:t>Lungs </a:t>
            </a:r>
            <a:endParaRPr lang="en-US" dirty="0" smtClean="0">
              <a:solidFill>
                <a:srgbClr val="000066"/>
              </a:solidFill>
            </a:endParaRP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66"/>
                </a:solidFill>
                <a:hlinkClick r:id="rId5"/>
              </a:rPr>
              <a:t>Esophagus and Trachea</a:t>
            </a:r>
            <a:endParaRPr lang="en-US" dirty="0" smtClean="0">
              <a:solidFill>
                <a:srgbClr val="000066"/>
              </a:solidFill>
            </a:endParaRP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66"/>
                </a:solidFill>
                <a:hlinkClick r:id="rId6"/>
              </a:rPr>
              <a:t>Larynx </a:t>
            </a:r>
            <a:endParaRPr lang="en-US" dirty="0" smtClean="0">
              <a:solidFill>
                <a:srgbClr val="000066"/>
              </a:solidFill>
            </a:endParaRP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66"/>
                </a:solidFill>
                <a:hlinkClick r:id="rId7"/>
              </a:rPr>
              <a:t>Lung</a:t>
            </a:r>
            <a:endParaRPr lang="en-US" dirty="0" smtClean="0">
              <a:solidFill>
                <a:srgbClr val="000066"/>
              </a:solidFill>
            </a:endParaRP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66"/>
                </a:solidFill>
                <a:hlinkClick r:id="rId8"/>
              </a:rPr>
              <a:t>Larynx, Esophagus, and Glands </a:t>
            </a:r>
            <a:endParaRPr lang="en-US" dirty="0" smtClean="0">
              <a:solidFill>
                <a:srgbClr val="000066"/>
              </a:solidFill>
            </a:endParaRP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5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829777" cy="935018"/>
          </a:xfrm>
          <a:solidFill>
            <a:srgbClr val="FF0000"/>
          </a:solidFill>
        </p:spPr>
        <p:txBody>
          <a:bodyPr/>
          <a:lstStyle/>
          <a:p>
            <a:r>
              <a:rPr dirty="0" lang="en-US" smtClean="0">
                <a:solidFill>
                  <a:schemeClr val="bg1"/>
                </a:solidFill>
              </a:rPr>
              <a:t>Circulatory System </a:t>
            </a:r>
            <a:endParaRPr dirty="0"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7"/>
            <a:ext cx="6745045" cy="3603812"/>
          </a:xfrm>
        </p:spPr>
        <p:txBody>
          <a:bodyPr>
            <a:normAutofit fontScale="92500" lnSpcReduction="10000"/>
          </a:bodyPr>
          <a:lstStyle/>
          <a:p>
            <a:pPr algn="ctr" indent="0" marL="0">
              <a:buClr>
                <a:srgbClr val="000066"/>
              </a:buClr>
              <a:buNone/>
            </a:pPr>
            <a:r>
              <a:rPr dirty="0" lang="en-US" smtClean="0"/>
              <a:t>Allows blood</a:t>
            </a:r>
            <a:r>
              <a:rPr dirty="0" lang="en-US" smtClean="0"/>
              <a:t>, nutrients, oxygen and other gases, and hormones </a:t>
            </a:r>
            <a:r>
              <a:rPr dirty="0" lang="en-US" smtClean="0"/>
              <a:t>to flow </a:t>
            </a:r>
            <a:r>
              <a:rPr dirty="0" lang="en-US" smtClean="0"/>
              <a:t>throughout the </a:t>
            </a:r>
            <a:r>
              <a:rPr dirty="0" lang="en-US" smtClean="0"/>
              <a:t>body</a:t>
            </a:r>
            <a:endParaRPr dirty="0" lang="en-US" smtClean="0"/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Mammals (including humans) </a:t>
            </a:r>
          </a:p>
          <a:p>
            <a:pPr lvl="1"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Double </a:t>
            </a:r>
            <a:r>
              <a:rPr dirty="0" lang="en-US" smtClean="0"/>
              <a:t>loop </a:t>
            </a:r>
            <a:r>
              <a:rPr dirty="0" lang="en-US" smtClean="0"/>
              <a:t>system</a:t>
            </a:r>
            <a:endParaRPr dirty="0" lang="en-US" smtClean="0"/>
          </a:p>
          <a:p>
            <a:pPr lvl="1"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4 chambered heart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Organs</a:t>
            </a:r>
          </a:p>
          <a:p>
            <a:pPr lvl="1"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Heart</a:t>
            </a:r>
          </a:p>
          <a:p>
            <a:pPr lvl="1"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Lungs </a:t>
            </a:r>
          </a:p>
          <a:p>
            <a:pPr lvl="1"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Arteries</a:t>
            </a:r>
          </a:p>
          <a:p>
            <a:pPr lvl="1"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/>
              <a:t>Veins</a:t>
            </a:r>
            <a:endParaRPr dirty="0" lang="en-US"/>
          </a:p>
        </p:txBody>
      </p:sp>
      <p:pic>
        <p:nvPicPr>
          <p:cNvPr id="5123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"/>
          <a:stretch/>
        </p:blipFill>
        <p:spPr bwMode="auto">
          <a:xfrm>
            <a:off x="5867400" y="2827902"/>
            <a:ext cx="2166769" cy="342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64770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dirty="0" lang="en-US" sz="1050"/>
              <a:t>http://www.ideacenter.org/contentmgr/showdetails.php/id/1113</a:t>
            </a:r>
          </a:p>
        </p:txBody>
      </p:sp>
    </p:spTree>
    <p:extLst>
      <p:ext uri="{BB962C8B-B14F-4D97-AF65-F5344CB8AC3E}">
        <p14:creationId xmlns:p14="http://schemas.microsoft.com/office/powerpoint/2010/main" val="394799927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Think of it like a highway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6400800" cy="3886200"/>
          </a:xfrm>
        </p:spPr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Blood</a:t>
            </a:r>
            <a:r>
              <a:rPr lang="en-US" dirty="0" smtClean="0"/>
              <a:t>: Transports cells just like a 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en-US" dirty="0" smtClean="0"/>
              <a:t>bus transports people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Heart</a:t>
            </a:r>
            <a:r>
              <a:rPr lang="en-US" dirty="0" smtClean="0"/>
              <a:t>: Controls the flow of blood like a traffic control light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Blood Vessels</a:t>
            </a:r>
            <a:r>
              <a:rPr lang="en-US" dirty="0" smtClean="0"/>
              <a:t>: lead the flow of blood through the body like </a:t>
            </a:r>
            <a:r>
              <a:rPr lang="en-US" dirty="0" smtClean="0"/>
              <a:t>roads                  lead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74" y="1905000"/>
            <a:ext cx="2286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146965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28829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3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829777" cy="70641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Heart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543800" cy="4495799"/>
          </a:xfrm>
        </p:spPr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Muscle used to pump blood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4 chambers in mammals 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i="1" dirty="0" smtClean="0"/>
              <a:t>Right Atria 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i="1" dirty="0" smtClean="0"/>
              <a:t>Right Ventricle 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i="1" dirty="0" smtClean="0"/>
              <a:t>Left Atria 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i="1" dirty="0" smtClean="0"/>
              <a:t>Left Ventricle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Atria pump blood to ventricles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Ventricles pump blood out of </a:t>
            </a:r>
            <a:r>
              <a:rPr lang="en-US" dirty="0" smtClean="0"/>
              <a:t>heart </a:t>
            </a:r>
            <a:r>
              <a:rPr lang="en-US" dirty="0" smtClean="0"/>
              <a:t>and into </a:t>
            </a:r>
            <a:r>
              <a:rPr lang="en-US" dirty="0" smtClean="0"/>
              <a:t>circulatory </a:t>
            </a:r>
            <a:r>
              <a:rPr lang="en-US" dirty="0" smtClean="0"/>
              <a:t>system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Valves prevent backflow of blood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lvl="1" algn="ctr"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i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4257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44887"/>
            <a:ext cx="658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24" y="2667000"/>
            <a:ext cx="583176" cy="55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656138"/>
            <a:ext cx="595312" cy="53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97" y="3048000"/>
            <a:ext cx="626703" cy="5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9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more fun to sing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2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descr="peer.tamu.edu/histology/12 Blood and Lymph Vessels 2010b (NXPowerLite).pdf - Google Chrome"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 r="60"/>
          <a:stretch/>
        </p:blipFill>
        <p:spPr>
          <a:xfrm>
            <a:off x="-7584" y="0"/>
            <a:ext cx="9227784" cy="6858000"/>
          </a:xfrm>
        </p:spPr>
      </p:pic>
      <p:sp>
        <p:nvSpPr>
          <p:cNvPr id="3" name="TextBox 2"/>
          <p:cNvSpPr txBox="1"/>
          <p:nvPr/>
        </p:nvSpPr>
        <p:spPr>
          <a:xfrm>
            <a:off x="76200" y="83949"/>
            <a:ext cx="1219200" cy="707886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n-US" smtClean="0" sz="4000">
                <a:hlinkClick r:id="rId3"/>
              </a:rPr>
              <a:t>226</a:t>
            </a:r>
            <a:endParaRPr dirty="0" lang="en-US" sz="4000"/>
          </a:p>
        </p:txBody>
      </p:sp>
    </p:spTree>
    <p:extLst>
      <p:ext uri="{BB962C8B-B14F-4D97-AF65-F5344CB8AC3E}">
        <p14:creationId xmlns:p14="http://schemas.microsoft.com/office/powerpoint/2010/main" val="17148240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STO024 - DigitalScope - Google Chrome"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"/>
          <a:stretch/>
        </p:blipFill>
        <p:spPr>
          <a:xfrm>
            <a:off x="-17929" y="2299447"/>
            <a:ext cx="9144000" cy="4531659"/>
          </a:xfrm>
          <a:prstGeom prst="rect">
            <a:avLst/>
          </a:prstGeom>
        </p:spPr>
      </p:pic>
      <p:pic>
        <p:nvPicPr>
          <p:cNvPr descr="HISTO024 - DigitalScope - Google Chrome" id="25" name="Picture 2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" r="11"/>
          <a:stretch/>
        </p:blipFill>
        <p:spPr>
          <a:xfrm>
            <a:off x="6172200" y="112060"/>
            <a:ext cx="2823897" cy="2057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15524" y="797860"/>
            <a:ext cx="569252" cy="4975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304800"/>
            <a:ext cx="4648200" cy="193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6000">
                <a:hlinkClick r:id="rId4"/>
              </a:rPr>
              <a:t>Heart with Valve</a:t>
            </a:r>
            <a:endParaRPr dirty="0" lang="en-US" sz="6000"/>
          </a:p>
        </p:txBody>
      </p:sp>
    </p:spTree>
    <p:extLst>
      <p:ext uri="{BB962C8B-B14F-4D97-AF65-F5344CB8AC3E}">
        <p14:creationId xmlns:p14="http://schemas.microsoft.com/office/powerpoint/2010/main" val="60138069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16" y="5257799"/>
            <a:ext cx="3927984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**REMEMBER IT IS ALWAYS THE LEFT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RIGHT OF THE PIG**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51" y="-228600"/>
            <a:ext cx="4836815" cy="528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31" r="98837">
                        <a14:foregroundMark x1="49502" y1="74286" x2="60963" y2="74857"/>
                        <a14:foregroundMark x1="50831" y1="77333" x2="49502" y2="77333"/>
                        <a14:foregroundMark x1="51329" y1="78857" x2="58970" y2="78476"/>
                        <a14:foregroundMark x1="59967" y1="78857" x2="58970" y2="77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66" y="61745"/>
            <a:ext cx="4336033" cy="378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2" b="99238" l="1278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41" y="2802995"/>
            <a:ext cx="2438400" cy="408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54183" y="6257836"/>
            <a:ext cx="26813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https://district.bluegrass.kctcs.edu/shirley.whitescarver/BIO139Lab/BIO139/139Lab2/Lab2PigHeartLables.html</a:t>
            </a:r>
          </a:p>
        </p:txBody>
      </p:sp>
    </p:spTree>
    <p:extLst>
      <p:ext uri="{BB962C8B-B14F-4D97-AF65-F5344CB8AC3E}">
        <p14:creationId xmlns:p14="http://schemas.microsoft.com/office/powerpoint/2010/main" val="33705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2"/>
          <p:cNvSpPr>
            <a:spLocks noGrp="1"/>
          </p:cNvSpPr>
          <p:nvPr/>
        </p:nvSpPr>
        <p:spPr>
          <a:xfrm>
            <a:off x="38100" y="5829300"/>
            <a:ext cx="9067800" cy="9144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Anatomical </a:t>
            </a:r>
            <a:r>
              <a:rPr lang="en-US" smtClean="0">
                <a:solidFill>
                  <a:schemeClr val="tx1"/>
                </a:solidFill>
              </a:rPr>
              <a:t>Descriptive Terms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/>
        </p:nvSpPr>
        <p:spPr>
          <a:xfrm>
            <a:off x="38100" y="114300"/>
            <a:ext cx="8839200" cy="2209800"/>
          </a:xfrm>
          <a:prstGeom prst="rect">
            <a:avLst/>
          </a:prstGeom>
        </p:spPr>
        <p:txBody>
          <a:bodyPr vert="horz" lIns="45720" rIns="45720">
            <a:normAutofit fontScale="92500" lnSpcReduction="1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FF00"/>
                </a:solidFill>
              </a:rPr>
              <a:t>Descriptive </a:t>
            </a:r>
            <a:r>
              <a:rPr lang="en-US" sz="3200" dirty="0" smtClean="0">
                <a:solidFill>
                  <a:srgbClr val="FFFF00"/>
                </a:solidFill>
              </a:rPr>
              <a:t>words are </a:t>
            </a:r>
            <a:r>
              <a:rPr lang="en-US" sz="3200" dirty="0">
                <a:solidFill>
                  <a:srgbClr val="FFFF00"/>
                </a:solidFill>
              </a:rPr>
              <a:t>used to describe “where” on an </a:t>
            </a:r>
            <a:r>
              <a:rPr lang="en-US" sz="3200" dirty="0" smtClean="0">
                <a:solidFill>
                  <a:srgbClr val="FFFF00"/>
                </a:solidFill>
              </a:rPr>
              <a:t>animal.</a:t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FF00"/>
                </a:solidFill>
              </a:rPr>
              <a:t>Like using North, South, East, or West for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locations on a </a:t>
            </a:r>
            <a:r>
              <a:rPr lang="en-US" sz="3200" dirty="0" smtClean="0">
                <a:solidFill>
                  <a:srgbClr val="FFFF00"/>
                </a:solidFill>
              </a:rPr>
              <a:t>map.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25" y="2133600"/>
            <a:ext cx="285542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clker.com/cliparts/B/a/z/0/n/k/black-and-white-compass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4162">
            <a:off x="4915074" y="2015898"/>
            <a:ext cx="28289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8" y="2857500"/>
            <a:ext cx="379260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56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685801"/>
            <a:ext cx="6858000" cy="9144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Path of the Blood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086600" cy="43434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Oxygenated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blood from the </a:t>
            </a:r>
            <a:r>
              <a:rPr lang="en-US" dirty="0" smtClean="0">
                <a:solidFill>
                  <a:srgbClr val="FF0000"/>
                </a:solidFill>
              </a:rPr>
              <a:t>lungs</a:t>
            </a:r>
            <a:r>
              <a:rPr lang="en-US" dirty="0" smtClean="0"/>
              <a:t> enters from the </a:t>
            </a:r>
            <a:r>
              <a:rPr lang="en-US" dirty="0" smtClean="0">
                <a:solidFill>
                  <a:srgbClr val="FF0000"/>
                </a:solidFill>
              </a:rPr>
              <a:t>pulmonary veins </a:t>
            </a:r>
            <a:r>
              <a:rPr lang="en-US" dirty="0" smtClean="0"/>
              <a:t>into the </a:t>
            </a:r>
            <a:r>
              <a:rPr lang="en-US" dirty="0" smtClean="0">
                <a:solidFill>
                  <a:srgbClr val="FF0000"/>
                </a:solidFill>
              </a:rPr>
              <a:t>left atria</a:t>
            </a:r>
            <a:r>
              <a:rPr lang="en-US" dirty="0" smtClean="0"/>
              <a:t>, pumped through the </a:t>
            </a:r>
            <a:r>
              <a:rPr lang="en-US" dirty="0" smtClean="0">
                <a:solidFill>
                  <a:srgbClr val="FF0000"/>
                </a:solidFill>
              </a:rPr>
              <a:t>mitral valve</a:t>
            </a:r>
            <a:r>
              <a:rPr lang="en-US" dirty="0" smtClean="0"/>
              <a:t>, and into the </a:t>
            </a:r>
            <a:r>
              <a:rPr lang="en-US" dirty="0" smtClean="0">
                <a:solidFill>
                  <a:srgbClr val="FF0000"/>
                </a:solidFill>
              </a:rPr>
              <a:t>left ventricle</a:t>
            </a:r>
            <a:r>
              <a:rPr lang="en-US" dirty="0" smtClean="0"/>
              <a:t>.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Then it is pumped through the </a:t>
            </a:r>
            <a:r>
              <a:rPr lang="en-US" dirty="0" smtClean="0">
                <a:solidFill>
                  <a:srgbClr val="FF0000"/>
                </a:solidFill>
              </a:rPr>
              <a:t>aortic valve </a:t>
            </a:r>
            <a:r>
              <a:rPr lang="en-US" dirty="0" smtClean="0"/>
              <a:t>where it leaves through the </a:t>
            </a:r>
            <a:r>
              <a:rPr lang="en-US" dirty="0" smtClean="0">
                <a:solidFill>
                  <a:srgbClr val="FF0000"/>
                </a:solidFill>
              </a:rPr>
              <a:t>Aorta</a:t>
            </a:r>
            <a:r>
              <a:rPr lang="en-US" dirty="0" smtClean="0"/>
              <a:t> to the be taken to the </a:t>
            </a:r>
            <a:r>
              <a:rPr lang="en-US" dirty="0" smtClean="0">
                <a:solidFill>
                  <a:srgbClr val="FF0000"/>
                </a:solidFill>
              </a:rPr>
              <a:t>rest of the body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Once circulated around the body the </a:t>
            </a:r>
            <a:r>
              <a:rPr lang="en-US" dirty="0" smtClean="0">
                <a:solidFill>
                  <a:srgbClr val="FF0000"/>
                </a:solidFill>
              </a:rPr>
              <a:t>deoxygenated </a:t>
            </a:r>
            <a:r>
              <a:rPr lang="en-US" dirty="0" smtClean="0"/>
              <a:t>blood enters through the </a:t>
            </a:r>
            <a:r>
              <a:rPr lang="en-US" dirty="0" smtClean="0">
                <a:solidFill>
                  <a:srgbClr val="FF0000"/>
                </a:solidFill>
              </a:rPr>
              <a:t>Superior Vena Cava </a:t>
            </a:r>
            <a:r>
              <a:rPr lang="en-US" dirty="0" smtClean="0"/>
              <a:t>from the top of body and </a:t>
            </a:r>
            <a:r>
              <a:rPr lang="en-US" dirty="0" smtClean="0">
                <a:solidFill>
                  <a:srgbClr val="FF0000"/>
                </a:solidFill>
              </a:rPr>
              <a:t>Inferior Vena Cava </a:t>
            </a:r>
            <a:r>
              <a:rPr lang="en-US" dirty="0" smtClean="0"/>
              <a:t>from the bottom of body all into the </a:t>
            </a:r>
            <a:r>
              <a:rPr lang="en-US" dirty="0" smtClean="0">
                <a:solidFill>
                  <a:srgbClr val="FF0000"/>
                </a:solidFill>
              </a:rPr>
              <a:t>right atria</a:t>
            </a:r>
            <a:r>
              <a:rPr lang="en-US" dirty="0" smtClean="0"/>
              <a:t>.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It is then pumped through the </a:t>
            </a:r>
            <a:r>
              <a:rPr lang="en-US" dirty="0" smtClean="0">
                <a:solidFill>
                  <a:srgbClr val="FF0000"/>
                </a:solidFill>
              </a:rPr>
              <a:t>tricuspid valve </a:t>
            </a:r>
            <a:r>
              <a:rPr lang="en-US" dirty="0" smtClean="0"/>
              <a:t>into the </a:t>
            </a:r>
            <a:r>
              <a:rPr lang="en-US" dirty="0" smtClean="0">
                <a:solidFill>
                  <a:srgbClr val="FF0000"/>
                </a:solidFill>
              </a:rPr>
              <a:t>right ventricle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Pumped through the </a:t>
            </a:r>
            <a:r>
              <a:rPr lang="en-US" dirty="0" smtClean="0">
                <a:solidFill>
                  <a:srgbClr val="FF0000"/>
                </a:solidFill>
              </a:rPr>
              <a:t>pulmonary valve </a:t>
            </a:r>
            <a:r>
              <a:rPr lang="en-US" dirty="0" smtClean="0"/>
              <a:t>into the </a:t>
            </a:r>
            <a:r>
              <a:rPr lang="en-US" dirty="0" smtClean="0">
                <a:solidFill>
                  <a:srgbClr val="FF0000"/>
                </a:solidFill>
              </a:rPr>
              <a:t>pulmonary artery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rgbClr val="FF0000"/>
                </a:solidFill>
              </a:rPr>
              <a:t>lungs </a:t>
            </a:r>
            <a:r>
              <a:rPr lang="en-US" dirty="0" smtClean="0"/>
              <a:t>to be oxygenated.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Once </a:t>
            </a:r>
            <a:r>
              <a:rPr lang="en-US" dirty="0" smtClean="0">
                <a:solidFill>
                  <a:srgbClr val="FF0000"/>
                </a:solidFill>
              </a:rPr>
              <a:t>oxygenated </a:t>
            </a:r>
            <a:r>
              <a:rPr lang="en-US" dirty="0" smtClean="0"/>
              <a:t>it will return through the </a:t>
            </a:r>
            <a:r>
              <a:rPr lang="en-US" dirty="0" smtClean="0">
                <a:solidFill>
                  <a:srgbClr val="FF0000"/>
                </a:solidFill>
              </a:rPr>
              <a:t>pulmonary artery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601177" cy="858818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Lungs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6196405" cy="3603812"/>
          </a:xfrm>
        </p:spPr>
        <p:txBody>
          <a:bodyPr/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Provide </a:t>
            </a:r>
            <a:r>
              <a:rPr lang="en-US" dirty="0" smtClean="0"/>
              <a:t>oxygen to the blood and </a:t>
            </a:r>
            <a:r>
              <a:rPr lang="en-US" dirty="0" smtClean="0"/>
              <a:t>remove </a:t>
            </a:r>
            <a:r>
              <a:rPr lang="en-US" dirty="0" smtClean="0"/>
              <a:t>carbon dioxide </a:t>
            </a:r>
            <a:r>
              <a:rPr lang="en-US" dirty="0" smtClean="0"/>
              <a:t>from the blood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Exchange </a:t>
            </a:r>
            <a:r>
              <a:rPr lang="en-US" dirty="0" smtClean="0"/>
              <a:t>of gases takes place in the alveolar sacs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01" y="3581400"/>
            <a:ext cx="4953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4770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http://en.wikipedia.org/wiki/Pulmonary_circulation</a:t>
            </a:r>
          </a:p>
        </p:txBody>
      </p:sp>
    </p:spTree>
    <p:extLst>
      <p:ext uri="{BB962C8B-B14F-4D97-AF65-F5344CB8AC3E}">
        <p14:creationId xmlns:p14="http://schemas.microsoft.com/office/powerpoint/2010/main" val="914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5334000" cy="762000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74652"/>
            <a:ext cx="7391400" cy="4122869"/>
          </a:xfrm>
        </p:spPr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/>
              <a:t>L</a:t>
            </a:r>
            <a:r>
              <a:rPr lang="en-US" dirty="0" smtClean="0"/>
              <a:t>iquid </a:t>
            </a:r>
            <a:r>
              <a:rPr lang="en-US" dirty="0" smtClean="0"/>
              <a:t>that circulates in the blood vessels, transporting oxygen, carbon dioxide, waste, and hormones around the body.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Blood contains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                               (leukocytes)- fight against infections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Red blood cells </a:t>
            </a:r>
            <a:r>
              <a:rPr lang="en-US" dirty="0" smtClean="0"/>
              <a:t>(erythrocytes) – transport oxygen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Platelets</a:t>
            </a:r>
            <a:r>
              <a:rPr lang="en-US" dirty="0" smtClean="0"/>
              <a:t> (thrombocytes)- assist in clotting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Plasma</a:t>
            </a:r>
            <a:r>
              <a:rPr lang="en-US" dirty="0" smtClean="0"/>
              <a:t>- liquid that suspends proteins and the solid components of blood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505200"/>
            <a:ext cx="2286000" cy="430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8F8F8"/>
                </a:solidFill>
              </a:rPr>
              <a:t>White Blood Cells   </a:t>
            </a:r>
            <a:endParaRPr lang="en-US" sz="22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677377" cy="935017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Blood Vessels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597" y="1839106"/>
            <a:ext cx="6603403" cy="3603812"/>
          </a:xfrm>
        </p:spPr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Veins- </a:t>
            </a:r>
            <a:r>
              <a:rPr lang="en-US" sz="2800" b="1" dirty="0" smtClean="0"/>
              <a:t>carry blood to the heart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Arteries- </a:t>
            </a:r>
            <a:r>
              <a:rPr lang="en-US" sz="2800" b="1" dirty="0" smtClean="0"/>
              <a:t>carry blood away from the heart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Capillaries </a:t>
            </a:r>
            <a:r>
              <a:rPr lang="en-US" sz="2800" b="1" dirty="0" smtClean="0"/>
              <a:t>– small pathway that connects arteries to veins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600" b="1" dirty="0" smtClean="0"/>
              <a:t>Only one blood cell wide</a:t>
            </a:r>
            <a:endParaRPr lang="en-US" sz="2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73" y="4343400"/>
            <a:ext cx="4722254" cy="1894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6477000"/>
            <a:ext cx="5791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https://www.studyblue.com/notes/note/n/emt-basic/deck/5473108</a:t>
            </a:r>
          </a:p>
        </p:txBody>
      </p:sp>
    </p:spTree>
    <p:extLst>
      <p:ext uri="{BB962C8B-B14F-4D97-AF65-F5344CB8AC3E}">
        <p14:creationId xmlns:p14="http://schemas.microsoft.com/office/powerpoint/2010/main" val="25869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4038" y="257175"/>
            <a:ext cx="589770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en-US" sz="2800"/>
              <a:t>Slide #16 (</a:t>
            </a:r>
            <a:r>
              <a:rPr b="1" dirty="0" err="1" lang="en-US" sz="2800"/>
              <a:t>Pmi</a:t>
            </a:r>
            <a:r>
              <a:rPr b="1" dirty="0" lang="en-US" sz="2800"/>
              <a:t> 7A). Blood vessels, pig</a:t>
            </a:r>
            <a:endParaRPr dirty="0" lang="en-US" sz="2800"/>
          </a:p>
        </p:txBody>
      </p:sp>
      <p:pic>
        <p:nvPicPr>
          <p:cNvPr id="6" name="Picture 5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0052" y="1776905"/>
            <a:ext cx="6747291" cy="5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" r="1"/>
          <a:stretch/>
        </p:blipFill>
        <p:spPr bwMode="auto">
          <a:xfrm>
            <a:off x="5201186" y="4714875"/>
            <a:ext cx="3879203" cy="2133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68425" y="3112362"/>
            <a:ext cx="178562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/>
              <a:t>endothelium (which is simple squamous epithelium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6889639" y="3712527"/>
            <a:ext cx="478786" cy="11547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2546239" y="2809875"/>
            <a:ext cx="4822186" cy="9026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1683174" y="3977700"/>
            <a:ext cx="1225015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mtClean="0" sz="3200">
                <a:solidFill>
                  <a:schemeClr val="bg1"/>
                </a:solidFill>
              </a:rPr>
              <a:t>media</a:t>
            </a:r>
            <a:endParaRPr dirty="0" lang="en-US" sz="320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/>
          <a:stretch>
            <a:fillRect/>
          </a:stretch>
        </p:blipFill>
        <p:spPr>
          <a:xfrm>
            <a:off x="6737239" y="9525"/>
            <a:ext cx="2395265" cy="1942107"/>
          </a:xfrm>
          <a:prstGeom prst="rect">
            <a:avLst/>
          </a:prstGeom>
        </p:spPr>
      </p:pic>
      <p:pic>
        <p:nvPicPr>
          <p:cNvPr id="13" name="Picture 12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 bwMode="auto">
          <a:xfrm>
            <a:off x="5678311" y="1657418"/>
            <a:ext cx="1953588" cy="143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5721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2743200" cy="3200400"/>
          </a:xfrm>
        </p:spPr>
        <p:txBody>
          <a:bodyPr>
            <a:normAutofit/>
          </a:bodyPr>
          <a:lstStyle/>
          <a:p>
            <a:r>
              <a:rPr dirty="0" lang="en-US" smtClean="0">
                <a:solidFill>
                  <a:srgbClr val="FF0000"/>
                </a:solidFill>
              </a:rPr>
              <a:t>Blood Cells Labeled </a:t>
            </a:r>
            <a:endParaRPr dirty="0" lang="en-US">
              <a:solidFill>
                <a:srgbClr val="FF0000"/>
              </a:solidFill>
            </a:endParaRPr>
          </a:p>
        </p:txBody>
      </p:sp>
      <p:pic>
        <p:nvPicPr>
          <p:cNvPr descr="peer.tamu.edu/histology/6 Peripheral Blood 2010 (NXPowerLite).pdf - Google Chrome"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173506" y="-35859"/>
            <a:ext cx="5504329" cy="6828738"/>
          </a:xfrm>
        </p:spPr>
      </p:pic>
    </p:spTree>
    <p:extLst>
      <p:ext uri="{BB962C8B-B14F-4D97-AF65-F5344CB8AC3E}">
        <p14:creationId xmlns:p14="http://schemas.microsoft.com/office/powerpoint/2010/main" val="361160789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a Closer Look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582" y="1905000"/>
            <a:ext cx="6473863" cy="381806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2"/>
              </a:rPr>
              <a:t>Peripheral Blood Smear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3"/>
              </a:rPr>
              <a:t>Red Bone Marrow Smear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>
                <a:hlinkClick r:id="rId4"/>
              </a:rPr>
              <a:t>Heart, </a:t>
            </a:r>
            <a:r>
              <a:rPr lang="en-US" dirty="0" smtClean="0">
                <a:hlinkClick r:id="rId4"/>
              </a:rPr>
              <a:t>Epicardium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>
                <a:hlinkClick r:id="rId5"/>
              </a:rPr>
              <a:t>Heart, </a:t>
            </a:r>
            <a:r>
              <a:rPr lang="en-US" dirty="0" smtClean="0">
                <a:hlinkClick r:id="rId5"/>
              </a:rPr>
              <a:t>Endocardium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6"/>
              </a:rPr>
              <a:t>Blood 1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7"/>
              </a:rPr>
              <a:t>Blood 2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8"/>
              </a:rPr>
              <a:t>Blood 3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9"/>
              </a:rPr>
              <a:t>Bone Marrow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10"/>
              </a:rPr>
              <a:t>Heart with Valve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11"/>
              </a:rPr>
              <a:t>Heart Muscle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12"/>
              </a:rPr>
              <a:t>Heart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50926"/>
            <a:ext cx="2057400" cy="36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5582" y="6477000"/>
            <a:ext cx="6019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http://www.microscope-microscope.org/basic/microscope-images/138-microscopes-lg.jpg</a:t>
            </a:r>
          </a:p>
        </p:txBody>
      </p:sp>
    </p:spTree>
    <p:extLst>
      <p:ext uri="{BB962C8B-B14F-4D97-AF65-F5344CB8AC3E}">
        <p14:creationId xmlns:p14="http://schemas.microsoft.com/office/powerpoint/2010/main" val="26344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Reproductive System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477000" cy="3680012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000066"/>
              </a:buClr>
              <a:buNone/>
            </a:pPr>
            <a:r>
              <a:rPr lang="en-US" dirty="0" smtClean="0"/>
              <a:t>Expands the population </a:t>
            </a:r>
            <a:r>
              <a:rPr lang="en-US" dirty="0" smtClean="0"/>
              <a:t>of a certain species 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Male </a:t>
            </a:r>
            <a:r>
              <a:rPr lang="en-US" dirty="0"/>
              <a:t>and </a:t>
            </a:r>
            <a:endParaRPr lang="en-US" dirty="0" smtClean="0"/>
          </a:p>
          <a:p>
            <a:pPr marL="0" indent="0">
              <a:buClr>
                <a:srgbClr val="000066"/>
              </a:buClr>
              <a:buNone/>
            </a:pPr>
            <a:r>
              <a:rPr lang="en-US" dirty="0" smtClean="0"/>
              <a:t>female reproductive 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en-US" dirty="0" smtClean="0"/>
              <a:t>tracts </a:t>
            </a:r>
            <a:r>
              <a:rPr lang="en-US" dirty="0"/>
              <a:t>are </a:t>
            </a:r>
            <a:r>
              <a:rPr lang="en-US" dirty="0" smtClean="0"/>
              <a:t>different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Males-produce 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en-US" dirty="0"/>
              <a:t>t</a:t>
            </a:r>
            <a:r>
              <a:rPr lang="en-US" dirty="0" smtClean="0"/>
              <a:t>estosterone and sperm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Females- produce 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en-US" dirty="0" smtClean="0"/>
              <a:t>oocytes </a:t>
            </a:r>
            <a:endParaRPr lang="en-US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399"/>
            <a:ext cx="3924300" cy="339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52401"/>
            <a:ext cx="6781800" cy="9144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Repro Tract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32" y="1219200"/>
            <a:ext cx="8822167" cy="5181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8000"/>
                </a:solidFill>
              </a:rPr>
              <a:t>Testes</a:t>
            </a:r>
            <a:r>
              <a:rPr lang="en-US" sz="2800" dirty="0" smtClean="0"/>
              <a:t> – </a:t>
            </a:r>
            <a:r>
              <a:rPr lang="en-US" dirty="0" smtClean="0"/>
              <a:t>produce sperm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8000"/>
                </a:solidFill>
              </a:rPr>
              <a:t>Penis</a:t>
            </a:r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dirty="0" smtClean="0"/>
              <a:t>deposits semen into female reproductive tract. Expels urine from the body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8000"/>
                </a:solidFill>
              </a:rPr>
              <a:t>Cremaster</a:t>
            </a:r>
            <a:r>
              <a:rPr lang="en-US" sz="2800" dirty="0" smtClean="0">
                <a:solidFill>
                  <a:srgbClr val="008000"/>
                </a:solidFill>
              </a:rPr>
              <a:t> muscle </a:t>
            </a:r>
            <a:r>
              <a:rPr lang="en-US" sz="2800" dirty="0" smtClean="0"/>
              <a:t>–</a:t>
            </a:r>
            <a:r>
              <a:rPr lang="en-US" dirty="0" smtClean="0"/>
              <a:t>pulls </a:t>
            </a:r>
            <a:r>
              <a:rPr lang="en-US" dirty="0" smtClean="0"/>
              <a:t>the testes </a:t>
            </a:r>
            <a:endParaRPr lang="en-US" dirty="0" smtClean="0"/>
          </a:p>
          <a:p>
            <a:pPr marL="0" indent="0">
              <a:buClr>
                <a:srgbClr val="000066"/>
              </a:buClr>
              <a:buNone/>
            </a:pPr>
            <a:r>
              <a:rPr lang="en-US" dirty="0" smtClean="0"/>
              <a:t>closer </a:t>
            </a:r>
            <a:r>
              <a:rPr lang="en-US" dirty="0" smtClean="0"/>
              <a:t>to the body to </a:t>
            </a:r>
            <a:r>
              <a:rPr lang="en-US" dirty="0" smtClean="0"/>
              <a:t>keep 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en-US" dirty="0" smtClean="0"/>
              <a:t>warm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8000"/>
                </a:solidFill>
              </a:rPr>
              <a:t>Scrotum </a:t>
            </a:r>
            <a:r>
              <a:rPr lang="en-US" sz="2800" dirty="0" smtClean="0"/>
              <a:t>- 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en-US" dirty="0" smtClean="0"/>
              <a:t>houses the testes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8000"/>
                </a:solidFill>
              </a:rPr>
              <a:t>Bulbourethral </a:t>
            </a:r>
            <a:r>
              <a:rPr lang="en-US" sz="2800" dirty="0" smtClean="0">
                <a:solidFill>
                  <a:srgbClr val="008000"/>
                </a:solidFill>
              </a:rPr>
              <a:t>Gland </a:t>
            </a:r>
            <a:r>
              <a:rPr lang="en-US" sz="2800" dirty="0" smtClean="0"/>
              <a:t>-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en-US" dirty="0" smtClean="0"/>
              <a:t>gives </a:t>
            </a:r>
            <a:r>
              <a:rPr lang="en-US" dirty="0"/>
              <a:t>off seminal </a:t>
            </a:r>
            <a:endParaRPr lang="en-US" dirty="0" smtClean="0"/>
          </a:p>
          <a:p>
            <a:pPr marL="0" indent="0">
              <a:buClr>
                <a:srgbClr val="000066"/>
              </a:buClr>
              <a:buNone/>
            </a:pPr>
            <a:r>
              <a:rPr lang="en-US" dirty="0" smtClean="0"/>
              <a:t>fluid </a:t>
            </a:r>
            <a:r>
              <a:rPr lang="en-US" dirty="0"/>
              <a:t>to urethra</a:t>
            </a:r>
          </a:p>
          <a:p>
            <a:pPr marL="0" indent="0">
              <a:buClr>
                <a:srgbClr val="000066"/>
              </a:buClr>
              <a:buNone/>
            </a:pPr>
            <a:endParaRPr lang="en-US" sz="2800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0" indent="0">
              <a:buClr>
                <a:srgbClr val="000066"/>
              </a:buClr>
              <a:buNone/>
            </a:pPr>
            <a:endParaRPr lang="en-US" sz="2800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3886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42559"/>
            <a:ext cx="5486400" cy="39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3391"/>
            <a:ext cx="2586315" cy="472680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 sz="2000">
                <a:solidFill>
                  <a:srgbClr val="008000"/>
                </a:solidFill>
              </a:rPr>
              <a:t>Spermatic cord </a:t>
            </a:r>
            <a:r>
              <a:rPr dirty="0" lang="en-US" smtClean="0" sz="2000"/>
              <a:t>- contains Vas deferens, spermatic artery and vein, lymphatic vessels, and leads to the epididymis 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 sz="2000">
                <a:solidFill>
                  <a:srgbClr val="008000"/>
                </a:solidFill>
              </a:rPr>
              <a:t>Epididymis</a:t>
            </a:r>
            <a:r>
              <a:rPr dirty="0" lang="en-US" smtClean="0" sz="2000"/>
              <a:t>- </a:t>
            </a:r>
            <a:r>
              <a:rPr dirty="0" lang="en-US" smtClean="0" sz="2000"/>
              <a:t> stores </a:t>
            </a:r>
            <a:r>
              <a:rPr dirty="0" lang="en-US" smtClean="0" sz="2000"/>
              <a:t>sperm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 sz="2000">
                <a:solidFill>
                  <a:srgbClr val="008000"/>
                </a:solidFill>
              </a:rPr>
              <a:t>Seminiferous tubules </a:t>
            </a:r>
            <a:r>
              <a:rPr dirty="0" lang="en-US" smtClean="0" sz="2000"/>
              <a:t>– sperm produced </a:t>
            </a:r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mtClean="0" sz="2000">
                <a:solidFill>
                  <a:srgbClr val="008000"/>
                </a:solidFill>
              </a:rPr>
              <a:t>Vas deferens- </a:t>
            </a:r>
            <a:r>
              <a:rPr dirty="0" lang="en-US" smtClean="0" sz="2000"/>
              <a:t>transports sperm to urethra</a:t>
            </a:r>
            <a:endParaRPr dirty="0" lang="en-US" sz="2000"/>
          </a:p>
        </p:txBody>
      </p:sp>
      <p:pic>
        <p:nvPicPr>
          <p:cNvPr id="8195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/>
          <a:stretch/>
        </p:blipFill>
        <p:spPr bwMode="auto">
          <a:xfrm>
            <a:off x="2545335" y="683391"/>
            <a:ext cx="6598665" cy="472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246495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z="1900">
                <a:solidFill>
                  <a:srgbClr val="008000"/>
                </a:solidFill>
              </a:rPr>
              <a:t>Urethra</a:t>
            </a:r>
            <a:r>
              <a:rPr dirty="0" lang="en-US" sz="1900"/>
              <a:t> – receives seminal secretions form the testes. Drains excretory products </a:t>
            </a:r>
            <a:r>
              <a:rPr dirty="0" lang="en-US" smtClean="0" sz="1900"/>
              <a:t>from the bladder </a:t>
            </a:r>
            <a:endParaRPr dirty="0" lang="en-US" sz="1900"/>
          </a:p>
          <a:p>
            <a:pPr>
              <a:buClr>
                <a:srgbClr val="000066"/>
              </a:buClr>
              <a:buFont charset="2" panose="05000000000000000000" pitchFamily="2" typeface="Wingdings"/>
              <a:buChar char="v"/>
            </a:pPr>
            <a:r>
              <a:rPr dirty="0" lang="en-US" sz="1900">
                <a:solidFill>
                  <a:srgbClr val="008000"/>
                </a:solidFill>
              </a:rPr>
              <a:t>Prostate</a:t>
            </a:r>
            <a:r>
              <a:rPr dirty="0" lang="en-US" sz="1900"/>
              <a:t>- secretes fluid that carries sperm</a:t>
            </a:r>
          </a:p>
          <a:p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417119108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/>
        </p:nvSpPr>
        <p:spPr>
          <a:xfrm>
            <a:off x="76200" y="914400"/>
            <a:ext cx="8991600" cy="21336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kumimoji="0" lang="en-US" sz="4100" b="0" u="sng" kern="1200" dirty="0" smtClean="0">
                <a:solidFill>
                  <a:srgbClr val="92D050"/>
                </a:solidFill>
                <a:effectLst/>
                <a:latin typeface="+mj-lt"/>
                <a:ea typeface="+mj-ea"/>
                <a:cs typeface="+mj-cs"/>
              </a:rPr>
              <a:t>Dorsal</a:t>
            </a:r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-- toward the back </a:t>
            </a:r>
          </a:p>
          <a:p>
            <a:pPr lvl="0"/>
            <a:r>
              <a:rPr kumimoji="0" lang="en-US" sz="4100" b="0" u="sng" kern="1200" dirty="0" smtClean="0"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Ventral</a:t>
            </a:r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-- toward the </a:t>
            </a:r>
            <a:r>
              <a:rPr lang="en-US" sz="4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front/belly</a:t>
            </a:r>
            <a:endParaRPr kumimoji="0" lang="en-US" sz="4100" b="0" kern="1200" dirty="0" smtClean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Separated by the frontal plane</a:t>
            </a:r>
            <a:r>
              <a:rPr kumimoji="0" lang="en-US" sz="36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2000" b="0" dirty="0"/>
          </a:p>
        </p:txBody>
      </p:sp>
      <p:sp>
        <p:nvSpPr>
          <p:cNvPr id="6" name="Title 2"/>
          <p:cNvSpPr>
            <a:spLocks noGrp="1"/>
          </p:cNvSpPr>
          <p:nvPr/>
        </p:nvSpPr>
        <p:spPr>
          <a:xfrm>
            <a:off x="381000" y="22891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en-US" sz="4100" b="0" kern="1200" dirty="0" smtClean="0">
                <a:solidFill>
                  <a:srgbClr val="FFFF00"/>
                </a:solidFill>
                <a:effectLst/>
              </a:rPr>
              <a:t>Dorsal/Ventral:</a:t>
            </a:r>
            <a:endParaRPr lang="en-US" b="0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3162942"/>
            <a:ext cx="5486400" cy="3524250"/>
            <a:chOff x="1739900" y="3092116"/>
            <a:chExt cx="5486400" cy="352425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900" y="3092116"/>
              <a:ext cx="5486400" cy="352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866293" y="3888770"/>
              <a:ext cx="146867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cap="none" spc="0" dirty="0" smtClean="0">
                  <a:ln w="10541" cmpd="sng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/>
                </a:rPr>
                <a:t>Dorsal</a:t>
              </a:r>
              <a:endParaRPr lang="en-US" sz="3200" b="1" cap="none" spc="0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30500" y="5412770"/>
              <a:ext cx="160653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u="sng" cap="none" spc="0" dirty="0" smtClean="0">
                  <a:ln w="10541" cmpd="sng">
                    <a:solidFill>
                      <a:srgbClr val="00B050"/>
                    </a:solidFill>
                    <a:prstDash val="solid"/>
                  </a:ln>
                  <a:solidFill>
                    <a:schemeClr val="bg1"/>
                  </a:solidFill>
                  <a:effectLst/>
                </a:rPr>
                <a:t>Ventral</a:t>
              </a:r>
              <a:endParaRPr lang="en-US" sz="3200" b="1" u="sng" cap="none" spc="0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965096" y="3893440"/>
              <a:ext cx="127106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6337300" y="3538402"/>
            <a:ext cx="26084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olphin’s</a:t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en-US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orsal fin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73840" y="5889240"/>
            <a:ext cx="1786066" cy="771416"/>
            <a:chOff x="6725126" y="5041870"/>
            <a:chExt cx="1786066" cy="771416"/>
          </a:xfrm>
        </p:grpSpPr>
        <p:sp>
          <p:nvSpPr>
            <p:cNvPr id="13" name="Rectangle 12"/>
            <p:cNvSpPr/>
            <p:nvPr/>
          </p:nvSpPr>
          <p:spPr>
            <a:xfrm>
              <a:off x="6725126" y="5105400"/>
              <a:ext cx="178606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ln w="10541" cmpd="sng">
                    <a:solidFill>
                      <a:srgbClr val="FF0000"/>
                    </a:solidFill>
                    <a:prstDash val="solid"/>
                  </a:ln>
                  <a:solidFill>
                    <a:schemeClr val="accent2"/>
                  </a:solidFill>
                </a:rPr>
                <a:t> </a:t>
              </a:r>
              <a:r>
                <a:rPr lang="en-US" sz="4000" b="1" cap="none" spc="0" dirty="0" err="1" smtClean="0">
                  <a:ln w="10541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entral</a:t>
              </a:r>
              <a:endParaRPr lang="en-US" sz="4000" b="1" cap="none" spc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781800" y="5041870"/>
              <a:ext cx="0" cy="5969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3"/>
          <p:cNvSpPr txBox="1"/>
          <p:nvPr/>
        </p:nvSpPr>
        <p:spPr>
          <a:xfrm>
            <a:off x="6710234" y="5930358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V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34" y="4721821"/>
            <a:ext cx="1266597" cy="8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74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33400"/>
            <a:ext cx="92662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/>
          <a:lstStyle/>
          <a:p>
            <a:r>
              <a:rPr 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 Tract</a:t>
            </a:r>
            <a:endParaRPr lang="en-US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6699"/>
                </a:solidFill>
              </a:rPr>
              <a:t>Ovaries</a:t>
            </a:r>
            <a:r>
              <a:rPr lang="en-US" dirty="0" smtClean="0"/>
              <a:t>- Produces oocytes (eggs)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6699"/>
                </a:solidFill>
              </a:rPr>
              <a:t>Oviduct</a:t>
            </a:r>
            <a:r>
              <a:rPr lang="en-US" dirty="0" smtClean="0"/>
              <a:t>- receives mature oocytes at ovulation; site of fertilization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6699"/>
                </a:solidFill>
              </a:rPr>
              <a:t>Uterine Horns- </a:t>
            </a:r>
            <a:r>
              <a:rPr lang="en-US" dirty="0" smtClean="0"/>
              <a:t>Site of implantation and embryonic development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6699"/>
                </a:solidFill>
              </a:rPr>
              <a:t>Vagina</a:t>
            </a:r>
            <a:r>
              <a:rPr lang="en-US" dirty="0" smtClean="0"/>
              <a:t>- receives penis during copulation; serves as part of birth canal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6699"/>
                </a:solidFill>
              </a:rPr>
              <a:t>Urogenital Sinus</a:t>
            </a:r>
            <a:r>
              <a:rPr lang="en-US" dirty="0" smtClean="0"/>
              <a:t>- chamber in which the  vagina and urethra meet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 r="28"/>
          <a:stretch/>
        </p:blipFill>
        <p:spPr bwMode="auto">
          <a:xfrm>
            <a:off x="914400" y="152400"/>
            <a:ext cx="7239000" cy="66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5669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" y="294800"/>
            <a:ext cx="634821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hlinkClick r:id="rId2"/>
              </a:rPr>
              <a:t>DEMO SLIDE BOX #208 </a:t>
            </a:r>
            <a:r>
              <a:rPr lang="en-US" sz="3200" dirty="0" smtClean="0"/>
              <a:t>– Cervix, sow.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30905" y="6436282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complex folds of the luminal surface of the cervix.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49955" y="1058961"/>
            <a:ext cx="6369945" cy="54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86550" y="52387"/>
            <a:ext cx="2457450" cy="258032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33350"/>
            <a:ext cx="747974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hlinkClick r:id="rId2"/>
              </a:rPr>
              <a:t>Slide #183 </a:t>
            </a:r>
            <a:r>
              <a:rPr lang="en-US" sz="3200" dirty="0" smtClean="0"/>
              <a:t>(PG-1-84). Mammary gland, sow.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 bwMode="auto">
          <a:xfrm>
            <a:off x="1714499" y="1184791"/>
            <a:ext cx="5829301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14800" y="71881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lactiferous duct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95800" y="3529895"/>
            <a:ext cx="0" cy="3922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4246224"/>
            <a:ext cx="590550" cy="3693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1088142"/>
            <a:ext cx="304800" cy="10454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82983" y="3886200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ducts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965245" cy="120248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a Closer Look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6"/>
            <a:ext cx="6592645" cy="3824343"/>
          </a:xfrm>
        </p:spPr>
        <p:txBody>
          <a:bodyPr>
            <a:normAutofit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2"/>
              </a:rPr>
              <a:t>Ovary 1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3"/>
              </a:rPr>
              <a:t>Ovary 2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4"/>
              </a:rPr>
              <a:t>Ovary 3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5"/>
              </a:rPr>
              <a:t>Uterus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5"/>
              </a:rPr>
              <a:t>Vagina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5"/>
              </a:rPr>
              <a:t>Testis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6"/>
              </a:rPr>
              <a:t>Seminal Vesicle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7"/>
              </a:rPr>
              <a:t>Prostate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8"/>
              </a:rPr>
              <a:t>Testis 2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800" l="90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98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http://nerdbranding.com/product/microscope/</a:t>
            </a:r>
          </a:p>
        </p:txBody>
      </p:sp>
    </p:spTree>
    <p:extLst>
      <p:ext uri="{BB962C8B-B14F-4D97-AF65-F5344CB8AC3E}">
        <p14:creationId xmlns:p14="http://schemas.microsoft.com/office/powerpoint/2010/main" val="33642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05" l="270" r="98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36" y="2922467"/>
            <a:ext cx="2819400" cy="333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05977" cy="1011218"/>
          </a:xfrm>
          <a:solidFill>
            <a:srgbClr val="000066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Urinary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6196405" cy="3603812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000066"/>
              </a:buClr>
              <a:buNone/>
            </a:pPr>
            <a:r>
              <a:rPr lang="en-US" dirty="0" smtClean="0"/>
              <a:t>Eliminates </a:t>
            </a:r>
            <a:r>
              <a:rPr lang="en-US" dirty="0"/>
              <a:t>wastes from the body, </a:t>
            </a:r>
            <a:r>
              <a:rPr lang="en-US" dirty="0" smtClean="0"/>
              <a:t>regulates </a:t>
            </a:r>
            <a:r>
              <a:rPr lang="en-US" dirty="0"/>
              <a:t>blood volume and pressure, </a:t>
            </a:r>
            <a:r>
              <a:rPr lang="en-US" dirty="0" smtClean="0"/>
              <a:t>controls </a:t>
            </a:r>
            <a:r>
              <a:rPr lang="en-US" dirty="0"/>
              <a:t>levels of </a:t>
            </a:r>
            <a:r>
              <a:rPr lang="en-US" dirty="0" smtClean="0"/>
              <a:t>electrolytes and </a:t>
            </a:r>
            <a:r>
              <a:rPr lang="en-US" dirty="0"/>
              <a:t>metabolites, and </a:t>
            </a:r>
            <a:r>
              <a:rPr lang="en-US" dirty="0" smtClean="0"/>
              <a:t>regulates </a:t>
            </a:r>
            <a:r>
              <a:rPr lang="en-US" dirty="0"/>
              <a:t>blood </a:t>
            </a:r>
            <a:r>
              <a:rPr lang="en-US" dirty="0" smtClean="0"/>
              <a:t>pH</a:t>
            </a:r>
            <a:endParaRPr lang="en-US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Organs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Adrenal Glands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Kidneys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Ureter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Bladder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Urethra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04338" y="3200400"/>
            <a:ext cx="609600" cy="266700"/>
          </a:xfrm>
          <a:prstGeom prst="straightConnector1">
            <a:avLst/>
          </a:prstGeom>
          <a:ln w="57150">
            <a:solidFill>
              <a:srgbClr val="E600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71858"/>
            <a:ext cx="930750" cy="60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5328">
            <a:off x="5458357" y="3444556"/>
            <a:ext cx="969993" cy="62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0395">
            <a:off x="5755291" y="4453048"/>
            <a:ext cx="12557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43800" y="2846779"/>
            <a:ext cx="181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Adrenal</a:t>
            </a:r>
          </a:p>
          <a:p>
            <a:r>
              <a:rPr lang="en-US" dirty="0" smtClean="0"/>
              <a:t> Gland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5286" y="3440668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Kidney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13938" y="3625334"/>
            <a:ext cx="9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Ureter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60664" y="4495800"/>
            <a:ext cx="154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Bladder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336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http://memorize.com/urinary-system-pig-2/h4nsyh4ns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88" y="4794770"/>
            <a:ext cx="14874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60664" y="517285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Urethra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66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 Glands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4480559" cy="3603812"/>
          </a:xfrm>
        </p:spPr>
        <p:txBody>
          <a:bodyPr>
            <a:normAutofit fontScale="925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Sit on top of the kidneys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2 total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2 Parts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 Cortex- </a:t>
            </a:r>
            <a:r>
              <a:rPr lang="en-US" dirty="0" smtClean="0"/>
              <a:t>outer part </a:t>
            </a:r>
            <a:r>
              <a:rPr lang="en-US" dirty="0" smtClean="0"/>
              <a:t>that </a:t>
            </a:r>
            <a:r>
              <a:rPr lang="en-US" dirty="0" smtClean="0"/>
              <a:t>produces hormones vital to life, such as cortisol (metabolism) and aldosterone (blood pressure)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 Medulla- </a:t>
            </a:r>
            <a:r>
              <a:rPr lang="en-US" dirty="0" smtClean="0"/>
              <a:t>inner part </a:t>
            </a:r>
            <a:r>
              <a:rPr lang="en-US" dirty="0" smtClean="0"/>
              <a:t>that </a:t>
            </a:r>
            <a:r>
              <a:rPr lang="en-US" dirty="0" smtClean="0"/>
              <a:t>produces nonessential hormones, such as adrenaline (stress)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http://http://blog.lib.umn.edu/clar0841/psychblog/4/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590800"/>
            <a:ext cx="2647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1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05977" cy="858817"/>
          </a:xfrm>
          <a:solidFill>
            <a:srgbClr val="000066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Kidneys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76635"/>
            <a:ext cx="4419600" cy="421936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Two </a:t>
            </a:r>
            <a:r>
              <a:rPr lang="en-US" dirty="0" smtClean="0"/>
              <a:t>kidneys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Remove </a:t>
            </a:r>
            <a:r>
              <a:rPr lang="en-US" dirty="0" smtClean="0"/>
              <a:t>waste </a:t>
            </a:r>
            <a:r>
              <a:rPr lang="en-US" dirty="0"/>
              <a:t>and excess </a:t>
            </a:r>
            <a:r>
              <a:rPr lang="en-US" dirty="0" smtClean="0"/>
              <a:t>water from </a:t>
            </a:r>
            <a:r>
              <a:rPr lang="en-US" dirty="0" smtClean="0"/>
              <a:t>the blood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Keep </a:t>
            </a:r>
            <a:r>
              <a:rPr lang="en-US" dirty="0" smtClean="0"/>
              <a:t>proper balance of salts and acids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Nephrons </a:t>
            </a:r>
            <a:r>
              <a:rPr lang="en-US" dirty="0" smtClean="0"/>
              <a:t>are </a:t>
            </a:r>
            <a:r>
              <a:rPr lang="en-US" dirty="0" smtClean="0"/>
              <a:t>functional unit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Filter </a:t>
            </a:r>
            <a:r>
              <a:rPr lang="en-US" dirty="0" smtClean="0"/>
              <a:t>the blood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Water and waste removed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/>
              <a:t>Blood, waste and water enter </a:t>
            </a:r>
            <a:r>
              <a:rPr lang="en-US" dirty="0" smtClean="0"/>
              <a:t>kidney through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Renal </a:t>
            </a:r>
            <a:r>
              <a:rPr lang="en-US" dirty="0" smtClean="0">
                <a:solidFill>
                  <a:srgbClr val="FF0000"/>
                </a:solidFill>
              </a:rPr>
              <a:t>Artery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/>
              <a:t>Blood cleaned of waste and excess water leave </a:t>
            </a:r>
            <a:r>
              <a:rPr lang="en-US" dirty="0" smtClean="0"/>
              <a:t>kidney through </a:t>
            </a:r>
            <a:r>
              <a:rPr lang="en-US" dirty="0" smtClean="0">
                <a:solidFill>
                  <a:srgbClr val="0000FF"/>
                </a:solidFill>
              </a:rPr>
              <a:t>Renal </a:t>
            </a:r>
            <a:r>
              <a:rPr lang="en-US" dirty="0">
                <a:solidFill>
                  <a:srgbClr val="0000FF"/>
                </a:solidFill>
              </a:rPr>
              <a:t>Vein</a:t>
            </a:r>
            <a:r>
              <a:rPr lang="en-US" dirty="0"/>
              <a:t>.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8" r="100000">
                        <a14:foregroundMark x1="3559" y1="14333" x2="35943" y2="15333"/>
                        <a14:foregroundMark x1="3203" y1="20667" x2="39146" y2="20000"/>
                        <a14:foregroundMark x1="3915" y1="19667" x2="38790" y2="19000"/>
                        <a14:foregroundMark x1="2847" y1="19333" x2="34875" y2="18333"/>
                        <a14:foregroundMark x1="3203" y1="16000" x2="37367" y2="14333"/>
                        <a14:foregroundMark x1="3915" y1="13667" x2="38078" y2="13667"/>
                        <a14:foregroundMark x1="5338" y1="57667" x2="38078" y2="58333"/>
                        <a14:foregroundMark x1="5338" y1="60000" x2="36299" y2="59667"/>
                        <a14:foregroundMark x1="5694" y1="63667" x2="28470" y2="63667"/>
                        <a14:foregroundMark x1="5338" y1="65667" x2="31317" y2="65333"/>
                        <a14:foregroundMark x1="5338" y1="63667" x2="4982" y2="58667"/>
                        <a14:foregroundMark x1="54448" y1="85667" x2="75801" y2="85667"/>
                        <a14:foregroundMark x1="2847" y1="86333" x2="23843" y2="86333"/>
                        <a14:foregroundMark x1="3203" y1="89667" x2="24911" y2="89667"/>
                        <a14:foregroundMark x1="4626" y1="94333" x2="25623" y2="94333"/>
                        <a14:foregroundMark x1="10676" y1="97667" x2="26335" y2="97333"/>
                        <a14:foregroundMark x1="27402" y1="98333" x2="12456" y2="98667"/>
                        <a14:foregroundMark x1="2491" y1="89000" x2="1779" y2="82000"/>
                        <a14:foregroundMark x1="53381" y1="87333" x2="67972" y2="86667"/>
                        <a14:foregroundMark x1="62278" y1="82333" x2="74377" y2="46000"/>
                        <a14:foregroundMark x1="13167" y1="85667" x2="13167" y2="78333"/>
                        <a14:foregroundMark x1="13167" y1="79333" x2="27046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50545"/>
            <a:ext cx="3072003" cy="32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6324600"/>
            <a:ext cx="487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http://www.kidney.org.au/KidneyDisease/Howourkidneyswork/tabid/590/Default.aspx</a:t>
            </a:r>
          </a:p>
        </p:txBody>
      </p:sp>
    </p:spTree>
    <p:extLst>
      <p:ext uri="{BB962C8B-B14F-4D97-AF65-F5344CB8AC3E}">
        <p14:creationId xmlns:p14="http://schemas.microsoft.com/office/powerpoint/2010/main" val="42360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6965245" cy="1202485"/>
          </a:xfrm>
        </p:spPr>
        <p:txBody>
          <a:bodyPr/>
          <a:lstStyle/>
          <a:p>
            <a:r>
              <a:rPr dirty="0" lang="en-US" smtClean="0">
                <a:hlinkClick r:id="rId2"/>
              </a:rPr>
              <a:t>Kidney </a:t>
            </a:r>
            <a:endParaRPr dirty="0" lang="en-US"/>
          </a:p>
        </p:txBody>
      </p:sp>
      <p:pic>
        <p:nvPicPr>
          <p:cNvPr descr="260 - DigitalScope - Google Chrome"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"/>
          <a:stretch/>
        </p:blipFill>
        <p:spPr>
          <a:xfrm>
            <a:off x="5468471" y="8965"/>
            <a:ext cx="3697941" cy="2716306"/>
          </a:xfrm>
        </p:spPr>
      </p:pic>
      <p:pic>
        <p:nvPicPr>
          <p:cNvPr descr="260 - DigitalScope - Google Chrome"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" r="16"/>
          <a:stretch/>
        </p:blipFill>
        <p:spPr>
          <a:xfrm>
            <a:off x="381000" y="2590801"/>
            <a:ext cx="8565777" cy="4262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6600" y="1633818"/>
            <a:ext cx="5334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5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96" y="4119590"/>
            <a:ext cx="3612355" cy="258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/>
        </p:nvSpPr>
        <p:spPr>
          <a:xfrm>
            <a:off x="76200" y="914400"/>
            <a:ext cx="8991600" cy="27432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kumimoji="0" lang="en-US" sz="4000" b="0" u="sng" kern="1200" dirty="0" smtClean="0">
                <a:solidFill>
                  <a:srgbClr val="00B0F0"/>
                </a:solidFill>
                <a:effectLst/>
                <a:latin typeface="+mj-lt"/>
                <a:ea typeface="+mj-ea"/>
                <a:cs typeface="+mj-cs"/>
              </a:rPr>
              <a:t>Cranial</a:t>
            </a:r>
            <a:r>
              <a:rPr kumimoji="0" lang="en-US" sz="40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-- toward the head </a:t>
            </a:r>
          </a:p>
          <a:p>
            <a:pPr lvl="0"/>
            <a:r>
              <a:rPr lang="en-US" sz="4000" u="sng" dirty="0" smtClean="0">
                <a:solidFill>
                  <a:schemeClr val="accent2"/>
                </a:solidFill>
              </a:rPr>
              <a:t>Rostral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--  toward the nose/beak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kumimoji="0" lang="en-US" sz="4000" b="0" u="sng" kern="1200" dirty="0" smtClean="0"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Caudal</a:t>
            </a:r>
            <a:r>
              <a:rPr kumimoji="0" lang="en-US" sz="4000" b="0" kern="1200" dirty="0" smtClean="0"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-- toward the tail</a:t>
            </a:r>
          </a:p>
          <a:p>
            <a:pPr lvl="0"/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Separated by the transverse plane</a:t>
            </a:r>
            <a:endParaRPr lang="en-US" sz="1800" b="0" dirty="0"/>
          </a:p>
        </p:txBody>
      </p:sp>
      <p:sp>
        <p:nvSpPr>
          <p:cNvPr id="7" name="Title 2"/>
          <p:cNvSpPr>
            <a:spLocks noGrp="1"/>
          </p:cNvSpPr>
          <p:nvPr/>
        </p:nvSpPr>
        <p:spPr>
          <a:xfrm>
            <a:off x="433897" y="-762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en-US" sz="4100" b="0" kern="1200" dirty="0" smtClean="0">
                <a:solidFill>
                  <a:srgbClr val="FFFF00"/>
                </a:solidFill>
                <a:effectLst/>
              </a:rPr>
              <a:t>Cranial/Rostral/Caudal:</a:t>
            </a:r>
            <a:endParaRPr lang="en-US" b="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 bwMode="auto">
          <a:xfrm>
            <a:off x="205297" y="3769397"/>
            <a:ext cx="3200400" cy="278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 rot="20390152">
            <a:off x="3015486" y="5505608"/>
            <a:ext cx="430602" cy="726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41997" y="4093187"/>
            <a:ext cx="901700" cy="78111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3797" y="4131287"/>
            <a:ext cx="1056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Cranial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9100" y="6152244"/>
            <a:ext cx="10518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Rostral</a:t>
            </a:r>
            <a:endParaRPr lang="en-US" sz="20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74" y="4331341"/>
            <a:ext cx="45719" cy="215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5183697" y="4362753"/>
            <a:ext cx="533400" cy="42811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Oval 14"/>
          <p:cNvSpPr/>
          <p:nvPr/>
        </p:nvSpPr>
        <p:spPr>
          <a:xfrm rot="20390152">
            <a:off x="7361894" y="4469939"/>
            <a:ext cx="432024" cy="482939"/>
          </a:xfrm>
          <a:prstGeom prst="ellipse">
            <a:avLst/>
          </a:prstGeom>
          <a:noFill/>
          <a:ln>
            <a:solidFill>
              <a:srgbClr val="923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 rot="4817875">
            <a:off x="5076435" y="4795647"/>
            <a:ext cx="314844" cy="361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15497" y="3731177"/>
            <a:ext cx="1056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Cranial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3731177"/>
            <a:ext cx="10518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Rostral</a:t>
            </a:r>
            <a:endParaRPr lang="en-US" sz="20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48314" y="3741615"/>
            <a:ext cx="10390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 smtClean="0">
                <a:ln w="10541" cmpd="sng">
                  <a:solidFill>
                    <a:srgbClr val="9233C7"/>
                  </a:solidFill>
                  <a:prstDash val="solid"/>
                </a:ln>
                <a:solidFill>
                  <a:srgbClr val="9233C7"/>
                </a:solidFill>
                <a:effectLst/>
              </a:rPr>
              <a:t>Caudal</a:t>
            </a:r>
            <a:endParaRPr lang="en-US" sz="2000" b="1" cap="none" spc="0" dirty="0">
              <a:ln w="10541" cmpd="sng">
                <a:solidFill>
                  <a:srgbClr val="9233C7"/>
                </a:solidFill>
                <a:prstDash val="solid"/>
              </a:ln>
              <a:solidFill>
                <a:srgbClr val="9233C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12701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6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Ureter, Bladder, and Urethra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6196405" cy="4191000"/>
          </a:xfrm>
        </p:spPr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Ureter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One from each kidney </a:t>
            </a:r>
            <a:endParaRPr lang="en-US" dirty="0" smtClean="0"/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Carries </a:t>
            </a:r>
            <a:r>
              <a:rPr lang="en-US" dirty="0" smtClean="0"/>
              <a:t>urine </a:t>
            </a:r>
            <a:r>
              <a:rPr lang="en-US" dirty="0" smtClean="0"/>
              <a:t>from</a:t>
            </a:r>
            <a:endParaRPr lang="en-US" dirty="0" smtClean="0"/>
          </a:p>
          <a:p>
            <a:pPr marL="365760" lvl="1" indent="0">
              <a:buClr>
                <a:srgbClr val="000066"/>
              </a:buClr>
              <a:buNone/>
            </a:pPr>
            <a:r>
              <a:rPr lang="en-US" dirty="0" smtClean="0"/>
              <a:t>kidney to </a:t>
            </a:r>
            <a:r>
              <a:rPr lang="en-US" dirty="0" smtClean="0"/>
              <a:t>bladder</a:t>
            </a:r>
            <a:endParaRPr lang="en-US" dirty="0" smtClean="0"/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Strong muscular tube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Bladder 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Hollow organ 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Expands as it is filled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Urethra</a:t>
            </a:r>
            <a:endParaRPr lang="en-US" dirty="0" smtClean="0"/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Takes urine from the bladder to be eliminated</a:t>
            </a:r>
          </a:p>
          <a:p>
            <a:pPr lvl="1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2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descr="peer.tamu.edu/histology/15. Urinary system -med  school 2013bb (NXPowerLite).pdf - Google Chrome"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"/>
          <a:stretch/>
        </p:blipFill>
        <p:spPr>
          <a:xfrm>
            <a:off x="17929" y="0"/>
            <a:ext cx="9396542" cy="6840071"/>
          </a:xfrm>
        </p:spPr>
      </p:pic>
      <p:sp>
        <p:nvSpPr>
          <p:cNvPr id="5" name="TextBox 4"/>
          <p:cNvSpPr txBox="1"/>
          <p:nvPr/>
        </p:nvSpPr>
        <p:spPr>
          <a:xfrm>
            <a:off x="2514600" y="381000"/>
            <a:ext cx="1600200" cy="707886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n-US" smtClean="0" sz="4000">
                <a:hlinkClick r:id="rId3"/>
              </a:rPr>
              <a:t>Ureter</a:t>
            </a:r>
            <a:endParaRPr dirty="0" lang="en-US" sz="4000"/>
          </a:p>
        </p:txBody>
      </p:sp>
    </p:spTree>
    <p:extLst>
      <p:ext uri="{BB962C8B-B14F-4D97-AF65-F5344CB8AC3E}">
        <p14:creationId xmlns:p14="http://schemas.microsoft.com/office/powerpoint/2010/main" val="331663399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descr="peer.tamu.edu/histology/15. Urinary system -med  school 2013bb (NXPowerLite).pdf - Google Chrome"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>
          <a:xfrm>
            <a:off x="17928" y="-1"/>
            <a:ext cx="9126071" cy="6909211"/>
          </a:xfrm>
        </p:spPr>
      </p:pic>
      <p:sp>
        <p:nvSpPr>
          <p:cNvPr id="5" name="TextBox 4"/>
          <p:cNvSpPr txBox="1"/>
          <p:nvPr/>
        </p:nvSpPr>
        <p:spPr>
          <a:xfrm>
            <a:off x="2590800" y="685800"/>
            <a:ext cx="3733800" cy="707886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n-US" smtClean="0" sz="4000">
                <a:hlinkClick r:id="rId3"/>
              </a:rPr>
              <a:t>Urinary Bladder </a:t>
            </a:r>
            <a:endParaRPr dirty="0" lang="en-US" sz="4000"/>
          </a:p>
        </p:txBody>
      </p:sp>
    </p:spTree>
    <p:extLst>
      <p:ext uri="{BB962C8B-B14F-4D97-AF65-F5344CB8AC3E}">
        <p14:creationId xmlns:p14="http://schemas.microsoft.com/office/powerpoint/2010/main" val="320720173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a Closer Look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2"/>
              </a:rPr>
              <a:t>Kidney 1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3"/>
              </a:rPr>
              <a:t>Kidney 2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4"/>
              </a:rPr>
              <a:t>Ureter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5"/>
              </a:rPr>
              <a:t>Bladder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6"/>
              </a:rPr>
              <a:t>Ureter 2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7"/>
              </a:rPr>
              <a:t>Adrenal gland </a:t>
            </a:r>
            <a:endParaRPr lang="en-US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hlinkClick r:id="rId4"/>
              </a:rPr>
              <a:t>Kidney 3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7088" y1="15141" x2="57088" y2="15141"/>
                        <a14:foregroundMark x1="72414" y1="35211" x2="72414" y2="35211"/>
                        <a14:backgroundMark x1="37548" y1="92254" x2="37548" y2="92254"/>
                        <a14:backgroundMark x1="37548" y1="90493" x2="37548" y2="90493"/>
                        <a14:backgroundMark x1="37165" y1="89789" x2="37165" y2="89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85160"/>
            <a:ext cx="24860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7527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http://www.biologyjunction.com/microscope_lab1.htm</a:t>
            </a:r>
          </a:p>
        </p:txBody>
      </p:sp>
    </p:spTree>
    <p:extLst>
      <p:ext uri="{BB962C8B-B14F-4D97-AF65-F5344CB8AC3E}">
        <p14:creationId xmlns:p14="http://schemas.microsoft.com/office/powerpoint/2010/main" val="21402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5354618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</a:rPr>
              <a:t>Who would have thought a pig would be so closely related to a human??!!</a:t>
            </a:r>
            <a:endParaRPr lang="en-US" sz="6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000" y1="14917" x2="58000" y2="14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164187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000" y1="30464" x2="20000" y2="30464"/>
                        <a14:foregroundMark x1="17333" y1="25166" x2="17333" y2="25166"/>
                        <a14:foregroundMark x1="23333" y1="27815" x2="23333" y2="27815"/>
                        <a14:foregroundMark x1="4000" y1="70861" x2="4000" y2="70861"/>
                        <a14:foregroundMark x1="14000" y1="73510" x2="14000" y2="73510"/>
                        <a14:foregroundMark x1="92000" y1="64901" x2="92000" y2="64901"/>
                        <a14:foregroundMark x1="94667" y1="62914" x2="94667" y2="62914"/>
                        <a14:foregroundMark x1="98000" y1="66887" x2="98000" y2="66887"/>
                        <a14:foregroundMark x1="65333" y1="39735" x2="65333" y2="39735"/>
                        <a14:foregroundMark x1="57333" y1="29139" x2="57333" y2="29139"/>
                        <a14:foregroundMark x1="68667" y1="35762" x2="68667" y2="3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991166" cy="200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9939" y="624171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https://www.google.com/search?q=pig+and+farmer+friend+cartoon&amp;espv=2&amp;biw=1197&amp;bih=753&amp;source=lnms&amp;tbm=isch&amp;sa=X&amp;ei=5khRVOqeA4upgwS7n4HQBw&amp;ved=0CAYQ_AUoAQ#tbm=isch&amp;q=human+in+mud+cartoon&amp;imgdii=_</a:t>
            </a:r>
          </a:p>
        </p:txBody>
      </p:sp>
    </p:spTree>
    <p:extLst>
      <p:ext uri="{BB962C8B-B14F-4D97-AF65-F5344CB8AC3E}">
        <p14:creationId xmlns:p14="http://schemas.microsoft.com/office/powerpoint/2010/main" val="28250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65245" cy="1202485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91400" cy="3970469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2"/>
              </a:rPr>
              <a:t>http://peer.tamu.edu/</a:t>
            </a:r>
            <a:endParaRPr lang="en-US" sz="16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3"/>
              </a:rPr>
              <a:t>http://www.whitman.edu/academics/courses-of-study/biology/virtual-pig/respiratory-system</a:t>
            </a:r>
            <a:r>
              <a:rPr lang="en-US" sz="1600" dirty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4"/>
              </a:rPr>
              <a:t>http://www.thepigsite.com/pighealth/article/9/respiratory-system</a:t>
            </a:r>
            <a:r>
              <a:rPr lang="en-US" sz="1600" dirty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5"/>
              </a:rPr>
              <a:t>http://www.anselm.edu/homepage/jpitocch/genbios/fetalpig.html</a:t>
            </a:r>
            <a:r>
              <a:rPr lang="en-US" sz="1600" dirty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6"/>
              </a:rPr>
              <a:t>http://www.upt.pitt.edu/ntress/Bio1_Lab_Manual_New/fetal_pig_respiratory_intro.htm</a:t>
            </a:r>
            <a:r>
              <a:rPr lang="en-US" sz="1600" dirty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7"/>
              </a:rPr>
              <a:t>https://www.inkling.com/read/dissection-guide-atlas-fetal-pig-smith-schenk-3rd/chapter-6/the-thoracic-cavity</a:t>
            </a:r>
            <a:r>
              <a:rPr lang="en-US" sz="1600" dirty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8"/>
              </a:rPr>
              <a:t>http://faculty.clintoncc.suny.edu/faculty/michael.gregory/files/bio%20102/bio%20102%20laboratory/fetal%20pig/Respiratory_system_5.jpg</a:t>
            </a:r>
            <a:r>
              <a:rPr lang="en-US" sz="1600" dirty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9"/>
              </a:rPr>
              <a:t>http://bioserv.fiu.edu/~walterm/human_online/labs/fetal_pig/fetal_pig_anatomy.htm</a:t>
            </a:r>
            <a:r>
              <a:rPr lang="en-US" sz="1600" dirty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10"/>
              </a:rPr>
              <a:t>http://www.shsu.edu/~agr_www/documents/FetalPigDissectionLab_000.pdf</a:t>
            </a:r>
            <a:r>
              <a:rPr lang="en-US" sz="1600" dirty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11"/>
              </a:rPr>
              <a:t>https://www.inkling.com/read/dissection-guide-atlas-fetal-pig-smith-schenk-3rd/chapter-7/reproductive-system</a:t>
            </a:r>
            <a:r>
              <a:rPr lang="en-US" sz="1600" dirty="0"/>
              <a:t>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sz="1600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v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41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981910"/>
            <a:ext cx="5723468" cy="182809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420210"/>
            <a:ext cx="8229600" cy="270967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kumimoji="0" lang="en-US" sz="4100" b="0" u="sng" kern="1200" dirty="0" smtClean="0"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Medial</a:t>
            </a:r>
            <a:r>
              <a:rPr kumimoji="0" lang="en-US" sz="4100" b="0" kern="1200" dirty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– </a:t>
            </a:r>
            <a:r>
              <a:rPr lang="en-US" sz="4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directed </a:t>
            </a:r>
            <a:r>
              <a:rPr kumimoji="0" lang="en-US" sz="4100" b="0" i="1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toward</a:t>
            </a:r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the midline (sagittal plane) </a:t>
            </a:r>
          </a:p>
          <a:p>
            <a:pPr lvl="0"/>
            <a:r>
              <a:rPr kumimoji="0" lang="en-US" sz="4100" b="0" u="sng" kern="1200" dirty="0" smtClean="0">
                <a:solidFill>
                  <a:schemeClr val="accent3"/>
                </a:solidFill>
                <a:effectLst/>
                <a:latin typeface="+mj-lt"/>
                <a:ea typeface="+mj-ea"/>
                <a:cs typeface="+mj-cs"/>
              </a:rPr>
              <a:t>Lateral</a:t>
            </a:r>
            <a:r>
              <a:rPr kumimoji="0" lang="en-US" sz="4100" b="0" kern="1200" dirty="0" smtClean="0">
                <a:solidFill>
                  <a:schemeClr val="accent3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-- directed </a:t>
            </a:r>
            <a:r>
              <a:rPr kumimoji="0" lang="en-US" sz="4100" b="0" i="1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away</a:t>
            </a:r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from the midline (sagittal plane)</a:t>
            </a:r>
          </a:p>
          <a:p>
            <a:endParaRPr lang="en-US" b="0" dirty="0"/>
          </a:p>
        </p:txBody>
      </p:sp>
      <p:sp>
        <p:nvSpPr>
          <p:cNvPr id="6" name="Title 2"/>
          <p:cNvSpPr>
            <a:spLocks noGrp="1"/>
          </p:cNvSpPr>
          <p:nvPr/>
        </p:nvSpPr>
        <p:spPr>
          <a:xfrm>
            <a:off x="457200" y="213519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Medial/Lateral:</a:t>
            </a:r>
            <a:endParaRPr lang="en-US" b="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1717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1717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"/>
          <a:stretch/>
        </p:blipFill>
        <p:spPr bwMode="auto">
          <a:xfrm>
            <a:off x="685800" y="4144108"/>
            <a:ext cx="2286000" cy="26376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10" name="Straight Connector 9"/>
          <p:cNvCxnSpPr/>
          <p:nvPr/>
        </p:nvCxnSpPr>
        <p:spPr>
          <a:xfrm>
            <a:off x="4552950" y="4114800"/>
            <a:ext cx="0" cy="2286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58050" y="4064000"/>
            <a:ext cx="0" cy="23368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50223" y="4114800"/>
            <a:ext cx="1845377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 smtClean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Sagittal Plane</a:t>
            </a:r>
            <a:endParaRPr lang="en-US" sz="2000" b="1" cap="none" spc="0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038600" y="5501481"/>
            <a:ext cx="152400" cy="6858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3000" y="5501481"/>
            <a:ext cx="152400" cy="6858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43650" y="5336381"/>
            <a:ext cx="152400" cy="685800"/>
          </a:xfrm>
          <a:prstGeom prst="line">
            <a:avLst/>
          </a:prstGeom>
          <a:ln>
            <a:solidFill>
              <a:schemeClr val="accent3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01000" y="5336381"/>
            <a:ext cx="152400" cy="685800"/>
          </a:xfrm>
          <a:prstGeom prst="line">
            <a:avLst/>
          </a:prstGeom>
          <a:ln>
            <a:solidFill>
              <a:schemeClr val="accent3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81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646237"/>
            <a:ext cx="8229600" cy="254476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kumimoji="0" lang="en-US" sz="4100" b="0" u="sng" kern="1200" dirty="0" smtClean="0">
                <a:solidFill>
                  <a:srgbClr val="00B0F0"/>
                </a:solidFill>
                <a:effectLst/>
                <a:latin typeface="+mj-lt"/>
                <a:ea typeface="+mj-ea"/>
                <a:cs typeface="+mj-cs"/>
              </a:rPr>
              <a:t>Proximal</a:t>
            </a:r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-- located </a:t>
            </a:r>
            <a:r>
              <a:rPr kumimoji="0" lang="en-US" sz="4100" b="0" i="1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close to </a:t>
            </a:r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the sagittal line of the body. </a:t>
            </a:r>
          </a:p>
          <a:p>
            <a:pPr lvl="0"/>
            <a:r>
              <a:rPr kumimoji="0" lang="en-US" sz="4100" b="0" u="sng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Distal</a:t>
            </a:r>
            <a:r>
              <a:rPr kumimoji="0" lang="en-US" sz="4100" b="0" kern="1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-- located </a:t>
            </a:r>
            <a:r>
              <a:rPr kumimoji="0" lang="en-US" sz="4100" b="0" i="1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away from </a:t>
            </a:r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the sagittal line of the body</a:t>
            </a:r>
            <a:endParaRPr lang="en-US" b="0" dirty="0"/>
          </a:p>
        </p:txBody>
      </p:sp>
      <p:sp>
        <p:nvSpPr>
          <p:cNvPr id="6" name="Title 2"/>
          <p:cNvSpPr>
            <a:spLocks noGrp="1"/>
          </p:cNvSpPr>
          <p:nvPr/>
        </p:nvSpPr>
        <p:spPr>
          <a:xfrm>
            <a:off x="457200" y="1984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en-US" sz="4100" b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Proximal/Distal:	</a:t>
            </a:r>
            <a:endParaRPr lang="en-US" b="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3810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grpSp>
        <p:nvGrpSpPr>
          <p:cNvPr id="8" name="Group 7"/>
          <p:cNvGrpSpPr/>
          <p:nvPr/>
        </p:nvGrpSpPr>
        <p:grpSpPr>
          <a:xfrm>
            <a:off x="152400" y="4367826"/>
            <a:ext cx="4038600" cy="2261574"/>
            <a:chOff x="2387600" y="4267200"/>
            <a:chExt cx="4495800" cy="2509284"/>
          </a:xfrm>
          <a:solidFill>
            <a:schemeClr val="bg1"/>
          </a:solidFill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600" y="4267200"/>
              <a:ext cx="4495800" cy="2509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338608" y="5622030"/>
              <a:ext cx="1274708" cy="40011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Proximal</a:t>
              </a:r>
              <a:endPara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62666" y="6328719"/>
              <a:ext cx="994309" cy="443934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cap="none" spc="0" dirty="0" smtClean="0">
                  <a:ln w="10541" cmpd="sng">
                    <a:solidFill>
                      <a:srgbClr val="FF0000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Distal</a:t>
              </a:r>
              <a:endParaRPr lang="en-US" sz="2000" b="1" cap="none" spc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2"/>
                </a:solidFill>
                <a:effectLst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295400" y="6029235"/>
            <a:ext cx="609600" cy="4477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7800" y="5419635"/>
            <a:ext cx="304800" cy="44776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10200" y="3962401"/>
            <a:ext cx="3581400" cy="2819399"/>
            <a:chOff x="5181600" y="4194239"/>
            <a:chExt cx="3581400" cy="2425524"/>
          </a:xfrm>
          <a:solidFill>
            <a:schemeClr val="bg1"/>
          </a:solidFill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194239"/>
              <a:ext cx="3581400" cy="22944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6083300" y="5186317"/>
              <a:ext cx="228600" cy="447765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181600" y="5240004"/>
              <a:ext cx="304800" cy="447765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0537">
              <a:off x="6994253" y="4333763"/>
              <a:ext cx="45719" cy="2286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7620000" y="5252880"/>
              <a:ext cx="228600" cy="447765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229600" y="5440060"/>
              <a:ext cx="304800" cy="447765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129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1164</TotalTime>
  <Words>2171</Words>
  <Application>Microsoft Office PowerPoint</Application>
  <PresentationFormat>On-screen Show (4:3)</PresentationFormat>
  <Paragraphs>477</Paragraphs>
  <Slides>76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Pushpin</vt:lpstr>
      <vt:lpstr>Fetal Pig Dissection </vt:lpstr>
      <vt:lpstr>What do you think humans have in common with the pig?</vt:lpstr>
      <vt:lpstr>Humans and Pigs may be closer than you think!</vt:lpstr>
      <vt:lpstr>SAFETY FIRST!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External Anatomy </vt:lpstr>
      <vt:lpstr>PowerPoint Presentation</vt:lpstr>
      <vt:lpstr>Let’s take a Closer Look!</vt:lpstr>
      <vt:lpstr>Digestive Tract  (Gastrointestinal Tract)</vt:lpstr>
      <vt:lpstr>Mouth</vt:lpstr>
      <vt:lpstr>Glands of the Mouth </vt:lpstr>
      <vt:lpstr>PowerPoint Presentation</vt:lpstr>
      <vt:lpstr>PowerPoint Presentation</vt:lpstr>
      <vt:lpstr>PowerPoint Presentation</vt:lpstr>
      <vt:lpstr>Upper GI         Lower 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take a Closer Look!</vt:lpstr>
      <vt:lpstr>Respiratory Tract </vt:lpstr>
      <vt:lpstr>Nose</vt:lpstr>
      <vt:lpstr>Pharynx and Epiglottis </vt:lpstr>
      <vt:lpstr>PowerPoint Presentation</vt:lpstr>
      <vt:lpstr>Larynx</vt:lpstr>
      <vt:lpstr>Trachea</vt:lpstr>
      <vt:lpstr>PowerPoint Presentation</vt:lpstr>
      <vt:lpstr>Lungs</vt:lpstr>
      <vt:lpstr>Lungs continued</vt:lpstr>
      <vt:lpstr>PowerPoint Presentation</vt:lpstr>
      <vt:lpstr>PowerPoint Presentation</vt:lpstr>
      <vt:lpstr>PowerPoint Presentation</vt:lpstr>
      <vt:lpstr>Diaphragm </vt:lpstr>
      <vt:lpstr>PowerPoint Presentation</vt:lpstr>
      <vt:lpstr>Let’s take a Closer Look!</vt:lpstr>
      <vt:lpstr>Circulatory System </vt:lpstr>
      <vt:lpstr>Think of it like a highway</vt:lpstr>
      <vt:lpstr>Heart</vt:lpstr>
      <vt:lpstr>It’s more fun to sing</vt:lpstr>
      <vt:lpstr>PowerPoint Presentation</vt:lpstr>
      <vt:lpstr>PowerPoint Presentation</vt:lpstr>
      <vt:lpstr>PowerPoint Presentation</vt:lpstr>
      <vt:lpstr>Path of the Blood</vt:lpstr>
      <vt:lpstr>Lungs</vt:lpstr>
      <vt:lpstr>Blood</vt:lpstr>
      <vt:lpstr>Blood Vessels</vt:lpstr>
      <vt:lpstr>PowerPoint Presentation</vt:lpstr>
      <vt:lpstr>Blood Cells Labeled </vt:lpstr>
      <vt:lpstr>Let’s Take a Closer Look</vt:lpstr>
      <vt:lpstr>Reproductive System</vt:lpstr>
      <vt:lpstr>Male Repro Tract</vt:lpstr>
      <vt:lpstr>PowerPoint Presentation</vt:lpstr>
      <vt:lpstr>PowerPoint Presentation</vt:lpstr>
      <vt:lpstr>Female Repro Tract</vt:lpstr>
      <vt:lpstr>PowerPoint Presentation</vt:lpstr>
      <vt:lpstr>PowerPoint Presentation</vt:lpstr>
      <vt:lpstr>PowerPoint Presentation</vt:lpstr>
      <vt:lpstr>Let’s Take a Closer Look</vt:lpstr>
      <vt:lpstr>Urinary System</vt:lpstr>
      <vt:lpstr>Adrenal Glands</vt:lpstr>
      <vt:lpstr>Kidneys</vt:lpstr>
      <vt:lpstr>Kidney </vt:lpstr>
      <vt:lpstr>Ureter, Bladder, and Urethra</vt:lpstr>
      <vt:lpstr>PowerPoint Presentation</vt:lpstr>
      <vt:lpstr>PowerPoint Presentation</vt:lpstr>
      <vt:lpstr>Let’s Take a Closer Look</vt:lpstr>
      <vt:lpstr>Who would have thought a pig would be so closely related to a human??!!</vt:lpstr>
      <vt:lpstr>References </vt:lpstr>
      <vt:lpstr>The End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Pig Dissection</dc:title>
  <dc:creator>Lab, L Johnson's</dc:creator>
  <cp:lastModifiedBy>Tech</cp:lastModifiedBy>
  <cp:revision>170</cp:revision>
  <dcterms:created xsi:type="dcterms:W3CDTF">2014-10-10T14:53:58Z</dcterms:created>
  <dcterms:modified xsi:type="dcterms:W3CDTF">2015-05-21T20:15:35Z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7551914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D5.1.6</vt:lpwstr>
  </property>
</Properties>
</file>