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1" r:id="rId2"/>
    <p:sldId id="289" r:id="rId3"/>
    <p:sldId id="290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57" r:id="rId17"/>
    <p:sldId id="270" r:id="rId18"/>
    <p:sldId id="271" r:id="rId19"/>
    <p:sldId id="269" r:id="rId20"/>
    <p:sldId id="272" r:id="rId21"/>
    <p:sldId id="273" r:id="rId22"/>
    <p:sldId id="258" r:id="rId23"/>
    <p:sldId id="259" r:id="rId24"/>
    <p:sldId id="274" r:id="rId25"/>
    <p:sldId id="275" r:id="rId26"/>
    <p:sldId id="276" r:id="rId27"/>
    <p:sldId id="261" r:id="rId28"/>
    <p:sldId id="262" r:id="rId29"/>
    <p:sldId id="260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B0188-FBCB-4C58-98E2-9FFA03EF473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3991A-4E46-488D-A730-4DC539D88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7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All</a:t>
            </a:r>
            <a:r>
              <a:rPr lang="en-US" baseline="0" dirty="0" smtClean="0"/>
              <a:t> references for information and pictures are in the notes’ section of the slides.</a:t>
            </a:r>
          </a:p>
          <a:p>
            <a:endParaRPr lang="en-US" baseline="0" smtClean="0"/>
          </a:p>
          <a:p>
            <a:r>
              <a:rPr lang="en-US" smtClean="0"/>
              <a:t>http</a:t>
            </a:r>
            <a:r>
              <a:rPr lang="en-US" dirty="0" smtClean="0"/>
              <a:t>://greenfieldgeography.wikispaces.com/IGCSE+Rivers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37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http://www.panoramio.com/photo/1873261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0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http://www.ehow.com/list_7494478_effects-flood-ecosystem.html</a:t>
            </a:r>
          </a:p>
          <a:p>
            <a:r>
              <a:rPr lang="en-US" dirty="0" smtClean="0"/>
              <a:t>http://www.uwex.edu/ces/ag/issues/effectsoffloodingonplants.html</a:t>
            </a:r>
          </a:p>
          <a:p>
            <a:r>
              <a:rPr lang="en-US" dirty="0" smtClean="0"/>
              <a:t>http://www.panoramio.com/photo/1873261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18E4-F728-4AB6-AF7E-6D64694C01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http://newshopper.sulekha.com/australia-flooding_photo_1653518.htm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09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http://www.bt.cdc.gov/disasters/floods/pdf/animals.pdf</a:t>
            </a:r>
          </a:p>
          <a:p>
            <a:r>
              <a:rPr lang="en-US" dirty="0" smtClean="0"/>
              <a:t>http://happythreads.com.au/2011/01/13/the-queensland-floods/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18E4-F728-4AB6-AF7E-6D64694C015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http://www.flickr.com/photos/thirnbeck/4542268075/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http://www.ehow.com/list_7494478_effects-flood-ecosystem.html</a:t>
            </a:r>
          </a:p>
          <a:p>
            <a:r>
              <a:rPr lang="en-US" dirty="0" smtClean="0"/>
              <a:t>http://www.flickr.com/photos/thirnbeck/4542268075/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18E4-F728-4AB6-AF7E-6D64694C015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http://www.fema.gov/plan/prevent/floodplain/nfipkeywords/flood_related_erosion.shtm</a:t>
            </a:r>
          </a:p>
          <a:p>
            <a:r>
              <a:rPr lang="en-US" dirty="0" smtClean="0"/>
              <a:t>http://world-geography.org/221-erosion.html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44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http://khsgeography.blogspot.com/2010_01_01_archive.html</a:t>
            </a:r>
          </a:p>
          <a:p>
            <a:r>
              <a:rPr lang="en-US" dirty="0" smtClean="0"/>
              <a:t>http://itu205.ut.tu-berlin.de/wrh/persons/gunkel/gunkel_eng.html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31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http://golearngeo.wordpress.com/2010/04/23/river-landform-erosion/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26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http://www.bbc.co.uk/scotland/education/geog/coastline/standard/physical/process/erosion/?topic=attrition&amp;select=image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0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http://www.oas.org/dsd/publications/unit/oea54e/ch05.htm</a:t>
            </a:r>
          </a:p>
          <a:p>
            <a:r>
              <a:rPr lang="en-US" dirty="0" smtClean="0"/>
              <a:t>http://www.fema.gov/areyouready/natural_hazards.shtm</a:t>
            </a:r>
          </a:p>
          <a:p>
            <a:r>
              <a:rPr lang="en-US" dirty="0" smtClean="0"/>
              <a:t>http://www.hilo.hawaii.edu/~nat_haz/- volcano</a:t>
            </a:r>
            <a:r>
              <a:rPr lang="en-US" baseline="0" dirty="0" smtClean="0"/>
              <a:t> image</a:t>
            </a:r>
          </a:p>
          <a:p>
            <a:r>
              <a:rPr lang="en-US" dirty="0" smtClean="0"/>
              <a:t>http://www.free-islamic-course.org/NaturalDisasterorDivinePunishment.html- tornado</a:t>
            </a:r>
            <a:r>
              <a:rPr lang="en-US" baseline="0" dirty="0" smtClean="0"/>
              <a:t> image</a:t>
            </a:r>
          </a:p>
          <a:p>
            <a:r>
              <a:rPr lang="en-US" dirty="0" smtClean="0"/>
              <a:t>http://www.google.com/imgres?q=natural+hazards&amp;um=1&amp;hl=en&amp;rls=com.microsoft:en-us:IE-SearchBox&amp;biw=1143&amp;bih=799&amp;tbm=isch&amp;tbnid=TPULoqo9bD2AVM:&amp;imgrefurl=http://www.infobarrel.com/Effects_of_Natural_Hazards&amp;docid=qiZ9sEh8Z2L5iM&amp;imgurl=http://www.infobarrel.com/media/image/1378.jpg&amp;w=338&amp;h=226&amp;ei=lKIQT4bmHaPnsQL4rrDWAw&amp;zoom=1&amp;iact=rc&amp;dur=390&amp;sig=106044334367567235812&amp;page=1&amp;tbnh=148&amp;tbnw=181&amp;start=0&amp;ndsp=20&amp;ved=1t:429,r:10,s:0&amp;tx=98&amp;ty=63- earthquake</a:t>
            </a:r>
            <a:r>
              <a:rPr lang="en-US" baseline="0" dirty="0" smtClean="0"/>
              <a:t> image</a:t>
            </a:r>
          </a:p>
          <a:p>
            <a:r>
              <a:rPr lang="en-US" dirty="0" smtClean="0"/>
              <a:t>http://www.windows2universe.org/teacher_resources/main/frameworks/esl_bi8.htmlp-fire</a:t>
            </a:r>
            <a:r>
              <a:rPr lang="en-US" baseline="0" dirty="0" smtClean="0"/>
              <a:t> image</a:t>
            </a:r>
          </a:p>
          <a:p>
            <a:r>
              <a:rPr lang="en-US" dirty="0" smtClean="0"/>
              <a:t>http://conhaz.org/- flood image</a:t>
            </a:r>
          </a:p>
          <a:p>
            <a:r>
              <a:rPr lang="en-US" dirty="0" smtClean="0"/>
              <a:t>http://www.agu.org/focus_group/NH/awards/- storm image</a:t>
            </a:r>
          </a:p>
          <a:p>
            <a:r>
              <a:rPr lang="en-US" dirty="0" smtClean="0"/>
              <a:t>http://mycrappyneighbor.com/2011/04/23/tree-falls-on-neighbors-home-who-pays/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http://www.lamanauskas.lt/karst.php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83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http://www.landforms.eu/orkney/cave.htm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38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http://www.briangwilliams.com/geology/visualizing-erosion-and-deposition-in-a-meander.html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1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http://library.thinkquest.org/C0110238/Lessons/2-8.htm</a:t>
            </a:r>
          </a:p>
          <a:p>
            <a:r>
              <a:rPr lang="en-US" dirty="0" smtClean="0"/>
              <a:t>http://www.sylvansource.com/hydrologic.html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1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http://library.thinkquest.org/C0110238/Lessons/2-8.htm</a:t>
            </a:r>
          </a:p>
          <a:p>
            <a:r>
              <a:rPr lang="en-US" dirty="0" smtClean="0"/>
              <a:t>http://greenfieldgeography.wikispaces.com/IGCSE+Rivers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12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http://greenfieldgeography.wikispaces.com/IGCSE+Rivers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26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http://www.bosniaherzegovina.dzaba.com/adventure.html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64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http://www.themouseworks.com/2003-new-river-kayak-trip.htm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73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http://www.capetownskies.com/full-size-favourites/index2.htm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55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http://www.sodahead.com/living/whats-your-favorite-tree/question-873317/?link=ibaf&amp;q=tree&amp;imgurl=http://artfiles.art.com/5/p/LRG/27/2706/Y81ND00Z/james-p-blair-woodland-path-winding-through-a-grove-of-sequoia-trees.jpg</a:t>
            </a:r>
          </a:p>
          <a:p>
            <a:r>
              <a:rPr lang="en-US" dirty="0" smtClean="0"/>
              <a:t>http://www.123rf.com/photo_5850239_night-city-on-the-river.html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http://solreka.com/blog/2012/why-world-will-end-dec-21-2012-part-2/</a:t>
            </a:r>
          </a:p>
          <a:p>
            <a:r>
              <a:rPr lang="en-US" dirty="0" smtClean="0"/>
              <a:t>http://webhost.bridgew.edu/cbloch/disturbance.htm</a:t>
            </a:r>
          </a:p>
          <a:p>
            <a:r>
              <a:rPr lang="en-US" dirty="0" smtClean="0"/>
              <a:t>http://www.21122012.net/catastrophic-events.html</a:t>
            </a:r>
            <a:br>
              <a:rPr lang="en-US" dirty="0" smtClean="0"/>
            </a:br>
            <a:r>
              <a:rPr lang="en-US" dirty="0" smtClean="0"/>
              <a:t>http://www.doobybrain.com/</a:t>
            </a:r>
          </a:p>
          <a:p>
            <a:r>
              <a:rPr lang="en-US" dirty="0" smtClean="0"/>
              <a:t>http://www.provencherclaims.com/catastrophesolutions.aspx</a:t>
            </a:r>
          </a:p>
          <a:p>
            <a:r>
              <a:rPr lang="en-US" dirty="0" smtClean="0"/>
              <a:t>http://wastetimepost.com/17dcbc7cda7/catastrophic%20events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2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http://www.acousticview.com/solutions.php?solution=5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http://slvgis.info/Pre_disaster_mitigation/Public%20Event%20Flyer_SLV_%20HMP_files/SLV%20Mitigation%20Plan.html</a:t>
            </a:r>
          </a:p>
          <a:p>
            <a:r>
              <a:rPr lang="en-US" dirty="0" smtClean="0"/>
              <a:t>http://www.indiatalkies.com/2011/01/killed-australia-floods.html</a:t>
            </a:r>
          </a:p>
          <a:p>
            <a:r>
              <a:rPr lang="en-US" dirty="0" smtClean="0"/>
              <a:t>http://www.planetperformance.org/floods/floods.htm</a:t>
            </a:r>
          </a:p>
          <a:p>
            <a:r>
              <a:rPr lang="en-US" dirty="0" smtClean="0"/>
              <a:t>http://squarecowmovers.com/2011/01/356/flooded_house1/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0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http://sciencepolicy.colorado.edu/socasp/weather1/myers.html</a:t>
            </a:r>
          </a:p>
          <a:p>
            <a:r>
              <a:rPr lang="en-US" dirty="0" smtClean="0"/>
              <a:t>http://www.fema.gov/kids/floods.htm</a:t>
            </a:r>
          </a:p>
          <a:p>
            <a:r>
              <a:rPr lang="en-US" dirty="0" smtClean="0"/>
              <a:t>http://globalastrologyblog.blogspot.com/2010/10/cardinal-crisis-venus-retrograde-mars.html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18E4-F728-4AB6-AF7E-6D64694C01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http://www.fema.gov/kids/floods.htm</a:t>
            </a:r>
          </a:p>
          <a:p>
            <a:r>
              <a:rPr lang="en-US" dirty="0" smtClean="0"/>
              <a:t>http://globalastrologyblog.blogspot.com/2010/10/cardinal-crisis-venus-retrograde-mars.html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18E4-F728-4AB6-AF7E-6D64694C01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http://sciencepolicy.colorado.edu/socasp/weather1/myers.html </a:t>
            </a:r>
          </a:p>
          <a:p>
            <a:r>
              <a:rPr lang="en-US" dirty="0" smtClean="0"/>
              <a:t>http://climate.met.psu.edu/features/Floods/PEMA_flood.php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18E4-F728-4AB6-AF7E-6D64694C01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http://sciencepolicy.colorado.edu/socasp/weather1/myers.html </a:t>
            </a:r>
          </a:p>
          <a:p>
            <a:r>
              <a:rPr lang="en-US" dirty="0" smtClean="0"/>
              <a:t>http://climate.met.psu.edu/features/Floods/PEMA_flood.php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18E4-F728-4AB6-AF7E-6D64694C01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http://www.osundefender.org/?p=11670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991A-4E46-488D-A730-4DC539D883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2AFD-9A76-4FFD-9E43-91047CE5708A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8E49-2C05-4F87-9344-F175EE6B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5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2AFD-9A76-4FFD-9E43-91047CE5708A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8E49-2C05-4F87-9344-F175EE6B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2AFD-9A76-4FFD-9E43-91047CE5708A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8E49-2C05-4F87-9344-F175EE6B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2AFD-9A76-4FFD-9E43-91047CE5708A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8E49-2C05-4F87-9344-F175EE6B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2AFD-9A76-4FFD-9E43-91047CE5708A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8E49-2C05-4F87-9344-F175EE6B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2AFD-9A76-4FFD-9E43-91047CE5708A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8E49-2C05-4F87-9344-F175EE6B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2AFD-9A76-4FFD-9E43-91047CE5708A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8E49-2C05-4F87-9344-F175EE6B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2AFD-9A76-4FFD-9E43-91047CE5708A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8E49-2C05-4F87-9344-F175EE6B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2AFD-9A76-4FFD-9E43-91047CE5708A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8E49-2C05-4F87-9344-F175EE6B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3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2AFD-9A76-4FFD-9E43-91047CE5708A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8E49-2C05-4F87-9344-F175EE6B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6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2AFD-9A76-4FFD-9E43-91047CE5708A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8E49-2C05-4F87-9344-F175EE6B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42AFD-9A76-4FFD-9E43-91047CE5708A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8E49-2C05-4F87-9344-F175EE6B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1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dahead.com/united-states/sodahead-slideshow-too-rich-to-rule-the-country/blog-333731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Hurry Up" pitchFamily="2" charset="0"/>
              </a:rPr>
              <a:t>Check Answers Here</a:t>
            </a:r>
            <a:endParaRPr lang="en-US" sz="3600" dirty="0">
              <a:solidFill>
                <a:srgbClr val="FF0000"/>
              </a:solidFill>
              <a:latin typeface="Hurry U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w2.google.com/mw-panoramio/photos/medium/18732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6662" y="5704490"/>
            <a:ext cx="6427323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Hurry Up" pitchFamily="2" charset="0"/>
              </a:rPr>
              <a:t>Effects of a Flood on the Ecosystem</a:t>
            </a:r>
            <a:endParaRPr lang="en-US" sz="3600" dirty="0">
              <a:solidFill>
                <a:srgbClr val="002060"/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52400"/>
            <a:ext cx="4191000" cy="7086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Plants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On dry land, plant life can benefit from the sudden appearance of a large quantity of flood water.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Water stored underground will be replenished by the floodwater, while soil above ground will be able to soak up the water. 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Plants will be able to receive water as a result.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nutrients carried by the flood water can also revive deprived plants and aid in the germination of seeds.</a:t>
            </a:r>
          </a:p>
        </p:txBody>
      </p:sp>
    </p:spTree>
    <p:extLst>
      <p:ext uri="{BB962C8B-B14F-4D97-AF65-F5344CB8AC3E}">
        <p14:creationId xmlns:p14="http://schemas.microsoft.com/office/powerpoint/2010/main" val="21826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w2.google.com/mw-panoramio/photos/medium/18732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9923" y="5638800"/>
            <a:ext cx="6427323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Hurry Up" pitchFamily="2" charset="0"/>
              </a:rPr>
              <a:t>Effects of a Flood on the Ecosystem</a:t>
            </a:r>
            <a:endParaRPr lang="en-US" sz="3600" dirty="0">
              <a:solidFill>
                <a:srgbClr val="002060"/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0307" y="152400"/>
            <a:ext cx="4191000" cy="7086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Plants Continued</a:t>
            </a:r>
          </a:p>
          <a:p>
            <a:pPr lvl="1"/>
            <a:r>
              <a:rPr lang="en-US" smtClean="0">
                <a:solidFill>
                  <a:schemeClr val="bg1">
                    <a:lumMod val="95000"/>
                  </a:schemeClr>
                </a:solidFill>
              </a:rPr>
              <a:t>Flood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water may prove a new lease on life for an area. 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soil is likely to be more fertile, leading to a suitable area in which to grow crops.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Flooding can kill woody and herbaceous plants. 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2.bp.blogspot.com/_OU3xa8Vob64/TSPb_18RvOI/AAAAAAAALTU/lvsgPaBqLP8/s1600/a01_26457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urry Up" pitchFamily="2" charset="0"/>
              </a:rPr>
              <a:t>How Flooding Affects Animal Breeding</a:t>
            </a:r>
            <a:endParaRPr lang="en-US" dirty="0">
              <a:solidFill>
                <a:schemeClr val="bg1">
                  <a:lumMod val="95000"/>
                </a:schemeClr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environment in are areas where floods have occurred are more suitable for the reproduction of species of birds and some other animals.</a:t>
            </a:r>
          </a:p>
          <a:p>
            <a:r>
              <a:rPr lang="en-US" dirty="0" smtClean="0"/>
              <a:t>Fish can breed and give birth in the areas where flood water stays for an extended duration.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_MoG6khWYuaU/TS2LgTXkU5I/AAAAAAAAA6k/lh7pVb1VCZY/s1600/snake-queensland-fl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14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Hurry Up" pitchFamily="2" charset="0"/>
              </a:rPr>
              <a:t>Animals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286000"/>
            <a:ext cx="3200400" cy="483076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Flooding forces many wild animals from their natural habitats.</a:t>
            </a:r>
          </a:p>
          <a:p>
            <a:r>
              <a:rPr lang="en-US" sz="2700" dirty="0" smtClean="0"/>
              <a:t>Domestic animals are also left without homes after floods</a:t>
            </a:r>
            <a:r>
              <a:rPr lang="en-US" dirty="0" smtClean="0"/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9800" y="2285999"/>
            <a:ext cx="3200400" cy="381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Rats may be a problem during and after a flood.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large amounts of pooled water lead to an increase in mosquito populations.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4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farm5.staticflickr.com/4017/4542268075_a1cf3b5191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143000"/>
            <a:ext cx="322404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urry Up" pitchFamily="2" charset="0"/>
              </a:rPr>
              <a:t>Effects of Floods on Water-Based Ecosystems</a:t>
            </a:r>
            <a:endParaRPr lang="en-US" dirty="0"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838200"/>
            <a:ext cx="4038600" cy="5486400"/>
          </a:xfrm>
          <a:solidFill>
            <a:schemeClr val="bg1">
              <a:alpha val="47000"/>
            </a:schemeClr>
          </a:solidFill>
        </p:spPr>
        <p:txBody>
          <a:bodyPr>
            <a:noAutofit/>
          </a:bodyPr>
          <a:lstStyle/>
          <a:p>
            <a:r>
              <a:rPr lang="en-US" sz="2200" dirty="0" smtClean="0"/>
              <a:t>Coral reefs are particularly at risk from the runoff from floods.</a:t>
            </a:r>
          </a:p>
          <a:p>
            <a:r>
              <a:rPr lang="en-US" sz="2200" dirty="0" smtClean="0"/>
              <a:t>This runoff contains sediment and products such as pesticides and fertilizers, and will carry these into the ocean ecosystem. </a:t>
            </a:r>
          </a:p>
          <a:p>
            <a:r>
              <a:rPr lang="en-US" sz="2200" dirty="0" smtClean="0"/>
              <a:t>Habitats may be destroyed, and animal and plant life are is likely to suffer. </a:t>
            </a:r>
          </a:p>
          <a:p>
            <a:pPr lvl="1"/>
            <a:r>
              <a:rPr lang="en-US" sz="2100" dirty="0" smtClean="0"/>
              <a:t>Sediment may obscure the sunlight which inhibits photosynthesis of marine plants.</a:t>
            </a:r>
          </a:p>
        </p:txBody>
      </p:sp>
    </p:spTree>
    <p:extLst>
      <p:ext uri="{BB962C8B-B14F-4D97-AF65-F5344CB8AC3E}">
        <p14:creationId xmlns:p14="http://schemas.microsoft.com/office/powerpoint/2010/main" val="38687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farm5.staticflickr.com/4017/4542268075_a1cf3b5191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" y="1066800"/>
            <a:ext cx="3276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urry Up" pitchFamily="2" charset="0"/>
              </a:rPr>
              <a:t>Effects of Floods on Water-Based Ecosystems</a:t>
            </a:r>
            <a:endParaRPr lang="en-US" dirty="0"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379" y="685800"/>
            <a:ext cx="3907221" cy="5486400"/>
          </a:xfrm>
          <a:solidFill>
            <a:schemeClr val="bg1">
              <a:alpha val="46000"/>
            </a:schemeClr>
          </a:solidFill>
        </p:spPr>
        <p:txBody>
          <a:bodyPr>
            <a:noAutofit/>
          </a:bodyPr>
          <a:lstStyle/>
          <a:p>
            <a:r>
              <a:rPr lang="en-US" sz="2200" dirty="0" smtClean="0"/>
              <a:t>There are some benefits of flooding on the ocean ecosystems</a:t>
            </a:r>
          </a:p>
          <a:p>
            <a:pPr lvl="1"/>
            <a:r>
              <a:rPr lang="en-US" sz="2100" dirty="0" smtClean="0"/>
              <a:t>The sudden appearance of an overflow of water can wash away unneeded salt, alongside man-made products like chemical waste. </a:t>
            </a:r>
          </a:p>
          <a:p>
            <a:pPr lvl="1"/>
            <a:r>
              <a:rPr lang="en-US" sz="2100" dirty="0" smtClean="0"/>
              <a:t>This helps the flora and fauna thrive. </a:t>
            </a:r>
          </a:p>
          <a:p>
            <a:pPr lvl="1"/>
            <a:r>
              <a:rPr lang="en-US" sz="2100" dirty="0" smtClean="0"/>
              <a:t>The flood water can also sweep away junk and debris which may have accumulated by the side of rivers.</a:t>
            </a:r>
          </a:p>
        </p:txBody>
      </p:sp>
    </p:spTree>
    <p:extLst>
      <p:ext uri="{BB962C8B-B14F-4D97-AF65-F5344CB8AC3E}">
        <p14:creationId xmlns:p14="http://schemas.microsoft.com/office/powerpoint/2010/main" val="21800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orld-geography.org/uploads/posts/2010-04/1271792434_ero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105400" cy="1143000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Hurry Up" pitchFamily="2" charset="0"/>
              </a:rPr>
              <a:t>Flood-Related Erosion</a:t>
            </a:r>
            <a:endParaRPr lang="en-US" b="1" dirty="0">
              <a:solidFill>
                <a:srgbClr val="00B0F0"/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collapse or subsidence of land along the shore of  a lake or other body of water as a result of undercurrents of water exceeding anticipated cyclical levels </a:t>
            </a:r>
          </a:p>
          <a:p>
            <a:r>
              <a:rPr lang="en-US" dirty="0" smtClean="0"/>
              <a:t>or suddenly caused by an unusually high water level in a natural body of water, accompanied by a severe storm,</a:t>
            </a:r>
          </a:p>
          <a:p>
            <a:r>
              <a:rPr lang="en-US" dirty="0" smtClean="0"/>
              <a:t>or by an unanticipated force of nature, such as a flash flood or an abnormal tidal surge, or by some similarly unusual and unforeseeable event which results in flooding.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775"/>
            <a:ext cx="47053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Hurry Up" pitchFamily="2" charset="0"/>
              </a:rPr>
              <a:t>Erosion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50" y="3305175"/>
            <a:ext cx="4438650" cy="36146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Lateral erosion widens the river channel while  vertical erosion deepens it.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There are four types of erosion:</a:t>
            </a:r>
          </a:p>
          <a:p>
            <a:pPr lvl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Corrasion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or abrasion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Attrition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Solution or corrosion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Hydraulic Action</a:t>
            </a:r>
          </a:p>
          <a:p>
            <a:pPr lvl="1"/>
            <a:endParaRPr lang="en-US" dirty="0" smtClean="0"/>
          </a:p>
        </p:txBody>
      </p:sp>
      <p:pic>
        <p:nvPicPr>
          <p:cNvPr id="11266" name="Picture 2" descr="http://itu205.ut.tu-berlin.de/wrh/persons/gunkel/Ero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65" y="0"/>
            <a:ext cx="4696435" cy="32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golearngeo.files.wordpress.com/2010/04/potho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0"/>
            <a:ext cx="9149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0"/>
            <a:ext cx="82296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2060"/>
                </a:solidFill>
                <a:latin typeface="Hurry Up" pitchFamily="2" charset="0"/>
              </a:rPr>
              <a:t>Erosion</a:t>
            </a:r>
            <a:endParaRPr lang="en-US" b="1" dirty="0">
              <a:solidFill>
                <a:srgbClr val="002060"/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3429000" cy="5592763"/>
          </a:xfrm>
          <a:solidFill>
            <a:schemeClr val="bg1">
              <a:alpha val="46000"/>
            </a:schemeClr>
          </a:solidFill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err="1" smtClean="0">
                <a:solidFill>
                  <a:srgbClr val="002060"/>
                </a:solidFill>
              </a:rPr>
              <a:t>Corrasion</a:t>
            </a:r>
            <a:r>
              <a:rPr lang="en-US" dirty="0" smtClean="0">
                <a:solidFill>
                  <a:srgbClr val="002060"/>
                </a:solidFill>
              </a:rPr>
              <a:t> or abrasion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The grinding of rock fragments carried by the river against the bed and banks of the river. 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The power of the grinding is greater during floods when large fragments of rock are carried along the river bed eroding the bed and the banks.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726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54" y="0"/>
            <a:ext cx="9228354" cy="691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Hurry Up" pitchFamily="2" charset="0"/>
              </a:rPr>
              <a:t>Erosion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  <a:latin typeface="Hurry Up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Attrition</a:t>
            </a:r>
          </a:p>
          <a:p>
            <a:pPr lvl="2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knocking of rock fragments in the water against one another.</a:t>
            </a:r>
          </a:p>
          <a:p>
            <a:pPr lvl="2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fragments are broken into smaller pieces and become smoother along the process.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61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ycrappyneighbor.com/wp-content/uploads/2011/04/tree-f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0" y="1395861"/>
            <a:ext cx="6101816" cy="40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35" y="0"/>
            <a:ext cx="413096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9" y="0"/>
            <a:ext cx="3810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04" y="3276600"/>
            <a:ext cx="3612696" cy="361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19" y="4197920"/>
            <a:ext cx="3978349" cy="266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38600"/>
            <a:ext cx="42396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20" y="0"/>
            <a:ext cx="275783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485900"/>
            <a:ext cx="8229600" cy="4525963"/>
          </a:xfrm>
          <a:solidFill>
            <a:schemeClr val="bg1">
              <a:alpha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Natural events that threaten lives, property, and other assets or,</a:t>
            </a:r>
          </a:p>
          <a:p>
            <a:r>
              <a:rPr lang="en-US" dirty="0" smtClean="0"/>
              <a:t>Elements of the physical environment, harmful to man and caused by forces extraneous to him or,</a:t>
            </a:r>
          </a:p>
          <a:p>
            <a:r>
              <a:rPr lang="en-US" dirty="0" smtClean="0"/>
              <a:t>All atmospheric, hydrologic, geologic, and wildfire phenomena that have potential to affect humans, their structures, or their activities adversely</a:t>
            </a:r>
          </a:p>
          <a:p>
            <a:r>
              <a:rPr lang="en-US" dirty="0" smtClean="0"/>
              <a:t>Can be predicted</a:t>
            </a:r>
          </a:p>
          <a:p>
            <a:r>
              <a:rPr lang="en-US" dirty="0" smtClean="0"/>
              <a:t>Examples are floods, fires, earthquakes, tornadoes, and windstorms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urry Up" pitchFamily="2" charset="0"/>
              </a:rPr>
              <a:t>Natural Hazards</a:t>
            </a:r>
            <a:endParaRPr lang="en-US" dirty="0">
              <a:solidFill>
                <a:schemeClr val="bg1"/>
              </a:solidFill>
              <a:latin typeface="Hurry U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ndscape of the Kar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04"/>
            <a:ext cx="9144000" cy="68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Hurry Up" pitchFamily="2" charset="0"/>
              </a:rPr>
              <a:t>Erosion</a:t>
            </a:r>
            <a:endParaRPr lang="en-US" sz="6000" b="1" dirty="0">
              <a:solidFill>
                <a:srgbClr val="FFFF00"/>
              </a:solidFill>
              <a:latin typeface="Hurry Up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Solution or corrosion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The process by which river water reacts chemically with soluble minerals in the rocks and dissolves them.</a:t>
            </a:r>
          </a:p>
          <a:p>
            <a:pPr lvl="2"/>
            <a:endParaRPr lang="en-US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9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Hurry Up" pitchFamily="2" charset="0"/>
              </a:rPr>
              <a:t>Erosion</a:t>
            </a:r>
            <a:endParaRPr 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Hurry Up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Hydraulic Action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breaking down of rocks and dragging them away from the bed and banks by the force of the running water itself. </a:t>
            </a:r>
          </a:p>
        </p:txBody>
      </p:sp>
    </p:spTree>
    <p:extLst>
      <p:ext uri="{BB962C8B-B14F-4D97-AF65-F5344CB8AC3E}">
        <p14:creationId xmlns:p14="http://schemas.microsoft.com/office/powerpoint/2010/main" val="42188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31" y="-228600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Hurry Up" pitchFamily="2" charset="0"/>
              </a:rPr>
              <a:t>Deposition</a:t>
            </a:r>
            <a:endParaRPr lang="en-US" b="1" dirty="0">
              <a:solidFill>
                <a:schemeClr val="bg1"/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31" y="762000"/>
            <a:ext cx="8229600" cy="2438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opposite of erosion, deposition is </a:t>
            </a:r>
            <a:r>
              <a:rPr lang="en-US" smtClean="0">
                <a:solidFill>
                  <a:schemeClr val="bg1"/>
                </a:solidFill>
              </a:rPr>
              <a:t>where a river </a:t>
            </a:r>
            <a:r>
              <a:rPr lang="en-US" dirty="0" smtClean="0">
                <a:solidFill>
                  <a:schemeClr val="bg1"/>
                </a:solidFill>
              </a:rPr>
              <a:t>lays down or drops sediment or material that it is carrying.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types of deposition include: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Pebbles or stones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Mud and sand and silt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Large boulders or stones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Tree branches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Pollution like cans, bottles, wrappers, etc.</a:t>
            </a:r>
          </a:p>
        </p:txBody>
      </p:sp>
      <p:pic>
        <p:nvPicPr>
          <p:cNvPr id="1028" name="Picture 4" descr="Erosion And Deposi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9" r="11524" b="8354"/>
          <a:stretch/>
        </p:blipFill>
        <p:spPr bwMode="auto">
          <a:xfrm>
            <a:off x="0" y="3200400"/>
            <a:ext cx="91439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"/>
            <a:ext cx="3505200" cy="68579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Rainwater rushes down the mountain and into lakes and rivers and then it will continue down to the sea. 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Some will seep into the ground as groundwater. Groundwater will eventually seep into lakes and rivers and finally the sea.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http://www.sylvansource.com/images/hydrologic-cy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1426"/>
            <a:ext cx="56388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4" y="0"/>
            <a:ext cx="9092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latin typeface="Hurry Up" pitchFamily="2" charset="0"/>
              </a:rPr>
              <a:t>Upper Course</a:t>
            </a:r>
            <a:endParaRPr lang="en-US" sz="4800" b="1" dirty="0">
              <a:solidFill>
                <a:srgbClr val="FFC000"/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85" y="2057400"/>
            <a:ext cx="8229600" cy="3276600"/>
          </a:xfrm>
          <a:solidFill>
            <a:schemeClr val="bg1">
              <a:alpha val="43000"/>
            </a:schemeClr>
          </a:solidFill>
        </p:spPr>
        <p:txBody>
          <a:bodyPr/>
          <a:lstStyle/>
          <a:p>
            <a:r>
              <a:rPr lang="en-US" dirty="0" smtClean="0"/>
              <a:t>Here the river channel is small, narrow, rough, and usually shallow,</a:t>
            </a:r>
          </a:p>
          <a:p>
            <a:r>
              <a:rPr lang="en-US" dirty="0" smtClean="0"/>
              <a:t>The stones and rocks increase wetted perimeter,</a:t>
            </a:r>
          </a:p>
          <a:p>
            <a:r>
              <a:rPr lang="en-US" dirty="0" smtClean="0"/>
              <a:t>And the volume of water is low as there are very few tributaries flowing into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latin typeface="Hurry Up" pitchFamily="2" charset="0"/>
              </a:rPr>
              <a:t>Middle Course</a:t>
            </a:r>
            <a:endParaRPr lang="en-US" sz="4800" b="1" dirty="0">
              <a:solidFill>
                <a:srgbClr val="FFC000"/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00400"/>
          </a:xfrm>
          <a:solidFill>
            <a:schemeClr val="bg1">
              <a:alpha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Here the river channel is both wider and deeper,</a:t>
            </a:r>
          </a:p>
          <a:p>
            <a:r>
              <a:rPr lang="en-US" dirty="0" smtClean="0"/>
              <a:t>Its cross-section is asymmetrical,</a:t>
            </a:r>
          </a:p>
          <a:p>
            <a:r>
              <a:rPr lang="en-US" dirty="0" smtClean="0"/>
              <a:t>And a steep river cliff develops on the concave bank and a gentle slip-off slope on the convex bank.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sniaherzegovina.dzaba.com/images/lakes_and_riv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latin typeface="Hurry Up" pitchFamily="2" charset="0"/>
              </a:rPr>
              <a:t>Lower Course</a:t>
            </a:r>
            <a:endParaRPr lang="en-US" sz="6000" b="1" dirty="0">
              <a:solidFill>
                <a:srgbClr val="FFC000"/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895600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 smtClean="0"/>
              <a:t>Here the river channel is at its widest and deepest,</a:t>
            </a:r>
          </a:p>
          <a:p>
            <a:r>
              <a:rPr lang="en-US" dirty="0" smtClean="0"/>
              <a:t>It has the largest volume of water and load because of tributaries,</a:t>
            </a:r>
          </a:p>
          <a:p>
            <a:r>
              <a:rPr lang="en-US" dirty="0" smtClean="0"/>
              <a:t>And there is lateral erosion along this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Hurry Up" pitchFamily="2" charset="0"/>
              </a:rPr>
              <a:t>Weather Conditions Affect Water Flow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09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there is a lot of heavy rainfall and it lasts a long time, there will be a lot of run-off.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Because of this water reaches the river quickly.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During this period the ground can no longer soak up water and flooding can occur.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1"/>
            <a:ext cx="9144000" cy="685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Hurry Up" pitchFamily="2" charset="0"/>
              </a:rPr>
              <a:t>If there are rocks in the river are they: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Permeable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Permeable rock will allow water infiltration to occur.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This reduces run-off and the chances for flooding.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Or impermeable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Impermeable rock does not allow water to pass through it.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This causes lots of run-off.</a:t>
            </a:r>
          </a:p>
        </p:txBody>
      </p:sp>
    </p:spTree>
    <p:extLst>
      <p:ext uri="{BB962C8B-B14F-4D97-AF65-F5344CB8AC3E}">
        <p14:creationId xmlns:p14="http://schemas.microsoft.com/office/powerpoint/2010/main" val="21370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files.art.com/5/p/LRG/27/2706/Y81ND00Z/james-p-blair-woodland-path-winding-through-a-grove-of-sequoia-tre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"/>
            <a:ext cx="4637852" cy="685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s.123rf.com/400wm/400/400/vladitto/vladitto0911/vladitto091100022/5850239-night-city-on-the-ri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Hurry Up" pitchFamily="2" charset="0"/>
              </a:rPr>
              <a:t>Land Use:</a:t>
            </a:r>
            <a:endParaRPr lang="en-US" sz="5400" dirty="0">
              <a:solidFill>
                <a:schemeClr val="bg1"/>
              </a:solidFill>
              <a:latin typeface="Hurry Up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514601"/>
          </a:xfrm>
          <a:solidFill>
            <a:schemeClr val="tx1">
              <a:alpha val="47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Trees delay water by intercepting it. This reduces run-off.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Land that is built on will have more run-off because the ground is covered by impermeable surface like tarmac and concrete.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3635148"/>
            <a:ext cx="4297136" cy="322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3668486" cy="38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940630"/>
            <a:ext cx="2667000" cy="394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72" y="0"/>
            <a:ext cx="5540828" cy="319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79" y="4251896"/>
            <a:ext cx="2781300" cy="26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15" y="2741818"/>
            <a:ext cx="3020786" cy="226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93" y="2423096"/>
            <a:ext cx="8229600" cy="1828800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 smtClean="0"/>
              <a:t>Sudden, natural or man-made, situations where change and destruction may occur without prior knowledge or preparation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686" y="-304800"/>
            <a:ext cx="67818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Hurry Up" pitchFamily="2" charset="0"/>
              </a:rPr>
              <a:t>Catastrophic Events</a:t>
            </a:r>
            <a:endParaRPr lang="en-US" sz="4200" dirty="0">
              <a:solidFill>
                <a:schemeClr val="bg1"/>
              </a:solidFill>
              <a:latin typeface="Hurry U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cousticview.com/userfiles/image/dam_explo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urry Up" pitchFamily="2" charset="0"/>
              </a:rPr>
              <a:t>Dams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Dams will hold floodwaters back.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arnahaninsurance.files.wordpress.com/2011/04/flo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828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urry Up" pitchFamily="2" charset="0"/>
              </a:rPr>
              <a:t>Floods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Hurry Up" pitchFamily="2" charset="0"/>
            </a:endParaRPr>
          </a:p>
        </p:txBody>
      </p:sp>
      <p:pic>
        <p:nvPicPr>
          <p:cNvPr id="12294" name="Picture 6" descr="http://www.planetperformance.org/floods/melbourne-flood-19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071" y="3276600"/>
            <a:ext cx="4778929" cy="3581400"/>
          </a:xfrm>
          <a:prstGeom prst="rect">
            <a:avLst/>
          </a:prstGeom>
          <a:noFill/>
        </p:spPr>
      </p:pic>
      <p:sp>
        <p:nvSpPr>
          <p:cNvPr id="12300" name="AutoShape 12" descr="http://www.ngmdevelopments.co.uk/files/image/summer_floods_2007.jpg"/>
          <p:cNvSpPr>
            <a:spLocks noChangeAspect="1" noChangeArrowheads="1"/>
          </p:cNvSpPr>
          <p:nvPr/>
        </p:nvSpPr>
        <p:spPr bwMode="auto">
          <a:xfrm>
            <a:off x="155575" y="-1074738"/>
            <a:ext cx="4067175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AutoShape 14" descr="http://www.ngmdevelopments.co.uk/files/image/summer_floods_2007.jpg"/>
          <p:cNvSpPr>
            <a:spLocks noChangeAspect="1" noChangeArrowheads="1"/>
          </p:cNvSpPr>
          <p:nvPr/>
        </p:nvSpPr>
        <p:spPr bwMode="auto">
          <a:xfrm>
            <a:off x="155575" y="-1074738"/>
            <a:ext cx="4067175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http://www.indiatalkies.com/images/floods1786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0"/>
            <a:ext cx="3886200" cy="2914650"/>
          </a:xfrm>
          <a:prstGeom prst="rect">
            <a:avLst/>
          </a:prstGeom>
          <a:noFill/>
        </p:spPr>
      </p:pic>
      <p:pic>
        <p:nvPicPr>
          <p:cNvPr id="3074" name="Picture 2" descr="http://squarecowmovers.com/wp-content/uploads/2011/01/flooded_house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13" y="11320"/>
            <a:ext cx="5178287" cy="34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3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dsnRysafcSw/TLMZ6VcGa6I/AAAAAAAACWw/vUOXPKTJJIc/s400/Floods2010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138"/>
            <a:ext cx="9161517" cy="68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urry Up" pitchFamily="2" charset="0"/>
              </a:rPr>
              <a:t>Floods</a:t>
            </a:r>
            <a:endParaRPr lang="en-US" dirty="0">
              <a:solidFill>
                <a:srgbClr val="FFC000"/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84" y="4419600"/>
            <a:ext cx="8229600" cy="2209800"/>
          </a:xfrm>
          <a:noFill/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Flooding happens during heavy rains, when rivers overflow, when ocean waves come onshore, when snow melts too fast or when dams or levees break.</a:t>
            </a:r>
          </a:p>
          <a:p>
            <a:r>
              <a:rPr lang="en-US" sz="2800" dirty="0" smtClean="0"/>
              <a:t>Flooding may be only a few inches of water or it may cover a house to the rooftop.</a:t>
            </a:r>
          </a:p>
        </p:txBody>
      </p:sp>
    </p:spTree>
    <p:extLst>
      <p:ext uri="{BB962C8B-B14F-4D97-AF65-F5344CB8AC3E}">
        <p14:creationId xmlns:p14="http://schemas.microsoft.com/office/powerpoint/2010/main" val="12324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.bp.blogspot.com/_dsnRysafcSw/TLMZ6VcGa6I/AAAAAAAACWw/vUOXPKTJJIc/s400/Floods2010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4"/>
            <a:ext cx="9144000" cy="68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urry Up" pitchFamily="2" charset="0"/>
              </a:rPr>
              <a:t>Floods</a:t>
            </a:r>
            <a:endParaRPr lang="en-US" dirty="0">
              <a:solidFill>
                <a:srgbClr val="FFC000"/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9501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Floods that happen very quickly are called flashfloods.</a:t>
            </a:r>
          </a:p>
          <a:p>
            <a:r>
              <a:rPr lang="en-US" sz="2800" dirty="0" smtClean="0"/>
              <a:t>Flooding is the most common of all natural hazards.</a:t>
            </a:r>
          </a:p>
          <a:p>
            <a:r>
              <a:rPr lang="en-US" sz="2800" dirty="0" smtClean="0"/>
              <a:t>It can happen in every U.S. state and territory.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96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limate.met.psu.edu/features/Floods/flood%20house%20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4" y="-23648"/>
            <a:ext cx="9162394" cy="693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urry Up" pitchFamily="2" charset="0"/>
              </a:rPr>
              <a:t>Environmental Impact of Floods</a:t>
            </a:r>
            <a:endParaRPr lang="en-US" dirty="0"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438400"/>
            <a:ext cx="4191000" cy="4267200"/>
          </a:xfrm>
          <a:solidFill>
            <a:schemeClr val="accent2">
              <a:lumMod val="75000"/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Floods are important in maintaining ecosystem habitats and soil fertility.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Human attempts at managing flood prone areas disrupt the natural flood cycle. </a:t>
            </a:r>
          </a:p>
        </p:txBody>
      </p:sp>
    </p:spTree>
    <p:extLst>
      <p:ext uri="{BB962C8B-B14F-4D97-AF65-F5344CB8AC3E}">
        <p14:creationId xmlns:p14="http://schemas.microsoft.com/office/powerpoint/2010/main" val="5798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limate.met.psu.edu/features/Floods/flood%20house%20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4" y="-23648"/>
            <a:ext cx="9162394" cy="693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urry Up" pitchFamily="2" charset="0"/>
              </a:rPr>
              <a:t>Environmental Impact of Floods</a:t>
            </a:r>
            <a:endParaRPr lang="en-US" dirty="0"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1" y="2514600"/>
            <a:ext cx="4267199" cy="4191000"/>
          </a:xfrm>
          <a:solidFill>
            <a:schemeClr val="accent2">
              <a:lumMod val="75000"/>
              <a:alpha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Activities such as drainage of wetlands and land clearance for farming; upstream development that replaces natural vegetation with paved asphalt; and construction of channels, levees, reservoirs change the flood cycle and often result in increases runoff, destruction of riparian habitat, and increased water pollution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arpetcleanerswarehouse.files.wordpress.com/2010/09/vic-flood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1" y="0"/>
            <a:ext cx="915114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304800"/>
            <a:ext cx="4191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urry Up" pitchFamily="2" charset="0"/>
              </a:rPr>
              <a:t>Effects of Floods</a:t>
            </a:r>
            <a:endParaRPr lang="en-US" dirty="0">
              <a:solidFill>
                <a:schemeClr val="bg1">
                  <a:lumMod val="95000"/>
                </a:schemeClr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475037"/>
            <a:ext cx="6705600" cy="3382963"/>
          </a:xfrm>
          <a:solidFill>
            <a:schemeClr val="accent6">
              <a:lumMod val="60000"/>
              <a:lumOff val="40000"/>
              <a:alpha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Floods destroy drainage systems causing raw sewage to spill out into bodies of water. </a:t>
            </a:r>
          </a:p>
          <a:p>
            <a:r>
              <a:rPr lang="en-US" dirty="0" smtClean="0"/>
              <a:t>Buildings can be destroyed which can lead to many toxic materials such as paint, pesticide and gasoline being released into the rivers, lakes, bays, and ocean, killing marine life.</a:t>
            </a:r>
          </a:p>
          <a:p>
            <a:r>
              <a:rPr lang="en-US" dirty="0" smtClean="0"/>
              <a:t>Floods cause significant amounts of erosion to coasts, leading to more frequent flooding if not repaired.</a:t>
            </a:r>
          </a:p>
          <a:p>
            <a:r>
              <a:rPr lang="en-US" dirty="0" smtClean="0"/>
              <a:t>Floods positively impact the environment by spreading sediment containing nutrients to topsoil.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1547</Words>
  <Application>Microsoft Office PowerPoint</Application>
  <PresentationFormat>On-screen Show (4:3)</PresentationFormat>
  <Paragraphs>210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Check Answers Here</vt:lpstr>
      <vt:lpstr>Natural Hazards</vt:lpstr>
      <vt:lpstr>Catastrophic Events</vt:lpstr>
      <vt:lpstr>Floods</vt:lpstr>
      <vt:lpstr>Floods</vt:lpstr>
      <vt:lpstr>Floods</vt:lpstr>
      <vt:lpstr>Environmental Impact of Floods</vt:lpstr>
      <vt:lpstr>Environmental Impact of Floods</vt:lpstr>
      <vt:lpstr>Effects of Floods</vt:lpstr>
      <vt:lpstr>Effects of a Flood on the Ecosystem</vt:lpstr>
      <vt:lpstr>Effects of a Flood on the Ecosystem</vt:lpstr>
      <vt:lpstr>How Flooding Affects Animal Breeding</vt:lpstr>
      <vt:lpstr>Animals</vt:lpstr>
      <vt:lpstr>Effects of Floods on Water-Based Ecosystems</vt:lpstr>
      <vt:lpstr>Effects of Floods on Water-Based Ecosystems</vt:lpstr>
      <vt:lpstr>Flood-Related Erosion</vt:lpstr>
      <vt:lpstr>Erosion</vt:lpstr>
      <vt:lpstr>Erosion</vt:lpstr>
      <vt:lpstr>Erosion</vt:lpstr>
      <vt:lpstr>Erosion</vt:lpstr>
      <vt:lpstr>Erosion</vt:lpstr>
      <vt:lpstr>Deposition</vt:lpstr>
      <vt:lpstr>PowerPoint Presentation</vt:lpstr>
      <vt:lpstr>Upper Course</vt:lpstr>
      <vt:lpstr>Middle Course</vt:lpstr>
      <vt:lpstr>Lower Course</vt:lpstr>
      <vt:lpstr>Weather Conditions Affect Water Flow</vt:lpstr>
      <vt:lpstr>If there are rocks in the river are they:</vt:lpstr>
      <vt:lpstr>Land Use:</vt:lpstr>
      <vt:lpstr>Dams</vt:lpstr>
    </vt:vector>
  </TitlesOfParts>
  <Company>College of Veterinary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FLOODS</dc:title>
  <dc:creator>L Johnson's Lab</dc:creator>
  <cp:lastModifiedBy>Ward, Michele</cp:lastModifiedBy>
  <cp:revision>46</cp:revision>
  <dcterms:created xsi:type="dcterms:W3CDTF">2011-06-07T17:35:31Z</dcterms:created>
  <dcterms:modified xsi:type="dcterms:W3CDTF">2012-01-24T21:27:42Z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1601267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