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58" r:id="rId3"/>
    <p:sldId id="261" r:id="rId4"/>
    <p:sldId id="262" r:id="rId5"/>
    <p:sldId id="259" r:id="rId6"/>
    <p:sldId id="263" r:id="rId7"/>
    <p:sldId id="273" r:id="rId8"/>
    <p:sldId id="282" r:id="rId9"/>
    <p:sldId id="266" r:id="rId10"/>
    <p:sldId id="272" r:id="rId11"/>
    <p:sldId id="267" r:id="rId12"/>
    <p:sldId id="268" r:id="rId13"/>
    <p:sldId id="269" r:id="rId14"/>
    <p:sldId id="270" r:id="rId15"/>
    <p:sldId id="271" r:id="rId16"/>
    <p:sldId id="277" r:id="rId17"/>
    <p:sldId id="279" r:id="rId18"/>
    <p:sldId id="284" r:id="rId19"/>
    <p:sldId id="283" r:id="rId20"/>
    <p:sldId id="264" r:id="rId21"/>
    <p:sldId id="274" r:id="rId22"/>
    <p:sldId id="265" r:id="rId23"/>
    <p:sldId id="275" r:id="rId24"/>
    <p:sldId id="276" r:id="rId25"/>
    <p:sldId id="281" r:id="rId26"/>
    <p:sldId id="280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65D9"/>
    <a:srgbClr val="EB9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BFA9DE-8859-4C07-ACB6-F17381B7EAC1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441586-A50D-4267-9DDE-64B7083714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s4B5PT9BR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loudoun.nvcc.edu/vetonline/vet111/reproduction/pslreproless.HTM" TargetMode="External"/><Relationship Id="rId2" Type="http://schemas.openxmlformats.org/officeDocument/2006/relationships/hyperlink" Target="http://e.hormone.tulane.edu/learning/estrogen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7999">
              <a:srgbClr val="E965D9"/>
            </a:gs>
            <a:gs pos="36000">
              <a:srgbClr val="EB9DDA"/>
            </a:gs>
            <a:gs pos="61000">
              <a:schemeClr val="accent2">
                <a:lumMod val="40000"/>
                <a:lumOff val="60000"/>
              </a:schemeClr>
            </a:gs>
            <a:gs pos="82001">
              <a:schemeClr val="accent1">
                <a:lumMod val="20000"/>
                <a:lumOff val="8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ZndnucGRWs0/TIbQWJkLdUI/AAAAAAAAHKU/60nJ3iDgEuE/s1600/Sheep+plus+bab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4133272" cy="557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c.allpostersimages.com/images/P-473-488-90/61/6164/FEUG100Z/posters/aso-fujita-mare-and-foal-running-in-field-urakawa-hokkaido-jap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72" y="3651827"/>
            <a:ext cx="4523797" cy="3231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.bp.blogspot.com/_WtnEJZGWwX8/TUPLUTt4pUI/AAAAAAAABpI/ywlDI_L5EY0/s1600/mama_cow_and_baby_from_book-reduced_f0cd_ekh0-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-76200"/>
            <a:ext cx="5033817" cy="372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lh5.ggpht.com/-SID6v-te4g0/T9tVKLW5VeI/AAAAAAAAFNU/QtPx6cZWFxs/Sowing%252520the%252520Seeds%252520of%252520Lov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6" y="3651827"/>
            <a:ext cx="4643292" cy="320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6134" y="2967335"/>
            <a:ext cx="8231741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 Reproduction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50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agrovetmarket.com/Library/Others/opening_cerv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3962400" cy="288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Uterus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Location: Between the Oviduct and the Cervix</a:t>
            </a:r>
          </a:p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Sperm transport</a:t>
            </a:r>
          </a:p>
          <a:p>
            <a:pPr lvl="1"/>
            <a:r>
              <a:rPr lang="en-US" dirty="0" smtClean="0"/>
              <a:t>Control of follicle growth cycles</a:t>
            </a:r>
          </a:p>
          <a:p>
            <a:pPr lvl="1"/>
            <a:r>
              <a:rPr lang="en-US" dirty="0" smtClean="0"/>
              <a:t>House and grow the embryo</a:t>
            </a:r>
          </a:p>
          <a:p>
            <a:pPr lvl="1"/>
            <a:r>
              <a:rPr lang="en-US" dirty="0" smtClean="0"/>
              <a:t>Expulsion of the fetus</a:t>
            </a:r>
          </a:p>
          <a:p>
            <a:r>
              <a:rPr lang="en-US" dirty="0" smtClean="0"/>
              <a:t>Consists of:</a:t>
            </a:r>
          </a:p>
          <a:p>
            <a:pPr lvl="1"/>
            <a:r>
              <a:rPr lang="en-US" dirty="0" smtClean="0"/>
              <a:t>Body and two uterine horns</a:t>
            </a:r>
          </a:p>
          <a:p>
            <a:r>
              <a:rPr lang="en-US" dirty="0" smtClean="0"/>
              <a:t>Types of Uterine Horns</a:t>
            </a:r>
          </a:p>
          <a:p>
            <a:pPr lvl="1"/>
            <a:r>
              <a:rPr lang="en-US" dirty="0" smtClean="0"/>
              <a:t>Simplex</a:t>
            </a:r>
          </a:p>
          <a:p>
            <a:pPr lvl="1"/>
            <a:r>
              <a:rPr lang="en-US" dirty="0" smtClean="0"/>
              <a:t>Duplex</a:t>
            </a:r>
          </a:p>
          <a:p>
            <a:pPr lvl="1"/>
            <a:r>
              <a:rPr lang="en-US" dirty="0" err="1" smtClean="0"/>
              <a:t>Bicornuate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639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Uterine Horns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3 different types:</a:t>
            </a:r>
          </a:p>
          <a:p>
            <a:pPr lvl="1"/>
            <a:r>
              <a:rPr lang="en-US" b="1" u="sng" dirty="0" smtClean="0"/>
              <a:t>Simplex</a:t>
            </a:r>
          </a:p>
          <a:p>
            <a:pPr lvl="2"/>
            <a:r>
              <a:rPr lang="en-US" dirty="0" smtClean="0"/>
              <a:t>Uterine body has </a:t>
            </a:r>
            <a:r>
              <a:rPr lang="en-US" b="1" dirty="0" smtClean="0"/>
              <a:t>NO</a:t>
            </a:r>
            <a:r>
              <a:rPr lang="en-US" dirty="0" smtClean="0"/>
              <a:t> uterine horns</a:t>
            </a:r>
          </a:p>
          <a:p>
            <a:pPr lvl="2"/>
            <a:r>
              <a:rPr lang="en-US" dirty="0" smtClean="0"/>
              <a:t>Example: primates and humans</a:t>
            </a:r>
          </a:p>
          <a:p>
            <a:pPr lvl="1"/>
            <a:r>
              <a:rPr lang="en-US" b="1" u="sng" dirty="0" smtClean="0"/>
              <a:t>Duplex</a:t>
            </a:r>
          </a:p>
          <a:p>
            <a:pPr lvl="2"/>
            <a:r>
              <a:rPr lang="en-US" b="1" dirty="0" smtClean="0"/>
              <a:t>Two cervices </a:t>
            </a:r>
            <a:r>
              <a:rPr lang="en-US" dirty="0" smtClean="0"/>
              <a:t>that form into two uterine bodies and two uterine horns</a:t>
            </a:r>
          </a:p>
          <a:p>
            <a:pPr lvl="2"/>
            <a:r>
              <a:rPr lang="en-US" dirty="0" smtClean="0"/>
              <a:t>Example: marsupials and rabbits</a:t>
            </a:r>
          </a:p>
          <a:p>
            <a:pPr lvl="1"/>
            <a:r>
              <a:rPr lang="en-US" b="1" u="sng" dirty="0" err="1" smtClean="0"/>
              <a:t>Bicornuate</a:t>
            </a:r>
            <a:endParaRPr lang="en-US" b="1" u="sng" dirty="0" smtClean="0"/>
          </a:p>
          <a:p>
            <a:pPr lvl="2"/>
            <a:r>
              <a:rPr lang="en-US" b="1" dirty="0" smtClean="0"/>
              <a:t>Two uterine horns</a:t>
            </a:r>
          </a:p>
          <a:p>
            <a:pPr lvl="2"/>
            <a:r>
              <a:rPr lang="en-US" dirty="0" smtClean="0"/>
              <a:t>Depending on the species will either have poorly developed uterine horns or highly developed horns</a:t>
            </a:r>
          </a:p>
          <a:p>
            <a:pPr lvl="2"/>
            <a:r>
              <a:rPr lang="en-US" dirty="0" smtClean="0"/>
              <a:t>Development depends on litter size</a:t>
            </a:r>
          </a:p>
          <a:p>
            <a:pPr lvl="3"/>
            <a:r>
              <a:rPr lang="en-US" u="sng" dirty="0" smtClean="0"/>
              <a:t>Larger</a:t>
            </a:r>
            <a:r>
              <a:rPr lang="en-US" dirty="0" smtClean="0"/>
              <a:t> the litters the longer and </a:t>
            </a:r>
            <a:r>
              <a:rPr lang="en-US" u="sng" dirty="0" smtClean="0"/>
              <a:t>more</a:t>
            </a:r>
            <a:r>
              <a:rPr lang="en-US" dirty="0" smtClean="0"/>
              <a:t> developed the uterine horns</a:t>
            </a:r>
          </a:p>
          <a:p>
            <a:pPr lvl="3"/>
            <a:r>
              <a:rPr lang="en-US" u="sng" dirty="0" smtClean="0"/>
              <a:t>Smaller</a:t>
            </a:r>
            <a:r>
              <a:rPr lang="en-US" dirty="0" smtClean="0"/>
              <a:t> the litters the shorter and </a:t>
            </a:r>
            <a:r>
              <a:rPr lang="en-US" u="sng" dirty="0" smtClean="0"/>
              <a:t>less</a:t>
            </a:r>
            <a:r>
              <a:rPr lang="en-US" dirty="0" smtClean="0"/>
              <a:t> developed the uterine horns</a:t>
            </a:r>
          </a:p>
          <a:p>
            <a:pPr lvl="2"/>
            <a:r>
              <a:rPr lang="en-US" dirty="0" smtClean="0"/>
              <a:t>Example: ALL Livestock</a:t>
            </a:r>
          </a:p>
          <a:p>
            <a:pPr lvl="2"/>
            <a:r>
              <a:rPr lang="en-US" dirty="0" smtClean="0"/>
              <a:t>Sow, Bitch, Queen: </a:t>
            </a:r>
            <a:r>
              <a:rPr lang="en-US" u="sng" dirty="0" smtClean="0"/>
              <a:t>Highly Developed </a:t>
            </a:r>
            <a:r>
              <a:rPr lang="en-US" dirty="0" smtClean="0"/>
              <a:t>Uterine Horns</a:t>
            </a:r>
          </a:p>
          <a:p>
            <a:pPr lvl="2"/>
            <a:r>
              <a:rPr lang="en-US" dirty="0" smtClean="0"/>
              <a:t>Cow, Ewe, Mare: </a:t>
            </a:r>
            <a:r>
              <a:rPr lang="en-US" u="sng" dirty="0" smtClean="0"/>
              <a:t>Poorly Developed </a:t>
            </a:r>
            <a:r>
              <a:rPr lang="en-US" dirty="0" smtClean="0"/>
              <a:t>Uterine horns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52400"/>
            <a:ext cx="418147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7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"/>
            <a:ext cx="8229600" cy="1143000"/>
          </a:xfrm>
        </p:spPr>
        <p:txBody>
          <a:bodyPr/>
          <a:lstStyle/>
          <a:p>
            <a:r>
              <a:rPr lang="en-US" dirty="0" smtClean="0"/>
              <a:t>Uterine Horn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7010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ft Arrow 3"/>
          <p:cNvSpPr/>
          <p:nvPr/>
        </p:nvSpPr>
        <p:spPr>
          <a:xfrm>
            <a:off x="4933950" y="3611145"/>
            <a:ext cx="161925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83218" y="3632368"/>
            <a:ext cx="2000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Uterine Body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590800"/>
            <a:ext cx="136929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Oviduct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2743200" y="2400300"/>
            <a:ext cx="533400" cy="762000"/>
          </a:xfrm>
          <a:prstGeom prst="lef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917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Uterine Horn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39606"/>
            <a:ext cx="6553200" cy="529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828800" y="3048000"/>
            <a:ext cx="914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7345" y="3172125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Cervix 1</a:t>
            </a:r>
            <a:endParaRPr lang="en-US" sz="1600" b="1" dirty="0"/>
          </a:p>
        </p:txBody>
      </p:sp>
      <p:sp>
        <p:nvSpPr>
          <p:cNvPr id="7" name="Left Arrow 6"/>
          <p:cNvSpPr/>
          <p:nvPr/>
        </p:nvSpPr>
        <p:spPr>
          <a:xfrm>
            <a:off x="3505200" y="3218292"/>
            <a:ext cx="461682" cy="2923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3435" y="3218292"/>
            <a:ext cx="167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Cervix 2</a:t>
            </a:r>
            <a:endParaRPr lang="en-US" sz="1400" b="1" dirty="0"/>
          </a:p>
        </p:txBody>
      </p:sp>
      <p:sp>
        <p:nvSpPr>
          <p:cNvPr id="9" name="Left Arrow 8"/>
          <p:cNvSpPr/>
          <p:nvPr/>
        </p:nvSpPr>
        <p:spPr>
          <a:xfrm>
            <a:off x="5950527" y="4811486"/>
            <a:ext cx="8382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029200" y="4754914"/>
            <a:ext cx="609600" cy="419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781800" y="481148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Cervix 2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44976" y="4754914"/>
            <a:ext cx="1750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Cervix 1</a:t>
            </a:r>
            <a:endParaRPr lang="en-US" sz="1600" b="1" dirty="0"/>
          </a:p>
        </p:txBody>
      </p:sp>
      <p:sp>
        <p:nvSpPr>
          <p:cNvPr id="3" name="Left Arrow 2"/>
          <p:cNvSpPr/>
          <p:nvPr/>
        </p:nvSpPr>
        <p:spPr>
          <a:xfrm>
            <a:off x="6591300" y="3604776"/>
            <a:ext cx="685800" cy="3296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77100" y="3618346"/>
            <a:ext cx="158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Uterine Body</a:t>
            </a:r>
            <a:endParaRPr lang="en-US" sz="1600" dirty="0"/>
          </a:p>
        </p:txBody>
      </p:sp>
      <p:sp>
        <p:nvSpPr>
          <p:cNvPr id="13" name="Right Brace 12"/>
          <p:cNvSpPr/>
          <p:nvPr/>
        </p:nvSpPr>
        <p:spPr>
          <a:xfrm>
            <a:off x="6883400" y="2089666"/>
            <a:ext cx="685800" cy="838200"/>
          </a:xfrm>
          <a:prstGeom prst="righ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6200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Oviduct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4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 animBg="1"/>
      <p:bldP spid="11" grpId="0"/>
      <p:bldP spid="12" grpId="0"/>
      <p:bldP spid="3" grpId="0" animBg="1"/>
      <p:bldP spid="4" grpId="0"/>
      <p:bldP spid="13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Uterine Horn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42889"/>
            <a:ext cx="4273246" cy="365781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412" y="1942889"/>
            <a:ext cx="4457700" cy="3657811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0834" y="1075326"/>
            <a:ext cx="3984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 Uterine Horns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0" y="4782349"/>
            <a:ext cx="1773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Uterine Horn 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8229600" y="3018043"/>
            <a:ext cx="533400" cy="1630157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5984485" y="4343400"/>
            <a:ext cx="304800" cy="53340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64018" y="4471600"/>
            <a:ext cx="772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Oviduct</a:t>
            </a:r>
            <a:endParaRPr lang="en-US" sz="1200" dirty="0"/>
          </a:p>
        </p:txBody>
      </p:sp>
      <p:sp>
        <p:nvSpPr>
          <p:cNvPr id="13" name="Right Arrow 12"/>
          <p:cNvSpPr/>
          <p:nvPr/>
        </p:nvSpPr>
        <p:spPr>
          <a:xfrm>
            <a:off x="914400" y="4471600"/>
            <a:ext cx="381000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0873" y="437230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Cervix</a:t>
            </a:r>
            <a:endParaRPr lang="en-US" sz="1400" dirty="0"/>
          </a:p>
        </p:txBody>
      </p:sp>
      <p:sp>
        <p:nvSpPr>
          <p:cNvPr id="16" name="Left Arrow 15"/>
          <p:cNvSpPr/>
          <p:nvPr/>
        </p:nvSpPr>
        <p:spPr>
          <a:xfrm>
            <a:off x="1600200" y="3886200"/>
            <a:ext cx="4572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57400" y="383312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Uterine Body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3330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7" grpId="0" animBg="1"/>
      <p:bldP spid="9" grpId="0" animBg="1"/>
      <p:bldP spid="10" grpId="0"/>
      <p:bldP spid="13" grpId="0" animBg="1"/>
      <p:bldP spid="14" grpId="0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Reproduction Video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Female Reproduction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Hormones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hormone?</a:t>
            </a:r>
          </a:p>
          <a:p>
            <a:pPr lvl="1"/>
            <a:r>
              <a:rPr lang="en-US" dirty="0" smtClean="0"/>
              <a:t>Definition: a chemical messenger that travels to specific organs and prompts a specific response from the organ</a:t>
            </a:r>
          </a:p>
          <a:p>
            <a:pPr lvl="1"/>
            <a:r>
              <a:rPr lang="en-US" dirty="0" smtClean="0"/>
              <a:t>Characteristics of Hormones:</a:t>
            </a:r>
          </a:p>
          <a:p>
            <a:pPr lvl="2"/>
            <a:r>
              <a:rPr lang="en-US" dirty="0" smtClean="0"/>
              <a:t>Low amounts are secreted</a:t>
            </a:r>
          </a:p>
          <a:p>
            <a:pPr lvl="1"/>
            <a:r>
              <a:rPr lang="en-US" dirty="0" smtClean="0"/>
              <a:t>Important Hormones:</a:t>
            </a:r>
          </a:p>
          <a:p>
            <a:pPr lvl="2"/>
            <a:r>
              <a:rPr lang="en-US" dirty="0" smtClean="0"/>
              <a:t>Estrogen</a:t>
            </a:r>
          </a:p>
          <a:p>
            <a:pPr lvl="2"/>
            <a:r>
              <a:rPr lang="en-US" dirty="0" smtClean="0"/>
              <a:t>Progesterone</a:t>
            </a:r>
          </a:p>
          <a:p>
            <a:pPr lvl="2"/>
            <a:r>
              <a:rPr lang="en-US" dirty="0" smtClean="0"/>
              <a:t>Follicle Stimulating Hormone (FSH)</a:t>
            </a:r>
          </a:p>
          <a:p>
            <a:pPr lvl="2"/>
            <a:r>
              <a:rPr lang="en-US" dirty="0" smtClean="0"/>
              <a:t>Luteinizing Hormone (LH)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589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Hormones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Estrogen</a:t>
            </a:r>
          </a:p>
          <a:p>
            <a:pPr lvl="1"/>
            <a:r>
              <a:rPr lang="en-US" dirty="0"/>
              <a:t>Produced by: Ovary (Follicle)</a:t>
            </a:r>
          </a:p>
          <a:p>
            <a:pPr lvl="1"/>
            <a:r>
              <a:rPr lang="en-US" dirty="0"/>
              <a:t>Function:</a:t>
            </a:r>
          </a:p>
          <a:p>
            <a:pPr lvl="2"/>
            <a:r>
              <a:rPr lang="en-US" dirty="0" smtClean="0"/>
              <a:t>Regulate reproductive cycling</a:t>
            </a:r>
            <a:endParaRPr lang="en-US" dirty="0"/>
          </a:p>
          <a:p>
            <a:pPr lvl="2"/>
            <a:r>
              <a:rPr lang="en-US" dirty="0"/>
              <a:t>Behavioral displays during estrus</a:t>
            </a:r>
          </a:p>
          <a:p>
            <a:r>
              <a:rPr lang="en-US" dirty="0"/>
              <a:t>Progesterone</a:t>
            </a:r>
          </a:p>
          <a:p>
            <a:pPr lvl="1"/>
            <a:r>
              <a:rPr lang="en-US" dirty="0"/>
              <a:t>Produced By: Ovary (Corpus </a:t>
            </a:r>
            <a:r>
              <a:rPr lang="en-US" dirty="0" err="1"/>
              <a:t>Luteum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Function:</a:t>
            </a:r>
          </a:p>
          <a:p>
            <a:pPr lvl="2"/>
            <a:r>
              <a:rPr lang="en-US" dirty="0"/>
              <a:t>Essential for the maintenance of pregnancy</a:t>
            </a:r>
          </a:p>
          <a:p>
            <a:r>
              <a:rPr lang="en-US" dirty="0"/>
              <a:t>Follicular Stimulating Hormone (FSH)</a:t>
            </a:r>
          </a:p>
          <a:p>
            <a:pPr lvl="1"/>
            <a:r>
              <a:rPr lang="en-US" dirty="0"/>
              <a:t>Produced by: Anterior Pituitary in the brain</a:t>
            </a:r>
          </a:p>
          <a:p>
            <a:pPr lvl="1"/>
            <a:r>
              <a:rPr lang="en-US" dirty="0"/>
              <a:t>Function:</a:t>
            </a:r>
          </a:p>
          <a:p>
            <a:pPr lvl="2"/>
            <a:r>
              <a:rPr lang="en-US" dirty="0"/>
              <a:t>Causes follicular growth in the </a:t>
            </a:r>
            <a:r>
              <a:rPr lang="en-US" dirty="0" smtClean="0"/>
              <a:t>ovary</a:t>
            </a:r>
            <a:endParaRPr lang="en-US" dirty="0"/>
          </a:p>
          <a:p>
            <a:r>
              <a:rPr lang="en-US" dirty="0"/>
              <a:t>Luteinizing Hormone (LH)</a:t>
            </a:r>
          </a:p>
          <a:p>
            <a:pPr lvl="1"/>
            <a:r>
              <a:rPr lang="en-US" dirty="0"/>
              <a:t>Produced by: Anterior Pituitary in the brain</a:t>
            </a:r>
          </a:p>
          <a:p>
            <a:pPr lvl="1"/>
            <a:r>
              <a:rPr lang="en-US" dirty="0"/>
              <a:t>Function: </a:t>
            </a:r>
          </a:p>
          <a:p>
            <a:pPr lvl="2"/>
            <a:r>
              <a:rPr lang="en-US" dirty="0"/>
              <a:t>Responsible for causing </a:t>
            </a:r>
            <a:r>
              <a:rPr lang="en-US" dirty="0" smtClean="0"/>
              <a:t>ovulation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timulating </a:t>
            </a:r>
            <a:r>
              <a:rPr lang="en-US" dirty="0"/>
              <a:t>the Corpus </a:t>
            </a:r>
            <a:r>
              <a:rPr lang="en-US" dirty="0" err="1"/>
              <a:t>Luteum</a:t>
            </a:r>
            <a:r>
              <a:rPr lang="en-US" dirty="0"/>
              <a:t>(Follicle stage) to secrete </a:t>
            </a:r>
            <a:r>
              <a:rPr lang="en-US" dirty="0" smtClean="0"/>
              <a:t>progesterone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 descr="http://www.medclient.com/wp-content/uploads/2012/03/cattl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"/>
            <a:ext cx="3654531" cy="257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2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439" y="1752600"/>
            <a:ext cx="5374669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Estrous Cycle: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8737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Follicular Phase:</a:t>
            </a:r>
          </a:p>
          <a:p>
            <a:pPr lvl="1"/>
            <a:r>
              <a:rPr lang="en-US" dirty="0" err="1"/>
              <a:t>Proestrus</a:t>
            </a:r>
            <a:r>
              <a:rPr lang="en-US" dirty="0"/>
              <a:t> and Estrus</a:t>
            </a:r>
          </a:p>
          <a:p>
            <a:pPr lvl="1"/>
            <a:r>
              <a:rPr lang="en-US" dirty="0"/>
              <a:t>Ends at the time of ovulation</a:t>
            </a:r>
          </a:p>
          <a:p>
            <a:pPr lvl="1"/>
            <a:r>
              <a:rPr lang="en-US" dirty="0"/>
              <a:t>Peak </a:t>
            </a:r>
            <a:r>
              <a:rPr lang="en-US" dirty="0" smtClean="0"/>
              <a:t>Estrogen</a:t>
            </a:r>
            <a:endParaRPr lang="en-US" dirty="0"/>
          </a:p>
          <a:p>
            <a:r>
              <a:rPr lang="en-US" dirty="0"/>
              <a:t>Luteal Phase</a:t>
            </a:r>
          </a:p>
          <a:p>
            <a:pPr lvl="1"/>
            <a:r>
              <a:rPr lang="en-US" dirty="0" err="1"/>
              <a:t>Diestrus</a:t>
            </a:r>
            <a:r>
              <a:rPr lang="en-US" dirty="0"/>
              <a:t> and </a:t>
            </a:r>
            <a:r>
              <a:rPr lang="en-US" dirty="0" err="1"/>
              <a:t>Metestrus</a:t>
            </a:r>
            <a:endParaRPr lang="en-US" dirty="0"/>
          </a:p>
          <a:p>
            <a:pPr lvl="1"/>
            <a:r>
              <a:rPr lang="en-US" dirty="0"/>
              <a:t>Starts at the beginning of ovulation</a:t>
            </a:r>
          </a:p>
          <a:p>
            <a:pPr lvl="1"/>
            <a:r>
              <a:rPr lang="en-US" dirty="0"/>
              <a:t>Peak </a:t>
            </a:r>
            <a:r>
              <a:rPr lang="en-US" dirty="0" smtClean="0"/>
              <a:t>Progesterone</a:t>
            </a:r>
          </a:p>
          <a:p>
            <a:r>
              <a:rPr lang="en-US" dirty="0" err="1"/>
              <a:t>Luteolysis</a:t>
            </a:r>
            <a:r>
              <a:rPr lang="en-US" dirty="0"/>
              <a:t>: Dying of the Corpus </a:t>
            </a:r>
            <a:r>
              <a:rPr lang="en-US" dirty="0" err="1" smtClean="0"/>
              <a:t>Luteum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5024627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4 </a:t>
            </a:r>
            <a:r>
              <a:rPr lang="en-US" dirty="0" smtClean="0"/>
              <a:t>= Progesterone</a:t>
            </a:r>
          </a:p>
          <a:p>
            <a:r>
              <a:rPr lang="en-US" dirty="0" smtClean="0"/>
              <a:t>E</a:t>
            </a:r>
            <a:r>
              <a:rPr lang="en-US" baseline="-25000" dirty="0" smtClean="0"/>
              <a:t>2 </a:t>
            </a:r>
            <a:r>
              <a:rPr lang="en-US" dirty="0" smtClean="0"/>
              <a:t>= Estrogen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917" y="3276600"/>
            <a:ext cx="4752206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r>
              <a:rPr lang="en-US" dirty="0" smtClean="0"/>
              <a:t>Estr</a:t>
            </a:r>
            <a:r>
              <a:rPr lang="en-US" b="1" dirty="0" smtClean="0"/>
              <a:t>ous</a:t>
            </a:r>
            <a:r>
              <a:rPr lang="en-US" dirty="0" smtClean="0"/>
              <a:t> vs. </a:t>
            </a:r>
            <a:r>
              <a:rPr lang="en-US" b="1" dirty="0" smtClean="0"/>
              <a:t>Estrus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Estr</a:t>
            </a:r>
            <a:r>
              <a:rPr lang="en-US" dirty="0" smtClean="0">
                <a:solidFill>
                  <a:srgbClr val="0070C0"/>
                </a:solidFill>
              </a:rPr>
              <a:t>ous</a:t>
            </a:r>
            <a:r>
              <a:rPr lang="en-US" dirty="0"/>
              <a:t>: the entire cycle that </a:t>
            </a:r>
            <a:r>
              <a:rPr lang="en-US" dirty="0" smtClean="0"/>
              <a:t>occur between when </a:t>
            </a:r>
            <a:r>
              <a:rPr lang="en-US" dirty="0"/>
              <a:t>the animal </a:t>
            </a:r>
            <a:r>
              <a:rPr lang="en-US" dirty="0" smtClean="0"/>
              <a:t>goes into heat and ovulation.</a:t>
            </a:r>
            <a:endParaRPr lang="en-US" dirty="0"/>
          </a:p>
          <a:p>
            <a:r>
              <a:rPr lang="en-US" dirty="0"/>
              <a:t>Estr</a:t>
            </a:r>
            <a:r>
              <a:rPr lang="en-US" dirty="0">
                <a:solidFill>
                  <a:srgbClr val="0070C0"/>
                </a:solidFill>
              </a:rPr>
              <a:t>us</a:t>
            </a:r>
            <a:r>
              <a:rPr lang="en-US" dirty="0"/>
              <a:t>: the period of standing heat. The female is sexually receptive to the male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Luteal Phase:</a:t>
            </a:r>
          </a:p>
          <a:p>
            <a:pPr lvl="1"/>
            <a:r>
              <a:rPr lang="en-US" dirty="0" err="1" smtClean="0"/>
              <a:t>Diestrus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Peak Progesterone Production</a:t>
            </a:r>
          </a:p>
          <a:p>
            <a:pPr lvl="1"/>
            <a:r>
              <a:rPr lang="en-US" dirty="0" err="1" smtClean="0"/>
              <a:t>Proestrus</a:t>
            </a:r>
            <a:endParaRPr lang="en-US" dirty="0" smtClean="0"/>
          </a:p>
          <a:p>
            <a:pPr lvl="2"/>
            <a:r>
              <a:rPr lang="en-US" dirty="0" smtClean="0"/>
              <a:t>Formation of follicles</a:t>
            </a:r>
          </a:p>
          <a:p>
            <a:r>
              <a:rPr lang="en-US" dirty="0" smtClean="0"/>
              <a:t>Follicular Phase:</a:t>
            </a:r>
          </a:p>
          <a:p>
            <a:pPr lvl="1"/>
            <a:r>
              <a:rPr lang="en-US" dirty="0" smtClean="0"/>
              <a:t>Estrus</a:t>
            </a:r>
          </a:p>
          <a:p>
            <a:pPr lvl="2"/>
            <a:r>
              <a:rPr lang="en-US" dirty="0" smtClean="0"/>
              <a:t>Sexual receptivity</a:t>
            </a:r>
          </a:p>
          <a:p>
            <a:pPr lvl="2"/>
            <a:r>
              <a:rPr lang="en-US" dirty="0" smtClean="0"/>
              <a:t>Peak Estrogen secretion</a:t>
            </a:r>
          </a:p>
          <a:p>
            <a:pPr lvl="1"/>
            <a:r>
              <a:rPr lang="en-US" dirty="0" err="1" smtClean="0"/>
              <a:t>Metestrus</a:t>
            </a:r>
            <a:endParaRPr lang="en-US" dirty="0" smtClean="0"/>
          </a:p>
          <a:p>
            <a:pPr lvl="2"/>
            <a:r>
              <a:rPr lang="en-US" dirty="0" smtClean="0"/>
              <a:t>Corpus </a:t>
            </a:r>
            <a:r>
              <a:rPr lang="en-US" dirty="0" err="1" smtClean="0"/>
              <a:t>Luteum</a:t>
            </a:r>
            <a:r>
              <a:rPr lang="en-US" dirty="0" smtClean="0"/>
              <a:t> Formation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87020" y="2960255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4 </a:t>
            </a:r>
            <a:r>
              <a:rPr lang="en-US" sz="1200" dirty="0" smtClean="0"/>
              <a:t>= Progesterone</a:t>
            </a:r>
          </a:p>
          <a:p>
            <a:r>
              <a:rPr lang="en-US" sz="1200" dirty="0" smtClean="0"/>
              <a:t>E</a:t>
            </a:r>
            <a:r>
              <a:rPr lang="en-US" sz="1200" baseline="-25000" dirty="0" smtClean="0"/>
              <a:t>2 </a:t>
            </a:r>
            <a:r>
              <a:rPr lang="en-US" sz="1200" dirty="0" smtClean="0"/>
              <a:t>= Estrogen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6701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Reproduction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Job of the female reproduction system:</a:t>
            </a:r>
          </a:p>
          <a:p>
            <a:pPr lvl="1"/>
            <a:r>
              <a:rPr lang="en-US" dirty="0" smtClean="0"/>
              <a:t>Produce an fertile egg</a:t>
            </a:r>
          </a:p>
          <a:p>
            <a:pPr lvl="1"/>
            <a:r>
              <a:rPr lang="en-US" dirty="0"/>
              <a:t>Produce hormones</a:t>
            </a:r>
          </a:p>
          <a:p>
            <a:pPr lvl="1"/>
            <a:r>
              <a:rPr lang="en-US" dirty="0" smtClean="0"/>
              <a:t>Reset the ovulation cycle</a:t>
            </a:r>
          </a:p>
          <a:p>
            <a:pPr lvl="1"/>
            <a:r>
              <a:rPr lang="en-US" dirty="0" smtClean="0"/>
              <a:t>Transport the egg and sperm to the site of fertilization</a:t>
            </a:r>
          </a:p>
          <a:p>
            <a:pPr lvl="1"/>
            <a:r>
              <a:rPr lang="en-US" dirty="0" smtClean="0"/>
              <a:t>House, protect, and grow a fetus and placenta</a:t>
            </a:r>
          </a:p>
          <a:p>
            <a:pPr lvl="1"/>
            <a:r>
              <a:rPr lang="en-US" dirty="0" smtClean="0"/>
              <a:t>Birthing of the fetus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72000"/>
            <a:ext cx="42672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78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125" y="2971800"/>
            <a:ext cx="33851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Location: Connected to the oviduct</a:t>
            </a:r>
          </a:p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Storage site of the immature follicles</a:t>
            </a:r>
          </a:p>
          <a:p>
            <a:pPr lvl="1"/>
            <a:r>
              <a:rPr lang="en-US" dirty="0" smtClean="0"/>
              <a:t>Produce the </a:t>
            </a:r>
            <a:r>
              <a:rPr lang="en-US" dirty="0" err="1" smtClean="0"/>
              <a:t>ooctye</a:t>
            </a:r>
            <a:r>
              <a:rPr lang="en-US" dirty="0" smtClean="0"/>
              <a:t>(egg)</a:t>
            </a:r>
          </a:p>
          <a:p>
            <a:pPr lvl="1"/>
            <a:r>
              <a:rPr lang="en-US" dirty="0" smtClean="0"/>
              <a:t>Produce hormones:</a:t>
            </a:r>
          </a:p>
          <a:p>
            <a:pPr lvl="2"/>
            <a:r>
              <a:rPr lang="en-US" dirty="0" smtClean="0"/>
              <a:t>Estrogen</a:t>
            </a:r>
          </a:p>
          <a:p>
            <a:pPr lvl="2"/>
            <a:r>
              <a:rPr lang="en-US" dirty="0" smtClean="0"/>
              <a:t>Progesterone</a:t>
            </a:r>
          </a:p>
          <a:p>
            <a:r>
              <a:rPr lang="en-US" dirty="0" smtClean="0"/>
              <a:t>Follicle:</a:t>
            </a:r>
          </a:p>
          <a:p>
            <a:pPr lvl="1"/>
            <a:r>
              <a:rPr lang="en-US" dirty="0" smtClean="0"/>
              <a:t>The follicle is produced in the Ovary</a:t>
            </a:r>
          </a:p>
          <a:p>
            <a:pPr lvl="1"/>
            <a:r>
              <a:rPr lang="en-US" dirty="0" smtClean="0"/>
              <a:t>Houses the egg until ovulation.</a:t>
            </a:r>
          </a:p>
          <a:p>
            <a:r>
              <a:rPr lang="en-US" dirty="0" smtClean="0"/>
              <a:t>Species Difference:</a:t>
            </a:r>
          </a:p>
          <a:p>
            <a:pPr lvl="1"/>
            <a:r>
              <a:rPr lang="en-US" dirty="0" smtClean="0"/>
              <a:t>Horse:</a:t>
            </a:r>
          </a:p>
          <a:p>
            <a:pPr lvl="2"/>
            <a:r>
              <a:rPr lang="en-US" dirty="0" smtClean="0"/>
              <a:t>The horse will ovulate in the same place every cycle</a:t>
            </a:r>
          </a:p>
          <a:p>
            <a:pPr lvl="2"/>
            <a:r>
              <a:rPr lang="en-US" dirty="0" smtClean="0"/>
              <a:t>The horses ovary has an </a:t>
            </a:r>
            <a:r>
              <a:rPr lang="en-US" b="1" dirty="0" smtClean="0"/>
              <a:t>Ovarian Fossa </a:t>
            </a:r>
            <a:r>
              <a:rPr lang="en-US" dirty="0" smtClean="0"/>
              <a:t>which is the </a:t>
            </a:r>
            <a:r>
              <a:rPr lang="en-US" dirty="0"/>
              <a:t>spot of ovulation in the mare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493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Follicle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7467600" cy="4092377"/>
          </a:xfrm>
        </p:spPr>
        <p:txBody>
          <a:bodyPr/>
          <a:lstStyle/>
          <a:p>
            <a:r>
              <a:rPr lang="en-US" b="1" dirty="0"/>
              <a:t>Ovulation: </a:t>
            </a:r>
            <a:r>
              <a:rPr lang="en-US" dirty="0"/>
              <a:t>Occurs when the egg is released from the follicle to be fertilized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Foliculogenesis</a:t>
            </a:r>
            <a:r>
              <a:rPr lang="en-US" b="1" dirty="0"/>
              <a:t>: </a:t>
            </a:r>
            <a:r>
              <a:rPr lang="en-US" dirty="0"/>
              <a:t>Process where immature follicles develop into mature follicles</a:t>
            </a:r>
          </a:p>
          <a:p>
            <a:r>
              <a:rPr lang="en-US" dirty="0" smtClean="0"/>
              <a:t>Follicle Description:</a:t>
            </a:r>
          </a:p>
          <a:p>
            <a:pPr lvl="1"/>
            <a:r>
              <a:rPr lang="en-US" dirty="0"/>
              <a:t>Every female is born with a certain amount of eggs or oocytes that are stored in the ovary</a:t>
            </a:r>
          </a:p>
          <a:p>
            <a:pPr lvl="1"/>
            <a:r>
              <a:rPr lang="en-US" dirty="0" smtClean="0"/>
              <a:t>The follicle </a:t>
            </a:r>
            <a:r>
              <a:rPr lang="en-US" dirty="0"/>
              <a:t>is produced by the ovary </a:t>
            </a:r>
            <a:endParaRPr lang="en-US" dirty="0" smtClean="0"/>
          </a:p>
          <a:p>
            <a:pPr lvl="1"/>
            <a:r>
              <a:rPr lang="en-US" dirty="0" smtClean="0"/>
              <a:t>Each follicle contains 1 egg or oocyte</a:t>
            </a:r>
          </a:p>
          <a:p>
            <a:pPr lvl="1"/>
            <a:r>
              <a:rPr lang="en-US" dirty="0" smtClean="0"/>
              <a:t>The follicle produces estrogen</a:t>
            </a:r>
          </a:p>
          <a:p>
            <a:endParaRPr lang="en-US" dirty="0"/>
          </a:p>
        </p:txBody>
      </p:sp>
      <p:pic>
        <p:nvPicPr>
          <p:cNvPr id="4" name="Picture 2" descr="http://agroeducation.com/home/wp-content/uploads/2011/08/f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763151"/>
            <a:ext cx="3124200" cy="194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89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rmalpani.com/images/13a_ovarianfolli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036" y="1905000"/>
            <a:ext cx="4114799" cy="3240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Follicle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Stages of </a:t>
            </a:r>
            <a:r>
              <a:rPr lang="en-US" b="1" dirty="0" err="1" smtClean="0"/>
              <a:t>Foliculogenesis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Oocyte</a:t>
            </a:r>
          </a:p>
          <a:p>
            <a:pPr lvl="1"/>
            <a:r>
              <a:rPr lang="en-US" dirty="0" smtClean="0"/>
              <a:t>Secondary Oocyte</a:t>
            </a:r>
          </a:p>
          <a:p>
            <a:pPr lvl="1"/>
            <a:r>
              <a:rPr lang="en-US" dirty="0" smtClean="0"/>
              <a:t>Mature Oocyte</a:t>
            </a:r>
          </a:p>
          <a:p>
            <a:pPr lvl="1"/>
            <a:r>
              <a:rPr lang="en-US" dirty="0" smtClean="0"/>
              <a:t>Corpus </a:t>
            </a:r>
            <a:r>
              <a:rPr lang="en-US" dirty="0" err="1" smtClean="0"/>
              <a:t>Hemorragicum</a:t>
            </a:r>
            <a:endParaRPr lang="en-US" dirty="0" smtClean="0"/>
          </a:p>
          <a:p>
            <a:pPr lvl="2"/>
            <a:r>
              <a:rPr lang="en-US" dirty="0" smtClean="0"/>
              <a:t>Ruptured Follicle</a:t>
            </a:r>
          </a:p>
          <a:p>
            <a:pPr lvl="2"/>
            <a:r>
              <a:rPr lang="en-US" dirty="0" smtClean="0"/>
              <a:t>Ovulation</a:t>
            </a:r>
          </a:p>
          <a:p>
            <a:pPr lvl="1"/>
            <a:r>
              <a:rPr lang="en-US" dirty="0" smtClean="0"/>
              <a:t>Corpus </a:t>
            </a:r>
            <a:r>
              <a:rPr lang="en-US" dirty="0" err="1" smtClean="0"/>
              <a:t>Luteum</a:t>
            </a:r>
            <a:endParaRPr lang="en-US" dirty="0" smtClean="0"/>
          </a:p>
          <a:p>
            <a:pPr lvl="1"/>
            <a:r>
              <a:rPr lang="en-US" dirty="0" smtClean="0"/>
              <a:t>Corpus </a:t>
            </a:r>
            <a:r>
              <a:rPr lang="en-US" dirty="0" err="1" smtClean="0"/>
              <a:t>Albicans</a:t>
            </a:r>
            <a:endParaRPr lang="en-US" dirty="0" smtClean="0"/>
          </a:p>
          <a:p>
            <a:pPr lvl="2"/>
            <a:r>
              <a:rPr lang="en-US" dirty="0" smtClean="0"/>
              <a:t>Degenerating Corpus </a:t>
            </a:r>
            <a:r>
              <a:rPr lang="en-US" dirty="0" err="1" smtClean="0"/>
              <a:t>Luteum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046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Follicle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Follicle Stages Before Ovulation:</a:t>
            </a:r>
          </a:p>
          <a:p>
            <a:pPr lvl="1"/>
            <a:r>
              <a:rPr lang="en-US" dirty="0" smtClean="0"/>
              <a:t>Primary Follicle:</a:t>
            </a:r>
          </a:p>
          <a:p>
            <a:pPr lvl="2"/>
            <a:r>
              <a:rPr lang="en-US" dirty="0" smtClean="0"/>
              <a:t>Most immature form of a follicle</a:t>
            </a:r>
          </a:p>
          <a:p>
            <a:pPr lvl="1"/>
            <a:r>
              <a:rPr lang="en-US" dirty="0" smtClean="0"/>
              <a:t>Secondary Follicle:</a:t>
            </a:r>
          </a:p>
          <a:p>
            <a:pPr lvl="2"/>
            <a:r>
              <a:rPr lang="en-US" dirty="0" smtClean="0"/>
              <a:t>Matured follicle</a:t>
            </a:r>
          </a:p>
          <a:p>
            <a:pPr lvl="2"/>
            <a:r>
              <a:rPr lang="en-US" dirty="0" smtClean="0"/>
              <a:t>More outer cell layers surrounding the follicle</a:t>
            </a:r>
          </a:p>
          <a:p>
            <a:pPr lvl="1"/>
            <a:r>
              <a:rPr lang="en-US" dirty="0" smtClean="0"/>
              <a:t>Mature or </a:t>
            </a:r>
            <a:r>
              <a:rPr lang="en-US" dirty="0" err="1" smtClean="0"/>
              <a:t>Graafian</a:t>
            </a:r>
            <a:r>
              <a:rPr lang="en-US" dirty="0" smtClean="0"/>
              <a:t> Follicle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stage to be capable of ovulation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stage to be capable of fertilization </a:t>
            </a:r>
          </a:p>
          <a:p>
            <a:pPr lvl="1"/>
            <a:endParaRPr lang="en-US" dirty="0"/>
          </a:p>
        </p:txBody>
      </p:sp>
      <p:pic>
        <p:nvPicPr>
          <p:cNvPr id="3074" name="Picture 2" descr="http://agroeducation.com/home/wp-content/uploads/2011/08/f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53000"/>
            <a:ext cx="3124200" cy="176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5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nsci.wisc.edu/jjp1/ansci_repro/lab/female_anatomy/cow_2011/cow_tract_ovary_la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6254"/>
            <a:ext cx="2438400" cy="25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Follicle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Foliculogenesis</a:t>
            </a:r>
            <a:r>
              <a:rPr lang="en-US" dirty="0" smtClean="0"/>
              <a:t> after Ovulation:</a:t>
            </a:r>
          </a:p>
          <a:p>
            <a:pPr lvl="1"/>
            <a:r>
              <a:rPr lang="en-US" dirty="0" smtClean="0"/>
              <a:t>Corpus </a:t>
            </a:r>
            <a:r>
              <a:rPr lang="en-US" dirty="0" err="1" smtClean="0"/>
              <a:t>Hemorrhagicum</a:t>
            </a:r>
            <a:endParaRPr lang="en-US" dirty="0" smtClean="0"/>
          </a:p>
          <a:p>
            <a:pPr lvl="2"/>
            <a:r>
              <a:rPr lang="en-US" dirty="0" smtClean="0"/>
              <a:t>Known as the “bloody body”</a:t>
            </a:r>
          </a:p>
          <a:p>
            <a:pPr lvl="2"/>
            <a:r>
              <a:rPr lang="en-US" dirty="0" smtClean="0"/>
              <a:t>This is caused by the follicle ovulating (Releasing the egg) causing it to bleed and look like a “bloody body”</a:t>
            </a:r>
          </a:p>
          <a:p>
            <a:pPr lvl="1"/>
            <a:r>
              <a:rPr lang="en-US" dirty="0" smtClean="0"/>
              <a:t>Corpus </a:t>
            </a:r>
            <a:r>
              <a:rPr lang="en-US" dirty="0" err="1" smtClean="0"/>
              <a:t>Luteum</a:t>
            </a:r>
            <a:endParaRPr lang="en-US" dirty="0" smtClean="0"/>
          </a:p>
          <a:p>
            <a:pPr lvl="2"/>
            <a:r>
              <a:rPr lang="en-US" dirty="0" smtClean="0"/>
              <a:t>Yellow body</a:t>
            </a:r>
          </a:p>
          <a:p>
            <a:pPr lvl="2"/>
            <a:r>
              <a:rPr lang="en-US" dirty="0" smtClean="0"/>
              <a:t>Produces Progesterone</a:t>
            </a:r>
          </a:p>
          <a:p>
            <a:pPr lvl="3"/>
            <a:r>
              <a:rPr lang="en-US" dirty="0" smtClean="0"/>
              <a:t>Progesterone is </a:t>
            </a:r>
            <a:r>
              <a:rPr lang="en-US" b="1" dirty="0" smtClean="0"/>
              <a:t>REQUIRED </a:t>
            </a:r>
            <a:r>
              <a:rPr lang="en-US" dirty="0" smtClean="0"/>
              <a:t>for pregnancy</a:t>
            </a:r>
          </a:p>
          <a:p>
            <a:pPr lvl="1"/>
            <a:r>
              <a:rPr lang="en-US" dirty="0" smtClean="0"/>
              <a:t>Corpus </a:t>
            </a:r>
            <a:r>
              <a:rPr lang="en-US" dirty="0" err="1" smtClean="0"/>
              <a:t>Albicans</a:t>
            </a:r>
            <a:endParaRPr lang="en-US" dirty="0" smtClean="0"/>
          </a:p>
          <a:p>
            <a:pPr lvl="2"/>
            <a:r>
              <a:rPr lang="en-US" dirty="0" smtClean="0"/>
              <a:t>Scar tissue</a:t>
            </a:r>
          </a:p>
          <a:p>
            <a:pPr lvl="2"/>
            <a:r>
              <a:rPr lang="en-US" dirty="0" smtClean="0"/>
              <a:t>This tissue forms on the ovary after the corpus </a:t>
            </a:r>
            <a:r>
              <a:rPr lang="en-US" dirty="0" err="1" smtClean="0"/>
              <a:t>luteum</a:t>
            </a:r>
            <a:r>
              <a:rPr lang="en-US" dirty="0" smtClean="0"/>
              <a:t> regresses and disappears (</a:t>
            </a:r>
            <a:r>
              <a:rPr lang="en-US" dirty="0" err="1" smtClean="0"/>
              <a:t>luteolysis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Pathway for the ovulating female that’s egg will NOT be fertilized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Estrus cycle begins.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follicle begins to grow with the stimulation of FSH and increasing amounts of LH from the brain.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Once the follicle has fully matured into a </a:t>
            </a:r>
            <a:r>
              <a:rPr lang="en-US" dirty="0" err="1" smtClean="0"/>
              <a:t>Graafian</a:t>
            </a:r>
            <a:r>
              <a:rPr lang="en-US" dirty="0" smtClean="0"/>
              <a:t> follicle, FSH will be stopped and LH will peak.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follicle will rupture and ovulation occurs (releasing of the egg) and a Corpus </a:t>
            </a:r>
            <a:r>
              <a:rPr lang="en-US" dirty="0" err="1" smtClean="0"/>
              <a:t>Hemmoragicum</a:t>
            </a:r>
            <a:r>
              <a:rPr lang="en-US" dirty="0"/>
              <a:t> </a:t>
            </a:r>
            <a:r>
              <a:rPr lang="en-US" dirty="0" smtClean="0"/>
              <a:t>(Bloody Body) forms.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Corpus </a:t>
            </a:r>
            <a:r>
              <a:rPr lang="en-US" dirty="0" err="1" smtClean="0"/>
              <a:t>Hemmoragicum</a:t>
            </a:r>
            <a:r>
              <a:rPr lang="en-US" dirty="0" smtClean="0"/>
              <a:t> will turn into a Corpus </a:t>
            </a:r>
            <a:r>
              <a:rPr lang="en-US" dirty="0" err="1" smtClean="0"/>
              <a:t>Luteum</a:t>
            </a:r>
            <a:r>
              <a:rPr lang="en-US" dirty="0" smtClean="0"/>
              <a:t> that begins producing progesterone.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female is </a:t>
            </a:r>
            <a:r>
              <a:rPr lang="en-US" b="1" dirty="0" smtClean="0"/>
              <a:t>not</a:t>
            </a:r>
            <a:r>
              <a:rPr lang="en-US" dirty="0" smtClean="0"/>
              <a:t> pregnant, the corpus </a:t>
            </a:r>
            <a:r>
              <a:rPr lang="en-US" dirty="0" err="1" smtClean="0"/>
              <a:t>luteum</a:t>
            </a:r>
            <a:r>
              <a:rPr lang="en-US" dirty="0" smtClean="0"/>
              <a:t> will die and turn into a Corpus </a:t>
            </a:r>
            <a:r>
              <a:rPr lang="en-US" dirty="0" err="1" smtClean="0"/>
              <a:t>Albicans</a:t>
            </a:r>
            <a:r>
              <a:rPr lang="en-US" dirty="0" smtClean="0"/>
              <a:t> (scar tissue will form where the corpus </a:t>
            </a:r>
            <a:r>
              <a:rPr lang="en-US" dirty="0" err="1" smtClean="0"/>
              <a:t>luteum</a:t>
            </a:r>
            <a:r>
              <a:rPr lang="en-US" dirty="0" smtClean="0"/>
              <a:t> was).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released egg will pass through the oviduct not fertilized and die.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Since the body does not receive signals that the female is pregnant, the cycle will be restarted.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6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Pathway for the ovulating female that’s egg will </a:t>
            </a:r>
            <a:r>
              <a:rPr lang="en-US" dirty="0" smtClean="0"/>
              <a:t>be </a:t>
            </a:r>
            <a:r>
              <a:rPr lang="en-US" dirty="0"/>
              <a:t>fertilized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Female begins her estr</a:t>
            </a:r>
            <a:r>
              <a:rPr lang="en-US" u="sng" dirty="0" smtClean="0"/>
              <a:t>u</a:t>
            </a:r>
            <a:r>
              <a:rPr lang="en-US" dirty="0" smtClean="0"/>
              <a:t>s cycle and is receptive to the male.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follicle begins to grow with the stimulation of FSH and increasing amounts of LH from the </a:t>
            </a:r>
            <a:r>
              <a:rPr lang="en-US" dirty="0" smtClean="0"/>
              <a:t>brain.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the follicle has fully matured into a </a:t>
            </a:r>
            <a:r>
              <a:rPr lang="en-US" dirty="0" err="1"/>
              <a:t>Graafian</a:t>
            </a:r>
            <a:r>
              <a:rPr lang="en-US" dirty="0"/>
              <a:t> follicle, FSH will be stopped and LH will </a:t>
            </a:r>
            <a:r>
              <a:rPr lang="en-US" dirty="0" smtClean="0"/>
              <a:t>peak.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follicle will rupture and ovulation occurs (releasing of the egg) and a Corpus </a:t>
            </a:r>
            <a:r>
              <a:rPr lang="en-US" dirty="0" err="1"/>
              <a:t>Hemmoragicum</a:t>
            </a:r>
            <a:r>
              <a:rPr lang="en-US" dirty="0"/>
              <a:t> (Bloody Body) </a:t>
            </a:r>
            <a:r>
              <a:rPr lang="en-US" dirty="0" smtClean="0"/>
              <a:t>forms.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Corpus </a:t>
            </a:r>
            <a:r>
              <a:rPr lang="en-US" dirty="0" err="1"/>
              <a:t>Hemmoragicum</a:t>
            </a:r>
            <a:r>
              <a:rPr lang="en-US" dirty="0"/>
              <a:t> will turn into a Corpus </a:t>
            </a:r>
            <a:r>
              <a:rPr lang="en-US" dirty="0" err="1"/>
              <a:t>Luteum</a:t>
            </a:r>
            <a:r>
              <a:rPr lang="en-US" dirty="0"/>
              <a:t> that begins producing </a:t>
            </a:r>
            <a:r>
              <a:rPr lang="en-US" dirty="0" smtClean="0"/>
              <a:t>progesterone.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released egg will be caught by the infundibulum and enter the oviduct.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male deposits sperm in either the vagina or cervix depending on the </a:t>
            </a:r>
            <a:r>
              <a:rPr lang="en-US" dirty="0" smtClean="0"/>
              <a:t>species.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sperm travel through the cervix into the uterus or uterine </a:t>
            </a:r>
            <a:r>
              <a:rPr lang="en-US" dirty="0" smtClean="0"/>
              <a:t>body.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sperm swim into the oviduct and fertilize the ovulated egg in the Ampulla-Isthmic Junction (AI Junction).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fertilized egg will travel into the uterus where it will attach and grow into a fetus.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the Fetus is fully matured the female will give birth.</a:t>
            </a:r>
          </a:p>
        </p:txBody>
      </p:sp>
    </p:spTree>
    <p:extLst>
      <p:ext uri="{BB962C8B-B14F-4D97-AF65-F5344CB8AC3E}">
        <p14:creationId xmlns:p14="http://schemas.microsoft.com/office/powerpoint/2010/main" val="187546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Websites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Hormone Reference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Female Organ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Estrous vs. Estrus</a:t>
            </a:r>
          </a:p>
          <a:p>
            <a:pPr lvl="1"/>
            <a:r>
              <a:rPr lang="en-US" dirty="0" smtClean="0"/>
              <a:t>Estr</a:t>
            </a:r>
            <a:r>
              <a:rPr lang="en-US" dirty="0" smtClean="0">
                <a:solidFill>
                  <a:srgbClr val="0070C0"/>
                </a:solidFill>
              </a:rPr>
              <a:t>ous</a:t>
            </a:r>
            <a:r>
              <a:rPr lang="en-US" dirty="0" smtClean="0"/>
              <a:t>: the entire cycle that occur between when the animal goes into heat and ovulation.</a:t>
            </a:r>
          </a:p>
          <a:p>
            <a:pPr lvl="1"/>
            <a:r>
              <a:rPr lang="en-US" dirty="0" smtClean="0"/>
              <a:t>Estr</a:t>
            </a:r>
            <a:r>
              <a:rPr lang="en-US" dirty="0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: the period of standing heat. The female is sexually receptive to the male.</a:t>
            </a:r>
          </a:p>
          <a:p>
            <a:r>
              <a:rPr lang="en-US" b="1" dirty="0" smtClean="0"/>
              <a:t>Ovulation: </a:t>
            </a:r>
            <a:r>
              <a:rPr lang="en-US" dirty="0" smtClean="0"/>
              <a:t>Occurs when the egg is released from the follicle to be fertilized.</a:t>
            </a:r>
          </a:p>
          <a:p>
            <a:r>
              <a:rPr lang="en-US" b="1" dirty="0" smtClean="0"/>
              <a:t>Oocyte </a:t>
            </a:r>
            <a:r>
              <a:rPr lang="en-US" dirty="0" smtClean="0"/>
              <a:t>= </a:t>
            </a:r>
            <a:r>
              <a:rPr lang="en-US" b="1" dirty="0" smtClean="0"/>
              <a:t>egg</a:t>
            </a:r>
          </a:p>
          <a:p>
            <a:r>
              <a:rPr lang="en-US" b="1" dirty="0" smtClean="0"/>
              <a:t>Ovarian Fossa: </a:t>
            </a:r>
            <a:r>
              <a:rPr lang="en-US" dirty="0" smtClean="0"/>
              <a:t>The spot of ovulation in the mare.</a:t>
            </a:r>
          </a:p>
          <a:p>
            <a:r>
              <a:rPr lang="en-US" b="1" dirty="0" err="1" smtClean="0"/>
              <a:t>Luteolysis</a:t>
            </a:r>
            <a:r>
              <a:rPr lang="en-US" b="1" dirty="0" smtClean="0"/>
              <a:t>: </a:t>
            </a:r>
            <a:r>
              <a:rPr lang="en-US" dirty="0" smtClean="0"/>
              <a:t>Dying of the Corpus </a:t>
            </a:r>
            <a:r>
              <a:rPr lang="en-US" dirty="0" err="1" smtClean="0"/>
              <a:t>Luteum</a:t>
            </a:r>
            <a:endParaRPr lang="en-US" dirty="0" smtClean="0"/>
          </a:p>
          <a:p>
            <a:r>
              <a:rPr lang="en-US" b="1" dirty="0" err="1" smtClean="0"/>
              <a:t>Foliculogenesis</a:t>
            </a:r>
            <a:r>
              <a:rPr lang="en-US" b="1" dirty="0" smtClean="0"/>
              <a:t>: </a:t>
            </a:r>
            <a:r>
              <a:rPr lang="en-US" dirty="0" smtClean="0"/>
              <a:t>Process where immature follicles develop into mature </a:t>
            </a:r>
            <a:r>
              <a:rPr lang="en-US" dirty="0" smtClean="0"/>
              <a:t>follicles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7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922" y="2362200"/>
            <a:ext cx="4513252" cy="3276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4109" y="13716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female reproductive tract can be described as: </a:t>
            </a:r>
            <a:r>
              <a:rPr lang="en-US" sz="2800" b="1" dirty="0" smtClean="0"/>
              <a:t>tubular or a series of tubes</a:t>
            </a:r>
          </a:p>
          <a:p>
            <a:pPr lvl="1"/>
            <a:r>
              <a:rPr lang="en-US" dirty="0" smtClean="0"/>
              <a:t>The tubular organs of the female reproductive tract are:</a:t>
            </a:r>
          </a:p>
          <a:p>
            <a:pPr lvl="2"/>
            <a:r>
              <a:rPr lang="en-US" sz="2800" dirty="0" smtClean="0"/>
              <a:t>Vagina</a:t>
            </a:r>
          </a:p>
          <a:p>
            <a:pPr lvl="2"/>
            <a:r>
              <a:rPr lang="en-US" sz="2800" dirty="0" smtClean="0"/>
              <a:t>Uterus</a:t>
            </a:r>
          </a:p>
          <a:p>
            <a:pPr lvl="2"/>
            <a:r>
              <a:rPr lang="en-US" sz="2800" dirty="0" smtClean="0"/>
              <a:t>Cervix</a:t>
            </a:r>
          </a:p>
          <a:p>
            <a:pPr lvl="2"/>
            <a:r>
              <a:rPr lang="en-US" sz="2800" dirty="0" smtClean="0"/>
              <a:t>Oviducts</a:t>
            </a:r>
          </a:p>
          <a:p>
            <a:pPr lvl="2"/>
            <a:endParaRPr lang="en-US" sz="2800" dirty="0"/>
          </a:p>
          <a:p>
            <a:pPr lvl="2"/>
            <a:endParaRPr lang="en-US" sz="2800" dirty="0" smtClean="0"/>
          </a:p>
          <a:p>
            <a:r>
              <a:rPr lang="en-US" sz="2800" dirty="0" smtClean="0"/>
              <a:t>The tract is lined by a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layer </a:t>
            </a:r>
            <a:r>
              <a:rPr lang="en-US" sz="2800" dirty="0" smtClean="0"/>
              <a:t>called: </a:t>
            </a:r>
            <a:r>
              <a:rPr lang="en-US" sz="2800" b="1" dirty="0" err="1" smtClean="0"/>
              <a:t>Muscularis</a:t>
            </a:r>
            <a:r>
              <a:rPr lang="en-US" sz="2800" b="1" dirty="0" smtClean="0"/>
              <a:t> layer</a:t>
            </a:r>
          </a:p>
          <a:p>
            <a:pPr lvl="1"/>
            <a:r>
              <a:rPr lang="en-US" dirty="0" smtClean="0"/>
              <a:t>Function: </a:t>
            </a:r>
          </a:p>
          <a:p>
            <a:pPr lvl="2"/>
            <a:r>
              <a:rPr lang="en-US" dirty="0" smtClean="0"/>
              <a:t>transport sperm and egg to the site of fertilization </a:t>
            </a:r>
          </a:p>
          <a:p>
            <a:pPr lvl="2"/>
            <a:r>
              <a:rPr lang="en-US" dirty="0" smtClean="0"/>
              <a:t>contractions of the tract </a:t>
            </a:r>
          </a:p>
          <a:p>
            <a:pPr lvl="2"/>
            <a:r>
              <a:rPr lang="en-US" dirty="0" smtClean="0"/>
              <a:t>pushing the fetus out of the body during </a:t>
            </a:r>
            <a:r>
              <a:rPr lang="en-US" dirty="0" smtClean="0"/>
              <a:t>birth</a:t>
            </a:r>
            <a:endParaRPr lang="en-US" dirty="0" smtClean="0"/>
          </a:p>
          <a:p>
            <a:pPr lvl="1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Female Reproductive 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23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00745"/>
            <a:ext cx="5670176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Female Reproduction 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Important Organs:</a:t>
            </a:r>
          </a:p>
          <a:p>
            <a:pPr lvl="1"/>
            <a:r>
              <a:rPr lang="en-US" dirty="0" smtClean="0"/>
              <a:t>Vulva and Vagina</a:t>
            </a:r>
          </a:p>
          <a:p>
            <a:pPr lvl="2"/>
            <a:r>
              <a:rPr lang="en-US" dirty="0" smtClean="0"/>
              <a:t>External Genitalia</a:t>
            </a:r>
          </a:p>
          <a:p>
            <a:pPr lvl="1"/>
            <a:r>
              <a:rPr lang="en-US" dirty="0" smtClean="0"/>
              <a:t>Cervix</a:t>
            </a:r>
          </a:p>
          <a:p>
            <a:pPr lvl="1"/>
            <a:r>
              <a:rPr lang="en-US" dirty="0" smtClean="0"/>
              <a:t>Uterus</a:t>
            </a:r>
          </a:p>
          <a:p>
            <a:pPr lvl="2"/>
            <a:r>
              <a:rPr lang="en-US" dirty="0" smtClean="0"/>
              <a:t>Uterine Horns</a:t>
            </a:r>
          </a:p>
          <a:p>
            <a:pPr lvl="1"/>
            <a:r>
              <a:rPr lang="en-US" dirty="0" smtClean="0"/>
              <a:t>Ovary</a:t>
            </a:r>
          </a:p>
          <a:p>
            <a:pPr lvl="2"/>
            <a:r>
              <a:rPr lang="en-US" dirty="0" smtClean="0"/>
              <a:t>Follicle</a:t>
            </a:r>
          </a:p>
          <a:p>
            <a:pPr lvl="1"/>
            <a:r>
              <a:rPr lang="en-US" dirty="0" smtClean="0"/>
              <a:t>Oviduct</a:t>
            </a:r>
          </a:p>
        </p:txBody>
      </p:sp>
    </p:spTree>
    <p:extLst>
      <p:ext uri="{BB962C8B-B14F-4D97-AF65-F5344CB8AC3E}">
        <p14:creationId xmlns:p14="http://schemas.microsoft.com/office/powerpoint/2010/main" val="413475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Vulva and Vagina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5720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Vagina:</a:t>
            </a:r>
          </a:p>
          <a:p>
            <a:pPr lvl="1"/>
            <a:r>
              <a:rPr lang="en-US" dirty="0" smtClean="0"/>
              <a:t>Location: Connects to the cervix to external genitalia</a:t>
            </a:r>
          </a:p>
          <a:p>
            <a:pPr lvl="1"/>
            <a:r>
              <a:rPr lang="en-US" dirty="0" smtClean="0"/>
              <a:t>Function: </a:t>
            </a:r>
          </a:p>
          <a:p>
            <a:pPr lvl="2"/>
            <a:r>
              <a:rPr lang="en-US" dirty="0"/>
              <a:t>Birth canal</a:t>
            </a:r>
          </a:p>
          <a:p>
            <a:pPr lvl="2"/>
            <a:r>
              <a:rPr lang="en-US" dirty="0"/>
              <a:t>Place where sperm is deposited</a:t>
            </a:r>
          </a:p>
          <a:p>
            <a:pPr lvl="2"/>
            <a:r>
              <a:rPr lang="en-US" dirty="0"/>
              <a:t>Site of </a:t>
            </a:r>
            <a:r>
              <a:rPr lang="en-US" dirty="0" smtClean="0"/>
              <a:t>urination</a:t>
            </a:r>
          </a:p>
          <a:p>
            <a:pPr lvl="1"/>
            <a:r>
              <a:rPr lang="en-US" dirty="0" smtClean="0"/>
              <a:t>Species Differences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Only the bull and ram will deposit sperm </a:t>
            </a:r>
            <a:r>
              <a:rPr lang="en-US" dirty="0" smtClean="0"/>
              <a:t>here</a:t>
            </a:r>
          </a:p>
          <a:p>
            <a:pPr lvl="2"/>
            <a:r>
              <a:rPr lang="en-US" dirty="0" smtClean="0"/>
              <a:t>Boar and Stallion deposit sperm in the cervix at the opening of the uterus</a:t>
            </a:r>
            <a:endParaRPr lang="en-US" dirty="0"/>
          </a:p>
          <a:p>
            <a:r>
              <a:rPr lang="en-US" dirty="0" smtClean="0"/>
              <a:t>Vulva:</a:t>
            </a:r>
          </a:p>
          <a:p>
            <a:pPr lvl="1"/>
            <a:r>
              <a:rPr lang="en-US" dirty="0" smtClean="0"/>
              <a:t>External tissue of the female reproductive tract</a:t>
            </a:r>
          </a:p>
          <a:p>
            <a:pPr lvl="1"/>
            <a:r>
              <a:rPr lang="en-US" dirty="0" smtClean="0"/>
              <a:t>Receives the penis during copulation</a:t>
            </a:r>
          </a:p>
          <a:p>
            <a:pPr lvl="1"/>
            <a:r>
              <a:rPr lang="en-US" dirty="0" smtClean="0"/>
              <a:t>Organs:</a:t>
            </a:r>
          </a:p>
          <a:p>
            <a:pPr lvl="2"/>
            <a:r>
              <a:rPr lang="en-US" dirty="0" smtClean="0"/>
              <a:t>Left and Right Labia: 1</a:t>
            </a:r>
            <a:r>
              <a:rPr lang="en-US" baseline="30000" dirty="0" smtClean="0"/>
              <a:t>st</a:t>
            </a:r>
            <a:r>
              <a:rPr lang="en-US" dirty="0" smtClean="0"/>
              <a:t> defense against bacteria entering the reproductive tract</a:t>
            </a:r>
            <a:endParaRPr lang="en-US" dirty="0"/>
          </a:p>
        </p:txBody>
      </p:sp>
      <p:pic>
        <p:nvPicPr>
          <p:cNvPr id="3076" name="Picture 4" descr="http://openi.nlm.nih.gov/imgs/rescaled512/3113865_2046-0481-61-3-163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143000"/>
            <a:ext cx="172285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77200" y="2414200"/>
            <a:ext cx="117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Vulva</a:t>
            </a:r>
            <a:endParaRPr lang="en-US" sz="1200" dirty="0"/>
          </a:p>
        </p:txBody>
      </p:sp>
      <p:sp>
        <p:nvSpPr>
          <p:cNvPr id="6" name="Right Arrow 5"/>
          <p:cNvSpPr/>
          <p:nvPr/>
        </p:nvSpPr>
        <p:spPr>
          <a:xfrm>
            <a:off x="5943600" y="2514601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9200" y="2490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Left Labia</a:t>
            </a:r>
            <a:endParaRPr lang="en-US" sz="1200" dirty="0"/>
          </a:p>
        </p:txBody>
      </p:sp>
      <p:sp>
        <p:nvSpPr>
          <p:cNvPr id="8" name="Right Brace 7"/>
          <p:cNvSpPr/>
          <p:nvPr/>
        </p:nvSpPr>
        <p:spPr>
          <a:xfrm>
            <a:off x="7162800" y="1981200"/>
            <a:ext cx="914400" cy="11430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791200" y="2767399"/>
            <a:ext cx="1219200" cy="2806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276919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Right Labia</a:t>
            </a:r>
            <a:endParaRPr lang="en-US" sz="1200" dirty="0"/>
          </a:p>
        </p:txBody>
      </p:sp>
      <p:sp>
        <p:nvSpPr>
          <p:cNvPr id="15" name="Right Arrow 14"/>
          <p:cNvSpPr/>
          <p:nvPr/>
        </p:nvSpPr>
        <p:spPr>
          <a:xfrm>
            <a:off x="5791200" y="1676400"/>
            <a:ext cx="990600" cy="121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57800" y="159885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Anus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0251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/>
      <p:bldP spid="8" grpId="0" animBg="1"/>
      <p:bldP spid="9" grpId="0" animBg="1"/>
      <p:bldP spid="10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Cervix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Forms a </a:t>
            </a:r>
            <a:r>
              <a:rPr lang="en-US" b="1" dirty="0" smtClean="0"/>
              <a:t>VERY</a:t>
            </a:r>
            <a:r>
              <a:rPr lang="en-US" dirty="0" smtClean="0"/>
              <a:t> tight barrier between itself and the uterus</a:t>
            </a:r>
          </a:p>
          <a:p>
            <a:pPr lvl="1"/>
            <a:r>
              <a:rPr lang="en-US" dirty="0" smtClean="0"/>
              <a:t>Different shapes for different species</a:t>
            </a:r>
          </a:p>
          <a:p>
            <a:r>
              <a:rPr lang="en-US" dirty="0" smtClean="0"/>
              <a:t>Location: Between the Vagina and Uterus</a:t>
            </a:r>
          </a:p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Lubrication for sperm transport</a:t>
            </a:r>
          </a:p>
          <a:p>
            <a:pPr lvl="1"/>
            <a:r>
              <a:rPr lang="en-US" dirty="0" smtClean="0"/>
              <a:t>Flushing of the Fetus</a:t>
            </a:r>
          </a:p>
          <a:p>
            <a:pPr lvl="1"/>
            <a:r>
              <a:rPr lang="en-US" dirty="0" smtClean="0"/>
              <a:t>Barrier against bacteria entering the uterus</a:t>
            </a:r>
          </a:p>
          <a:p>
            <a:r>
              <a:rPr lang="en-US" dirty="0" smtClean="0"/>
              <a:t>Species Differences in the Shape of the Cervix:</a:t>
            </a:r>
          </a:p>
          <a:p>
            <a:pPr lvl="1"/>
            <a:r>
              <a:rPr lang="en-US" dirty="0" smtClean="0"/>
              <a:t>Cow, Ewe, Nanny: Annular </a:t>
            </a:r>
            <a:r>
              <a:rPr lang="en-US" dirty="0"/>
              <a:t>R</a:t>
            </a:r>
            <a:r>
              <a:rPr lang="en-US" dirty="0" smtClean="0"/>
              <a:t>ings</a:t>
            </a:r>
          </a:p>
          <a:p>
            <a:pPr lvl="1"/>
            <a:r>
              <a:rPr lang="en-US" dirty="0" smtClean="0"/>
              <a:t>Sow: Corkscrew Shape</a:t>
            </a:r>
          </a:p>
          <a:p>
            <a:pPr lvl="1"/>
            <a:r>
              <a:rPr lang="en-US" dirty="0" smtClean="0"/>
              <a:t>Mare: Longitudinal Folds</a:t>
            </a:r>
          </a:p>
          <a:p>
            <a:r>
              <a:rPr lang="en-US" dirty="0" smtClean="0"/>
              <a:t>Species Differences between Males:</a:t>
            </a:r>
          </a:p>
          <a:p>
            <a:pPr lvl="1"/>
            <a:r>
              <a:rPr lang="en-US" dirty="0" smtClean="0"/>
              <a:t>Stallion and Boar will deposit sperm here at the opening of the cervix</a:t>
            </a:r>
          </a:p>
          <a:p>
            <a:pPr lvl="1"/>
            <a:r>
              <a:rPr lang="en-US" dirty="0" smtClean="0"/>
              <a:t>Ram and Bull deposit sperm in the vagina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1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Cervix of a Cow, Ewe, or Nanny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35726"/>
            <a:ext cx="2989902" cy="404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73" y="1828800"/>
            <a:ext cx="3276600" cy="405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eft Brace 4"/>
          <p:cNvSpPr/>
          <p:nvPr/>
        </p:nvSpPr>
        <p:spPr>
          <a:xfrm>
            <a:off x="983674" y="2743200"/>
            <a:ext cx="1638300" cy="2514600"/>
          </a:xfrm>
          <a:prstGeom prst="leftBrace">
            <a:avLst>
              <a:gd name="adj1" fmla="val 8333"/>
              <a:gd name="adj2" fmla="val 4265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3538835"/>
            <a:ext cx="90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Annular Rings</a:t>
            </a:r>
            <a:endParaRPr lang="en-US" sz="1200" dirty="0"/>
          </a:p>
        </p:txBody>
      </p:sp>
      <p:sp>
        <p:nvSpPr>
          <p:cNvPr id="7" name="Right Brace 6"/>
          <p:cNvSpPr/>
          <p:nvPr/>
        </p:nvSpPr>
        <p:spPr>
          <a:xfrm>
            <a:off x="6248400" y="2743200"/>
            <a:ext cx="1084902" cy="2286000"/>
          </a:xfrm>
          <a:prstGeom prst="rightBrace">
            <a:avLst>
              <a:gd name="adj1" fmla="val 8333"/>
              <a:gd name="adj2" fmla="val 41919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33302" y="3538835"/>
            <a:ext cx="1429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Annular 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Oviduct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388620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Location: In between the Ovary and Uterine Horn</a:t>
            </a:r>
          </a:p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Transport of the ovulated egg and sperm</a:t>
            </a:r>
          </a:p>
          <a:p>
            <a:pPr lvl="1"/>
            <a:r>
              <a:rPr lang="en-US" dirty="0" smtClean="0"/>
              <a:t>Fertilization</a:t>
            </a:r>
          </a:p>
          <a:p>
            <a:pPr lvl="1"/>
            <a:r>
              <a:rPr lang="en-US" dirty="0" smtClean="0"/>
              <a:t>Early </a:t>
            </a:r>
            <a:r>
              <a:rPr lang="en-US" dirty="0"/>
              <a:t>e</a:t>
            </a:r>
            <a:r>
              <a:rPr lang="en-US" dirty="0" smtClean="0"/>
              <a:t>mbryo development</a:t>
            </a:r>
          </a:p>
          <a:p>
            <a:r>
              <a:rPr lang="en-US" dirty="0" smtClean="0"/>
              <a:t>Consists of:</a:t>
            </a:r>
          </a:p>
          <a:p>
            <a:pPr lvl="1"/>
            <a:r>
              <a:rPr lang="en-US" u="sng" dirty="0" smtClean="0"/>
              <a:t>Infundibulum</a:t>
            </a:r>
            <a:r>
              <a:rPr lang="en-US" dirty="0" smtClean="0"/>
              <a:t>: “Catchers </a:t>
            </a:r>
            <a:r>
              <a:rPr lang="en-US" dirty="0" err="1" smtClean="0"/>
              <a:t>Mit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Surrounds the ovary to </a:t>
            </a:r>
            <a:r>
              <a:rPr lang="en-US" u="sng" dirty="0" smtClean="0"/>
              <a:t>catch</a:t>
            </a:r>
            <a:r>
              <a:rPr lang="en-US" dirty="0" smtClean="0"/>
              <a:t> ovulated eggs and put them in the oviduct</a:t>
            </a:r>
            <a:endParaRPr lang="en-US" u="sng" dirty="0" smtClean="0"/>
          </a:p>
          <a:p>
            <a:pPr lvl="1"/>
            <a:r>
              <a:rPr lang="en-US" u="sng" dirty="0" smtClean="0"/>
              <a:t>Ampulla</a:t>
            </a:r>
          </a:p>
          <a:p>
            <a:pPr lvl="2"/>
            <a:r>
              <a:rPr lang="en-US" dirty="0" smtClean="0"/>
              <a:t>Moves the egg and sperm through the oviduct</a:t>
            </a:r>
          </a:p>
          <a:p>
            <a:pPr lvl="1"/>
            <a:r>
              <a:rPr lang="en-US" b="1" dirty="0" err="1" smtClean="0"/>
              <a:t>Ampullary</a:t>
            </a:r>
            <a:r>
              <a:rPr lang="en-US" b="1" dirty="0" smtClean="0"/>
              <a:t>-Isthmic Junction (AI Junction)</a:t>
            </a:r>
          </a:p>
          <a:p>
            <a:pPr lvl="2"/>
            <a:r>
              <a:rPr lang="en-US" b="1" dirty="0" smtClean="0"/>
              <a:t>Site of Fertilization</a:t>
            </a:r>
          </a:p>
          <a:p>
            <a:pPr lvl="1"/>
            <a:r>
              <a:rPr lang="en-US" u="sng" dirty="0" smtClean="0"/>
              <a:t>Isthmus</a:t>
            </a:r>
          </a:p>
          <a:p>
            <a:pPr lvl="2"/>
            <a:r>
              <a:rPr lang="en-US" dirty="0" smtClean="0"/>
              <a:t>Joins with the Ampulla to the Uterine Horn</a:t>
            </a:r>
          </a:p>
          <a:p>
            <a:pPr lvl="1"/>
            <a:r>
              <a:rPr lang="en-US" dirty="0" err="1" smtClean="0"/>
              <a:t>Uterotubal</a:t>
            </a:r>
            <a:r>
              <a:rPr lang="en-US" dirty="0" smtClean="0"/>
              <a:t> Junction:</a:t>
            </a:r>
          </a:p>
          <a:p>
            <a:pPr lvl="2"/>
            <a:r>
              <a:rPr lang="en-US" dirty="0" smtClean="0"/>
              <a:t>Joins the Oviduct to the Uterine horn</a:t>
            </a:r>
          </a:p>
          <a:p>
            <a:r>
              <a:rPr lang="en-US" dirty="0" smtClean="0"/>
              <a:t>Species Difference:</a:t>
            </a:r>
          </a:p>
          <a:p>
            <a:pPr lvl="1"/>
            <a:r>
              <a:rPr lang="en-US" dirty="0" smtClean="0"/>
              <a:t>Horse:</a:t>
            </a:r>
          </a:p>
          <a:p>
            <a:pPr lvl="2"/>
            <a:r>
              <a:rPr lang="en-US" sz="2200" dirty="0" smtClean="0"/>
              <a:t>Has a specialized oviduct that only allows fertilized eggs into the uterus</a:t>
            </a:r>
          </a:p>
          <a:p>
            <a:endParaRPr lang="en-US" dirty="0"/>
          </a:p>
        </p:txBody>
      </p:sp>
      <p:pic>
        <p:nvPicPr>
          <p:cNvPr id="2050" name="Picture 2" descr="http://nongae.gsnu.ac.kr/~cspark/teaching/images/fig_2_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76400"/>
            <a:ext cx="48133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60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922</TotalTime>
  <Words>1561</Words>
  <Application>Microsoft Office PowerPoint</Application>
  <PresentationFormat>On-screen Show (4:3)</PresentationFormat>
  <Paragraphs>286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Oriel</vt:lpstr>
      <vt:lpstr>PowerPoint Presentation</vt:lpstr>
      <vt:lpstr>Female Reproduction</vt:lpstr>
      <vt:lpstr>Important Terms</vt:lpstr>
      <vt:lpstr>Female Reproductive Tract</vt:lpstr>
      <vt:lpstr>Female Reproduction Organs</vt:lpstr>
      <vt:lpstr>Vulva and Vagina</vt:lpstr>
      <vt:lpstr>Cervix</vt:lpstr>
      <vt:lpstr>Cervix of a Cow, Ewe, or Nanny</vt:lpstr>
      <vt:lpstr>Oviduct</vt:lpstr>
      <vt:lpstr>Uterus</vt:lpstr>
      <vt:lpstr>Uterine Horns</vt:lpstr>
      <vt:lpstr>Uterine Horn</vt:lpstr>
      <vt:lpstr>Uterine Horn</vt:lpstr>
      <vt:lpstr>Uterine Horn</vt:lpstr>
      <vt:lpstr>Female Reproduction Video</vt:lpstr>
      <vt:lpstr>Hormones</vt:lpstr>
      <vt:lpstr>Hormones</vt:lpstr>
      <vt:lpstr>Estrous Cycle: Phases</vt:lpstr>
      <vt:lpstr>Estrous vs. Estrus</vt:lpstr>
      <vt:lpstr>Ovary</vt:lpstr>
      <vt:lpstr>Follicle</vt:lpstr>
      <vt:lpstr>Follicle Continued</vt:lpstr>
      <vt:lpstr>Follicle Continued</vt:lpstr>
      <vt:lpstr>Follicle Continued</vt:lpstr>
      <vt:lpstr>Pathway for the ovulating female that’s egg will NOT be fertilized</vt:lpstr>
      <vt:lpstr>Pathway for the ovulating female that’s egg will be fertilized</vt:lpstr>
      <vt:lpstr>Reference Websites used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Livestock Reproduction</dc:title>
  <dc:creator>Lab, L Johnson's</dc:creator>
  <cp:lastModifiedBy>Lab, L Johnson's</cp:lastModifiedBy>
  <cp:revision>74</cp:revision>
  <dcterms:created xsi:type="dcterms:W3CDTF">2013-02-19T20:17:05Z</dcterms:created>
  <dcterms:modified xsi:type="dcterms:W3CDTF">2013-04-17T18:39:15Z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886217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