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image/x-emf" Extension="emf"/>
  <Default ContentType="application/vnd.openxmlformats-package.relationships+xml" Extension="rels"/>
  <Default ContentType="application/xml" Extension="xml"/>
  <Default ContentType="image/gif" Extension="gif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9" r:id="rId4"/>
    <p:sldId id="276" r:id="rId5"/>
    <p:sldId id="258" r:id="rId6"/>
    <p:sldId id="260" r:id="rId7"/>
    <p:sldId id="274" r:id="rId8"/>
    <p:sldId id="262" r:id="rId9"/>
    <p:sldId id="263" r:id="rId10"/>
    <p:sldId id="264" r:id="rId11"/>
    <p:sldId id="265" r:id="rId12"/>
    <p:sldId id="267" r:id="rId13"/>
    <p:sldId id="261" r:id="rId14"/>
    <p:sldId id="268" r:id="rId15"/>
    <p:sldId id="269" r:id="rId16"/>
    <p:sldId id="266" r:id="rId17"/>
    <p:sldId id="273" r:id="rId18"/>
    <p:sldId id="277" r:id="rId19"/>
    <p:sldId id="270" r:id="rId20"/>
    <p:sldId id="271" r:id="rId21"/>
    <p:sldId id="272" r:id="rId22"/>
    <p:sldId id="27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20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333A-1601-45E3-B7BB-0BB8BA758516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73BC-1B11-4139-88AC-B4F47DF4B40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333A-1601-45E3-B7BB-0BB8BA758516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73BC-1B11-4139-88AC-B4F47DF4B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333A-1601-45E3-B7BB-0BB8BA758516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73BC-1B11-4139-88AC-B4F47DF4B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333A-1601-45E3-B7BB-0BB8BA758516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73BC-1B11-4139-88AC-B4F47DF4B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333A-1601-45E3-B7BB-0BB8BA758516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73BC-1B11-4139-88AC-B4F47DF4B40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333A-1601-45E3-B7BB-0BB8BA758516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73BC-1B11-4139-88AC-B4F47DF4B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333A-1601-45E3-B7BB-0BB8BA758516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73BC-1B11-4139-88AC-B4F47DF4B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333A-1601-45E3-B7BB-0BB8BA758516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73BC-1B11-4139-88AC-B4F47DF4B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333A-1601-45E3-B7BB-0BB8BA758516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73BC-1B11-4139-88AC-B4F47DF4B4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333A-1601-45E3-B7BB-0BB8BA758516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773BC-1B11-4139-88AC-B4F47DF4B40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055333A-1601-45E3-B7BB-0BB8BA758516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AA773BC-1B11-4139-88AC-B4F47DF4B40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055333A-1601-45E3-B7BB-0BB8BA758516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A773BC-1B11-4139-88AC-B4F47DF4B4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2" Target="../media/image13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5.jpeg" Type="http://schemas.openxmlformats.org/officeDocument/2006/relationships/image"/></Relationships>
</file>

<file path=ppt/slides/_rels/slide12.xml.rels><?xml version="1.0" encoding="UTF-8" standalone="yes" ?><Relationships xmlns="http://schemas.openxmlformats.org/package/2006/relationships"><Relationship Id="rId3" Target="../media/image17.jpeg" Type="http://schemas.openxmlformats.org/officeDocument/2006/relationships/image"/><Relationship Id="rId2" Target="../media/image1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 ?><Relationships xmlns="http://schemas.openxmlformats.org/package/2006/relationships"><Relationship Id="rId3" Target="../media/image20.jpeg" Type="http://schemas.openxmlformats.org/officeDocument/2006/relationships/image"/><Relationship Id="rId2" Target="../media/image1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5.xml.rels><?xml version="1.0" encoding="UTF-8" standalone="yes" ?><Relationships xmlns="http://schemas.openxmlformats.org/package/2006/relationships"><Relationship Id="rId2" Target="../media/image2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 ?><Relationships xmlns="http://schemas.openxmlformats.org/package/2006/relationships"><Relationship Id="rId2" Target="../media/image22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9.xml.rels><?xml version="1.0" encoding="UTF-8" standalone="yes" ?><Relationships xmlns="http://schemas.openxmlformats.org/package/2006/relationships"><Relationship Id="rId2" Target="../media/image2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2" Target="../media/image8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7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http://www.silverdrache.com/wp-content/uploads/2010/02/10082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124201"/>
            <a:ext cx="4724399" cy="3733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cedarridgegenetics.com/ai-sires/durocs/redpower67-5-bi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204" y="1"/>
            <a:ext cx="4499796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fwi.co.uk/blogs/livestock-and-sales-blog/TS%20Shorthor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" y="1"/>
            <a:ext cx="4680449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angelo.edu/news/images/1DM_092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3109307"/>
            <a:ext cx="4680449" cy="3748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43271" y="2819400"/>
            <a:ext cx="66574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Male Reproduction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986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Epididymis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Function:</a:t>
            </a:r>
          </a:p>
          <a:p>
            <a:pPr lvl="1"/>
            <a:r>
              <a:rPr lang="en-US" dirty="0" smtClean="0"/>
              <a:t>Sperm Transport</a:t>
            </a:r>
          </a:p>
          <a:p>
            <a:pPr lvl="1"/>
            <a:r>
              <a:rPr lang="en-US" dirty="0" smtClean="0"/>
              <a:t>Sperm Maturation</a:t>
            </a:r>
          </a:p>
          <a:p>
            <a:pPr lvl="1"/>
            <a:r>
              <a:rPr lang="en-US" dirty="0" smtClean="0"/>
              <a:t>Storage of Sperm</a:t>
            </a:r>
          </a:p>
          <a:p>
            <a:r>
              <a:rPr lang="en-US" dirty="0" smtClean="0"/>
              <a:t>3 Components:</a:t>
            </a:r>
          </a:p>
          <a:p>
            <a:pPr lvl="1"/>
            <a:r>
              <a:rPr lang="en-US" dirty="0" smtClean="0"/>
              <a:t>Head (Caput)</a:t>
            </a:r>
          </a:p>
          <a:p>
            <a:pPr lvl="1"/>
            <a:r>
              <a:rPr lang="en-US" dirty="0" smtClean="0"/>
              <a:t>Body (Corpus)</a:t>
            </a:r>
          </a:p>
          <a:p>
            <a:pPr lvl="1"/>
            <a:r>
              <a:rPr lang="en-US" dirty="0" smtClean="0"/>
              <a:t>Tail (</a:t>
            </a:r>
            <a:r>
              <a:rPr lang="en-US" dirty="0" err="1" smtClean="0"/>
              <a:t>Cauda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3074" name="Picture 2" descr="http://www2.dpi.qld.gov.au/images/604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09800"/>
            <a:ext cx="3771900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534150" y="2558534"/>
            <a:ext cx="123825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34150" y="2604700"/>
            <a:ext cx="2228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Ductus</a:t>
            </a:r>
            <a:r>
              <a:rPr lang="en-US" sz="1200" dirty="0" smtClean="0"/>
              <a:t> Deferens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4571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Epididymis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244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Head (Caput)</a:t>
            </a:r>
          </a:p>
          <a:p>
            <a:pPr lvl="1"/>
            <a:r>
              <a:rPr lang="en-US" dirty="0" smtClean="0"/>
              <a:t>Entry point of produced sperm from the testes</a:t>
            </a:r>
          </a:p>
          <a:p>
            <a:pPr lvl="2"/>
            <a:r>
              <a:rPr lang="en-US" dirty="0" smtClean="0"/>
              <a:t>Sperm are NOT motile</a:t>
            </a:r>
          </a:p>
          <a:p>
            <a:pPr lvl="2"/>
            <a:r>
              <a:rPr lang="en-US" dirty="0" smtClean="0"/>
              <a:t>Sperm are NOT fertile</a:t>
            </a:r>
          </a:p>
          <a:p>
            <a:r>
              <a:rPr lang="en-US" b="1" dirty="0" smtClean="0"/>
              <a:t>Body (Corpus)</a:t>
            </a:r>
          </a:p>
          <a:p>
            <a:pPr lvl="1"/>
            <a:r>
              <a:rPr lang="en-US" dirty="0" smtClean="0"/>
              <a:t>Maturation of Sperm</a:t>
            </a:r>
          </a:p>
          <a:p>
            <a:pPr lvl="2"/>
            <a:r>
              <a:rPr lang="en-US" dirty="0" smtClean="0"/>
              <a:t>Some expression of motility</a:t>
            </a:r>
          </a:p>
          <a:p>
            <a:pPr lvl="2"/>
            <a:r>
              <a:rPr lang="en-US" dirty="0" smtClean="0"/>
              <a:t>Some expression of fertility</a:t>
            </a:r>
          </a:p>
          <a:p>
            <a:r>
              <a:rPr lang="en-US" b="1" dirty="0" smtClean="0"/>
              <a:t>Tail (</a:t>
            </a:r>
            <a:r>
              <a:rPr lang="en-US" b="1" dirty="0" err="1" smtClean="0"/>
              <a:t>Cauda</a:t>
            </a:r>
            <a:r>
              <a:rPr lang="en-US" b="1" dirty="0" smtClean="0"/>
              <a:t>)</a:t>
            </a:r>
          </a:p>
          <a:p>
            <a:pPr lvl="1"/>
            <a:r>
              <a:rPr lang="en-US" dirty="0" smtClean="0"/>
              <a:t>Sperm Storage</a:t>
            </a:r>
          </a:p>
          <a:p>
            <a:pPr lvl="2"/>
            <a:r>
              <a:rPr lang="en-US" dirty="0" smtClean="0"/>
              <a:t>Sperm are motile</a:t>
            </a:r>
          </a:p>
          <a:p>
            <a:pPr lvl="2"/>
            <a:r>
              <a:rPr lang="en-US" dirty="0" smtClean="0"/>
              <a:t>Sperm are fertile</a:t>
            </a:r>
          </a:p>
          <a:p>
            <a:pPr lvl="2"/>
            <a:r>
              <a:rPr lang="en-US" dirty="0" smtClean="0"/>
              <a:t>5-10 ejaculations are stored</a:t>
            </a:r>
          </a:p>
          <a:p>
            <a:pPr lvl="2"/>
            <a:r>
              <a:rPr lang="en-US" dirty="0" smtClean="0"/>
              <a:t>Sperm can bind to an egg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9537" y="1524000"/>
            <a:ext cx="1590676" cy="1508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721" y="3352800"/>
            <a:ext cx="1595437" cy="1672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545" y="5257800"/>
            <a:ext cx="1590675" cy="1421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eft-Right Arrow 4"/>
          <p:cNvSpPr/>
          <p:nvPr/>
        </p:nvSpPr>
        <p:spPr>
          <a:xfrm>
            <a:off x="3876891" y="2405414"/>
            <a:ext cx="3032548" cy="1905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-Right Arrow 5"/>
          <p:cNvSpPr/>
          <p:nvPr/>
        </p:nvSpPr>
        <p:spPr>
          <a:xfrm>
            <a:off x="4114800" y="3574472"/>
            <a:ext cx="2286000" cy="37896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-Right Arrow 6"/>
          <p:cNvSpPr/>
          <p:nvPr/>
        </p:nvSpPr>
        <p:spPr>
          <a:xfrm>
            <a:off x="4343400" y="6238839"/>
            <a:ext cx="1981200" cy="406183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893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1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Organ of fertilization of the female</a:t>
            </a:r>
          </a:p>
          <a:p>
            <a:r>
              <a:rPr lang="en-US" dirty="0" smtClean="0"/>
              <a:t>2 Types:</a:t>
            </a:r>
          </a:p>
          <a:p>
            <a:pPr lvl="1"/>
            <a:r>
              <a:rPr lang="en-US" u="sng" dirty="0" err="1" smtClean="0"/>
              <a:t>Fibroelastic</a:t>
            </a:r>
            <a:r>
              <a:rPr lang="en-US" u="sng" dirty="0" smtClean="0"/>
              <a:t> Penis</a:t>
            </a:r>
          </a:p>
          <a:p>
            <a:pPr lvl="2"/>
            <a:r>
              <a:rPr lang="en-US" dirty="0" smtClean="0"/>
              <a:t>Sigmoid Flexure (S-curve)</a:t>
            </a:r>
          </a:p>
          <a:p>
            <a:pPr lvl="2"/>
            <a:r>
              <a:rPr lang="en-US" dirty="0" err="1" smtClean="0"/>
              <a:t>Rectractor</a:t>
            </a:r>
            <a:r>
              <a:rPr lang="en-US" dirty="0" smtClean="0"/>
              <a:t> Penis Muscle</a:t>
            </a:r>
          </a:p>
          <a:p>
            <a:pPr lvl="1"/>
            <a:r>
              <a:rPr lang="en-US" u="sng" dirty="0" smtClean="0"/>
              <a:t>Vascular Penis</a:t>
            </a:r>
          </a:p>
          <a:p>
            <a:r>
              <a:rPr lang="en-US" dirty="0" smtClean="0"/>
              <a:t>Species Differences:</a:t>
            </a:r>
          </a:p>
          <a:p>
            <a:pPr lvl="1"/>
            <a:r>
              <a:rPr lang="en-US" dirty="0" err="1" smtClean="0"/>
              <a:t>Fibroelastic</a:t>
            </a:r>
            <a:r>
              <a:rPr lang="en-US" dirty="0" smtClean="0"/>
              <a:t> Penis:</a:t>
            </a:r>
          </a:p>
          <a:p>
            <a:pPr lvl="2"/>
            <a:r>
              <a:rPr lang="en-US" dirty="0" smtClean="0"/>
              <a:t>Boar, Bull, and Ram</a:t>
            </a:r>
          </a:p>
          <a:p>
            <a:pPr lvl="1"/>
            <a:r>
              <a:rPr lang="en-US" dirty="0" smtClean="0"/>
              <a:t>Vascular Penis</a:t>
            </a:r>
          </a:p>
          <a:p>
            <a:pPr lvl="2"/>
            <a:r>
              <a:rPr lang="en-US" dirty="0" smtClean="0"/>
              <a:t>Stallion and Humans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647735"/>
            <a:ext cx="33528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ight Arrow 6"/>
          <p:cNvSpPr/>
          <p:nvPr/>
        </p:nvSpPr>
        <p:spPr>
          <a:xfrm>
            <a:off x="5715000" y="3472872"/>
            <a:ext cx="838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62764" y="3472872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Sigmoid Flexure</a:t>
            </a:r>
            <a:endParaRPr lang="en-US" sz="1200" dirty="0"/>
          </a:p>
        </p:txBody>
      </p:sp>
      <p:sp>
        <p:nvSpPr>
          <p:cNvPr id="9" name="Right Brace 8"/>
          <p:cNvSpPr/>
          <p:nvPr/>
        </p:nvSpPr>
        <p:spPr>
          <a:xfrm rot="1579293">
            <a:off x="7651735" y="2966532"/>
            <a:ext cx="533400" cy="101268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091053" y="3470639"/>
            <a:ext cx="214745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Retractor Penis </a:t>
            </a:r>
          </a:p>
          <a:p>
            <a:r>
              <a:rPr lang="en-US" sz="1050" dirty="0" smtClean="0"/>
              <a:t>Muscle</a:t>
            </a:r>
            <a:endParaRPr lang="en-US" sz="1050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5340" y="4297940"/>
            <a:ext cx="2560060" cy="2483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ight Arrow 11"/>
          <p:cNvSpPr/>
          <p:nvPr/>
        </p:nvSpPr>
        <p:spPr>
          <a:xfrm>
            <a:off x="4953000" y="5536010"/>
            <a:ext cx="1524000" cy="1677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Brace 13"/>
          <p:cNvSpPr/>
          <p:nvPr/>
        </p:nvSpPr>
        <p:spPr>
          <a:xfrm rot="3891630">
            <a:off x="7732680" y="5002287"/>
            <a:ext cx="524164" cy="144079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404835" y="5836741"/>
            <a:ext cx="1775447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Vascular Penis</a:t>
            </a:r>
            <a:endParaRPr lang="en-US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114019" y="1380714"/>
            <a:ext cx="191699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Fibroelastic</a:t>
            </a:r>
            <a:r>
              <a:rPr lang="en-US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Penis</a:t>
            </a:r>
            <a:endParaRPr lang="en-US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905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/>
      <p:bldP spid="12" grpId="0" animBg="1"/>
      <p:bldP spid="14" grpId="0" animBg="1"/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Species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Bull</a:t>
            </a:r>
          </a:p>
          <a:p>
            <a:pPr lvl="1"/>
            <a:r>
              <a:rPr lang="en-US" dirty="0" err="1" smtClean="0"/>
              <a:t>Fibroelastic</a:t>
            </a:r>
            <a:r>
              <a:rPr lang="en-US" dirty="0" smtClean="0"/>
              <a:t> Penis</a:t>
            </a:r>
          </a:p>
          <a:p>
            <a:r>
              <a:rPr lang="en-US" b="1" dirty="0" smtClean="0"/>
              <a:t>Ram</a:t>
            </a:r>
          </a:p>
          <a:p>
            <a:pPr lvl="1"/>
            <a:r>
              <a:rPr lang="en-US" dirty="0" err="1" smtClean="0"/>
              <a:t>Fibroelastic</a:t>
            </a:r>
            <a:r>
              <a:rPr lang="en-US" dirty="0" smtClean="0"/>
              <a:t> Penis</a:t>
            </a:r>
          </a:p>
          <a:p>
            <a:pPr lvl="1"/>
            <a:r>
              <a:rPr lang="en-US" dirty="0" err="1" smtClean="0"/>
              <a:t>Filiform</a:t>
            </a:r>
            <a:r>
              <a:rPr lang="en-US" dirty="0" smtClean="0"/>
              <a:t> Appendage</a:t>
            </a:r>
          </a:p>
          <a:p>
            <a:r>
              <a:rPr lang="en-US" b="1" dirty="0" smtClean="0"/>
              <a:t>Boar</a:t>
            </a:r>
          </a:p>
          <a:p>
            <a:pPr lvl="1"/>
            <a:r>
              <a:rPr lang="en-US" dirty="0" err="1" smtClean="0"/>
              <a:t>Fibroelastic</a:t>
            </a:r>
            <a:r>
              <a:rPr lang="en-US" dirty="0" smtClean="0"/>
              <a:t> Penis</a:t>
            </a:r>
          </a:p>
          <a:p>
            <a:pPr lvl="1"/>
            <a:r>
              <a:rPr lang="en-US" dirty="0" err="1" smtClean="0"/>
              <a:t>Nonpendulous</a:t>
            </a:r>
            <a:r>
              <a:rPr lang="en-US" dirty="0"/>
              <a:t> </a:t>
            </a:r>
            <a:r>
              <a:rPr lang="en-US" dirty="0" smtClean="0"/>
              <a:t>&amp; Inverted testicles (tail of epididymis is above the head of the epididymis)</a:t>
            </a:r>
          </a:p>
          <a:p>
            <a:pPr lvl="1"/>
            <a:r>
              <a:rPr lang="en-US" dirty="0" smtClean="0"/>
              <a:t>Cork Screw Shape (match for the sows corkscrew cervix)</a:t>
            </a:r>
          </a:p>
          <a:p>
            <a:r>
              <a:rPr lang="en-US" b="1" dirty="0" smtClean="0"/>
              <a:t>Stallion</a:t>
            </a:r>
          </a:p>
          <a:p>
            <a:pPr lvl="1"/>
            <a:r>
              <a:rPr lang="en-US" dirty="0" smtClean="0"/>
              <a:t>Vascular Penis</a:t>
            </a:r>
          </a:p>
          <a:p>
            <a:pPr lvl="2"/>
            <a:r>
              <a:rPr lang="en-US" dirty="0" smtClean="0"/>
              <a:t>Bell Shaped Penis</a:t>
            </a:r>
          </a:p>
          <a:p>
            <a:pPr lvl="1"/>
            <a:r>
              <a:rPr lang="en-US" dirty="0" smtClean="0"/>
              <a:t>NO Sigmoid Flexure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518410"/>
            <a:ext cx="4495800" cy="2330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402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Penis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51816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err="1" smtClean="0"/>
              <a:t>Fibroelastic</a:t>
            </a:r>
            <a:r>
              <a:rPr lang="en-US" b="1" dirty="0" smtClean="0"/>
              <a:t> Penis:</a:t>
            </a:r>
          </a:p>
          <a:p>
            <a:pPr lvl="1"/>
            <a:r>
              <a:rPr lang="en-US" dirty="0" smtClean="0"/>
              <a:t>Extends in length by a muscle to penetrate the female</a:t>
            </a:r>
          </a:p>
          <a:p>
            <a:pPr lvl="1"/>
            <a:r>
              <a:rPr lang="en-US" u="sng" dirty="0" smtClean="0"/>
              <a:t>Retractor Muscle </a:t>
            </a:r>
          </a:p>
          <a:p>
            <a:pPr lvl="2"/>
            <a:r>
              <a:rPr lang="en-US" dirty="0" smtClean="0"/>
              <a:t>Helps with erection</a:t>
            </a:r>
          </a:p>
          <a:p>
            <a:pPr lvl="1"/>
            <a:r>
              <a:rPr lang="en-US" u="sng" dirty="0" smtClean="0"/>
              <a:t>Sigmoid Flexure</a:t>
            </a:r>
          </a:p>
          <a:p>
            <a:pPr lvl="2"/>
            <a:r>
              <a:rPr lang="en-US" dirty="0" smtClean="0"/>
              <a:t>‘S curve’ that holds penis within the body when not erected or helps extend the penis when erected</a:t>
            </a:r>
          </a:p>
          <a:p>
            <a:pPr lvl="1"/>
            <a:r>
              <a:rPr lang="en-US" dirty="0" smtClean="0"/>
              <a:t>Examples: Bull, Boar, and Ram</a:t>
            </a:r>
          </a:p>
          <a:p>
            <a:pPr lvl="1"/>
            <a:r>
              <a:rPr lang="en-US" dirty="0" smtClean="0"/>
              <a:t>Species Differences:</a:t>
            </a:r>
          </a:p>
          <a:p>
            <a:pPr lvl="2"/>
            <a:r>
              <a:rPr lang="en-US" sz="2300" dirty="0" smtClean="0"/>
              <a:t>Ram:</a:t>
            </a:r>
          </a:p>
          <a:p>
            <a:pPr lvl="3"/>
            <a:r>
              <a:rPr lang="en-US" sz="2300" dirty="0" err="1" smtClean="0"/>
              <a:t>Filiform</a:t>
            </a:r>
            <a:r>
              <a:rPr lang="en-US" sz="2300" dirty="0" smtClean="0"/>
              <a:t> Appendage: Sprays sperm within the vagina for better chance of fertilization</a:t>
            </a:r>
          </a:p>
          <a:p>
            <a:pPr lvl="2"/>
            <a:r>
              <a:rPr lang="en-US" sz="2300" dirty="0" smtClean="0"/>
              <a:t>Boar:</a:t>
            </a:r>
          </a:p>
          <a:p>
            <a:pPr lvl="3"/>
            <a:r>
              <a:rPr lang="en-US" sz="2300" dirty="0" smtClean="0"/>
              <a:t>Corkscrew shaped penis: Matches the sows corkscrew shaped cervix</a:t>
            </a:r>
          </a:p>
          <a:p>
            <a:pPr marL="1828800" lvl="4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199" y="2209800"/>
            <a:ext cx="3190875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267200"/>
            <a:ext cx="32385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638800" y="1522511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Filiform</a:t>
            </a:r>
            <a:r>
              <a:rPr lang="en-US" sz="1400" dirty="0" smtClean="0"/>
              <a:t> appendage</a:t>
            </a:r>
            <a:endParaRPr lang="en-US" sz="14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096000" y="1830288"/>
            <a:ext cx="0" cy="6238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248400" y="5334000"/>
            <a:ext cx="2400300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791200" y="4364182"/>
            <a:ext cx="457200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2299986">
            <a:off x="6829425" y="2689267"/>
            <a:ext cx="1428750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8210461">
            <a:off x="5600700" y="2649952"/>
            <a:ext cx="381000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77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Penis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4525963"/>
          </a:xfrm>
        </p:spPr>
        <p:txBody>
          <a:bodyPr/>
          <a:lstStyle/>
          <a:p>
            <a:r>
              <a:rPr lang="en-US" b="1" dirty="0" smtClean="0"/>
              <a:t>Vascular Penis</a:t>
            </a:r>
          </a:p>
          <a:p>
            <a:pPr lvl="1"/>
            <a:r>
              <a:rPr lang="en-US" dirty="0" smtClean="0"/>
              <a:t>Penis fills with blood to become erect</a:t>
            </a:r>
          </a:p>
          <a:p>
            <a:pPr lvl="1"/>
            <a:r>
              <a:rPr lang="en-US" dirty="0" smtClean="0"/>
              <a:t>Does </a:t>
            </a:r>
            <a:r>
              <a:rPr lang="en-US" b="1" dirty="0" smtClean="0"/>
              <a:t>NOT</a:t>
            </a:r>
            <a:r>
              <a:rPr lang="en-US" dirty="0" smtClean="0"/>
              <a:t> include sigmoid flexure </a:t>
            </a:r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dirty="0" smtClean="0"/>
              <a:t>Stallion </a:t>
            </a:r>
          </a:p>
          <a:p>
            <a:pPr lvl="2"/>
            <a:r>
              <a:rPr lang="en-US" dirty="0" smtClean="0"/>
              <a:t>Human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290618"/>
            <a:ext cx="3643511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19800" y="2290618"/>
            <a:ext cx="1828800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57800" y="2209800"/>
            <a:ext cx="762000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524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Sterilization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7848600" cy="4625609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Castration</a:t>
            </a:r>
          </a:p>
          <a:p>
            <a:pPr lvl="1"/>
            <a:r>
              <a:rPr lang="en-US" dirty="0" smtClean="0"/>
              <a:t>Removal of the testicles</a:t>
            </a:r>
          </a:p>
          <a:p>
            <a:r>
              <a:rPr lang="en-US" b="1" dirty="0" smtClean="0"/>
              <a:t>Vasectomy</a:t>
            </a:r>
          </a:p>
          <a:p>
            <a:pPr lvl="1"/>
            <a:r>
              <a:rPr lang="en-US" dirty="0" smtClean="0"/>
              <a:t>Cutting or severing of the </a:t>
            </a:r>
            <a:r>
              <a:rPr lang="en-US" dirty="0" err="1" smtClean="0"/>
              <a:t>Ductus</a:t>
            </a:r>
            <a:r>
              <a:rPr lang="en-US" dirty="0" smtClean="0"/>
              <a:t> Deferens</a:t>
            </a:r>
          </a:p>
          <a:p>
            <a:r>
              <a:rPr lang="en-US" b="1" dirty="0" smtClean="0"/>
              <a:t>Shortening of Spermatic cord</a:t>
            </a:r>
          </a:p>
          <a:p>
            <a:pPr lvl="1"/>
            <a:r>
              <a:rPr lang="en-US" dirty="0" smtClean="0"/>
              <a:t>Shortening of the spermatic cord to raise the testicles closer to the body</a:t>
            </a:r>
          </a:p>
          <a:p>
            <a:pPr lvl="2"/>
            <a:r>
              <a:rPr lang="en-US" dirty="0" smtClean="0"/>
              <a:t>Raising the testicles closer to the body will cause the temperature to become too hot causing sperm to die or become sterile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287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Thermoregulation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Thermoregulation is important for the survival of fertile sperm</a:t>
            </a:r>
          </a:p>
          <a:p>
            <a:r>
              <a:rPr lang="en-US" b="1" dirty="0" smtClean="0"/>
              <a:t>Sperm will die if:</a:t>
            </a:r>
          </a:p>
          <a:p>
            <a:pPr lvl="1"/>
            <a:r>
              <a:rPr lang="en-US" dirty="0" smtClean="0"/>
              <a:t>Testes become too hot</a:t>
            </a:r>
          </a:p>
          <a:p>
            <a:pPr lvl="2"/>
            <a:r>
              <a:rPr lang="en-US" dirty="0" smtClean="0"/>
              <a:t>Testes need to be 3-6 degrees cooler than the body</a:t>
            </a:r>
          </a:p>
          <a:p>
            <a:pPr lvl="2"/>
            <a:r>
              <a:rPr lang="en-US" dirty="0" smtClean="0"/>
              <a:t>Heat will damage DNA within the sperm</a:t>
            </a:r>
          </a:p>
          <a:p>
            <a:pPr lvl="2"/>
            <a:r>
              <a:rPr lang="en-US" dirty="0" smtClean="0"/>
              <a:t>Heat will cause lower levels of fertility</a:t>
            </a:r>
          </a:p>
          <a:p>
            <a:pPr lvl="1"/>
            <a:r>
              <a:rPr lang="en-US" dirty="0" smtClean="0"/>
              <a:t>Testes become too cold</a:t>
            </a:r>
          </a:p>
          <a:p>
            <a:pPr lvl="1"/>
            <a:r>
              <a:rPr lang="en-US" dirty="0" smtClean="0"/>
              <a:t>Come in contact with blood</a:t>
            </a:r>
          </a:p>
          <a:p>
            <a:r>
              <a:rPr lang="en-US" b="1" dirty="0" smtClean="0"/>
              <a:t>Ways of thermoregulation</a:t>
            </a:r>
          </a:p>
          <a:p>
            <a:pPr lvl="1"/>
            <a:r>
              <a:rPr lang="en-US" u="sng" dirty="0" err="1" smtClean="0"/>
              <a:t>Thermoreceptors</a:t>
            </a:r>
            <a:r>
              <a:rPr lang="en-US" dirty="0"/>
              <a:t> </a:t>
            </a:r>
            <a:r>
              <a:rPr lang="en-US" dirty="0" smtClean="0"/>
              <a:t>located on the scrotum </a:t>
            </a:r>
            <a:r>
              <a:rPr lang="en-US" b="1" dirty="0" smtClean="0">
                <a:solidFill>
                  <a:schemeClr val="accent1"/>
                </a:solidFill>
              </a:rPr>
              <a:t>sends messages to the brain </a:t>
            </a:r>
            <a:r>
              <a:rPr lang="en-US" dirty="0" smtClean="0"/>
              <a:t>when too hot or too cold</a:t>
            </a:r>
          </a:p>
          <a:p>
            <a:pPr lvl="2"/>
            <a:r>
              <a:rPr lang="en-US" dirty="0" smtClean="0"/>
              <a:t>Will cause panting to help dissipate heat from the body</a:t>
            </a:r>
          </a:p>
          <a:p>
            <a:pPr lvl="1"/>
            <a:r>
              <a:rPr lang="en-US" u="sng" dirty="0" smtClean="0"/>
              <a:t>Sweat glands </a:t>
            </a:r>
            <a:r>
              <a:rPr lang="en-US" dirty="0" smtClean="0"/>
              <a:t>located on the scrotum will allow for cooling</a:t>
            </a:r>
            <a:endParaRPr lang="en-US" dirty="0"/>
          </a:p>
          <a:p>
            <a:pPr lvl="1"/>
            <a:r>
              <a:rPr lang="en-US" u="sng" dirty="0" smtClean="0"/>
              <a:t>Tunica </a:t>
            </a:r>
            <a:r>
              <a:rPr lang="en-US" u="sng" dirty="0" err="1" smtClean="0"/>
              <a:t>Dartos</a:t>
            </a:r>
            <a:r>
              <a:rPr lang="en-US" u="sng" dirty="0" smtClean="0"/>
              <a:t> Muscle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Muscle layer beneath the skin of the scrotum </a:t>
            </a:r>
            <a:r>
              <a:rPr lang="en-US" b="1" dirty="0" smtClean="0">
                <a:solidFill>
                  <a:schemeClr val="accent1"/>
                </a:solidFill>
              </a:rPr>
              <a:t>will expand when too hot </a:t>
            </a:r>
            <a:r>
              <a:rPr lang="en-US" dirty="0" smtClean="0"/>
              <a:t>and will </a:t>
            </a:r>
            <a:r>
              <a:rPr lang="en-US" b="1" dirty="0" smtClean="0">
                <a:solidFill>
                  <a:schemeClr val="accent1"/>
                </a:solidFill>
              </a:rPr>
              <a:t>lift the testes up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towards the body </a:t>
            </a:r>
            <a:r>
              <a:rPr lang="en-US" b="1" dirty="0" smtClean="0">
                <a:solidFill>
                  <a:schemeClr val="accent1"/>
                </a:solidFill>
              </a:rPr>
              <a:t>if too cold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51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Thermoregulation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 err="1" smtClean="0"/>
              <a:t>Thermoreceptors</a:t>
            </a:r>
            <a:r>
              <a:rPr lang="en-US" dirty="0" smtClean="0"/>
              <a:t> and sweat glands communicate with the brain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902032"/>
            <a:ext cx="6629399" cy="3717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3969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Spermatogenesis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52578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Definition: </a:t>
            </a:r>
            <a:r>
              <a:rPr lang="en-US" dirty="0" smtClean="0"/>
              <a:t>formation of Sperm</a:t>
            </a:r>
          </a:p>
          <a:p>
            <a:pPr lvl="1"/>
            <a:r>
              <a:rPr lang="en-US" dirty="0" smtClean="0"/>
              <a:t>Sperm are formed and grow within the testes</a:t>
            </a:r>
          </a:p>
          <a:p>
            <a:pPr lvl="1"/>
            <a:r>
              <a:rPr lang="en-US" dirty="0" smtClean="0"/>
              <a:t>Within the testes sperm are grown inside of the seminiferous tubules within the lobules</a:t>
            </a:r>
          </a:p>
          <a:p>
            <a:r>
              <a:rPr lang="en-US" dirty="0" smtClean="0"/>
              <a:t>2 Cell Types:</a:t>
            </a:r>
          </a:p>
          <a:p>
            <a:pPr lvl="1"/>
            <a:r>
              <a:rPr lang="en-US" dirty="0" err="1" smtClean="0"/>
              <a:t>Leydig</a:t>
            </a:r>
            <a:r>
              <a:rPr lang="en-US" dirty="0" smtClean="0"/>
              <a:t> Cells:</a:t>
            </a:r>
          </a:p>
          <a:p>
            <a:pPr lvl="2"/>
            <a:r>
              <a:rPr lang="en-US" dirty="0" smtClean="0"/>
              <a:t>Produce testosterone</a:t>
            </a:r>
          </a:p>
          <a:p>
            <a:pPr lvl="2"/>
            <a:r>
              <a:rPr lang="en-US" dirty="0" smtClean="0"/>
              <a:t>Located outside the seminiferous tubules</a:t>
            </a:r>
          </a:p>
          <a:p>
            <a:pPr lvl="1"/>
            <a:r>
              <a:rPr lang="en-US" dirty="0" err="1" smtClean="0"/>
              <a:t>Sertoli</a:t>
            </a:r>
            <a:r>
              <a:rPr lang="en-US" dirty="0" smtClean="0"/>
              <a:t> Cells:</a:t>
            </a:r>
          </a:p>
          <a:p>
            <a:pPr lvl="2"/>
            <a:r>
              <a:rPr lang="en-US" dirty="0" smtClean="0"/>
              <a:t>Protect and aid in growing sperm</a:t>
            </a:r>
          </a:p>
          <a:p>
            <a:pPr lvl="3"/>
            <a:r>
              <a:rPr lang="en-US" dirty="0" smtClean="0"/>
              <a:t>Aid in Spermatogenesis</a:t>
            </a:r>
          </a:p>
          <a:p>
            <a:pPr lvl="2"/>
            <a:r>
              <a:rPr lang="en-US" dirty="0" smtClean="0"/>
              <a:t>Located inside the seminiferous tubules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027959"/>
            <a:ext cx="2998049" cy="3763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5105400" y="3962400"/>
            <a:ext cx="9144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97218" y="3892034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Testes</a:t>
            </a:r>
            <a:endParaRPr lang="en-US" dirty="0"/>
          </a:p>
        </p:txBody>
      </p:sp>
      <p:sp>
        <p:nvSpPr>
          <p:cNvPr id="6" name="Left Arrow 5"/>
          <p:cNvSpPr/>
          <p:nvPr/>
        </p:nvSpPr>
        <p:spPr>
          <a:xfrm>
            <a:off x="7315200" y="2209800"/>
            <a:ext cx="5334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924800" y="2209800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Ductus</a:t>
            </a:r>
            <a:r>
              <a:rPr lang="en-US" sz="1200" dirty="0" smtClean="0"/>
              <a:t> Deferens</a:t>
            </a:r>
            <a:endParaRPr lang="en-US" sz="1200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297218" y="5486400"/>
            <a:ext cx="1722582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041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Male Reproduction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Function:</a:t>
            </a:r>
          </a:p>
          <a:p>
            <a:pPr lvl="1"/>
            <a:r>
              <a:rPr lang="en-US" dirty="0" smtClean="0"/>
              <a:t>Produce and deliver fertile sperm to the female reproductive tract</a:t>
            </a:r>
          </a:p>
          <a:p>
            <a:pPr lvl="1"/>
            <a:r>
              <a:rPr lang="en-US" dirty="0" smtClean="0"/>
              <a:t>Produce the hormone Testosterone</a:t>
            </a:r>
          </a:p>
          <a:p>
            <a:r>
              <a:rPr lang="en-US" dirty="0" smtClean="0"/>
              <a:t>Job:</a:t>
            </a:r>
          </a:p>
          <a:p>
            <a:pPr lvl="1"/>
            <a:r>
              <a:rPr lang="en-US" dirty="0" smtClean="0"/>
              <a:t>Fertilize the female egg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114800"/>
            <a:ext cx="3429000" cy="2537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6042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Sperm Transport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Seminiferous Tubules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Epididymis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Head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Body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Tail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Vas Deferens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Penis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Into the Female Tract</a:t>
            </a:r>
            <a:endParaRPr lang="en-US" dirty="0"/>
          </a:p>
        </p:txBody>
      </p:sp>
      <p:cxnSp>
        <p:nvCxnSpPr>
          <p:cNvPr id="5" name="Curved Connector 4"/>
          <p:cNvCxnSpPr/>
          <p:nvPr/>
        </p:nvCxnSpPr>
        <p:spPr>
          <a:xfrm rot="10800000" flipV="1">
            <a:off x="2971800" y="2003714"/>
            <a:ext cx="2057400" cy="510886"/>
          </a:xfrm>
          <a:prstGeom prst="curvedConnector3">
            <a:avLst>
              <a:gd name="adj1" fmla="val -2407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/>
          <p:cNvCxnSpPr/>
          <p:nvPr/>
        </p:nvCxnSpPr>
        <p:spPr>
          <a:xfrm rot="10800000" flipV="1">
            <a:off x="2133601" y="4572000"/>
            <a:ext cx="1162049" cy="685800"/>
          </a:xfrm>
          <a:prstGeom prst="curvedConnector3">
            <a:avLst>
              <a:gd name="adj1" fmla="val -6525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2286000" y="29718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2286000" y="36576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6"/>
          <p:cNvCxnSpPr/>
          <p:nvPr/>
        </p:nvCxnSpPr>
        <p:spPr>
          <a:xfrm rot="10800000" flipV="1">
            <a:off x="4597400" y="5410200"/>
            <a:ext cx="381000" cy="304800"/>
          </a:xfrm>
          <a:prstGeom prst="curvedConnector3">
            <a:avLst>
              <a:gd name="adj1" fmla="val -49060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urved Connector 51"/>
          <p:cNvCxnSpPr/>
          <p:nvPr/>
        </p:nvCxnSpPr>
        <p:spPr>
          <a:xfrm>
            <a:off x="2133600" y="5333999"/>
            <a:ext cx="2501899" cy="73891"/>
          </a:xfrm>
          <a:prstGeom prst="curvedConnector3">
            <a:avLst>
              <a:gd name="adj1" fmla="val -796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483601"/>
            <a:ext cx="3279198" cy="2718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V="1">
            <a:off x="7048500" y="35052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6783748" y="2971800"/>
            <a:ext cx="201901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477000" y="3352800"/>
            <a:ext cx="0" cy="800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577590" y="4419600"/>
            <a:ext cx="3429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6341485" y="4419600"/>
            <a:ext cx="381000" cy="4675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248400" y="3385791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6464300" y="2255001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74148" y="1907721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Penis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55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cyberscience3d.com/store/media/catalog/product/cache/1/image/5e06319eda06f020e43594a9c230972d/h/u/human_sper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8357" y="2879963"/>
            <a:ext cx="4660243" cy="349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Sperm 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Head:</a:t>
            </a:r>
          </a:p>
          <a:p>
            <a:pPr lvl="1"/>
            <a:r>
              <a:rPr lang="en-US" dirty="0" smtClean="0"/>
              <a:t>Carries the DNA</a:t>
            </a:r>
          </a:p>
          <a:p>
            <a:pPr lvl="1"/>
            <a:endParaRPr lang="en-US" dirty="0"/>
          </a:p>
          <a:p>
            <a:r>
              <a:rPr lang="en-US" dirty="0" smtClean="0"/>
              <a:t>Mid-Section (neck)</a:t>
            </a:r>
          </a:p>
          <a:p>
            <a:pPr lvl="1"/>
            <a:r>
              <a:rPr lang="en-US" dirty="0" smtClean="0"/>
              <a:t>Structure</a:t>
            </a:r>
          </a:p>
          <a:p>
            <a:pPr lvl="1"/>
            <a:r>
              <a:rPr lang="en-US" dirty="0" smtClean="0"/>
              <a:t>Holds the head to the tail</a:t>
            </a:r>
          </a:p>
          <a:p>
            <a:pPr lvl="1"/>
            <a:endParaRPr lang="en-US" dirty="0"/>
          </a:p>
          <a:p>
            <a:r>
              <a:rPr lang="en-US" dirty="0" smtClean="0"/>
              <a:t>Tail</a:t>
            </a:r>
          </a:p>
          <a:p>
            <a:pPr lvl="1"/>
            <a:r>
              <a:rPr lang="en-US" dirty="0" smtClean="0"/>
              <a:t>Motor</a:t>
            </a:r>
          </a:p>
          <a:p>
            <a:pPr lvl="1"/>
            <a:r>
              <a:rPr lang="en-US" dirty="0" smtClean="0"/>
              <a:t>Drives the sperm throughout the male reproductive tract and female reproductive tract to the site of fertilization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8401050" y="4351051"/>
            <a:ext cx="342900" cy="5530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7085445" y="3762375"/>
            <a:ext cx="381000" cy="7334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5486400" y="4495800"/>
            <a:ext cx="228600" cy="838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446982" y="3276600"/>
            <a:ext cx="1371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Mid-Section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191500" y="379932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14373" y="5486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8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/>
      <p:bldP spid="9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Sperm Measurements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Sperm is measured by Volume (mL) and Concentration (x10</a:t>
            </a:r>
            <a:r>
              <a:rPr lang="en-US" baseline="30000" dirty="0" smtClean="0"/>
              <a:t>6</a:t>
            </a:r>
            <a:r>
              <a:rPr lang="en-US" dirty="0" smtClean="0"/>
              <a:t>/mL)</a:t>
            </a:r>
          </a:p>
          <a:p>
            <a:r>
              <a:rPr lang="en-US" dirty="0" smtClean="0"/>
              <a:t>Species differences:</a:t>
            </a:r>
          </a:p>
          <a:p>
            <a:pPr lvl="1"/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160841"/>
              </p:ext>
            </p:extLst>
          </p:nvPr>
        </p:nvGraphicFramePr>
        <p:xfrm>
          <a:off x="1371600" y="3429000"/>
          <a:ext cx="716280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7600"/>
                <a:gridCol w="2387600"/>
                <a:gridCol w="2387600"/>
              </a:tblGrid>
              <a:tr h="624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Volume</a:t>
                      </a:r>
                      <a:r>
                        <a:rPr lang="en-US" baseline="0" dirty="0" smtClean="0"/>
                        <a:t> (mL)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Concentration (x10</a:t>
                      </a:r>
                      <a:r>
                        <a:rPr lang="en-US" baseline="30000" dirty="0" smtClean="0"/>
                        <a:t>6</a:t>
                      </a:r>
                      <a:r>
                        <a:rPr lang="en-US" dirty="0" smtClean="0"/>
                        <a:t>/mL)</a:t>
                      </a:r>
                      <a:endParaRPr lang="en-US" dirty="0"/>
                    </a:p>
                  </a:txBody>
                  <a:tcPr/>
                </a:tc>
              </a:tr>
              <a:tr h="624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Ram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2000</a:t>
                      </a:r>
                      <a:endParaRPr lang="en-US" dirty="0"/>
                    </a:p>
                  </a:txBody>
                  <a:tcPr/>
                </a:tc>
              </a:tr>
              <a:tr h="624840">
                <a:tc>
                  <a:txBody>
                    <a:bodyPr/>
                    <a:lstStyle/>
                    <a:p>
                      <a:r>
                        <a:rPr lang="en-US" dirty="0" smtClean="0"/>
                        <a:t>Bull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</a:tr>
              <a:tr h="624840">
                <a:tc>
                  <a:txBody>
                    <a:bodyPr/>
                    <a:lstStyle/>
                    <a:p>
                      <a:r>
                        <a:rPr lang="en-US" dirty="0" smtClean="0"/>
                        <a:t>Stallion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/>
                </a:tc>
              </a:tr>
              <a:tr h="624840">
                <a:tc>
                  <a:txBody>
                    <a:bodyPr/>
                    <a:lstStyle/>
                    <a:p>
                      <a:r>
                        <a:rPr lang="en-US" dirty="0" smtClean="0"/>
                        <a:t>Boar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5133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err="1" smtClean="0"/>
              <a:t>Fibroelastic</a:t>
            </a:r>
            <a:r>
              <a:rPr lang="en-US" b="1" dirty="0" smtClean="0"/>
              <a:t> Penis vs. Vascular Penis</a:t>
            </a:r>
          </a:p>
          <a:p>
            <a:pPr lvl="1"/>
            <a:r>
              <a:rPr lang="en-US" u="sng" dirty="0" err="1" smtClean="0"/>
              <a:t>Fibroelastic</a:t>
            </a:r>
            <a:r>
              <a:rPr lang="en-US" dirty="0" smtClean="0"/>
              <a:t>: uses the sigmoid flexure and retractor muscle to become erect</a:t>
            </a:r>
          </a:p>
          <a:p>
            <a:pPr lvl="1"/>
            <a:r>
              <a:rPr lang="en-US" u="sng" dirty="0" smtClean="0"/>
              <a:t>Vascular</a:t>
            </a:r>
            <a:r>
              <a:rPr lang="en-US" dirty="0" smtClean="0"/>
              <a:t>: will fill with blood to become erect</a:t>
            </a:r>
          </a:p>
          <a:p>
            <a:r>
              <a:rPr lang="en-US" b="1" dirty="0" smtClean="0"/>
              <a:t>Thermoregulation:</a:t>
            </a:r>
            <a:r>
              <a:rPr lang="en-US" dirty="0" smtClean="0"/>
              <a:t> regulation of the temperature of the testes to support fertile sperm production</a:t>
            </a:r>
            <a:endParaRPr lang="en-US" dirty="0"/>
          </a:p>
          <a:p>
            <a:r>
              <a:rPr lang="en-US" b="1" dirty="0" smtClean="0"/>
              <a:t>Cryptorchidism: </a:t>
            </a:r>
            <a:r>
              <a:rPr lang="en-US" dirty="0" smtClean="0"/>
              <a:t>when one or neither testes descend into the scrotum during the fetal stages</a:t>
            </a:r>
          </a:p>
          <a:p>
            <a:r>
              <a:rPr lang="en-US" b="1" dirty="0" smtClean="0"/>
              <a:t>Convoluted: </a:t>
            </a:r>
            <a:r>
              <a:rPr lang="en-US" dirty="0" smtClean="0"/>
              <a:t>contains many veins</a:t>
            </a:r>
          </a:p>
          <a:p>
            <a:r>
              <a:rPr lang="en-US" b="1" dirty="0" smtClean="0"/>
              <a:t>Vasectomy: </a:t>
            </a:r>
            <a:r>
              <a:rPr lang="en-US" dirty="0" smtClean="0"/>
              <a:t>procedure to sterilize a male</a:t>
            </a:r>
          </a:p>
          <a:p>
            <a:r>
              <a:rPr lang="en-US" b="1" dirty="0" smtClean="0"/>
              <a:t>Spermatogenesis:</a:t>
            </a:r>
            <a:r>
              <a:rPr lang="en-US" dirty="0" smtClean="0"/>
              <a:t> formation and growth of sperm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10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Hormone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Testosterone</a:t>
            </a:r>
          </a:p>
          <a:p>
            <a:pPr lvl="1"/>
            <a:r>
              <a:rPr lang="en-US" dirty="0" smtClean="0"/>
              <a:t>Produced by: </a:t>
            </a:r>
          </a:p>
          <a:p>
            <a:pPr lvl="3"/>
            <a:r>
              <a:rPr lang="en-US" dirty="0" err="1" smtClean="0"/>
              <a:t>Leydig</a:t>
            </a:r>
            <a:r>
              <a:rPr lang="en-US" dirty="0" smtClean="0"/>
              <a:t> Cells (found in the testicles)</a:t>
            </a:r>
          </a:p>
          <a:p>
            <a:pPr lvl="1"/>
            <a:r>
              <a:rPr lang="en-US" dirty="0" smtClean="0"/>
              <a:t>Function:</a:t>
            </a:r>
          </a:p>
          <a:p>
            <a:pPr lvl="2"/>
            <a:r>
              <a:rPr lang="en-US" dirty="0" smtClean="0"/>
              <a:t>Promotes </a:t>
            </a:r>
            <a:r>
              <a:rPr lang="en-US" dirty="0" err="1" smtClean="0"/>
              <a:t>spermatogensis</a:t>
            </a:r>
            <a:endParaRPr lang="en-US" dirty="0" smtClean="0"/>
          </a:p>
          <a:p>
            <a:pPr lvl="2"/>
            <a:r>
              <a:rPr lang="en-US" dirty="0" smtClean="0"/>
              <a:t>Promotes secondary sex characteristics</a:t>
            </a:r>
          </a:p>
          <a:p>
            <a:pPr lvl="3"/>
            <a:r>
              <a:rPr lang="en-US" dirty="0" smtClean="0"/>
              <a:t>Example: horn growth or bright colored feathers in male birds</a:t>
            </a:r>
          </a:p>
        </p:txBody>
      </p:sp>
    </p:spTree>
    <p:extLst>
      <p:ext uri="{BB962C8B-B14F-4D97-AF65-F5344CB8AC3E}">
        <p14:creationId xmlns:p14="http://schemas.microsoft.com/office/powerpoint/2010/main" val="1112749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Male Reproduction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Important Organs:</a:t>
            </a:r>
          </a:p>
          <a:p>
            <a:pPr lvl="1"/>
            <a:r>
              <a:rPr lang="en-US" b="1" dirty="0" smtClean="0"/>
              <a:t>Scrotum</a:t>
            </a:r>
          </a:p>
          <a:p>
            <a:pPr lvl="2"/>
            <a:r>
              <a:rPr lang="en-US" dirty="0" smtClean="0"/>
              <a:t>Tunica </a:t>
            </a:r>
            <a:r>
              <a:rPr lang="en-US" dirty="0" err="1" smtClean="0"/>
              <a:t>Dartos</a:t>
            </a:r>
            <a:endParaRPr lang="en-US" dirty="0" smtClean="0"/>
          </a:p>
          <a:p>
            <a:pPr lvl="1"/>
            <a:r>
              <a:rPr lang="en-US" b="1" dirty="0"/>
              <a:t>Spermatic Cord</a:t>
            </a:r>
          </a:p>
          <a:p>
            <a:pPr lvl="2"/>
            <a:r>
              <a:rPr lang="en-US" dirty="0" err="1"/>
              <a:t>Ductus</a:t>
            </a:r>
            <a:r>
              <a:rPr lang="en-US" dirty="0"/>
              <a:t> </a:t>
            </a:r>
            <a:r>
              <a:rPr lang="en-US" dirty="0" smtClean="0"/>
              <a:t>Deferens/Vas Deferens</a:t>
            </a:r>
            <a:endParaRPr lang="en-US" dirty="0"/>
          </a:p>
          <a:p>
            <a:pPr lvl="2"/>
            <a:r>
              <a:rPr lang="en-US" dirty="0" err="1"/>
              <a:t>Pampiniform</a:t>
            </a:r>
            <a:r>
              <a:rPr lang="en-US" dirty="0"/>
              <a:t> Plexus</a:t>
            </a:r>
          </a:p>
          <a:p>
            <a:pPr lvl="2"/>
            <a:r>
              <a:rPr lang="en-US" dirty="0" err="1"/>
              <a:t>Cremaster</a:t>
            </a:r>
            <a:r>
              <a:rPr lang="en-US" dirty="0"/>
              <a:t> Muscle</a:t>
            </a:r>
          </a:p>
          <a:p>
            <a:pPr lvl="1"/>
            <a:r>
              <a:rPr lang="en-US" b="1" dirty="0" smtClean="0"/>
              <a:t>Testicles</a:t>
            </a:r>
          </a:p>
          <a:p>
            <a:pPr lvl="1"/>
            <a:r>
              <a:rPr lang="en-US" b="1" dirty="0" smtClean="0"/>
              <a:t>Epididymis</a:t>
            </a:r>
          </a:p>
          <a:p>
            <a:pPr lvl="1"/>
            <a:r>
              <a:rPr lang="en-US" b="1" dirty="0"/>
              <a:t>Penis</a:t>
            </a:r>
          </a:p>
          <a:p>
            <a:pPr lvl="2"/>
            <a:r>
              <a:rPr lang="en-US" dirty="0" err="1"/>
              <a:t>Fibroelastic</a:t>
            </a:r>
            <a:r>
              <a:rPr lang="en-US" dirty="0"/>
              <a:t> vs. Vascular</a:t>
            </a:r>
          </a:p>
          <a:p>
            <a:pPr lvl="2"/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133600"/>
            <a:ext cx="3028950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772400" y="5410200"/>
            <a:ext cx="74295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13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Scrotum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53340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Houses the testes</a:t>
            </a:r>
          </a:p>
          <a:p>
            <a:r>
              <a:rPr lang="en-US" dirty="0" smtClean="0"/>
              <a:t>Function:</a:t>
            </a:r>
          </a:p>
          <a:p>
            <a:pPr lvl="1"/>
            <a:r>
              <a:rPr lang="en-US" dirty="0" smtClean="0"/>
              <a:t>Protection</a:t>
            </a:r>
          </a:p>
          <a:p>
            <a:pPr lvl="1"/>
            <a:r>
              <a:rPr lang="en-US" dirty="0" smtClean="0"/>
              <a:t>Temperature Regulation (thermoregulation)</a:t>
            </a:r>
          </a:p>
          <a:p>
            <a:pPr lvl="1"/>
            <a:r>
              <a:rPr lang="en-US" dirty="0" smtClean="0"/>
              <a:t>Movement of the testes</a:t>
            </a:r>
          </a:p>
          <a:p>
            <a:r>
              <a:rPr lang="en-US" dirty="0" smtClean="0"/>
              <a:t>Layers:</a:t>
            </a:r>
          </a:p>
          <a:p>
            <a:pPr lvl="1"/>
            <a:r>
              <a:rPr lang="en-US" dirty="0" smtClean="0"/>
              <a:t>Skin</a:t>
            </a:r>
          </a:p>
          <a:p>
            <a:pPr lvl="2"/>
            <a:r>
              <a:rPr lang="en-US" dirty="0" smtClean="0"/>
              <a:t>Sweat Glands located here</a:t>
            </a:r>
          </a:p>
          <a:p>
            <a:pPr lvl="2"/>
            <a:r>
              <a:rPr lang="en-US" dirty="0" smtClean="0"/>
              <a:t>Thermal Receptors</a:t>
            </a:r>
          </a:p>
          <a:p>
            <a:pPr lvl="1"/>
            <a:r>
              <a:rPr lang="en-US" dirty="0" smtClean="0"/>
              <a:t>Tunica </a:t>
            </a:r>
            <a:r>
              <a:rPr lang="en-US" dirty="0" err="1" smtClean="0"/>
              <a:t>Dartos</a:t>
            </a:r>
            <a:r>
              <a:rPr lang="en-US" dirty="0" smtClean="0"/>
              <a:t> Muscle</a:t>
            </a:r>
          </a:p>
          <a:p>
            <a:pPr lvl="2"/>
            <a:r>
              <a:rPr lang="en-US" dirty="0" smtClean="0"/>
              <a:t>Assists in thermoregulation</a:t>
            </a:r>
          </a:p>
          <a:p>
            <a:pPr lvl="2"/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209800"/>
            <a:ext cx="2895600" cy="3828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6934200" y="4724400"/>
            <a:ext cx="1143000" cy="13142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696200" y="6038693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Testes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14" idx="1"/>
          </p:cNvCxnSpPr>
          <p:nvPr/>
        </p:nvCxnSpPr>
        <p:spPr>
          <a:xfrm flipH="1">
            <a:off x="7505700" y="3505200"/>
            <a:ext cx="800100" cy="38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305800" y="3320534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Skin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486400" y="2685473"/>
            <a:ext cx="12192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038600" y="2526145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Tunica </a:t>
            </a:r>
            <a:r>
              <a:rPr lang="en-US" dirty="0" err="1" smtClean="0"/>
              <a:t>Dartos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5486400" y="3962400"/>
            <a:ext cx="1274618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348018" y="4082534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Epididymis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782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2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Spermatic 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4800600" cy="485420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Description: highly convoluted</a:t>
            </a:r>
          </a:p>
          <a:p>
            <a:r>
              <a:rPr lang="en-US" dirty="0" smtClean="0"/>
              <a:t>Function: </a:t>
            </a:r>
          </a:p>
          <a:p>
            <a:pPr lvl="1"/>
            <a:r>
              <a:rPr lang="en-US" dirty="0" smtClean="0"/>
              <a:t>Suspend the testes in the scrotum</a:t>
            </a:r>
          </a:p>
          <a:p>
            <a:pPr lvl="1"/>
            <a:r>
              <a:rPr lang="en-US" dirty="0" smtClean="0"/>
              <a:t>Provide heat cooling system</a:t>
            </a:r>
          </a:p>
          <a:p>
            <a:r>
              <a:rPr lang="en-US" dirty="0" smtClean="0"/>
              <a:t>Houses:</a:t>
            </a:r>
          </a:p>
          <a:p>
            <a:pPr lvl="1"/>
            <a:r>
              <a:rPr lang="en-US" u="sng" dirty="0" err="1" smtClean="0"/>
              <a:t>Ductus</a:t>
            </a:r>
            <a:r>
              <a:rPr lang="en-US" u="sng" dirty="0" smtClean="0"/>
              <a:t> Deferens/Vas Deferens:</a:t>
            </a:r>
          </a:p>
          <a:p>
            <a:pPr lvl="2"/>
            <a:r>
              <a:rPr lang="en-US" dirty="0"/>
              <a:t>Move fertile sperm from the tail of the epididymis to the penis for ejaculation</a:t>
            </a:r>
          </a:p>
          <a:p>
            <a:pPr lvl="2"/>
            <a:r>
              <a:rPr lang="en-US" dirty="0" smtClean="0"/>
              <a:t>This is cut and causes a Vasectomy</a:t>
            </a:r>
          </a:p>
          <a:p>
            <a:pPr lvl="1"/>
            <a:r>
              <a:rPr lang="en-US" u="sng" dirty="0" err="1" smtClean="0"/>
              <a:t>Pampiniform</a:t>
            </a:r>
            <a:r>
              <a:rPr lang="en-US" u="sng" dirty="0" smtClean="0"/>
              <a:t> Plexus</a:t>
            </a:r>
          </a:p>
          <a:p>
            <a:pPr lvl="2"/>
            <a:r>
              <a:rPr lang="en-US" dirty="0" smtClean="0"/>
              <a:t>Composed of a testicular artery and veins that cool the blood before circulating throughout the scrotum</a:t>
            </a:r>
          </a:p>
          <a:p>
            <a:pPr lvl="1"/>
            <a:r>
              <a:rPr lang="en-US" u="sng" dirty="0" err="1" smtClean="0"/>
              <a:t>Cremaster</a:t>
            </a:r>
            <a:r>
              <a:rPr lang="en-US" u="sng" dirty="0" smtClean="0"/>
              <a:t> muscle</a:t>
            </a:r>
          </a:p>
          <a:p>
            <a:pPr lvl="2"/>
            <a:r>
              <a:rPr lang="en-US" dirty="0" smtClean="0"/>
              <a:t>Supports the testes</a:t>
            </a:r>
          </a:p>
          <a:p>
            <a:pPr lvl="2"/>
            <a:r>
              <a:rPr lang="en-US" dirty="0" smtClean="0"/>
              <a:t>Muscle that will pull testes up during a fight or flight situation</a:t>
            </a:r>
          </a:p>
          <a:p>
            <a:pPr lvl="2"/>
            <a:r>
              <a:rPr lang="en-US" dirty="0" smtClean="0"/>
              <a:t>Holds testes up for a </a:t>
            </a:r>
            <a:r>
              <a:rPr lang="en-US" b="1" dirty="0" smtClean="0"/>
              <a:t>short</a:t>
            </a:r>
            <a:r>
              <a:rPr lang="en-US" dirty="0" smtClean="0"/>
              <a:t> period of time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673" y="2743200"/>
            <a:ext cx="3898641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57800" y="2286000"/>
            <a:ext cx="3429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Pampiniform</a:t>
            </a:r>
            <a:r>
              <a:rPr lang="en-US" dirty="0" smtClean="0"/>
              <a:t> Plexus</a:t>
            </a:r>
            <a:endParaRPr lang="en-US" dirty="0"/>
          </a:p>
        </p:txBody>
      </p:sp>
      <p:sp>
        <p:nvSpPr>
          <p:cNvPr id="8" name="Up-Down Arrow 7"/>
          <p:cNvSpPr/>
          <p:nvPr/>
        </p:nvSpPr>
        <p:spPr>
          <a:xfrm>
            <a:off x="6743700" y="2667000"/>
            <a:ext cx="228600" cy="6096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01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4953000" cy="462560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Function:</a:t>
            </a:r>
          </a:p>
          <a:p>
            <a:pPr lvl="1"/>
            <a:r>
              <a:rPr lang="en-US" dirty="0" smtClean="0"/>
              <a:t>Produce Sperm</a:t>
            </a:r>
          </a:p>
          <a:p>
            <a:pPr lvl="1"/>
            <a:r>
              <a:rPr lang="en-US" dirty="0" smtClean="0"/>
              <a:t>Produce the hormone Testosterone</a:t>
            </a:r>
          </a:p>
          <a:p>
            <a:r>
              <a:rPr lang="en-US" dirty="0" smtClean="0"/>
              <a:t>Produce 1-25 Billion sperm</a:t>
            </a:r>
          </a:p>
          <a:p>
            <a:r>
              <a:rPr lang="en-US" dirty="0" smtClean="0"/>
              <a:t>Must be 3-6 degrees cooler than the body to keep sperm alive</a:t>
            </a:r>
          </a:p>
          <a:p>
            <a:r>
              <a:rPr lang="en-US" dirty="0" smtClean="0"/>
              <a:t>Takes 45-60 days to produce fertile sperm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136" y="2133600"/>
            <a:ext cx="3683264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467600" y="3581400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979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al.vet.upenn.edu/projects/repropath/MReview/normdiag/desc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676400"/>
            <a:ext cx="2819400" cy="4060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Testicular Descent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198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In the Fetal stage the testes will descend into the scrotum</a:t>
            </a:r>
          </a:p>
          <a:p>
            <a:pPr lvl="1"/>
            <a:r>
              <a:rPr lang="en-US" dirty="0" smtClean="0"/>
              <a:t>This is important for proper sperm production and temperature control</a:t>
            </a:r>
          </a:p>
          <a:p>
            <a:r>
              <a:rPr lang="en-US" u="sng" dirty="0" smtClean="0"/>
              <a:t>Gubernaculum: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ulls the testes through the Inguinal Ring into the scrotum</a:t>
            </a:r>
          </a:p>
          <a:p>
            <a:r>
              <a:rPr lang="en-US" u="sng" dirty="0" smtClean="0"/>
              <a:t>Inguinal Ring:</a:t>
            </a:r>
          </a:p>
          <a:p>
            <a:pPr lvl="1"/>
            <a:r>
              <a:rPr lang="en-US" dirty="0" smtClean="0"/>
              <a:t>Ring that is the opening between the body and scrotum</a:t>
            </a:r>
          </a:p>
          <a:p>
            <a:r>
              <a:rPr lang="en-US" u="sng" dirty="0" smtClean="0"/>
              <a:t>Cryptorchidism:</a:t>
            </a:r>
          </a:p>
          <a:p>
            <a:pPr lvl="1"/>
            <a:r>
              <a:rPr lang="en-US" u="sng" dirty="0" err="1" smtClean="0"/>
              <a:t>Def</a:t>
            </a:r>
            <a:r>
              <a:rPr lang="en-US" u="sng" dirty="0" smtClean="0"/>
              <a:t>: </a:t>
            </a:r>
            <a:r>
              <a:rPr lang="en-US" dirty="0" smtClean="0"/>
              <a:t>Failure of one or both of the testes to descend through the inguinal ring into the scrotum</a:t>
            </a:r>
          </a:p>
          <a:p>
            <a:pPr lvl="1"/>
            <a:r>
              <a:rPr lang="en-US" u="sng" dirty="0" smtClean="0"/>
              <a:t>Unilateral Cryptorchidism:</a:t>
            </a:r>
            <a:r>
              <a:rPr lang="en-US" dirty="0" smtClean="0"/>
              <a:t> </a:t>
            </a:r>
            <a:r>
              <a:rPr lang="en-US" b="1" dirty="0" smtClean="0"/>
              <a:t>one </a:t>
            </a:r>
            <a:r>
              <a:rPr lang="en-US" dirty="0" smtClean="0"/>
              <a:t>testis does </a:t>
            </a:r>
            <a:r>
              <a:rPr lang="en-US" b="1" dirty="0" smtClean="0"/>
              <a:t>NOT </a:t>
            </a:r>
            <a:r>
              <a:rPr lang="en-US" dirty="0" smtClean="0"/>
              <a:t>descend into the scrotum</a:t>
            </a:r>
          </a:p>
          <a:p>
            <a:pPr lvl="2"/>
            <a:r>
              <a:rPr lang="en-US" dirty="0" smtClean="0"/>
              <a:t>Results in reduced fertile sperm concentration </a:t>
            </a:r>
            <a:r>
              <a:rPr lang="en-US" b="1" dirty="0" smtClean="0"/>
              <a:t>NOT</a:t>
            </a:r>
            <a:r>
              <a:rPr lang="en-US" dirty="0" smtClean="0"/>
              <a:t> infertile</a:t>
            </a:r>
          </a:p>
          <a:p>
            <a:pPr lvl="1"/>
            <a:r>
              <a:rPr lang="en-US" u="sng" dirty="0" smtClean="0"/>
              <a:t>Bilateral Cryptorchidism:</a:t>
            </a:r>
            <a:r>
              <a:rPr lang="en-US" dirty="0" smtClean="0"/>
              <a:t> </a:t>
            </a:r>
            <a:r>
              <a:rPr lang="en-US" b="1" dirty="0" smtClean="0"/>
              <a:t>Neither</a:t>
            </a:r>
            <a:r>
              <a:rPr lang="en-US" dirty="0" smtClean="0"/>
              <a:t> testes descend into the scrotum</a:t>
            </a:r>
          </a:p>
          <a:p>
            <a:pPr lvl="2"/>
            <a:r>
              <a:rPr lang="en-US" dirty="0" smtClean="0"/>
              <a:t>Results in </a:t>
            </a:r>
            <a:r>
              <a:rPr lang="en-US" b="1" dirty="0" smtClean="0"/>
              <a:t>Sterility/Infertility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67600" y="5257800"/>
            <a:ext cx="914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481455" y="5257800"/>
            <a:ext cx="1219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Inguinal Ring</a:t>
            </a:r>
            <a:endParaRPr lang="en-US" sz="1100" dirty="0"/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 flipV="1">
            <a:off x="7181851" y="5191991"/>
            <a:ext cx="299604" cy="1966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61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737</TotalTime>
  <Words>1047</Words>
  <Application>Microsoft Office PowerPoint</Application>
  <PresentationFormat>On-screen Show (4:3)</PresentationFormat>
  <Paragraphs>248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Module</vt:lpstr>
      <vt:lpstr>PowerPoint Presentation</vt:lpstr>
      <vt:lpstr>Male Reproduction</vt:lpstr>
      <vt:lpstr>Important Terms</vt:lpstr>
      <vt:lpstr>Hormone</vt:lpstr>
      <vt:lpstr>Male Reproduction</vt:lpstr>
      <vt:lpstr>Scrotum</vt:lpstr>
      <vt:lpstr>Spermatic Cord</vt:lpstr>
      <vt:lpstr>Testicles</vt:lpstr>
      <vt:lpstr>Testicular Descent</vt:lpstr>
      <vt:lpstr>Epididymis</vt:lpstr>
      <vt:lpstr>Epididymis Continued</vt:lpstr>
      <vt:lpstr>Penis</vt:lpstr>
      <vt:lpstr>Species Differences</vt:lpstr>
      <vt:lpstr>Penis Continued</vt:lpstr>
      <vt:lpstr>Penis Continued</vt:lpstr>
      <vt:lpstr>Sterilization Techniques</vt:lpstr>
      <vt:lpstr>Thermoregulation</vt:lpstr>
      <vt:lpstr>Thermoregulation Continued</vt:lpstr>
      <vt:lpstr>Spermatogenesis</vt:lpstr>
      <vt:lpstr>Sperm Transport</vt:lpstr>
      <vt:lpstr>Sperm Anatomy</vt:lpstr>
      <vt:lpstr>Sperm Measurements</vt:lpstr>
    </vt:vector>
  </TitlesOfParts>
  <Company>College of Veterinary Medicine - Texas A&amp;M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Male Reproduction</dc:title>
  <dc:creator>Lab, L Johnson's</dc:creator>
  <cp:lastModifiedBy>Lab, L Johnson's</cp:lastModifiedBy>
  <cp:revision>51</cp:revision>
  <dcterms:created xsi:type="dcterms:W3CDTF">2013-03-18T17:30:55Z</dcterms:created>
  <dcterms:modified xsi:type="dcterms:W3CDTF">2013-04-17T18:41:34Z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599259</vt:lpwstr>
  </property>
  <property fmtid="{D5CDD505-2E9C-101B-9397-08002B2CF9AE}" name="NXPowerLiteSettings" pid="3">
    <vt:lpwstr>F6000400038000</vt:lpwstr>
  </property>
  <property fmtid="{D5CDD505-2E9C-101B-9397-08002B2CF9AE}" name="NXPowerLiteVersion" pid="4">
    <vt:lpwstr>D4.3.1</vt:lpwstr>
  </property>
</Properties>
</file>