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5" r:id="rId4"/>
    <p:sldId id="290" r:id="rId5"/>
    <p:sldId id="274" r:id="rId6"/>
    <p:sldId id="286" r:id="rId7"/>
    <p:sldId id="287" r:id="rId8"/>
    <p:sldId id="288" r:id="rId9"/>
    <p:sldId id="289" r:id="rId10"/>
    <p:sldId id="292" r:id="rId11"/>
    <p:sldId id="291" r:id="rId12"/>
    <p:sldId id="293" r:id="rId13"/>
    <p:sldId id="294" r:id="rId14"/>
    <p:sldId id="295" r:id="rId15"/>
    <p:sldId id="279" r:id="rId16"/>
    <p:sldId id="282" r:id="rId17"/>
    <p:sldId id="283" r:id="rId18"/>
    <p:sldId id="284" r:id="rId19"/>
    <p:sldId id="297" r:id="rId20"/>
    <p:sldId id="298" r:id="rId21"/>
    <p:sldId id="25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5" autoAdjust="0"/>
    <p:restoredTop sz="94793" autoAdjust="0"/>
  </p:normalViewPr>
  <p:slideViewPr>
    <p:cSldViewPr>
      <p:cViewPr>
        <p:scale>
          <a:sx n="100" d="100"/>
          <a:sy n="100" d="100"/>
        </p:scale>
        <p:origin x="-150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30749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22431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36662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2945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03413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64515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12898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67293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21068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9270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640841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1088F-B008-4F1C-ABC6-14614ADDC489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6BB40-6D43-4A92-B1BD-EDDBFF21D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cergreenhouse.com/ventilation.html" TargetMode="External"/><Relationship Id="rId2" Type="http://schemas.openxmlformats.org/officeDocument/2006/relationships/hyperlink" Target="http://www.greenhousecatalog.com/greenhouse-fan-calculato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ittlegreenhouse.com/fan-calc.shtml" TargetMode="External"/><Relationship Id="rId5" Type="http://schemas.openxmlformats.org/officeDocument/2006/relationships/hyperlink" Target="http://www.littlegreenhouse.com/heat-calc.shtml" TargetMode="External"/><Relationship Id="rId4" Type="http://schemas.openxmlformats.org/officeDocument/2006/relationships/hyperlink" Target="http://www.sherrysgreenhouse.com/oldsite/GHheating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Greenhouse Management</a:t>
            </a:r>
            <a:br>
              <a:rPr lang="en-US" dirty="0" smtClean="0"/>
            </a:br>
            <a:r>
              <a:rPr lang="en-US" dirty="0" smtClean="0"/>
              <a:t>Math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5662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STOP!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600200"/>
            <a:ext cx="58674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After solving for the </a:t>
            </a:r>
            <a:r>
              <a:rPr lang="en-US" dirty="0" smtClean="0">
                <a:solidFill>
                  <a:schemeClr val="bg1"/>
                </a:solidFill>
              </a:rPr>
              <a:t>total surface area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bg1"/>
                </a:solidFill>
              </a:rPr>
              <a:t>temperature difference </a:t>
            </a:r>
            <a:r>
              <a:rPr lang="en-US" dirty="0" smtClean="0"/>
              <a:t>the next step is to </a:t>
            </a:r>
            <a:r>
              <a:rPr lang="en-US" dirty="0" smtClean="0">
                <a:solidFill>
                  <a:schemeClr val="bg1"/>
                </a:solidFill>
              </a:rPr>
              <a:t>multiply them together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This will make your answer into British Thermal Units (BTU)</a:t>
            </a:r>
          </a:p>
          <a:p>
            <a:r>
              <a:rPr lang="en-US" dirty="0" smtClean="0"/>
              <a:t>Using the numbers from the example</a:t>
            </a:r>
          </a:p>
          <a:p>
            <a:r>
              <a:rPr lang="en-US" dirty="0" smtClean="0"/>
              <a:t>469 </a:t>
            </a:r>
            <a:r>
              <a:rPr lang="en-US" dirty="0" err="1" smtClean="0"/>
              <a:t>sq</a:t>
            </a:r>
            <a:r>
              <a:rPr lang="en-US" dirty="0" smtClean="0"/>
              <a:t> </a:t>
            </a:r>
            <a:r>
              <a:rPr lang="en-US" dirty="0" err="1" smtClean="0"/>
              <a:t>ft</a:t>
            </a:r>
            <a:r>
              <a:rPr lang="en-US" dirty="0" smtClean="0"/>
              <a:t> × 20</a:t>
            </a:r>
            <a:r>
              <a:rPr lang="en-US" dirty="0" smtClean="0">
                <a:latin typeface="Bodoni MT"/>
              </a:rPr>
              <a:t>˚</a:t>
            </a:r>
            <a:r>
              <a:rPr lang="en-US" dirty="0" smtClean="0"/>
              <a:t>F = </a:t>
            </a:r>
            <a:r>
              <a:rPr lang="en-US" dirty="0" smtClean="0">
                <a:solidFill>
                  <a:schemeClr val="bg1"/>
                </a:solidFill>
              </a:rPr>
              <a:t>9,380 BTU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6764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Total Surface area: 469 </a:t>
            </a:r>
            <a:r>
              <a:rPr lang="en-US" dirty="0" err="1" smtClean="0"/>
              <a:t>sq</a:t>
            </a:r>
            <a:r>
              <a:rPr lang="en-US" dirty="0" smtClean="0"/>
              <a:t> </a:t>
            </a:r>
            <a:r>
              <a:rPr lang="en-US" dirty="0" err="1" smtClean="0"/>
              <a:t>ft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Temperature difference: 20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˚F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00200" y="2876729"/>
            <a:ext cx="1447800" cy="29144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414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Calculate Heat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648200"/>
          </a:xfrm>
          <a:solidFill>
            <a:srgbClr val="92D050">
              <a:alpha val="63000"/>
            </a:srgb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After solving for BTU’s…</a:t>
            </a:r>
          </a:p>
          <a:p>
            <a:pPr lvl="1"/>
            <a:r>
              <a:rPr lang="en-US" dirty="0" smtClean="0"/>
              <a:t>From Example: </a:t>
            </a:r>
            <a:r>
              <a:rPr lang="en-US" b="1" dirty="0" smtClean="0">
                <a:solidFill>
                  <a:srgbClr val="C00000"/>
                </a:solidFill>
              </a:rPr>
              <a:t>9,380 BTUs</a:t>
            </a:r>
          </a:p>
          <a:p>
            <a:r>
              <a:rPr lang="en-US" dirty="0" smtClean="0"/>
              <a:t>Every Greenhouse should have a covering</a:t>
            </a:r>
          </a:p>
          <a:p>
            <a:r>
              <a:rPr lang="en-US" dirty="0" smtClean="0"/>
              <a:t>Looking at the sheet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/>
              <a:t>F</a:t>
            </a:r>
            <a:r>
              <a:rPr lang="en-US" dirty="0" smtClean="0"/>
              <a:t>ind your material (that reduces heat loss) and use the number beside it to calculate for value heat loss</a:t>
            </a:r>
          </a:p>
          <a:p>
            <a:r>
              <a:rPr lang="en-US" dirty="0" smtClean="0"/>
              <a:t>Example: if your green house is covered with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4mm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twinwall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polycardonate</a:t>
            </a:r>
            <a:r>
              <a:rPr lang="en-US" dirty="0" smtClean="0"/>
              <a:t> you will multiply your BTU’s by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.7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9,380 × .7 =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6,566 BTU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980313"/>
              </p:ext>
            </p:extLst>
          </p:nvPr>
        </p:nvGraphicFramePr>
        <p:xfrm>
          <a:off x="5105400" y="1828800"/>
          <a:ext cx="3763931" cy="419462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56089"/>
                <a:gridCol w="437650"/>
                <a:gridCol w="1447785"/>
                <a:gridCol w="322407"/>
              </a:tblGrid>
              <a:tr h="601538">
                <a:tc>
                  <a:txBody>
                    <a:bodyPr/>
                    <a:lstStyle/>
                    <a:p>
                      <a:r>
                        <a:rPr lang="en-US" sz="1300" dirty="0"/>
                        <a:t>4 mil polyethylene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1.20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u="sng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 mm (5/32") </a:t>
                      </a:r>
                      <a:r>
                        <a:rPr lang="en-US" sz="1300" u="sng" dirty="0" err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twinwall</a:t>
                      </a:r>
                      <a:r>
                        <a:rPr lang="en-US" sz="1300" u="sng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polycarbonate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.70</a:t>
                      </a:r>
                    </a:p>
                  </a:txBody>
                  <a:tcPr marL="13682" marR="13682" marT="13682" marB="13682" anchor="ctr"/>
                </a:tc>
              </a:tr>
              <a:tr h="601538">
                <a:tc>
                  <a:txBody>
                    <a:bodyPr/>
                    <a:lstStyle/>
                    <a:p>
                      <a:r>
                        <a:rPr lang="en-US" sz="1300" dirty="0"/>
                        <a:t>6 mil polyethylene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1.15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4 mm roof &amp; single poly </a:t>
                      </a:r>
                      <a:r>
                        <a:rPr lang="en-US" sz="1300" dirty="0" smtClean="0"/>
                        <a:t>walls</a:t>
                      </a:r>
                      <a:endParaRPr lang="en-US" sz="1300" dirty="0"/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.95</a:t>
                      </a:r>
                    </a:p>
                  </a:txBody>
                  <a:tcPr marL="13682" marR="13682" marT="13682" marB="13682" anchor="ctr"/>
                </a:tc>
              </a:tr>
              <a:tr h="484464">
                <a:tc>
                  <a:txBody>
                    <a:bodyPr/>
                    <a:lstStyle/>
                    <a:p>
                      <a:r>
                        <a:rPr lang="en-US" sz="1300" dirty="0"/>
                        <a:t>6 mil poly double layer (inflated)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.70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6 mm (1/4") </a:t>
                      </a:r>
                      <a:r>
                        <a:rPr lang="en-US" sz="1300" dirty="0" err="1"/>
                        <a:t>twinwall</a:t>
                      </a:r>
                      <a:r>
                        <a:rPr lang="en-US" sz="1300" dirty="0"/>
                        <a:t> polycarbonate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.62</a:t>
                      </a:r>
                    </a:p>
                  </a:txBody>
                  <a:tcPr marL="13682" marR="13682" marT="13682" marB="13682" anchor="ctr"/>
                </a:tc>
              </a:tr>
              <a:tr h="601538">
                <a:tc>
                  <a:txBody>
                    <a:bodyPr/>
                    <a:lstStyle/>
                    <a:p>
                      <a:r>
                        <a:rPr lang="en-US" sz="1300"/>
                        <a:t>11 mil woven polyethylene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1.05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8 mm (5/16") twinwall polycarbonate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.58</a:t>
                      </a:r>
                    </a:p>
                  </a:txBody>
                  <a:tcPr marL="13682" marR="13682" marT="13682" marB="13682" anchor="ctr"/>
                </a:tc>
              </a:tr>
              <a:tr h="484464">
                <a:tc>
                  <a:txBody>
                    <a:bodyPr/>
                    <a:lstStyle/>
                    <a:p>
                      <a:r>
                        <a:rPr lang="en-US" sz="1300"/>
                        <a:t>3 mm (1/8") glass (single layer)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1.13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10mm (3/8") twinwall polycarbonate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.53</a:t>
                      </a:r>
                    </a:p>
                  </a:txBody>
                  <a:tcPr marL="13682" marR="13682" marT="13682" marB="13682" anchor="ctr"/>
                </a:tc>
              </a:tr>
              <a:tr h="484464">
                <a:tc>
                  <a:txBody>
                    <a:bodyPr/>
                    <a:lstStyle/>
                    <a:p>
                      <a:r>
                        <a:rPr lang="en-US" sz="1300" dirty="0"/>
                        <a:t>Double layer insulated glass</a:t>
                      </a:r>
                    </a:p>
                  </a:txBody>
                  <a:tcPr marL="13682" marR="13682" marT="13682" marB="13682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.45</a:t>
                      </a:r>
                    </a:p>
                  </a:txBody>
                  <a:tcPr marL="13682" marR="13682" marT="13682" marB="13682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16 mm (5/8") 5 wall polycarbonate</a:t>
                      </a:r>
                    </a:p>
                  </a:txBody>
                  <a:tcPr marL="13682" marR="13682" marT="13682" marB="13682" anchor="ctr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.33</a:t>
                      </a:r>
                    </a:p>
                  </a:txBody>
                  <a:tcPr marL="13682" marR="13682" marT="13682" marB="13682" anchor="ctr"/>
                </a:tc>
              </a:tr>
              <a:tr h="484464">
                <a:tc>
                  <a:txBody>
                    <a:bodyPr/>
                    <a:lstStyle/>
                    <a:p>
                      <a:r>
                        <a:rPr lang="en-US" sz="1300"/>
                        <a:t>6mm polycarbonate roof &amp; glass walls</a:t>
                      </a:r>
                    </a:p>
                  </a:txBody>
                  <a:tcPr marL="13682" marR="13682" marT="13682" marB="13682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.90</a:t>
                      </a:r>
                    </a:p>
                  </a:txBody>
                  <a:tcPr marL="13682" marR="13682" marT="13682" marB="13682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Polycarbonate / fiberglass (single layer)</a:t>
                      </a:r>
                    </a:p>
                  </a:txBody>
                  <a:tcPr marL="13682" marR="13682" marT="13682" marB="13682"/>
                </a:tc>
                <a:tc>
                  <a:txBody>
                    <a:bodyPr/>
                    <a:lstStyle/>
                    <a:p>
                      <a:r>
                        <a:rPr lang="en-US" sz="1300" b="1" dirty="0"/>
                        <a:t>1.20</a:t>
                      </a:r>
                    </a:p>
                  </a:txBody>
                  <a:tcPr marL="13682" marR="13682" marT="13682" marB="13682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05400" y="144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of Cover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57975" y="1348859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Amount of heat reduction</a:t>
            </a:r>
            <a:endParaRPr lang="en-US" sz="1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81400" y="32004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>
            <a:off x="4419600" y="1752600"/>
            <a:ext cx="685800" cy="4343400"/>
          </a:xfrm>
          <a:prstGeom prst="leftBrace">
            <a:avLst>
              <a:gd name="adj1" fmla="val 8333"/>
              <a:gd name="adj2" fmla="val 33334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56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Finished!!!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1600200"/>
            <a:ext cx="4876800" cy="4525963"/>
          </a:xfrm>
        </p:spPr>
        <p:txBody>
          <a:bodyPr>
            <a:normAutofit/>
          </a:bodyPr>
          <a:lstStyle/>
          <a:p>
            <a:r>
              <a:rPr lang="en-US" dirty="0"/>
              <a:t>Y</a:t>
            </a:r>
            <a:r>
              <a:rPr lang="en-US" dirty="0" smtClean="0"/>
              <a:t>ou have solved for the </a:t>
            </a:r>
            <a:r>
              <a:rPr lang="en-US" b="1" dirty="0" smtClean="0">
                <a:solidFill>
                  <a:schemeClr val="bg1"/>
                </a:solidFill>
              </a:rPr>
              <a:t>minimum BTU’s </a:t>
            </a:r>
            <a:r>
              <a:rPr lang="en-US" dirty="0" smtClean="0"/>
              <a:t>your greenhouse will need</a:t>
            </a:r>
          </a:p>
          <a:p>
            <a:r>
              <a:rPr lang="en-US" dirty="0" smtClean="0"/>
              <a:t>You can pair this number with different heater sizes to see which one will work best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555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Practice Problem!: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  <a:solidFill>
            <a:srgbClr val="92D050">
              <a:alpha val="66000"/>
            </a:srgb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minimum outside temperature is </a:t>
            </a:r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dirty="0" smtClean="0">
                <a:solidFill>
                  <a:srgbClr val="C00000"/>
                </a:solidFill>
                <a:latin typeface="Bodoni MT"/>
              </a:rPr>
              <a:t>˚</a:t>
            </a:r>
            <a:r>
              <a:rPr lang="en-US" b="1" dirty="0" smtClean="0">
                <a:solidFill>
                  <a:srgbClr val="C00000"/>
                </a:solidFill>
              </a:rPr>
              <a:t>F</a:t>
            </a:r>
            <a:r>
              <a:rPr lang="en-US" dirty="0" smtClean="0"/>
              <a:t> and the minimum inside temperature </a:t>
            </a:r>
            <a:r>
              <a:rPr lang="en-US" dirty="0"/>
              <a:t>is </a:t>
            </a:r>
            <a:r>
              <a:rPr lang="en-US" b="1" dirty="0">
                <a:solidFill>
                  <a:srgbClr val="C00000"/>
                </a:solidFill>
              </a:rPr>
              <a:t>70</a:t>
            </a:r>
            <a:r>
              <a:rPr lang="en-US" b="1" dirty="0" smtClean="0">
                <a:solidFill>
                  <a:srgbClr val="C00000"/>
                </a:solidFill>
              </a:rPr>
              <a:t>˚F</a:t>
            </a:r>
            <a:r>
              <a:rPr lang="en-US" dirty="0" smtClean="0"/>
              <a:t>. The greenhouse </a:t>
            </a:r>
            <a:r>
              <a:rPr lang="en-US" dirty="0"/>
              <a:t>is covered by </a:t>
            </a:r>
            <a:r>
              <a:rPr lang="en-US" b="1" dirty="0">
                <a:solidFill>
                  <a:srgbClr val="C00000"/>
                </a:solidFill>
              </a:rPr>
              <a:t>6 mil </a:t>
            </a:r>
            <a:r>
              <a:rPr lang="en-US" b="1" dirty="0" smtClean="0">
                <a:solidFill>
                  <a:srgbClr val="C00000"/>
                </a:solidFill>
              </a:rPr>
              <a:t>polyethylene</a:t>
            </a:r>
            <a:r>
              <a:rPr lang="en-US" dirty="0" smtClean="0"/>
              <a:t> which has </a:t>
            </a:r>
            <a:r>
              <a:rPr lang="en-US" b="1" dirty="0" smtClean="0">
                <a:solidFill>
                  <a:srgbClr val="C00000"/>
                </a:solidFill>
              </a:rPr>
              <a:t>1.15 of heat loss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r>
              <a:rPr lang="en-US" dirty="0" smtClean="0"/>
              <a:t>Calculate </a:t>
            </a:r>
            <a:r>
              <a:rPr lang="en-US" dirty="0"/>
              <a:t>the </a:t>
            </a:r>
            <a:r>
              <a:rPr lang="en-US" b="1" dirty="0">
                <a:solidFill>
                  <a:srgbClr val="C00000"/>
                </a:solidFill>
              </a:rPr>
              <a:t>minimum required BTU’s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for a greenhouse that is has the following measurements. 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029200" y="1676400"/>
            <a:ext cx="114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H= 4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/>
              <a:t>S= 6 </a:t>
            </a:r>
            <a:r>
              <a:rPr lang="en-US" dirty="0" err="1"/>
              <a:t>ft</a:t>
            </a:r>
            <a:endParaRPr lang="en-US" dirty="0"/>
          </a:p>
          <a:p>
            <a:r>
              <a:rPr lang="en-US" dirty="0" smtClean="0"/>
              <a:t>R= 7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L= 10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W= 5 </a:t>
            </a:r>
            <a:r>
              <a:rPr lang="en-US" dirty="0" err="1" smtClean="0"/>
              <a:t>ft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1815" y="1524000"/>
            <a:ext cx="251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Remember!</a:t>
            </a:r>
          </a:p>
          <a:p>
            <a:r>
              <a:rPr lang="en-US" dirty="0"/>
              <a:t>H= Height of Eaves</a:t>
            </a:r>
          </a:p>
          <a:p>
            <a:r>
              <a:rPr lang="en-US" dirty="0"/>
              <a:t>S= Length of Roof Slope</a:t>
            </a:r>
          </a:p>
          <a:p>
            <a:r>
              <a:rPr lang="en-US" dirty="0"/>
              <a:t>R= Height to Ridge</a:t>
            </a:r>
          </a:p>
          <a:p>
            <a:r>
              <a:rPr lang="en-US" dirty="0"/>
              <a:t>W= Width</a:t>
            </a:r>
          </a:p>
          <a:p>
            <a:r>
              <a:rPr lang="en-US" dirty="0"/>
              <a:t>L= Length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3752391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Answer: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80262" y="4430184"/>
            <a:ext cx="289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17,595 BTU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9566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Solve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381000" y="1779728"/>
            <a:ext cx="2743200" cy="447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dirty="0"/>
              <a:t>Find the Surface Area of the Walls and Roof Slope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/>
              <a:t>2 × (H +S) × L = </a:t>
            </a:r>
            <a:r>
              <a:rPr lang="en-US" sz="1600" dirty="0" smtClean="0"/>
              <a:t>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 smtClean="0"/>
              <a:t>2 </a:t>
            </a:r>
            <a:r>
              <a:rPr lang="en-US" sz="1600" dirty="0"/>
              <a:t>×</a:t>
            </a:r>
            <a:r>
              <a:rPr lang="en-US" sz="1600" dirty="0" smtClean="0"/>
              <a:t> (4 + 6) × 10 = 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 smtClean="0"/>
              <a:t>20 × 10 = 200 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Find the Surface area of the end walls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/>
              <a:t>(R+ H) × W= </a:t>
            </a:r>
            <a:r>
              <a:rPr lang="en-US" sz="1600" dirty="0" smtClean="0"/>
              <a:t>B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 smtClean="0"/>
              <a:t>(7 + 4) × 5 = B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 smtClean="0"/>
              <a:t>11 × 5 = 55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Add A + B together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 smtClean="0"/>
              <a:t>A + B = Total Surface area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600" dirty="0" smtClean="0"/>
              <a:t>200 + 55 =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124199" y="1779587"/>
            <a:ext cx="23435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Subtract Temperatures</a:t>
            </a:r>
          </a:p>
          <a:p>
            <a:pPr marL="342900" indent="-342900">
              <a:buAutoNum type="arabicPeriod"/>
            </a:pPr>
            <a:r>
              <a:rPr lang="en-US" dirty="0" smtClean="0"/>
              <a:t>10˚ = outside temperature</a:t>
            </a:r>
          </a:p>
          <a:p>
            <a:pPr marL="342900" indent="-342900">
              <a:buAutoNum type="arabicPeriod"/>
            </a:pPr>
            <a:r>
              <a:rPr lang="en-US" dirty="0" smtClean="0"/>
              <a:t>70˚ = greenhouse temperature</a:t>
            </a:r>
          </a:p>
          <a:p>
            <a:pPr marL="342900" indent="-342900">
              <a:buAutoNum type="arabicPeriod"/>
            </a:pPr>
            <a:r>
              <a:rPr lang="en-US" dirty="0" smtClean="0"/>
              <a:t>70˚ - 10˚ =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01009" y="1779587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Multiply together</a:t>
            </a:r>
          </a:p>
          <a:p>
            <a:pPr marL="342900" indent="-342900">
              <a:buAutoNum type="arabicPeriod"/>
            </a:pPr>
            <a:r>
              <a:rPr lang="en-US" dirty="0" smtClean="0"/>
              <a:t>255 </a:t>
            </a:r>
            <a:r>
              <a:rPr lang="en-US" dirty="0" err="1" smtClean="0"/>
              <a:t>sq</a:t>
            </a:r>
            <a:r>
              <a:rPr lang="en-US" dirty="0" smtClean="0"/>
              <a:t> </a:t>
            </a:r>
            <a:r>
              <a:rPr lang="en-US" dirty="0" err="1" smtClean="0"/>
              <a:t>ft</a:t>
            </a:r>
            <a:r>
              <a:rPr lang="en-US" dirty="0" smtClean="0"/>
              <a:t> × 60˚ =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58332" y="1779587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Multiply BTU’s by Heat Loss</a:t>
            </a:r>
          </a:p>
          <a:p>
            <a:pPr marL="342900" indent="-342900">
              <a:buAutoNum type="arabicPeriod"/>
            </a:pPr>
            <a:r>
              <a:rPr lang="en-US" dirty="0" smtClean="0"/>
              <a:t>15,300 × 1.15 =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135161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First Step: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124200" y="1371600"/>
            <a:ext cx="0" cy="510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257800" y="1387559"/>
            <a:ext cx="0" cy="25748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315200" y="1371600"/>
            <a:ext cx="0" cy="2552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08872" y="136441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Second Step: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67709" y="1351615"/>
            <a:ext cx="1600200" cy="38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Third Step: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10732" y="135161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Fourth Step: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76984" y="4191000"/>
            <a:ext cx="518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Measurements:</a:t>
            </a:r>
          </a:p>
          <a:p>
            <a:r>
              <a:rPr lang="en-US" dirty="0" smtClean="0"/>
              <a:t>H</a:t>
            </a:r>
            <a:r>
              <a:rPr lang="en-US" dirty="0"/>
              <a:t>= 4 </a:t>
            </a:r>
            <a:r>
              <a:rPr lang="en-US" dirty="0" err="1"/>
              <a:t>ft</a:t>
            </a:r>
            <a:endParaRPr lang="en-US" dirty="0"/>
          </a:p>
          <a:p>
            <a:r>
              <a:rPr lang="en-US" dirty="0"/>
              <a:t>S= 6 </a:t>
            </a:r>
            <a:r>
              <a:rPr lang="en-US" dirty="0" err="1"/>
              <a:t>ft</a:t>
            </a:r>
            <a:endParaRPr lang="en-US" dirty="0"/>
          </a:p>
          <a:p>
            <a:r>
              <a:rPr lang="en-US" dirty="0"/>
              <a:t>R= 7 </a:t>
            </a:r>
            <a:r>
              <a:rPr lang="en-US" dirty="0" err="1"/>
              <a:t>ft</a:t>
            </a:r>
            <a:endParaRPr lang="en-US" dirty="0"/>
          </a:p>
          <a:p>
            <a:r>
              <a:rPr lang="en-US" dirty="0"/>
              <a:t>L= 10 </a:t>
            </a:r>
            <a:r>
              <a:rPr lang="en-US" dirty="0" err="1"/>
              <a:t>ft</a:t>
            </a:r>
            <a:endParaRPr lang="en-US" dirty="0"/>
          </a:p>
          <a:p>
            <a:r>
              <a:rPr lang="en-US" dirty="0"/>
              <a:t>W= 5 </a:t>
            </a:r>
            <a:r>
              <a:rPr lang="en-US" dirty="0" err="1"/>
              <a:t>ft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smtClean="0"/>
              <a:t>Minimum outside temperature: </a:t>
            </a:r>
            <a:r>
              <a:rPr lang="en-US" dirty="0" smtClean="0"/>
              <a:t>10˚</a:t>
            </a:r>
            <a:r>
              <a:rPr lang="en-US" dirty="0"/>
              <a:t>F</a:t>
            </a:r>
            <a:endParaRPr lang="en-US" dirty="0" smtClean="0"/>
          </a:p>
          <a:p>
            <a:r>
              <a:rPr lang="en-US" b="1" dirty="0" smtClean="0"/>
              <a:t>Minimum greenhouse temperature: </a:t>
            </a:r>
            <a:r>
              <a:rPr lang="en-US" dirty="0" smtClean="0"/>
              <a:t>70˚</a:t>
            </a:r>
            <a:r>
              <a:rPr lang="en-US" dirty="0"/>
              <a:t>F</a:t>
            </a:r>
            <a:endParaRPr lang="en-US" dirty="0" smtClean="0"/>
          </a:p>
          <a:p>
            <a:r>
              <a:rPr lang="en-US" b="1" dirty="0" smtClean="0"/>
              <a:t>Heat reduction from covering: </a:t>
            </a:r>
            <a:r>
              <a:rPr lang="en-US" dirty="0" smtClean="0"/>
              <a:t>1.15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3124199" y="3962400"/>
            <a:ext cx="609600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3"/>
          <p:cNvSpPr txBox="1">
            <a:spLocks/>
          </p:cNvSpPr>
          <p:nvPr/>
        </p:nvSpPr>
        <p:spPr>
          <a:xfrm>
            <a:off x="2247899" y="5867400"/>
            <a:ext cx="1199072" cy="670953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solidFill>
                  <a:srgbClr val="C00000"/>
                </a:solidFill>
              </a:rPr>
              <a:t>255 </a:t>
            </a:r>
            <a:r>
              <a:rPr lang="en-US" sz="1600" b="1" dirty="0" err="1" smtClean="0">
                <a:solidFill>
                  <a:srgbClr val="C00000"/>
                </a:solidFill>
              </a:rPr>
              <a:t>sq</a:t>
            </a:r>
            <a:r>
              <a:rPr lang="en-US" sz="1600" b="1" dirty="0" smtClean="0">
                <a:solidFill>
                  <a:srgbClr val="C00000"/>
                </a:solidFill>
              </a:rPr>
              <a:t> </a:t>
            </a:r>
            <a:r>
              <a:rPr lang="en-US" sz="1600" b="1" dirty="0" err="1" smtClean="0">
                <a:solidFill>
                  <a:srgbClr val="C00000"/>
                </a:solidFill>
              </a:rPr>
              <a:t>ft</a:t>
            </a:r>
            <a:endParaRPr lang="en-US" sz="1600" b="1" dirty="0" smtClean="0">
              <a:solidFill>
                <a:srgbClr val="C00000"/>
              </a:solidFill>
            </a:endParaRPr>
          </a:p>
          <a:p>
            <a:endParaRPr 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0" y="3429000"/>
            <a:ext cx="820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60˚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62600" y="266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15,300 BTU’s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77150" y="324802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17,595 BTU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445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 plants are placed on within the greenhouse</a:t>
            </a:r>
          </a:p>
          <a:p>
            <a:r>
              <a:rPr lang="en-US" dirty="0" smtClean="0"/>
              <a:t>Bench height should NEVER be more than 36 inches</a:t>
            </a:r>
          </a:p>
          <a:p>
            <a:pPr lvl="1"/>
            <a:r>
              <a:rPr lang="en-US" dirty="0" smtClean="0"/>
              <a:t>Why?</a:t>
            </a:r>
          </a:p>
          <a:p>
            <a:pPr lvl="2"/>
            <a:r>
              <a:rPr lang="en-US" dirty="0" smtClean="0"/>
              <a:t>Benches should be accessible to individuals of all heights and wheelchair bound individuals</a:t>
            </a:r>
          </a:p>
          <a:p>
            <a:r>
              <a:rPr lang="en-US" b="1" dirty="0" smtClean="0"/>
              <a:t>Bench Materials:</a:t>
            </a:r>
          </a:p>
          <a:p>
            <a:pPr lvl="1"/>
            <a:r>
              <a:rPr lang="en-US" dirty="0" smtClean="0"/>
              <a:t>Concrete</a:t>
            </a:r>
          </a:p>
          <a:p>
            <a:pPr lvl="1"/>
            <a:r>
              <a:rPr lang="en-US" dirty="0" smtClean="0"/>
              <a:t>Plastic</a:t>
            </a:r>
          </a:p>
          <a:p>
            <a:pPr lvl="1"/>
            <a:r>
              <a:rPr lang="en-US" dirty="0" smtClean="0"/>
              <a:t>Metal</a:t>
            </a:r>
          </a:p>
          <a:p>
            <a:pPr lvl="1"/>
            <a:r>
              <a:rPr lang="en-US" dirty="0" smtClean="0"/>
              <a:t>Wood</a:t>
            </a:r>
          </a:p>
          <a:p>
            <a:r>
              <a:rPr lang="en-US" b="1" dirty="0" smtClean="0"/>
              <a:t>Bench Layout Types:</a:t>
            </a:r>
          </a:p>
          <a:p>
            <a:pPr lvl="1"/>
            <a:r>
              <a:rPr lang="en-US" dirty="0" smtClean="0"/>
              <a:t>Peninsular Layout</a:t>
            </a:r>
          </a:p>
          <a:p>
            <a:pPr lvl="1"/>
            <a:r>
              <a:rPr lang="en-US" dirty="0" smtClean="0"/>
              <a:t>Longitudinal Layout</a:t>
            </a:r>
          </a:p>
          <a:p>
            <a:pPr lvl="1"/>
            <a:r>
              <a:rPr lang="en-US" dirty="0" smtClean="0"/>
              <a:t>Rolling/Non Stationary Bench Layout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6617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Peninsular Benches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28875" y="1985486"/>
            <a:ext cx="4419600" cy="30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428875" y="2366486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438525" y="236648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743325" y="236648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771775" y="3204686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409950" y="2385536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771775" y="236648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752850" y="3214211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81550" y="3242786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438650" y="238553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781550" y="240458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38650" y="2395061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448300" y="2433161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448300" y="24331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781675" y="24331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91200" y="3271361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477000" y="24331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505575" y="2433161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771775" y="3890486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781300" y="389048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438400" y="4728686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3457575" y="38809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57575" y="4719161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800475" y="389048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800475" y="3890486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486275" y="38809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467225" y="4719161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810125" y="3890486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810125" y="3890486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495925" y="38809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505450" y="4719161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838825" y="38809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819775" y="3890486"/>
            <a:ext cx="68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505575" y="3880961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505575" y="4719161"/>
            <a:ext cx="3429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324350" y="3357086"/>
            <a:ext cx="628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Aisle</a:t>
            </a:r>
            <a:endParaRPr lang="en-US" dirty="0"/>
          </a:p>
        </p:txBody>
      </p:sp>
      <p:cxnSp>
        <p:nvCxnSpPr>
          <p:cNvPr id="54" name="Straight Arrow Connector 53"/>
          <p:cNvCxnSpPr>
            <a:stCxn id="52" idx="3"/>
          </p:cNvCxnSpPr>
          <p:nvPr/>
        </p:nvCxnSpPr>
        <p:spPr>
          <a:xfrm>
            <a:off x="4953000" y="3541752"/>
            <a:ext cx="17240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2600325" y="3541752"/>
            <a:ext cx="17240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2609850" y="2595086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3581400" y="2595086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4610100" y="2595086"/>
            <a:ext cx="1" cy="628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5619750" y="2595086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6677025" y="2595086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677025" y="3726418"/>
            <a:ext cx="0" cy="849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676900" y="3661886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52" idx="2"/>
          </p:cNvCxnSpPr>
          <p:nvPr/>
        </p:nvCxnSpPr>
        <p:spPr>
          <a:xfrm>
            <a:off x="4638675" y="3726418"/>
            <a:ext cx="0" cy="849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3629025" y="3726418"/>
            <a:ext cx="0" cy="849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2609850" y="3880961"/>
            <a:ext cx="0" cy="6953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86213" y="1997154"/>
            <a:ext cx="96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Benches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4105275" y="4728686"/>
            <a:ext cx="1009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Benches</a:t>
            </a:r>
            <a:endParaRPr lang="en-US" dirty="0"/>
          </a:p>
        </p:txBody>
      </p:sp>
      <p:cxnSp>
        <p:nvCxnSpPr>
          <p:cNvPr id="85" name="Straight Arrow Connector 84"/>
          <p:cNvCxnSpPr>
            <a:stCxn id="83" idx="1"/>
          </p:cNvCxnSpPr>
          <p:nvPr/>
        </p:nvCxnSpPr>
        <p:spPr>
          <a:xfrm flipH="1">
            <a:off x="2609850" y="4913352"/>
            <a:ext cx="14954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83" idx="3"/>
          </p:cNvCxnSpPr>
          <p:nvPr/>
        </p:nvCxnSpPr>
        <p:spPr>
          <a:xfrm>
            <a:off x="5114925" y="4913352"/>
            <a:ext cx="15621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4953001" y="2181820"/>
            <a:ext cx="1724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2657475" y="2181820"/>
            <a:ext cx="13287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3114675" y="2366486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4095750" y="2395061"/>
            <a:ext cx="0" cy="5810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5114925" y="2395061"/>
            <a:ext cx="0" cy="6572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6134100" y="2433161"/>
            <a:ext cx="0" cy="6191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3114675" y="4042886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4152900" y="4042886"/>
            <a:ext cx="0" cy="676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V="1">
            <a:off x="5153025" y="4042886"/>
            <a:ext cx="0" cy="676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V="1">
            <a:off x="6162675" y="4042886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9660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Longitudinal Benches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57450" y="2343149"/>
            <a:ext cx="4114800" cy="2867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05100" y="2505074"/>
            <a:ext cx="3581400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86050" y="3152774"/>
            <a:ext cx="3581400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05100" y="4629149"/>
            <a:ext cx="3581400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86050" y="4019549"/>
            <a:ext cx="3581400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095750" y="3591995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Aisle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19550" y="251674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Bench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029075" y="3152774"/>
            <a:ext cx="89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Bench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38600" y="4031217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Bench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76700" y="4629149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Bench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33850" y="4400549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Aisle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95750" y="2906553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Aisle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667250" y="3029663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43450" y="3776661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781550" y="4523659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705100" y="3029663"/>
            <a:ext cx="13144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781300" y="3776661"/>
            <a:ext cx="13144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762250" y="4524373"/>
            <a:ext cx="13144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81275" y="2481261"/>
            <a:ext cx="0" cy="25288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419850" y="2481261"/>
            <a:ext cx="0" cy="25288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5577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Rolling Benches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62254" y="1876425"/>
            <a:ext cx="3810000" cy="2667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914654" y="2028825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52854" y="2019300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29154" y="2028825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29254" y="2038350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72154" y="2714625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72154" y="3400425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19654" y="3933825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43354" y="3933825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67054" y="3924300"/>
            <a:ext cx="685800" cy="533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/>
          <p:cNvSpPr/>
          <p:nvPr/>
        </p:nvSpPr>
        <p:spPr>
          <a:xfrm rot="10800000">
            <a:off x="5124454" y="2777728"/>
            <a:ext cx="609600" cy="940594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86255" y="3099196"/>
            <a:ext cx="8762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Benches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962280" y="2864702"/>
            <a:ext cx="1323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Free Space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2909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Greenhouse Bench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146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Benches can be rectangular, circular, or square </a:t>
            </a:r>
          </a:p>
          <a:p>
            <a:r>
              <a:rPr lang="en-US" dirty="0" smtClean="0"/>
              <a:t>How would you calculate for the </a:t>
            </a:r>
            <a:r>
              <a:rPr lang="en-US" b="1" dirty="0" smtClean="0">
                <a:solidFill>
                  <a:schemeClr val="bg1"/>
                </a:solidFill>
              </a:rPr>
              <a:t>area</a:t>
            </a:r>
            <a:r>
              <a:rPr lang="en-US" dirty="0" smtClean="0"/>
              <a:t> of work space?</a:t>
            </a:r>
          </a:p>
          <a:p>
            <a:pPr lvl="4">
              <a:buFont typeface="Courier New" pitchFamily="49" charset="0"/>
              <a:buChar char="o"/>
            </a:pPr>
            <a:r>
              <a:rPr lang="en-US" sz="2800" dirty="0" smtClean="0"/>
              <a:t>Rectangle:</a:t>
            </a:r>
          </a:p>
          <a:p>
            <a:pPr lvl="5">
              <a:buFont typeface="Courier New" pitchFamily="49" charset="0"/>
              <a:buChar char="o"/>
            </a:pPr>
            <a:r>
              <a:rPr lang="en-US" sz="2800" dirty="0" smtClean="0"/>
              <a:t>X = W × H</a:t>
            </a:r>
          </a:p>
          <a:p>
            <a:pPr lvl="4">
              <a:buFont typeface="Courier New" pitchFamily="49" charset="0"/>
              <a:buChar char="o"/>
            </a:pPr>
            <a:r>
              <a:rPr lang="en-US" sz="2800" dirty="0" smtClean="0"/>
              <a:t>Circular:</a:t>
            </a:r>
          </a:p>
          <a:p>
            <a:pPr lvl="5">
              <a:buFont typeface="Courier New" pitchFamily="49" charset="0"/>
              <a:buChar char="o"/>
            </a:pPr>
            <a:r>
              <a:rPr lang="en-US" sz="2800" dirty="0" smtClean="0"/>
              <a:t>X = </a:t>
            </a:r>
            <a:r>
              <a:rPr lang="el-GR" sz="2800" dirty="0" smtClean="0"/>
              <a:t>π</a:t>
            </a:r>
            <a:r>
              <a:rPr lang="en-US" sz="2800" dirty="0" smtClean="0"/>
              <a:t>r</a:t>
            </a:r>
            <a:r>
              <a:rPr lang="en-US" sz="2800" baseline="30000" dirty="0" smtClean="0"/>
              <a:t>2</a:t>
            </a:r>
          </a:p>
          <a:p>
            <a:pPr lvl="4">
              <a:buFont typeface="Courier New" pitchFamily="49" charset="0"/>
              <a:buChar char="o"/>
            </a:pPr>
            <a:r>
              <a:rPr lang="en-US" sz="2800" dirty="0" smtClean="0"/>
              <a:t>Square:</a:t>
            </a:r>
          </a:p>
          <a:p>
            <a:pPr lvl="5">
              <a:buFont typeface="Courier New" pitchFamily="49" charset="0"/>
              <a:buChar char="o"/>
            </a:pPr>
            <a:r>
              <a:rPr lang="en-US" sz="2800" dirty="0" smtClean="0"/>
              <a:t>X = Side</a:t>
            </a:r>
            <a:r>
              <a:rPr lang="en-US" sz="2800" baseline="30000" dirty="0"/>
              <a:t>2</a:t>
            </a:r>
          </a:p>
          <a:p>
            <a:pPr marL="914400" lvl="2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562600" y="3352800"/>
            <a:ext cx="2514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096000" y="4267200"/>
            <a:ext cx="11430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72200" y="5562600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562600" y="3352800"/>
            <a:ext cx="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562600" y="3352800"/>
            <a:ext cx="2514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6"/>
          </p:cNvCxnSpPr>
          <p:nvPr/>
        </p:nvCxnSpPr>
        <p:spPr>
          <a:xfrm flipH="1">
            <a:off x="6667500" y="4800600"/>
            <a:ext cx="571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172200" y="5562600"/>
            <a:ext cx="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3948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entilation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Helps to control the greenhouse temperature during all seasons</a:t>
            </a:r>
          </a:p>
          <a:p>
            <a:r>
              <a:rPr lang="en-US" dirty="0" smtClean="0"/>
              <a:t>Importance:</a:t>
            </a:r>
          </a:p>
          <a:p>
            <a:pPr lvl="1"/>
            <a:r>
              <a:rPr lang="en-US" dirty="0" smtClean="0"/>
              <a:t>Reduce mildew and mold</a:t>
            </a:r>
          </a:p>
          <a:p>
            <a:pPr lvl="1"/>
            <a:r>
              <a:rPr lang="en-US" dirty="0" smtClean="0"/>
              <a:t>Reduce harmful bug numbers</a:t>
            </a:r>
          </a:p>
          <a:p>
            <a:pPr lvl="1"/>
            <a:r>
              <a:rPr lang="en-US" dirty="0" smtClean="0"/>
              <a:t>Helps provide an ideal environment for plants to grow 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773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" y="304800"/>
            <a:ext cx="8229600" cy="1143000"/>
          </a:xfrm>
        </p:spPr>
        <p:txBody>
          <a:bodyPr/>
          <a:lstStyle/>
          <a:p>
            <a:r>
              <a:rPr lang="en-US" dirty="0" smtClean="0"/>
              <a:t>Bench Problem: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9350" y="1604763"/>
            <a:ext cx="3352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Calculate for the following areas:</a:t>
            </a:r>
          </a:p>
          <a:p>
            <a:pPr lvl="1"/>
            <a:r>
              <a:rPr lang="en-US" dirty="0" smtClean="0"/>
              <a:t>Round to the whole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X = W X H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X = 30ft</a:t>
            </a:r>
          </a:p>
          <a:p>
            <a:pPr marL="514350" lvl="2" indent="-514350">
              <a:buAutoNum type="arabicPeriod" startAt="2"/>
            </a:pPr>
            <a:r>
              <a:rPr lang="en-US" sz="3200" dirty="0" smtClean="0"/>
              <a:t>X = </a:t>
            </a:r>
            <a:r>
              <a:rPr lang="el-GR" sz="3200" dirty="0"/>
              <a:t>π</a:t>
            </a:r>
            <a:r>
              <a:rPr lang="en-US" sz="3200" dirty="0" smtClean="0"/>
              <a:t>r</a:t>
            </a:r>
            <a:r>
              <a:rPr lang="en-US" sz="3200" baseline="30000" dirty="0" smtClean="0"/>
              <a:t>2</a:t>
            </a:r>
          </a:p>
          <a:p>
            <a:pPr marL="971550" lvl="3" indent="-514350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X = 50ft</a:t>
            </a:r>
          </a:p>
          <a:p>
            <a:pPr marL="0" lvl="2" indent="0">
              <a:buNone/>
            </a:pPr>
            <a:r>
              <a:rPr lang="en-US" sz="3200" dirty="0" smtClean="0"/>
              <a:t>3. X = Side</a:t>
            </a:r>
            <a:r>
              <a:rPr lang="en-US" sz="3200" baseline="30000" dirty="0" smtClean="0"/>
              <a:t>2</a:t>
            </a:r>
          </a:p>
          <a:p>
            <a:pPr marL="914400" lvl="3" indent="-457200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 X = 36ft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105650" y="3507343"/>
            <a:ext cx="11430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81850" y="4802743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4" idx="6"/>
          </p:cNvCxnSpPr>
          <p:nvPr/>
        </p:nvCxnSpPr>
        <p:spPr>
          <a:xfrm flipH="1">
            <a:off x="7677150" y="4040743"/>
            <a:ext cx="571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181850" y="4802743"/>
            <a:ext cx="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267450" y="2592943"/>
            <a:ext cx="2514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67450" y="2592943"/>
            <a:ext cx="2514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267450" y="2592943"/>
            <a:ext cx="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81850" y="2223611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</a:t>
            </a:r>
            <a:r>
              <a:rPr lang="en-US" dirty="0" err="1" smtClean="0"/>
              <a:t>ft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67450" y="2713077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</a:t>
            </a:r>
            <a:r>
              <a:rPr lang="en-US" dirty="0" err="1" smtClean="0"/>
              <a:t>ft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77150" y="368307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4ft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181850" y="5107543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6ft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2713077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496050" y="3856077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724650" y="503134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9055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www.greenhousecatalog.com/greenhouse-fan-calculator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www.placergreenhouse.com/ventilation.html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www.sherrysgreenhouse.com/oldsite/GHheating.html</a:t>
            </a:r>
            <a:endParaRPr lang="en-US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www.littlegreenhouse.com/heat-calc.shtml</a:t>
            </a:r>
            <a:endParaRPr lang="en-US" dirty="0" smtClean="0"/>
          </a:p>
          <a:p>
            <a:r>
              <a:rPr lang="en-US" dirty="0">
                <a:hlinkClick r:id="rId6"/>
              </a:rPr>
              <a:t>http://www.littlegreenhouse.com/fan-calc.shtml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196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Required Ventilation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371600"/>
            <a:ext cx="6096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Ventilation is measured in </a:t>
            </a:r>
            <a:r>
              <a:rPr lang="en-US" dirty="0" smtClean="0">
                <a:solidFill>
                  <a:srgbClr val="FFC000"/>
                </a:solidFill>
              </a:rPr>
              <a:t>Cubic Feet per Minute (CFM)</a:t>
            </a:r>
            <a:r>
              <a:rPr lang="en-US" dirty="0" smtClean="0">
                <a:solidFill>
                  <a:schemeClr val="bg1"/>
                </a:solidFill>
              </a:rPr>
              <a:t> the amount of air moved within a time period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Fans for ventilation will have labeled their provided CFM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Find the </a:t>
            </a:r>
            <a:r>
              <a:rPr lang="en-US" dirty="0" smtClean="0">
                <a:solidFill>
                  <a:srgbClr val="FFC000"/>
                </a:solidFill>
              </a:rPr>
              <a:t>Width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rgbClr val="FFC000"/>
                </a:solidFill>
              </a:rPr>
              <a:t>Length</a:t>
            </a:r>
            <a:r>
              <a:rPr lang="en-US" dirty="0" smtClean="0">
                <a:solidFill>
                  <a:schemeClr val="bg1"/>
                </a:solidFill>
              </a:rPr>
              <a:t>, and </a:t>
            </a:r>
            <a:r>
              <a:rPr lang="en-US" dirty="0" smtClean="0">
                <a:solidFill>
                  <a:srgbClr val="FFC000"/>
                </a:solidFill>
              </a:rPr>
              <a:t>Height</a:t>
            </a:r>
            <a:r>
              <a:rPr lang="en-US" dirty="0" smtClean="0">
                <a:solidFill>
                  <a:schemeClr val="bg1"/>
                </a:solidFill>
              </a:rPr>
              <a:t>(to the tallest point of the greenhouse)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Multiply </a:t>
            </a:r>
            <a:r>
              <a:rPr lang="en-US" dirty="0" smtClean="0">
                <a:solidFill>
                  <a:srgbClr val="FFC000"/>
                </a:solidFill>
              </a:rPr>
              <a:t>Width × Length × Height = 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A = Minimum Required Ventilation for that greenhouse</a:t>
            </a:r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905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  <a:solidFill>
            <a:srgbClr val="92D050">
              <a:alpha val="60000"/>
            </a:srgbClr>
          </a:solidFill>
        </p:spPr>
        <p:txBody>
          <a:bodyPr>
            <a:normAutofit/>
          </a:bodyPr>
          <a:lstStyle/>
          <a:p>
            <a:r>
              <a:rPr lang="en-US" dirty="0" smtClean="0"/>
              <a:t>Calculate the Ventilation for a greenhouse with the following measurements: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Width × Height × Length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dirty="0" smtClean="0"/>
              <a:t>8 × 14 × 14ft = </a:t>
            </a:r>
            <a:r>
              <a:rPr lang="en-US" dirty="0" smtClean="0">
                <a:solidFill>
                  <a:srgbClr val="FF0000"/>
                </a:solidFill>
              </a:rPr>
              <a:t>1,568 CFM</a:t>
            </a:r>
          </a:p>
        </p:txBody>
      </p:sp>
      <p:pic>
        <p:nvPicPr>
          <p:cNvPr id="4" name="Picture 2" descr="http://www.spleenhouse.net/images/greenhouse_sketch-sm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13" b="98930" l="2600" r="996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65393" y="1748909"/>
            <a:ext cx="4278607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8141993" y="1825109"/>
            <a:ext cx="0" cy="1371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endCxn id="4" idx="2"/>
          </p:cNvCxnSpPr>
          <p:nvPr/>
        </p:nvCxnSpPr>
        <p:spPr>
          <a:xfrm>
            <a:off x="7004696" y="2815709"/>
            <a:ext cx="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4" idx="2"/>
          </p:cNvCxnSpPr>
          <p:nvPr/>
        </p:nvCxnSpPr>
        <p:spPr>
          <a:xfrm>
            <a:off x="4865393" y="3196709"/>
            <a:ext cx="2139303" cy="152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7151393" y="3196709"/>
            <a:ext cx="1828800" cy="152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7004696" y="1901309"/>
            <a:ext cx="1061097" cy="838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938631" y="3282434"/>
            <a:ext cx="32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39895" y="2836902"/>
            <a:ext cx="307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01894" y="232040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25519" y="32824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084843" y="2463284"/>
            <a:ext cx="37432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694552" y="5282982"/>
            <a:ext cx="14544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H= 5 </a:t>
            </a:r>
            <a:r>
              <a:rPr lang="en-US" dirty="0" err="1"/>
              <a:t>ft</a:t>
            </a:r>
            <a:endParaRPr lang="en-US" dirty="0"/>
          </a:p>
          <a:p>
            <a:r>
              <a:rPr lang="en-US" dirty="0" smtClean="0"/>
              <a:t>S= 7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R= 14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W= 8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L= 14 </a:t>
            </a:r>
            <a:r>
              <a:rPr lang="en-US" dirty="0" err="1" smtClean="0"/>
              <a:t>ft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94553" y="3651766"/>
            <a:ext cx="2913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H= Height of Eaves</a:t>
            </a:r>
          </a:p>
          <a:p>
            <a:r>
              <a:rPr lang="en-US" sz="2000" dirty="0"/>
              <a:t>S= Length of Roof Slope</a:t>
            </a:r>
          </a:p>
          <a:p>
            <a:r>
              <a:rPr lang="en-US" sz="2000" dirty="0"/>
              <a:t>R= Height to Ridge</a:t>
            </a:r>
          </a:p>
          <a:p>
            <a:r>
              <a:rPr lang="en-US" sz="2000" dirty="0"/>
              <a:t>W= Width</a:t>
            </a:r>
          </a:p>
          <a:p>
            <a:r>
              <a:rPr lang="en-US" sz="2000" dirty="0"/>
              <a:t>L= Length</a:t>
            </a:r>
          </a:p>
        </p:txBody>
      </p:sp>
    </p:spTree>
    <p:extLst>
      <p:ext uri="{BB962C8B-B14F-4D97-AF65-F5344CB8AC3E}">
        <p14:creationId xmlns:p14="http://schemas.microsoft.com/office/powerpoint/2010/main" val="28944910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Control: Heat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Heating: Prevention of plants getting too cold</a:t>
            </a:r>
          </a:p>
          <a:p>
            <a:pPr lvl="1"/>
            <a:r>
              <a:rPr lang="en-US" dirty="0" smtClean="0"/>
              <a:t>One of the highest expenses</a:t>
            </a:r>
          </a:p>
          <a:p>
            <a:pPr lvl="1"/>
            <a:r>
              <a:rPr lang="en-US" dirty="0" smtClean="0"/>
              <a:t>Depends on: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plants being grown</a:t>
            </a:r>
          </a:p>
          <a:p>
            <a:pPr lvl="2"/>
            <a:r>
              <a:rPr lang="en-US" dirty="0" smtClean="0"/>
              <a:t>Geographic location of your greenhouse </a:t>
            </a:r>
          </a:p>
          <a:p>
            <a:pPr lvl="3"/>
            <a:r>
              <a:rPr lang="en-US" dirty="0" smtClean="0"/>
              <a:t>Montana vs. Texas will have different requirements</a:t>
            </a:r>
          </a:p>
          <a:p>
            <a:pPr lvl="3"/>
            <a:r>
              <a:rPr lang="en-US" dirty="0" smtClean="0"/>
              <a:t>Amount of direct sunlight hits the greenhouse</a:t>
            </a:r>
          </a:p>
          <a:p>
            <a:pPr lvl="1"/>
            <a:r>
              <a:rPr lang="en-US" dirty="0" smtClean="0"/>
              <a:t>Ways to Heat:</a:t>
            </a:r>
          </a:p>
          <a:p>
            <a:pPr lvl="2"/>
            <a:r>
              <a:rPr lang="en-US" dirty="0" smtClean="0"/>
              <a:t>Heat coming from central unit in the main building (attached greenhouses only)</a:t>
            </a:r>
          </a:p>
          <a:p>
            <a:pPr lvl="2"/>
            <a:r>
              <a:rPr lang="en-US" dirty="0" smtClean="0"/>
              <a:t>Heat coils, solar panels, or natural sunlight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9593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Required Heater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>
              <a:alpha val="54000"/>
            </a:srgbClr>
          </a:solidFill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Measured in British Thermal Units (BTU)</a:t>
            </a:r>
          </a:p>
          <a:p>
            <a:r>
              <a:rPr lang="en-US" dirty="0" smtClean="0"/>
              <a:t>What you will need to find: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u="sng" dirty="0" smtClean="0">
                <a:solidFill>
                  <a:srgbClr val="C00000"/>
                </a:solidFill>
              </a:rPr>
              <a:t>Total Area of the Structure</a:t>
            </a:r>
            <a:r>
              <a:rPr lang="en-US" dirty="0" smtClean="0">
                <a:solidFill>
                  <a:srgbClr val="C00000"/>
                </a:solidFill>
              </a:rPr>
              <a:t> (NOT including the floor)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u="sng" dirty="0" smtClean="0">
                <a:solidFill>
                  <a:srgbClr val="C00000"/>
                </a:solidFill>
              </a:rPr>
              <a:t>Subtract to solve for the Temperature difference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Minimum Outside Temperature</a:t>
            </a:r>
          </a:p>
          <a:p>
            <a:pPr lvl="3"/>
            <a:r>
              <a:rPr lang="en-US" dirty="0" smtClean="0"/>
              <a:t>Coldest expected temperature this winter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Minimum Inside Greenhouse Temperature</a:t>
            </a:r>
          </a:p>
          <a:p>
            <a:pPr lvl="3"/>
            <a:r>
              <a:rPr lang="en-US" dirty="0" smtClean="0"/>
              <a:t>Minimum desired temperature of the greenhouse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u="sng" dirty="0" smtClean="0">
                <a:solidFill>
                  <a:srgbClr val="C00000"/>
                </a:solidFill>
              </a:rPr>
              <a:t>Heat Loss Value</a:t>
            </a:r>
          </a:p>
          <a:p>
            <a:pPr lvl="2"/>
            <a:r>
              <a:rPr lang="en-US" dirty="0" smtClean="0"/>
              <a:t>Covering on the greenhouse that prevents heat loss</a:t>
            </a:r>
          </a:p>
          <a:p>
            <a:r>
              <a:rPr lang="en-US" u="sng" dirty="0" smtClean="0"/>
              <a:t>Total Area × Temperature Difference= A</a:t>
            </a:r>
          </a:p>
          <a:p>
            <a:r>
              <a:rPr lang="en-US" u="sng" dirty="0" smtClean="0"/>
              <a:t>A × Heat Loss Value = Final BTU Answer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3806396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1: Calculating the Total Surface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800600"/>
          </a:xfrm>
          <a:solidFill>
            <a:srgbClr val="92D050">
              <a:alpha val="67000"/>
            </a:srgb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H= Height of Eaves</a:t>
            </a:r>
          </a:p>
          <a:p>
            <a:r>
              <a:rPr lang="en-US" dirty="0" smtClean="0"/>
              <a:t>S= Length of Roof Slope</a:t>
            </a:r>
          </a:p>
          <a:p>
            <a:r>
              <a:rPr lang="en-US" dirty="0" smtClean="0"/>
              <a:t>R= Height to Ridge</a:t>
            </a:r>
          </a:p>
          <a:p>
            <a:r>
              <a:rPr lang="en-US" dirty="0" smtClean="0"/>
              <a:t>W= Width</a:t>
            </a:r>
          </a:p>
          <a:p>
            <a:r>
              <a:rPr lang="en-US" dirty="0" smtClean="0"/>
              <a:t>L= Length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Surface Area of the Walls and Roof Slope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2 × (H +S) × L = 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Surface area of the end walls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(R+ H) × W= 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A + B together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 + B = Total Surface area</a:t>
            </a:r>
            <a:endParaRPr lang="en-US" dirty="0"/>
          </a:p>
        </p:txBody>
      </p:sp>
      <p:pic>
        <p:nvPicPr>
          <p:cNvPr id="15" name="Picture 2" descr="http://www.spleenhouse.net/images/greenhouse_sketch-sm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13" b="98930" l="2600" r="996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00600" y="2895600"/>
            <a:ext cx="4278607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>
            <a:off x="8077200" y="2971800"/>
            <a:ext cx="0" cy="1371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5" idx="2"/>
          </p:cNvCxnSpPr>
          <p:nvPr/>
        </p:nvCxnSpPr>
        <p:spPr>
          <a:xfrm>
            <a:off x="6939903" y="3962400"/>
            <a:ext cx="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5" idx="2"/>
          </p:cNvCxnSpPr>
          <p:nvPr/>
        </p:nvCxnSpPr>
        <p:spPr>
          <a:xfrm>
            <a:off x="4800600" y="4343400"/>
            <a:ext cx="2139303" cy="152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086600" y="4343400"/>
            <a:ext cx="1828800" cy="152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6939903" y="3048000"/>
            <a:ext cx="1061097" cy="838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873838" y="4429125"/>
            <a:ext cx="32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575102" y="3983593"/>
            <a:ext cx="307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337101" y="34671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860726" y="442912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020050" y="3609975"/>
            <a:ext cx="37432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461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18417"/>
            <a:ext cx="4419600" cy="4200247"/>
          </a:xfrm>
          <a:solidFill>
            <a:srgbClr val="92D050">
              <a:alpha val="66000"/>
            </a:srgbClr>
          </a:solidFill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Area of the Walls and Roof Slope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2 × (5 + 8) × 14 = A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2 × (13) × 14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28 × 13 = 364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Area of End Walls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(10 + 5) × 7 = B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15 × 7 = 105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A + B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364 + 105 = </a:t>
            </a:r>
            <a:r>
              <a:rPr lang="en-US" b="1" dirty="0" smtClean="0">
                <a:solidFill>
                  <a:schemeClr val="bg1"/>
                </a:solidFill>
              </a:rPr>
              <a:t>469 </a:t>
            </a:r>
            <a:r>
              <a:rPr lang="en-US" b="1" dirty="0" err="1" smtClean="0">
                <a:solidFill>
                  <a:schemeClr val="bg1"/>
                </a:solidFill>
              </a:rPr>
              <a:t>Sq</a:t>
            </a:r>
            <a:r>
              <a:rPr lang="en-US" b="1" dirty="0" smtClean="0">
                <a:solidFill>
                  <a:schemeClr val="bg1"/>
                </a:solidFill>
              </a:rPr>
              <a:t> Feet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0" y="4333875"/>
            <a:ext cx="9334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 = 8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R= 10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H = 5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L= 14 </a:t>
            </a:r>
            <a:r>
              <a:rPr lang="en-US" dirty="0" err="1" smtClean="0"/>
              <a:t>ft</a:t>
            </a:r>
            <a:endParaRPr lang="en-US" dirty="0" smtClean="0"/>
          </a:p>
          <a:p>
            <a:r>
              <a:rPr lang="en-US" dirty="0" smtClean="0"/>
              <a:t>W= 7 </a:t>
            </a:r>
            <a:r>
              <a:rPr lang="en-US" dirty="0" err="1" smtClean="0"/>
              <a:t>ft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52900" y="4333875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PEMDAS</a:t>
            </a:r>
            <a:endParaRPr lang="en-US" dirty="0"/>
          </a:p>
        </p:txBody>
      </p:sp>
      <p:pic>
        <p:nvPicPr>
          <p:cNvPr id="7" name="Picture 2" descr="http://www.spleenhouse.net/images/greenhouse_sketch-sm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13" b="98930" l="2600" r="996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89623" y="1866900"/>
            <a:ext cx="4278607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7866223" y="1943100"/>
            <a:ext cx="0" cy="1371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7" idx="2"/>
          </p:cNvCxnSpPr>
          <p:nvPr/>
        </p:nvCxnSpPr>
        <p:spPr>
          <a:xfrm>
            <a:off x="6728926" y="2933700"/>
            <a:ext cx="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7" idx="2"/>
          </p:cNvCxnSpPr>
          <p:nvPr/>
        </p:nvCxnSpPr>
        <p:spPr>
          <a:xfrm>
            <a:off x="4589623" y="3314700"/>
            <a:ext cx="2139303" cy="152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875623" y="3314700"/>
            <a:ext cx="1828800" cy="152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728926" y="2019300"/>
            <a:ext cx="1061097" cy="838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662861" y="3400425"/>
            <a:ext cx="32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64125" y="2954893"/>
            <a:ext cx="307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126124" y="243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49749" y="340042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809073" y="2581275"/>
            <a:ext cx="37432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399817"/>
            <a:ext cx="38276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en-US" dirty="0"/>
              <a:t>2 × (H +S) × L = </a:t>
            </a:r>
            <a:r>
              <a:rPr lang="en-US" dirty="0" smtClean="0"/>
              <a:t>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(R+ H) × W= B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A + B = Total Surface area</a:t>
            </a:r>
          </a:p>
          <a:p>
            <a:pPr marL="400050"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405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2: Calculating Temperature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68580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Estimate the </a:t>
            </a:r>
            <a:r>
              <a:rPr lang="en-US" b="1" dirty="0" smtClean="0">
                <a:solidFill>
                  <a:schemeClr val="bg1"/>
                </a:solidFill>
              </a:rPr>
              <a:t>Lowest Outside Temperature </a:t>
            </a:r>
            <a:r>
              <a:rPr lang="en-US" dirty="0" smtClean="0"/>
              <a:t>of the winter season</a:t>
            </a:r>
          </a:p>
          <a:p>
            <a:pPr lvl="1"/>
            <a:r>
              <a:rPr lang="en-US" dirty="0" smtClean="0"/>
              <a:t>Example: 40</a:t>
            </a:r>
            <a:r>
              <a:rPr lang="en-US" dirty="0" smtClean="0">
                <a:latin typeface="Bodoni MT"/>
              </a:rPr>
              <a:t>˚</a:t>
            </a:r>
            <a:r>
              <a:rPr lang="en-US" dirty="0" smtClean="0"/>
              <a:t>F</a:t>
            </a:r>
          </a:p>
          <a:p>
            <a:r>
              <a:rPr lang="en-US" dirty="0" smtClean="0"/>
              <a:t>Estimate the </a:t>
            </a:r>
            <a:r>
              <a:rPr lang="en-US" b="1" dirty="0" smtClean="0">
                <a:solidFill>
                  <a:schemeClr val="bg1"/>
                </a:solidFill>
              </a:rPr>
              <a:t>Minimum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/>
              <a:t>T</a:t>
            </a:r>
            <a:r>
              <a:rPr lang="en-US" dirty="0" smtClean="0"/>
              <a:t>emperature </a:t>
            </a:r>
            <a:r>
              <a:rPr lang="en-US" dirty="0"/>
              <a:t>D</a:t>
            </a:r>
            <a:r>
              <a:rPr lang="en-US" dirty="0" smtClean="0"/>
              <a:t>esired </a:t>
            </a:r>
            <a:r>
              <a:rPr lang="en-US" b="1" dirty="0">
                <a:solidFill>
                  <a:schemeClr val="bg1"/>
                </a:solidFill>
              </a:rPr>
              <a:t>I</a:t>
            </a:r>
            <a:r>
              <a:rPr lang="en-US" b="1" dirty="0" smtClean="0">
                <a:solidFill>
                  <a:schemeClr val="bg1"/>
                </a:solidFill>
              </a:rPr>
              <a:t>nside the Greenhouse</a:t>
            </a:r>
          </a:p>
          <a:p>
            <a:pPr lvl="1"/>
            <a:r>
              <a:rPr lang="en-US" dirty="0" smtClean="0"/>
              <a:t>Example: 60</a:t>
            </a:r>
            <a:r>
              <a:rPr lang="en-US" dirty="0" smtClean="0">
                <a:latin typeface="Bodoni MT"/>
              </a:rPr>
              <a:t>˚</a:t>
            </a:r>
            <a:r>
              <a:rPr lang="en-US" dirty="0" smtClean="0"/>
              <a:t>F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Subtract</a:t>
            </a:r>
            <a:r>
              <a:rPr lang="en-US" dirty="0" smtClean="0"/>
              <a:t> Inside the Greenhouse Temperature - Outside Temperature = A</a:t>
            </a:r>
          </a:p>
          <a:p>
            <a:r>
              <a:rPr lang="en-US" dirty="0" smtClean="0"/>
              <a:t>Example: 60-40 =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US" b="1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Bodoni MT"/>
              </a:rPr>
              <a:t>˚</a:t>
            </a:r>
            <a:endParaRPr lang="en-US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844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1316</Words>
  <Application>Microsoft Office PowerPoint</Application>
  <PresentationFormat>On-screen Show (4:3)</PresentationFormat>
  <Paragraphs>265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Greenhouse Management Math</vt:lpstr>
      <vt:lpstr>Ventilation</vt:lpstr>
      <vt:lpstr>Calculating Required Ventilation</vt:lpstr>
      <vt:lpstr>Example </vt:lpstr>
      <vt:lpstr>Temperature Control: Heat</vt:lpstr>
      <vt:lpstr>Calculating Required Heater Size</vt:lpstr>
      <vt:lpstr>Step 1: Calculating the Total Surface Area</vt:lpstr>
      <vt:lpstr>Step 1 Example</vt:lpstr>
      <vt:lpstr>Step 2: Calculating Temperature Difference</vt:lpstr>
      <vt:lpstr>STOP!</vt:lpstr>
      <vt:lpstr>Step 3: Calculate Heat Loss</vt:lpstr>
      <vt:lpstr>Finished!!!</vt:lpstr>
      <vt:lpstr>Practice Problem!:</vt:lpstr>
      <vt:lpstr>How To Solve</vt:lpstr>
      <vt:lpstr>Benches</vt:lpstr>
      <vt:lpstr>Peninsular Benches</vt:lpstr>
      <vt:lpstr>Longitudinal Benches</vt:lpstr>
      <vt:lpstr>Rolling Benches</vt:lpstr>
      <vt:lpstr>Greenhouse Bench Calculations</vt:lpstr>
      <vt:lpstr>Bench Problem:</vt:lpstr>
      <vt:lpstr>Reference Websites</vt:lpstr>
    </vt:vector>
  </TitlesOfParts>
  <Company>College of Veterinary Medicine - Texas A&amp;M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Greenhouse Management</dc:title>
  <dc:creator>Lab, L Johnson's</dc:creator>
  <cp:lastModifiedBy>JG</cp:lastModifiedBy>
  <cp:revision>118</cp:revision>
  <dcterms:created xsi:type="dcterms:W3CDTF">2013-04-24T19:30:48Z</dcterms:created>
  <dcterms:modified xsi:type="dcterms:W3CDTF">2014-06-16T21:13:54Z</dcterms:modified>
</cp:coreProperties>
</file>