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61" r:id="rId2"/>
    <p:sldId id="285" r:id="rId3"/>
    <p:sldId id="301" r:id="rId4"/>
    <p:sldId id="293" r:id="rId5"/>
    <p:sldId id="258" r:id="rId6"/>
    <p:sldId id="304" r:id="rId7"/>
    <p:sldId id="298" r:id="rId8"/>
    <p:sldId id="289" r:id="rId9"/>
    <p:sldId id="303" r:id="rId10"/>
    <p:sldId id="300" r:id="rId11"/>
    <p:sldId id="286" r:id="rId12"/>
    <p:sldId id="283" r:id="rId13"/>
    <p:sldId id="306" r:id="rId14"/>
    <p:sldId id="305" r:id="rId15"/>
    <p:sldId id="284" r:id="rId16"/>
    <p:sldId id="268" r:id="rId17"/>
    <p:sldId id="271" r:id="rId18"/>
    <p:sldId id="276" r:id="rId19"/>
    <p:sldId id="267" r:id="rId20"/>
    <p:sldId id="270" r:id="rId21"/>
    <p:sldId id="280" r:id="rId22"/>
    <p:sldId id="281" r:id="rId23"/>
    <p:sldId id="264" r:id="rId24"/>
    <p:sldId id="310" r:id="rId25"/>
    <p:sldId id="309" r:id="rId26"/>
    <p:sldId id="311" r:id="rId27"/>
    <p:sldId id="295" r:id="rId28"/>
    <p:sldId id="296" r:id="rId29"/>
    <p:sldId id="302" r:id="rId30"/>
    <p:sldId id="294" r:id="rId31"/>
    <p:sldId id="288" r:id="rId32"/>
    <p:sldId id="287" r:id="rId33"/>
    <p:sldId id="291" r:id="rId34"/>
    <p:sldId id="292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87B84A-A190-4198-B338-A1ACA3A6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64795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82B0D-7C90-4BFD-BC4C-55364B2634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E0FE-95E1-404F-B89B-7B0F8116CC9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3.jpeg" Type="http://schemas.openxmlformats.org/officeDocument/2006/relationships/image"/><Relationship Id="rId5" Target="../media/hdphoto2.wdp" Type="http://schemas.microsoft.com/office/2007/relationships/hdphoto"/><Relationship Id="rId4" Target="../media/image2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3.pn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6.jpeg" Type="http://schemas.openxmlformats.org/officeDocument/2006/relationships/image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3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6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49.jpeg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53.jpeg" Type="http://schemas.openxmlformats.org/officeDocument/2006/relationships/image"/><Relationship Id="rId4" Target="../media/image52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9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62.jpeg" Type="http://schemas.openxmlformats.org/officeDocument/2006/relationships/image"/><Relationship Id="rId4" Target="../media/hdphoto5.wdp" Type="http://schemas.microsoft.com/office/2007/relationships/hdphoto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23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71.jpeg" Type="http://schemas.openxmlformats.org/officeDocument/2006/relationships/image"/><Relationship Id="rId4" Target="../media/image70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5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7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77.jpg" Type="http://schemas.openxmlformats.org/officeDocument/2006/relationships/image"/><Relationship Id="rId2" Target="../media/image7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8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80.jpeg" Type="http://schemas.openxmlformats.org/officeDocument/2006/relationships/image"/><Relationship Id="rId2" Target="../media/image79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82.jpeg" Type="http://schemas.openxmlformats.org/officeDocument/2006/relationships/image"/><Relationship Id="rId4" Target="../media/image81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84.jpeg" Type="http://schemas.openxmlformats.org/officeDocument/2006/relationships/image"/><Relationship Id="rId2" Target="../media/image8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86.jpeg" Type="http://schemas.openxmlformats.org/officeDocument/2006/relationships/image"/><Relationship Id="rId2" Target="../media/image8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88.jpeg" Type="http://schemas.openxmlformats.org/officeDocument/2006/relationships/image"/><Relationship Id="rId2" Target="../media/image8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89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90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92.jpeg" Type="http://schemas.openxmlformats.org/officeDocument/2006/relationships/image"/><Relationship Id="rId2" Target="../media/image9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94.jpeg" Type="http://schemas.openxmlformats.org/officeDocument/2006/relationships/image"/><Relationship Id="rId2" Target="../media/image9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5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97.jpeg" Type="http://schemas.openxmlformats.org/officeDocument/2006/relationships/image"/><Relationship Id="rId2" Target="../media/image9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8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9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0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150"/>
            <a:ext cx="2978104" cy="191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810871" cy="196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2" y="304800"/>
            <a:ext cx="1486793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38" y="2438400"/>
            <a:ext cx="6695962" cy="1164336"/>
          </a:xfrm>
        </p:spPr>
        <p:txBody>
          <a:bodyPr/>
          <a:lstStyle/>
          <a:p>
            <a:r>
              <a:rPr lang="en-US" dirty="0" smtClean="0"/>
              <a:t>Comparative Anatomy at the Houston Zoo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648200"/>
            <a:ext cx="5943600" cy="1524000"/>
          </a:xfrm>
        </p:spPr>
        <p:txBody>
          <a:bodyPr/>
          <a:lstStyle/>
          <a:p>
            <a:r>
              <a:rPr lang="en-US" dirty="0" smtClean="0"/>
              <a:t>Radiographic Images submitted by: Betsy McCauley, ARRT</a:t>
            </a:r>
          </a:p>
          <a:p>
            <a:r>
              <a:rPr lang="en-US" dirty="0" smtClean="0"/>
              <a:t>TAMU College of Veterinary Medicine and Biomedical Sciences</a:t>
            </a:r>
          </a:p>
          <a:p>
            <a:r>
              <a:rPr lang="en-US" dirty="0" smtClean="0"/>
              <a:t>Veterinary  </a:t>
            </a:r>
            <a:r>
              <a:rPr lang="en-US" dirty="0"/>
              <a:t>Medical Teaching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149">
        <p14:prism dir="r"/>
      </p:transition>
    </mc:Choice>
    <mc:Fallback>
      <p:transition spd="slow" advTm="8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:\SealionPHYS\sealion590wL-CARPUS.jpg" id="3072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95800" y="745035"/>
            <a:ext cx="3429000" cy="21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U:\SealionPHYS\sealionLtarsus.jpg" id="30724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rot="16200000">
            <a:off x="4747926" y="3306827"/>
            <a:ext cx="277234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U:\SealionPHYS\sealionT-ABD.jpg" id="30725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 bwMode="auto">
          <a:xfrm>
            <a:off x="637348" y="2114550"/>
            <a:ext cx="2627742" cy="38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119455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 sz="2400"/>
              <a:t>Sea lion</a:t>
            </a:r>
            <a:endParaRPr dirty="0" lang="en-US" sz="2400"/>
          </a:p>
        </p:txBody>
      </p:sp>
      <p:pic>
        <p:nvPicPr>
          <p:cNvPr id="30726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6" y="381000"/>
            <a:ext cx="2019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7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8966" p14:dur="700" spd="med">
        <p:fade/>
      </p:transition>
    </mc:Choice>
    <mc:Fallback>
      <p:transition advTm="18966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00600" y="129777"/>
            <a:ext cx="3517900" cy="22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3514">
            <a:off x="1177381" y="487612"/>
            <a:ext cx="2142594" cy="343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8790" y="3545947"/>
            <a:ext cx="7055136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Humans and camels walk plantigrade. Other animals walk on their toes</a:t>
            </a:r>
            <a:endParaRPr dirty="0" lang="en-US"/>
          </a:p>
        </p:txBody>
      </p:sp>
      <p:pic>
        <p:nvPicPr>
          <p:cNvPr descr="155343Tiger0002" id="5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2501"/>
            <a:ext cx="2093568" cy="189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U:\EQ-digits\715541FpRL.jpg" id="16388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47457"/>
            <a:ext cx="1845346" cy="19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1078468"/>
            <a:ext cx="91439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3048000"/>
            <a:ext cx="88678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Human</a:t>
            </a:r>
            <a:endParaRPr dirty="0" lang="en-US"/>
          </a:p>
        </p:txBody>
      </p:sp>
      <p:sp>
        <p:nvSpPr>
          <p:cNvPr id="6" name="TextBox 5"/>
          <p:cNvSpPr txBox="1"/>
          <p:nvPr/>
        </p:nvSpPr>
        <p:spPr>
          <a:xfrm>
            <a:off x="5077125" y="533400"/>
            <a:ext cx="785793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Camel</a:t>
            </a:r>
            <a:endParaRPr dirty="0" lang="en-US"/>
          </a:p>
        </p:txBody>
      </p:sp>
      <p:sp>
        <p:nvSpPr>
          <p:cNvPr id="7" name="TextBox 6"/>
          <p:cNvSpPr txBox="1"/>
          <p:nvPr/>
        </p:nvSpPr>
        <p:spPr>
          <a:xfrm>
            <a:off x="1738790" y="5867400"/>
            <a:ext cx="508473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Cat</a:t>
            </a:r>
            <a:endParaRPr dirty="0"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4648200"/>
            <a:ext cx="760144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Horse</a:t>
            </a:r>
            <a:endParaRPr dirty="0" lang="en-US"/>
          </a:p>
        </p:txBody>
      </p:sp>
      <p:pic>
        <p:nvPicPr>
          <p:cNvPr id="16389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18" y="3939802"/>
            <a:ext cx="2119966" cy="242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8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1220" p14:dur="700" spd="med">
        <p:fade/>
      </p:transition>
    </mc:Choice>
    <mc:Fallback>
      <p:transition advTm="21220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 noGrp="1"/>
          </p:cNvSpPr>
          <p:nvPr>
            <p:ph type="title"/>
          </p:nvPr>
        </p:nvSpPr>
        <p:spPr>
          <a:xfrm>
            <a:off x="3581400" y="838200"/>
            <a:ext cx="3200400" cy="1828800"/>
          </a:xfrm>
        </p:spPr>
        <p:txBody>
          <a:bodyPr/>
          <a:lstStyle/>
          <a:p>
            <a:pPr eaLnBrk="1" hangingPunct="1">
              <a:defRPr/>
            </a:pPr>
            <a:r>
              <a:rPr dirty="0" lang="en-US" smtClean="0" sz="3600">
                <a:solidFill>
                  <a:schemeClr val="tx1"/>
                </a:solidFill>
                <a:latin typeface="+mn-lt"/>
              </a:rPr>
              <a:t>Tiger Paws</a:t>
            </a:r>
            <a:r>
              <a:rPr dirty="0" lang="en-US" smtClean="0" sz="2800">
                <a:solidFill>
                  <a:schemeClr val="tx1"/>
                </a:solidFill>
                <a:latin typeface="+mn-lt"/>
              </a:rPr>
              <a:t>!</a:t>
            </a:r>
          </a:p>
        </p:txBody>
      </p:sp>
      <p:pic>
        <p:nvPicPr>
          <p:cNvPr descr="155343Tiger0001" id="120835" name="Picture 5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/>
          <a:stretch>
            <a:fillRect/>
          </a:stretch>
        </p:blipFill>
        <p:spPr bwMode="auto">
          <a:xfrm>
            <a:off x="2057400" y="3271838"/>
            <a:ext cx="4648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155343Tiger0002" id="120836" name="Picture 6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BMccauley\Local Settings\Temporary Internet Files\Content.IE5\RWLJRH8F\MPj04412540000[1].jpg" id="120837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08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6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5817" p14:dur="700" spd="med">
        <p:fade/>
      </p:transition>
    </mc:Choice>
    <mc:Fallback>
      <p:transition advClick="0" advTm="15817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3" descr="ELEPHANT TU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0448"/>
            <a:ext cx="3276600" cy="45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067050" cy="309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066800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African elephant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10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108">
        <p:fade/>
      </p:transition>
    </mc:Choice>
    <mc:Fallback>
      <p:transition spd="med" advTm="211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MADILLO POST-OP PENNING" id="17817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24718"/>
            <a:ext cx="5334000" cy="25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flipH="1">
            <a:off x="3859306" y="1021976"/>
            <a:ext cx="2877670" cy="16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1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652" p14:dur="700" spd="med">
        <p:fade/>
      </p:transition>
    </mc:Choice>
    <mc:Fallback>
      <p:transition advTm="20652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Arthritic Hips in Big Cat</a:t>
            </a:r>
          </a:p>
        </p:txBody>
      </p:sp>
      <p:pic>
        <p:nvPicPr>
          <p:cNvPr id="121859" name="Picture 5" descr="155343Tiger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84638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6" descr="155343Tiger0003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6449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5" descr="C:\Documents and Settings\BMccauley\Local Settings\Temporary Internet Files\Content.IE5\9ENZQC7E\MPj0436452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004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79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1506">
        <p:fade/>
      </p:transition>
    </mc:Choice>
    <mc:Fallback>
      <p:transition spd="med" advClick="0" advTm="215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mccauley\Desktop\-13CoolImg\CanadaGoose\WB-shot0003.jpg" id="12290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92" y="1499868"/>
            <a:ext cx="2892449" cy="23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bmccauley\Desktop\-13CoolImg\CanadaGoose\WB-shot0004.jpg" id="1229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62000" y="4337186"/>
            <a:ext cx="3037765" cy="19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bmccauley\Desktop\-13CoolImg\CanadaGoose\WB-shot0005.jpg" id="12292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/>
        </p:blipFill>
        <p:spPr bwMode="auto">
          <a:xfrm>
            <a:off x="5257800" y="4038600"/>
            <a:ext cx="3429853" cy="25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8735"/>
            <a:ext cx="5334000" cy="1522266"/>
          </a:xfrm>
        </p:spPr>
        <p:txBody>
          <a:bodyPr>
            <a:normAutofit/>
          </a:bodyPr>
          <a:lstStyle/>
          <a:p>
            <a:r>
              <a:rPr dirty="0" lang="en-US" smtClean="0">
                <a:latin typeface="+mn-lt"/>
              </a:rPr>
              <a:t>Canadian Goose Injured: </a:t>
            </a:r>
            <a:r>
              <a:rPr dirty="0" lang="en-US" smtClean="0">
                <a:latin typeface="+mn-lt"/>
              </a:rPr>
              <a:t>fractured </a:t>
            </a:r>
            <a:r>
              <a:rPr dirty="0" lang="en-US" smtClean="0">
                <a:latin typeface="+mn-lt"/>
              </a:rPr>
              <a:t>leg</a:t>
            </a:r>
            <a:endParaRPr dirty="0" lang="en-US">
              <a:latin typeface="+mn-lt"/>
            </a:endParaRPr>
          </a:p>
        </p:txBody>
      </p:sp>
      <p:pic>
        <p:nvPicPr>
          <p:cNvPr id="19459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2789"/>
            <a:ext cx="3733800" cy="347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7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2988" p14:dur="700" spd="med">
        <p:fade/>
      </p:transition>
    </mc:Choice>
    <mc:Fallback>
      <p:transition advTm="22988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mccauley\Desktop\-13CoolImg\212889pgTur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90788"/>
            <a:ext cx="3048000" cy="38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09947"/>
            <a:ext cx="2895600" cy="30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3799" y="1143000"/>
            <a:ext cx="1550119" cy="182972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Eggs</a:t>
            </a:r>
            <a:endParaRPr lang="en-US" sz="2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895600" cy="277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881809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5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376">
        <p:fade/>
      </p:transition>
    </mc:Choice>
    <mc:Fallback>
      <p:transition spd="med" advTm="17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dirty="0" lang="en-US" smtClean="0" sz="2800">
                <a:solidFill>
                  <a:schemeClr val="tx1"/>
                </a:solidFill>
                <a:latin typeface="+mn-lt"/>
              </a:rPr>
              <a:t>Love birds or Sun </a:t>
            </a:r>
            <a:r>
              <a:rPr dirty="0" err="1" lang="en-US" smtClean="0" sz="2800">
                <a:solidFill>
                  <a:schemeClr val="tx1"/>
                </a:solidFill>
                <a:latin typeface="+mn-lt"/>
              </a:rPr>
              <a:t>Conure</a:t>
            </a:r>
            <a:endParaRPr dirty="0" lang="en-US" smtClean="0" sz="2800">
              <a:solidFill>
                <a:schemeClr val="tx1"/>
              </a:solidFill>
              <a:latin typeface="+mn-lt"/>
            </a:endParaRPr>
          </a:p>
        </p:txBody>
      </p:sp>
      <p:pic>
        <p:nvPicPr>
          <p:cNvPr descr="avian0001" id="79875" name="Picture 5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76400"/>
            <a:ext cx="34147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avian0002" id="79876" name="Picture 6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0527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BMccauley\Local Settings\Temporary Internet Files\Content.IE5\DY6VDYTT\MPj04388190000[1].jpg" id="79877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484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1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3316" p14:dur="700" spd="med">
        <p:fade/>
      </p:transition>
    </mc:Choice>
    <mc:Fallback>
      <p:transition advClick="0" advTm="13316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mccauley\Desktop\-13CoolImg\211706Duck\egg0001.jpg" id="1126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13"/>
          <a:stretch/>
        </p:blipFill>
        <p:spPr bwMode="auto">
          <a:xfrm>
            <a:off x="4038600" y="2914490"/>
            <a:ext cx="2424824" cy="33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bmccauley\Desktop\-13CoolImg\211706Duck\egg0002.jpg" id="1126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1000" y="2209800"/>
            <a:ext cx="3183846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143000"/>
            <a:ext cx="1506053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Duck with Egg</a:t>
            </a:r>
            <a:endParaRPr dirty="0" lang="en-US"/>
          </a:p>
        </p:txBody>
      </p:sp>
      <p:pic>
        <p:nvPicPr>
          <p:cNvPr id="2150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886200" cy="239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2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1721" p14:dur="700" spd="med">
        <p:fade/>
      </p:transition>
    </mc:Choice>
    <mc:Fallback>
      <p:transition advTm="21721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H'09 064.jpg" id="20482" name="Pictur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/>
          <a:stretch>
            <a:fillRect/>
          </a:stretch>
        </p:blipFill>
        <p:spPr bwMode="auto">
          <a:xfrm>
            <a:off x="3124200" y="0"/>
            <a:ext cx="2895600" cy="517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4H0002.jpg" id="20483" name="Picture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6209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4H0003.jpg" id="20484" name="Picture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29400" y="1981200"/>
            <a:ext cx="2133600" cy="337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turtle.jpg" id="20485" name="Picture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>
            <a:fillRect/>
          </a:stretch>
        </p:blipFill>
        <p:spPr bwMode="auto">
          <a:xfrm>
            <a:off x="74285" y="1828800"/>
            <a:ext cx="2703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609600"/>
            <a:ext cx="2974975" cy="213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lang="en-US" smtClean="0"/>
              <a:t>Medical Radiology 1895-2013</a:t>
            </a:r>
            <a:endParaRPr dirty="0"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5499100"/>
            <a:ext cx="16002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mtClean="0"/>
              <a:t>Dog- 2 views of the abdomen, pelvis and legs</a:t>
            </a:r>
            <a:endParaRPr dirty="0" lang="en-US"/>
          </a:p>
        </p:txBody>
      </p:sp>
      <p:sp>
        <p:nvSpPr>
          <p:cNvPr id="3" name="TextBox 2"/>
          <p:cNvSpPr txBox="1"/>
          <p:nvPr/>
        </p:nvSpPr>
        <p:spPr>
          <a:xfrm>
            <a:off x="3173635" y="5499100"/>
            <a:ext cx="3344185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Roentgen “Father” of Radiology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108086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6252" p14:dur="700" spd="med">
        <p:fade/>
      </p:transition>
    </mc:Choice>
    <mc:Fallback>
      <p:transition advTm="16252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mccauley\Desktop\-13CoolImg\TurtleFishHook0001.jpg" id="1433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21394683">
            <a:off x="5356430" y="1835592"/>
            <a:ext cx="3089948" cy="39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Y:\Betsy\ZooComp10-13\SealSkull0001.jpg" id="1433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"/>
          <a:stretch/>
        </p:blipFill>
        <p:spPr bwMode="auto">
          <a:xfrm rot="20483105">
            <a:off x="681862" y="1693757"/>
            <a:ext cx="3351430" cy="23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342" y="4445627"/>
            <a:ext cx="200728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Seal with Fish Hook</a:t>
            </a:r>
            <a:endParaRPr dirty="0" lang="en-US"/>
          </a:p>
        </p:txBody>
      </p:sp>
      <p:sp>
        <p:nvSpPr>
          <p:cNvPr id="3" name="TextBox 2"/>
          <p:cNvSpPr txBox="1"/>
          <p:nvPr/>
        </p:nvSpPr>
        <p:spPr>
          <a:xfrm>
            <a:off x="5649603" y="738289"/>
            <a:ext cx="2167709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Turtle with Fish Hook</a:t>
            </a:r>
            <a:endParaRPr dirty="0" lang="en-US"/>
          </a:p>
        </p:txBody>
      </p:sp>
      <p:sp>
        <p:nvSpPr>
          <p:cNvPr id="4" name="TextBox 3"/>
          <p:cNvSpPr txBox="1"/>
          <p:nvPr/>
        </p:nvSpPr>
        <p:spPr>
          <a:xfrm>
            <a:off x="401342" y="738289"/>
            <a:ext cx="3419526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/>
              <a:t>Animals will swallow things they </a:t>
            </a:r>
          </a:p>
          <a:p>
            <a:r>
              <a:rPr dirty="0" lang="en-US"/>
              <a:t>s</a:t>
            </a:r>
            <a:r>
              <a:rPr dirty="0" lang="en-US" smtClean="0"/>
              <a:t>hould not have ;</a:t>
            </a:r>
            <a:endParaRPr dirty="0" lang="en-US"/>
          </a:p>
        </p:txBody>
      </p:sp>
      <p:pic>
        <p:nvPicPr>
          <p:cNvPr id="2253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rot="18953161">
            <a:off x="2811418" y="4086001"/>
            <a:ext cx="1748729" cy="24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1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1183" p14:dur="700" spd="med">
        <p:fade/>
      </p:transition>
    </mc:Choice>
    <mc:Fallback>
      <p:transition advTm="21183"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 descr="liz with rat 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2428875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C:\Documents and Settings\BMccauley\Local Settings\Temporary Internet Files\Content.IE5\DY6VDYTT\MPj031428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989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6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9442">
        <p:fade/>
      </p:transition>
    </mc:Choice>
    <mc:Fallback>
      <p:transition spd="med" advClick="0" advTm="194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7657"/>
            <a:ext cx="53705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Turtle that eats rocks and mud</a:t>
            </a:r>
          </a:p>
        </p:txBody>
      </p:sp>
      <p:pic>
        <p:nvPicPr>
          <p:cNvPr id="88067" name="Picture 5" descr="172728turtl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65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C:\Documents and Settings\BMccauley\Local Settings\Temporary Internet Files\Content.IE5\9ENZQC7E\MPj043164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20542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C:\Documents and Settings\BMccauley\Local Settings\Temporary Internet Files\Content.IE5\DY6VDYTT\MPj0314296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00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8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6932">
        <p:fade/>
      </p:transition>
    </mc:Choice>
    <mc:Fallback>
      <p:transition spd="med" advClick="0" advTm="16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ake respiratory dz lat 2v" id="3" name="Picture 6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2971800" y="5410200"/>
            <a:ext cx="5169231" cy="114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Snake DV respir" id="4" name="Picture 5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flipH="1">
            <a:off x="457200" y="1696775"/>
            <a:ext cx="1896706" cy="45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2071" y="1235110"/>
            <a:ext cx="3106941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 sz="2400"/>
              <a:t>Snake: Boa constrictor</a:t>
            </a:r>
            <a:endParaRPr dirty="0" lang="en-US" sz="2400"/>
          </a:p>
        </p:txBody>
      </p:sp>
      <p:pic>
        <p:nvPicPr>
          <p:cNvPr id="1126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7459"/>
            <a:ext cx="24082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658">
            <a:off x="2485660" y="2308033"/>
            <a:ext cx="3552042" cy="244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83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2248" p14:dur="2000" spd="slow"/>
    </mc:Choice>
    <mc:Fallback>
      <p:transition advTm="22248" spd="slow"/>
    </mc:Fallback>
  </mc:AlternateContent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 descr="006_06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1295400"/>
            <a:ext cx="3200400" cy="220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4" descr="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82310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657600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Rhinoceros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76749" y="2024455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Skull: sinus and Teeth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9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30"/>
    </mc:Choice>
    <mc:Fallback>
      <p:transition spd="slow" advTm="1603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awed frog DV" id="197634" name="Picture 2"/>
          <p:cNvPicPr>
            <a:picLocks noChangeArrowheads="1" noChangeAspect="1"/>
          </p:cNvPicPr>
          <p:nvPr/>
        </p:nvPicPr>
        <p:blipFill>
          <a:blip cstate="print"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/>
          <a:stretch>
            <a:fillRect/>
          </a:stretch>
        </p:blipFill>
        <p:spPr bwMode="auto">
          <a:xfrm>
            <a:off x="807720" y="27432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3513"/>
            <a:ext cx="32099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7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341" p14:dur="2000" spd="slow"/>
    </mc:Choice>
    <mc:Fallback>
      <p:transition advTm="20341" spd="slow"/>
    </mc:Fallback>
  </mc:AlternateContent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412456" cy="240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374608" cy="4546092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29146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7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96"/>
    </mc:Choice>
    <mc:Fallback>
      <p:transition spd="slow" advTm="2069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:\Houston6-13\Exotics6-13\skull-gaot.jpg" id="2560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72000" y="3048000"/>
            <a:ext cx="4021156" cy="300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U:\Houston6-13\Exotics6-13\Skull-K9.jpg" id="25603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811696" cy="3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992971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26536"/>
            <a:ext cx="266285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8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9722" p14:dur="2000" spd="slow"/>
    </mc:Choice>
    <mc:Fallback>
      <p:transition advTm="19722" spd="slow"/>
    </mc:Fallback>
  </mc:AlternateContent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:\Houston6-13\Exotics6-13\Skull-Tiger.jpg" id="2662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3210" y="2070847"/>
            <a:ext cx="449631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5434" y="1033173"/>
            <a:ext cx="869149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en-US" smtClean="0" sz="2400"/>
              <a:t>Tiger</a:t>
            </a:r>
            <a:endParaRPr b="1" dirty="0" lang="en-US" sz="2400"/>
          </a:p>
        </p:txBody>
      </p:sp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58" y="246811"/>
            <a:ext cx="3569141" cy="280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5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9161" p14:dur="2000" spd="slow"/>
    </mc:Choice>
    <mc:Fallback>
      <p:transition advTm="19161" spd="slow"/>
    </mc:Fallback>
  </mc:AlternateContent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Y:\Betsy\ZooComp10-13\rgt-IMAGES\GiraffeSk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43" y="3074894"/>
            <a:ext cx="5160354" cy="34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833670"/>
            <a:ext cx="132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Giraffe</a:t>
            </a:r>
            <a:endParaRPr lang="en-US" sz="24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04800"/>
            <a:ext cx="286245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22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06"/>
    </mc:Choice>
    <mc:Fallback>
      <p:transition spd="slow" advTm="183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2463"/>
            <a:ext cx="34956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8766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286000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Snapping turtle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85972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imaging animals, it may take 2 or more images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543">
        <p:fade/>
      </p:transition>
    </mc:Choice>
    <mc:Fallback>
      <p:transition spd="med" advTm="15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:\Houston6-13\Exotics6-13\Rabbbit0004.jpg" id="2457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 bwMode="auto">
          <a:xfrm>
            <a:off x="2362200" y="2451388"/>
            <a:ext cx="3022845" cy="42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352800"/>
            <a:ext cx="995785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 sz="2400"/>
              <a:t>Rabbit</a:t>
            </a:r>
            <a:endParaRPr dirty="0" lang="en-US" sz="2400"/>
          </a:p>
        </p:txBody>
      </p:sp>
      <p:pic>
        <p:nvPicPr>
          <p:cNvPr id="512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693588"/>
            <a:ext cx="3514179" cy="312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3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6821" p14:dur="2000" spd="slow"/>
    </mc:Choice>
    <mc:Fallback>
      <p:transition advTm="16821" spd="slow"/>
    </mc:Fallback>
  </mc:AlternateContent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dirty="0" lang="en-US" smtClean="0"/>
              <a:t>Sea Turtle</a:t>
            </a:r>
            <a:endParaRPr dirty="0" lang="en-US"/>
          </a:p>
        </p:txBody>
      </p:sp>
      <p:pic>
        <p:nvPicPr>
          <p:cNvPr descr="Y:\Betsy\ZooComp10-13\SeaRipleys.jpg" id="1843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" r="37"/>
          <a:stretch/>
        </p:blipFill>
        <p:spPr bwMode="auto">
          <a:xfrm>
            <a:off x="685800" y="1600200"/>
            <a:ext cx="3276600" cy="38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193213" cy="267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4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20964" p14:dur="2000" spd="slow"/>
    </mc:Choice>
    <mc:Fallback>
      <p:transition advTm="20964" spd="slow"/>
    </mc:Fallback>
  </mc:AlternateContent>
  <p:timing>
    <p:tnLst>
      <p:par>
        <p:cTn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:\Betsy\ZooComp10-13\SealSkull0002.jpg" id="1741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r="9"/>
          <a:stretch/>
        </p:blipFill>
        <p:spPr bwMode="auto">
          <a:xfrm rot="21364702">
            <a:off x="4887133" y="573802"/>
            <a:ext cx="3576918" cy="48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232" y="1315561"/>
            <a:ext cx="119455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en-US" smtClean="0" sz="2400"/>
              <a:t>Sea lion</a:t>
            </a:r>
            <a:endParaRPr dirty="0" lang="en-US" sz="2400"/>
          </a:p>
        </p:txBody>
      </p:sp>
      <p:pic>
        <p:nvPicPr>
          <p:cNvPr id="1536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" y="2743200"/>
            <a:ext cx="415296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5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19772" p14:dur="2000" spd="slow"/>
    </mc:Choice>
    <mc:Fallback>
      <p:transition advTm="19772" spd="slow"/>
    </mc:Fallback>
  </mc:AlternateContent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:\Betsy\ZooComp10-13\rgt-IMAGES\Sting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9459"/>
            <a:ext cx="5181600" cy="45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6347" y="1050683"/>
            <a:ext cx="264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Stingray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57200"/>
            <a:ext cx="396608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8" y="3657600"/>
            <a:ext cx="3374873" cy="22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5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53"/>
    </mc:Choice>
    <mc:Fallback>
      <p:transition spd="slow" advTm="2205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Y:\Betsy\ZooComp10-13\rgt-IMAGES\trigger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4944"/>
            <a:ext cx="4616327" cy="33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4686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" y="4114800"/>
            <a:ext cx="327179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4550" y="1371600"/>
            <a:ext cx="149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Triggerfish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36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45"/>
    </mc:Choice>
    <mc:Fallback>
      <p:transition spd="slow" advTm="1654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Y:\Betsy\ZooComp10-13\rgt-IMAGES\Tu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71600"/>
            <a:ext cx="3200400" cy="36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762000"/>
            <a:ext cx="14860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Tucan Bird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365493"/>
            <a:ext cx="39895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1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6"/>
    </mc:Choice>
    <mc:Fallback>
      <p:transition spd="slow" advTm="211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:\Houston6-13\Exotics6-13\ID-prairie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3948"/>
            <a:ext cx="475874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9906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Prairie Dog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9" y="2286000"/>
            <a:ext cx="2082422" cy="13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19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217">
        <p:fade/>
      </p:transition>
    </mc:Choice>
    <mc:Fallback>
      <p:transition spd="med" advTm="312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381000"/>
            <a:ext cx="5041184" cy="17526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 Unicode MS" pitchFamily="34" charset="-128"/>
              </a:rPr>
              <a:t>Comparative Anatomy </a:t>
            </a:r>
            <a:r>
              <a:rPr lang="en-US" altLang="en-US" sz="2400" dirty="0" smtClean="0">
                <a:latin typeface="Arial Unicode MS" pitchFamily="34" charset="-128"/>
              </a:rPr>
              <a:t>: Horse to Human</a:t>
            </a:r>
            <a:endParaRPr lang="en-US" altLang="en-US" sz="2400" dirty="0">
              <a:latin typeface="Arial Unicode MS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4024312" cy="4114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Carpus</a:t>
            </a:r>
          </a:p>
          <a:p>
            <a:r>
              <a:rPr lang="en-US" altLang="en-US" sz="2800" dirty="0"/>
              <a:t>Metacarpus</a:t>
            </a:r>
          </a:p>
          <a:p>
            <a:r>
              <a:rPr lang="en-US" altLang="en-US" sz="2800" dirty="0"/>
              <a:t>Phalanges</a:t>
            </a:r>
          </a:p>
          <a:p>
            <a:r>
              <a:rPr lang="en-US" altLang="en-US" sz="2800" dirty="0"/>
              <a:t>Elbow</a:t>
            </a:r>
          </a:p>
          <a:p>
            <a:r>
              <a:rPr lang="en-US" altLang="en-US" sz="2800" dirty="0"/>
              <a:t>Stifles</a:t>
            </a:r>
          </a:p>
          <a:p>
            <a:r>
              <a:rPr lang="en-US" altLang="en-US" sz="2800" dirty="0"/>
              <a:t>Tarsus</a:t>
            </a:r>
          </a:p>
          <a:p>
            <a:r>
              <a:rPr lang="en-US" altLang="en-US" sz="2800" dirty="0"/>
              <a:t>Metatarsus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2057" name="Picture 9" descr="compare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09700"/>
            <a:ext cx="3006514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latFoot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1377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atTars"/>
          <p:cNvPicPr>
            <a:picLocks noChangeAspect="1" noChangeArrowheads="1"/>
          </p:cNvPicPr>
          <p:nvPr/>
        </p:nvPicPr>
        <p:blipFill>
          <a:blip r:embed="rId4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34" y="381000"/>
            <a:ext cx="1390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643342Nor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93" y="5007058"/>
            <a:ext cx="1198562" cy="16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U:\EQ-Fetlock\NfetFlxR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99" y="2590800"/>
            <a:ext cx="1186920" cy="23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04806"/>
      </p:ext>
    </p:extLst>
  </p:cSld>
  <p:clrMapOvr>
    <a:masterClrMapping/>
  </p:clrMapOvr>
  <p:transition spd="slow" advTm="16423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pahand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5" y="1441966"/>
            <a:ext cx="155019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 descr="catP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36" y="1211997"/>
            <a:ext cx="1428927" cy="276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arpDP667981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11" y="2347258"/>
            <a:ext cx="1640175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carpPhlgDP"/>
          <p:cNvPicPr>
            <a:picLocks noChangeAspect="1" noChangeArrowheads="1"/>
          </p:cNvPicPr>
          <p:nvPr/>
        </p:nvPicPr>
        <p:blipFill>
          <a:blip r:embed="rId5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1447800" cy="29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1" y="381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Hand or:  Carpus, Metacarpus and Phalanges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59080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 Paw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1435" y="41645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 paw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5806" y="1491734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Horse Carpus or “Knee”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4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71">
        <p:fade/>
      </p:transition>
    </mc:Choice>
    <mc:Fallback>
      <p:transition spd="med" advTm="160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:\HoustonKid13\Pig-ost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2425"/>
            <a:ext cx="2713798" cy="31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55415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9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610">
        <p:fade/>
      </p:transition>
    </mc:Choice>
    <mc:Fallback>
      <p:transition spd="med" advTm="166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493" y="1474694"/>
            <a:ext cx="2073348" cy="1979466"/>
          </a:xfrm>
        </p:spPr>
        <p:txBody>
          <a:bodyPr/>
          <a:lstStyle/>
          <a:p>
            <a:r>
              <a:rPr lang="en-US" dirty="0" smtClean="0"/>
              <a:t>Dolphin Front Flipper</a:t>
            </a:r>
            <a:endParaRPr lang="en-US" dirty="0"/>
          </a:p>
        </p:txBody>
      </p:sp>
      <p:pic>
        <p:nvPicPr>
          <p:cNvPr id="19458" name="Picture 2" descr="Y:\Betsy\ZooComp10-13\rgt-IMAGES\DolphAdF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2865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3147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156">
        <p:fade/>
      </p:transition>
    </mc:Choice>
    <mc:Fallback>
      <p:transition spd="med" advTm="161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eleLt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1174"/>
            <a:ext cx="1981200" cy="226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 descr="eleNo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53" y="2633064"/>
            <a:ext cx="2286000" cy="26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62000"/>
            <a:ext cx="519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Elephant  Tarsus and Metatarsal bones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114800"/>
            <a:ext cx="2971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3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289">
        <p:fade/>
      </p:transition>
    </mc:Choice>
    <mc:Fallback>
      <p:transition spd="med" advTm="162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5016</TotalTime>
  <Words>189</Words>
  <Application>Microsoft Office PowerPoint</Application>
  <PresentationFormat>On-screen Show (4:3)</PresentationFormat>
  <Paragraphs>53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Tradeshow</vt:lpstr>
      <vt:lpstr>Comparative Anatomy at the Houston Zoo</vt:lpstr>
      <vt:lpstr>Medical Radiology 1895-2013</vt:lpstr>
      <vt:lpstr>PowerPoint Presentation</vt:lpstr>
      <vt:lpstr>PowerPoint Presentation</vt:lpstr>
      <vt:lpstr>Comparative Anatomy : Horse to Human</vt:lpstr>
      <vt:lpstr>PowerPoint Presentation</vt:lpstr>
      <vt:lpstr>PowerPoint Presentation</vt:lpstr>
      <vt:lpstr>Dolphin Front Flipper</vt:lpstr>
      <vt:lpstr>PowerPoint Presentation</vt:lpstr>
      <vt:lpstr>PowerPoint Presentation</vt:lpstr>
      <vt:lpstr>PowerPoint Presentation</vt:lpstr>
      <vt:lpstr>Tiger Paws!</vt:lpstr>
      <vt:lpstr>PowerPoint Presentation</vt:lpstr>
      <vt:lpstr>PowerPoint Presentation</vt:lpstr>
      <vt:lpstr>Arthritic Hips in Big Cat</vt:lpstr>
      <vt:lpstr>Canadian Goose Injured: fractured leg</vt:lpstr>
      <vt:lpstr>Eggs</vt:lpstr>
      <vt:lpstr>Love birds or Sun Conure</vt:lpstr>
      <vt:lpstr>PowerPoint Presentation</vt:lpstr>
      <vt:lpstr>PowerPoint Presentation</vt:lpstr>
      <vt:lpstr>PowerPoint Presentation</vt:lpstr>
      <vt:lpstr>Turtle that eats rocks and mud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 Turtle</vt:lpstr>
      <vt:lpstr>PowerPoint Presentation</vt:lpstr>
      <vt:lpstr>PowerPoint Presentation</vt:lpstr>
      <vt:lpstr>PowerPoint Presentation</vt:lpstr>
      <vt:lpstr>PowerPoint Presentation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 Zoo</dc:title>
  <dc:creator>Tech</dc:creator>
  <cp:lastModifiedBy>Tech</cp:lastModifiedBy>
  <cp:revision>97</cp:revision>
  <dcterms:created xsi:type="dcterms:W3CDTF">2013-10-04T13:39:31Z</dcterms:created>
  <dcterms:modified xsi:type="dcterms:W3CDTF">2013-10-08T19:50:10Z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3642699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