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85" r:id="rId3"/>
    <p:sldId id="258" r:id="rId4"/>
    <p:sldId id="267" r:id="rId5"/>
    <p:sldId id="259" r:id="rId6"/>
    <p:sldId id="274" r:id="rId7"/>
    <p:sldId id="268" r:id="rId8"/>
    <p:sldId id="282" r:id="rId9"/>
    <p:sldId id="271" r:id="rId10"/>
    <p:sldId id="273" r:id="rId11"/>
    <p:sldId id="278" r:id="rId12"/>
    <p:sldId id="272" r:id="rId13"/>
    <p:sldId id="275" r:id="rId14"/>
    <p:sldId id="276" r:id="rId15"/>
    <p:sldId id="277" r:id="rId16"/>
    <p:sldId id="261" r:id="rId17"/>
    <p:sldId id="283" r:id="rId18"/>
    <p:sldId id="260" r:id="rId19"/>
    <p:sldId id="284" r:id="rId20"/>
    <p:sldId id="269" r:id="rId21"/>
    <p:sldId id="279" r:id="rId22"/>
    <p:sldId id="270" r:id="rId23"/>
    <p:sldId id="281" r:id="rId24"/>
    <p:sldId id="280" r:id="rId25"/>
    <p:sldId id="263" r:id="rId26"/>
    <p:sldId id="2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375B"/>
    <a:srgbClr val="00CC99"/>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9298" autoAdjust="0"/>
  </p:normalViewPr>
  <p:slideViewPr>
    <p:cSldViewPr>
      <p:cViewPr>
        <p:scale>
          <a:sx n="66" d="100"/>
          <a:sy n="66" d="100"/>
        </p:scale>
        <p:origin x="-486"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8503F-B70D-4807-947C-7AD7BB609887}" type="datetimeFigureOut">
              <a:rPr lang="en-US" smtClean="0"/>
              <a:t>10/18/2013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A9470-F79D-4A0F-AAA2-180B1B8076B6}" type="slidenum">
              <a:rPr lang="en-US" smtClean="0"/>
              <a:t>‹#›</a:t>
            </a:fld>
            <a:endParaRPr lang="en-US"/>
          </a:p>
        </p:txBody>
      </p:sp>
    </p:spTree>
    <p:extLst>
      <p:ext uri="{BB962C8B-B14F-4D97-AF65-F5344CB8AC3E}">
        <p14:creationId xmlns:p14="http://schemas.microsoft.com/office/powerpoint/2010/main" val="402409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9AA9470-F79D-4A0F-AAA2-180B1B8076B6}" type="slidenum">
              <a:rPr lang="en-US" smtClean="0"/>
              <a:t>1</a:t>
            </a:fld>
            <a:endParaRPr lang="en-US"/>
          </a:p>
        </p:txBody>
      </p:sp>
    </p:spTree>
    <p:extLst>
      <p:ext uri="{BB962C8B-B14F-4D97-AF65-F5344CB8AC3E}">
        <p14:creationId xmlns:p14="http://schemas.microsoft.com/office/powerpoint/2010/main" val="1848898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Bomb Sniffing Rats</a:t>
            </a:r>
          </a:p>
          <a:p>
            <a:endParaRPr lang="en-US" dirty="0" smtClean="0"/>
          </a:p>
          <a:p>
            <a:r>
              <a:rPr lang="en-US" dirty="0" smtClean="0"/>
              <a:t>These rats are used to detect land</a:t>
            </a:r>
            <a:r>
              <a:rPr lang="en-US" baseline="0" dirty="0" smtClean="0"/>
              <a:t> mine bombs. They are light enough that they do not set them off.</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10</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Seizure</a:t>
            </a:r>
            <a:r>
              <a:rPr lang="en-US" baseline="0" dirty="0" smtClean="0"/>
              <a:t> Alert/Response Dogs</a:t>
            </a:r>
          </a:p>
          <a:p>
            <a:endParaRPr lang="en-US" baseline="0" dirty="0" smtClean="0"/>
          </a:p>
          <a:p>
            <a:r>
              <a:rPr lang="en-US" baseline="0" dirty="0" smtClean="0"/>
              <a:t>This dog (in training) is alerting the life alert that his owner is having a seizure.</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11</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Military Dogs </a:t>
            </a:r>
          </a:p>
          <a:p>
            <a:endParaRPr lang="en-US" dirty="0" smtClean="0"/>
          </a:p>
          <a:p>
            <a:r>
              <a:rPr lang="en-US" dirty="0" smtClean="0"/>
              <a:t>These</a:t>
            </a:r>
            <a:r>
              <a:rPr lang="en-US" baseline="0" dirty="0" smtClean="0"/>
              <a:t> dogs can d</a:t>
            </a:r>
            <a:r>
              <a:rPr lang="en-US" dirty="0" smtClean="0"/>
              <a:t>etect explosives and search for missing soldiers, among MANY other</a:t>
            </a:r>
            <a:r>
              <a:rPr lang="en-US" baseline="0" dirty="0" smtClean="0"/>
              <a:t> important responsibilities during war.</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12</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Therapy Animals</a:t>
            </a:r>
          </a:p>
          <a:p>
            <a:endParaRPr lang="en-US" dirty="0" smtClean="0"/>
          </a:p>
          <a:p>
            <a:r>
              <a:rPr lang="en-US" dirty="0" smtClean="0"/>
              <a:t>This</a:t>
            </a:r>
            <a:r>
              <a:rPr lang="en-US" baseline="0" dirty="0" smtClean="0"/>
              <a:t> horse is allowing this mentally and physically disabled child to </a:t>
            </a:r>
            <a:r>
              <a:rPr lang="en-US" sz="1200" b="0" i="0" kern="1200" dirty="0" smtClean="0">
                <a:solidFill>
                  <a:schemeClr val="tx1"/>
                </a:solidFill>
                <a:effectLst/>
                <a:latin typeface="+mn-lt"/>
                <a:ea typeface="+mn-ea"/>
                <a:cs typeface="+mn-cs"/>
              </a:rPr>
              <a:t>develop increased balance and muscle control, improve concentration and short-term memory, and enhance their confidence and self-esteem.</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13</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and Rescue Dogs</a:t>
            </a:r>
          </a:p>
          <a:p>
            <a:endParaRPr lang="en-US" dirty="0" smtClean="0"/>
          </a:p>
          <a:p>
            <a:r>
              <a:rPr lang="en-US" dirty="0" smtClean="0"/>
              <a:t>These dogs are able to find missing</a:t>
            </a:r>
            <a:r>
              <a:rPr lang="en-US" baseline="0" dirty="0" smtClean="0"/>
              <a:t> persons. Search and rescue dogs were used to find survivors during the 9/11 collapse in NY. </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14</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Law</a:t>
            </a:r>
            <a:r>
              <a:rPr lang="en-US" baseline="0" dirty="0" smtClean="0"/>
              <a:t> Enforcement Animals</a:t>
            </a:r>
          </a:p>
          <a:p>
            <a:endParaRPr lang="en-US" baseline="0" dirty="0" smtClean="0"/>
          </a:p>
          <a:p>
            <a:r>
              <a:rPr lang="en-US" baseline="0" dirty="0" smtClean="0"/>
              <a:t>These police officers are assisted by their equine partners in crime. Dogs are also used to capture dangerous criminals and sniff out explosives and drugs. </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15</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 Section 2: Clinic</a:t>
            </a:r>
            <a:r>
              <a:rPr lang="en-US" baseline="0" dirty="0" smtClean="0"/>
              <a:t> Practice</a:t>
            </a:r>
            <a:br>
              <a:rPr lang="en-US" baseline="0"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16</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17</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II, Section 2</a:t>
            </a:r>
            <a:br>
              <a:rPr lang="en-US"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18</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19</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a:t>
            </a:r>
            <a:r>
              <a:rPr lang="en-US" baseline="0" dirty="0" smtClean="0"/>
              <a:t> Section 3</a:t>
            </a:r>
            <a:br>
              <a:rPr lang="en-US" baseline="0"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20</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a:t>
            </a:r>
            <a:r>
              <a:rPr lang="en-US" baseline="0" dirty="0" smtClean="0"/>
              <a:t> Section 3</a:t>
            </a:r>
            <a:br>
              <a:rPr lang="en-US" baseline="0"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21</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 Section 4</a:t>
            </a:r>
            <a:br>
              <a:rPr lang="en-US"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22</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23</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24</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25</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26</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41A3FCA-0828-4C2A-A3E0-1C802A947813}" type="slidenum">
              <a:rPr lang="en-US" smtClean="0"/>
              <a:t>3</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41A3FCA-0828-4C2A-A3E0-1C802A947813}" type="slidenum">
              <a:rPr lang="en-US" smtClean="0"/>
              <a:t>4</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 Section 3</a:t>
            </a:r>
            <a:br>
              <a:rPr lang="en-US"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5</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6</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Chapter I, Section 3</a:t>
            </a:r>
            <a:br>
              <a:rPr lang="en-US" dirty="0" smtClean="0"/>
            </a:br>
            <a:r>
              <a:rPr lang="en-US" sz="1200" kern="1200" dirty="0" err="1" smtClean="0">
                <a:solidFill>
                  <a:schemeClr val="tx1"/>
                </a:solidFill>
                <a:effectLst/>
                <a:latin typeface="+mn-lt"/>
                <a:ea typeface="+mn-ea"/>
                <a:cs typeface="+mn-cs"/>
              </a:rPr>
              <a:t>Faries</a:t>
            </a:r>
            <a:r>
              <a:rPr lang="en-US" sz="1200" kern="1200" dirty="0" smtClean="0">
                <a:solidFill>
                  <a:schemeClr val="tx1"/>
                </a:solidFill>
                <a:effectLst/>
                <a:latin typeface="+mn-lt"/>
                <a:ea typeface="+mn-ea"/>
                <a:cs typeface="+mn-cs"/>
              </a:rPr>
              <a:t>, F.C. Jr., DVM, MS (1995). </a:t>
            </a:r>
            <a:r>
              <a:rPr lang="en-US" sz="1200" i="1" kern="1200" dirty="0" smtClean="0">
                <a:solidFill>
                  <a:schemeClr val="tx1"/>
                </a:solidFill>
                <a:effectLst/>
                <a:latin typeface="+mn-lt"/>
                <a:ea typeface="+mn-ea"/>
                <a:cs typeface="+mn-cs"/>
              </a:rPr>
              <a:t>Veterinary assistant handbook</a:t>
            </a:r>
            <a:r>
              <a:rPr lang="en-US" sz="1200" kern="1200" dirty="0" smtClean="0">
                <a:solidFill>
                  <a:schemeClr val="tx1"/>
                </a:solidFill>
                <a:effectLst/>
                <a:latin typeface="+mn-lt"/>
                <a:ea typeface="+mn-ea"/>
                <a:cs typeface="+mn-cs"/>
              </a:rPr>
              <a:t>. College Station, TX: Instructional Materials Service.</a:t>
            </a:r>
          </a:p>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7</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8</a:t>
            </a:fld>
            <a:endParaRPr lang="en-US"/>
          </a:p>
        </p:txBody>
      </p:sp>
    </p:spTree>
    <p:extLst>
      <p:ext uri="{BB962C8B-B14F-4D97-AF65-F5344CB8AC3E}">
        <p14:creationId xmlns:p14="http://schemas.microsoft.com/office/powerpoint/2010/main" val="49231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Dogs</a:t>
            </a:r>
          </a:p>
          <a:p>
            <a:endParaRPr lang="en-US" dirty="0" smtClean="0"/>
          </a:p>
          <a:p>
            <a:r>
              <a:rPr lang="en-US" dirty="0" smtClean="0"/>
              <a:t>This</a:t>
            </a:r>
            <a:r>
              <a:rPr lang="en-US" baseline="0" dirty="0" smtClean="0"/>
              <a:t> guide dog may be assisting a blind or deaf owner during her daily activities.</a:t>
            </a:r>
            <a:endParaRPr lang="en-US" dirty="0"/>
          </a:p>
        </p:txBody>
      </p:sp>
      <p:sp>
        <p:nvSpPr>
          <p:cNvPr id="4" name="Slide Number Placeholder 3"/>
          <p:cNvSpPr>
            <a:spLocks noGrp="1"/>
          </p:cNvSpPr>
          <p:nvPr>
            <p:ph type="sldNum" sz="quarter" idx="10"/>
          </p:nvPr>
        </p:nvSpPr>
        <p:spPr/>
        <p:txBody>
          <a:bodyPr/>
          <a:lstStyle/>
          <a:p>
            <a:fld id="{541A3FCA-0828-4C2A-A3E0-1C802A947813}" type="slidenum">
              <a:rPr lang="en-US" smtClean="0"/>
              <a:t>9</a:t>
            </a:fld>
            <a:endParaRPr lang="en-US"/>
          </a:p>
        </p:txBody>
      </p:sp>
    </p:spTree>
    <p:extLst>
      <p:ext uri="{BB962C8B-B14F-4D97-AF65-F5344CB8AC3E}">
        <p14:creationId xmlns:p14="http://schemas.microsoft.com/office/powerpoint/2010/main" val="49231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98FBD3-97C8-4D6E-BE31-528560F37DA6}" type="datetimeFigureOut">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151132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8FBD3-97C8-4D6E-BE31-528560F37DA6}" type="datetimeFigureOut">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380322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8FBD3-97C8-4D6E-BE31-528560F37DA6}" type="datetimeFigureOut">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43356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98FBD3-97C8-4D6E-BE31-528560F37DA6}" type="datetimeFigureOut">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398204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98FBD3-97C8-4D6E-BE31-528560F37DA6}" type="datetimeFigureOut">
              <a:rPr lang="en-US" smtClean="0"/>
              <a:t>10/18/2013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3189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98FBD3-97C8-4D6E-BE31-528560F37DA6}" type="datetimeFigureOut">
              <a:rPr lang="en-US" smtClean="0"/>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187189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98FBD3-97C8-4D6E-BE31-528560F37DA6}" type="datetimeFigureOut">
              <a:rPr lang="en-US" smtClean="0"/>
              <a:t>10/18/2013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121926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98FBD3-97C8-4D6E-BE31-528560F37DA6}" type="datetimeFigureOut">
              <a:rPr lang="en-US" smtClean="0"/>
              <a:t>10/18/2013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213150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8FBD3-97C8-4D6E-BE31-528560F37DA6}" type="datetimeFigureOut">
              <a:rPr lang="en-US" smtClean="0"/>
              <a:t>10/18/2013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96148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8FBD3-97C8-4D6E-BE31-528560F37DA6}" type="datetimeFigureOut">
              <a:rPr lang="en-US" smtClean="0"/>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397321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98FBD3-97C8-4D6E-BE31-528560F37DA6}" type="datetimeFigureOut">
              <a:rPr lang="en-US" smtClean="0"/>
              <a:t>10/18/2013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648B9-6A7A-4D7E-816A-85CF782ED826}" type="slidenum">
              <a:rPr lang="en-US" smtClean="0"/>
              <a:t>‹#›</a:t>
            </a:fld>
            <a:endParaRPr lang="en-US"/>
          </a:p>
        </p:txBody>
      </p:sp>
    </p:spTree>
    <p:extLst>
      <p:ext uri="{BB962C8B-B14F-4D97-AF65-F5344CB8AC3E}">
        <p14:creationId xmlns:p14="http://schemas.microsoft.com/office/powerpoint/2010/main" val="421336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8FBD3-97C8-4D6E-BE31-528560F37DA6}" type="datetimeFigureOut">
              <a:rPr lang="en-US" smtClean="0"/>
              <a:t>10/18/2013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648B9-6A7A-4D7E-816A-85CF782ED826}" type="slidenum">
              <a:rPr lang="en-US" smtClean="0"/>
              <a:t>‹#›</a:t>
            </a:fld>
            <a:endParaRPr lang="en-US"/>
          </a:p>
        </p:txBody>
      </p:sp>
    </p:spTree>
    <p:extLst>
      <p:ext uri="{BB962C8B-B14F-4D97-AF65-F5344CB8AC3E}">
        <p14:creationId xmlns:p14="http://schemas.microsoft.com/office/powerpoint/2010/main" val="2959230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hyperlink" Target="https://www.avma.org/KB/Resources/Reference/AnimalWelfare/Pages/Animal-Welfare-Policy-statements.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avma.org/KB/Policies/Pages/Principles-of-Veterinary-Medical-Ethics-of-the-AVMA.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hyperlink" Target="http://www.ehow.com/about_5384924_history-rescue-dogs.html" TargetMode="External"/><Relationship Id="rId13" Type="http://schemas.openxmlformats.org/officeDocument/2006/relationships/hyperlink" Target="http://www.nytimes.com/2011/02/17/garden/17pets.html?pagewanted=all&amp;_r=0" TargetMode="External"/><Relationship Id="rId18" Type="http://schemas.openxmlformats.org/officeDocument/2006/relationships/hyperlink" Target="http://www.cdc.gov/Features/Diphtheria/" TargetMode="External"/><Relationship Id="rId3" Type="http://schemas.openxmlformats.org/officeDocument/2006/relationships/image" Target="../media/image1.png"/><Relationship Id="rId7" Type="http://schemas.openxmlformats.org/officeDocument/2006/relationships/image" Target="../media/image6.jpeg"/><Relationship Id="rId12" Type="http://schemas.microsoft.com/office/2007/relationships/hdphoto" Target="../media/hdphoto2.wdp"/><Relationship Id="rId17" Type="http://schemas.microsoft.com/office/2007/relationships/hdphoto" Target="../media/hdphoto3.wdp"/><Relationship Id="rId2" Type="http://schemas.openxmlformats.org/officeDocument/2006/relationships/notesSlide" Target="../notesSlides/notesSlide6.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vetstreet.com/our-pet-experts/cats-throughout-history-tales-of-good-bad-and-just-plain-kooky-feline-legends" TargetMode="Externa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hyperlink" Target="http://horse-drawn.com/articles/history" TargetMode="External"/><Relationship Id="rId10" Type="http://schemas.openxmlformats.org/officeDocument/2006/relationships/hyperlink" Target="http://content.time.com/time/specials/packages/article/0,28804,2059858_2059863_2060209,00.html" TargetMode="External"/><Relationship Id="rId19" Type="http://schemas.openxmlformats.org/officeDocument/2006/relationships/image" Target="../media/image11.jpeg"/><Relationship Id="rId4" Type="http://schemas.openxmlformats.org/officeDocument/2006/relationships/hyperlink" Target="http://www.purinaone.com/pursuits/the-true-nature-of-cats/humans-and-cats-a-history" TargetMode="External"/><Relationship Id="rId9" Type="http://schemas.openxmlformats.org/officeDocument/2006/relationships/image" Target="../media/image7.jpeg"/><Relationship Id="rId1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876800" y="2512476"/>
            <a:ext cx="4278540" cy="43455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1042451"/>
            <a:ext cx="8534400" cy="1470025"/>
          </a:xfrm>
        </p:spPr>
        <p:txBody>
          <a:bodyPr>
            <a:normAutofit/>
          </a:bodyPr>
          <a:lstStyle/>
          <a:p>
            <a:pPr algn="l"/>
            <a:r>
              <a:rPr lang="en-US" sz="6000" dirty="0" smtClean="0">
                <a:solidFill>
                  <a:schemeClr val="accent4">
                    <a:lumMod val="75000"/>
                  </a:schemeClr>
                </a:solidFill>
              </a:rPr>
              <a:t>The Human-Animal Bond</a:t>
            </a:r>
            <a:endParaRPr lang="en-US" sz="6000" dirty="0">
              <a:solidFill>
                <a:schemeClr val="accent4">
                  <a:lumMod val="75000"/>
                </a:schemeClr>
              </a:solidFill>
            </a:endParaRPr>
          </a:p>
        </p:txBody>
      </p:sp>
      <p:sp>
        <p:nvSpPr>
          <p:cNvPr id="3" name="Subtitle 2"/>
          <p:cNvSpPr>
            <a:spLocks noGrp="1"/>
          </p:cNvSpPr>
          <p:nvPr>
            <p:ph type="subTitle" idx="1"/>
          </p:nvPr>
        </p:nvSpPr>
        <p:spPr>
          <a:xfrm>
            <a:off x="457200" y="6096000"/>
            <a:ext cx="5638800" cy="457200"/>
          </a:xfrm>
        </p:spPr>
        <p:txBody>
          <a:bodyPr>
            <a:normAutofit/>
          </a:bodyPr>
          <a:lstStyle/>
          <a:p>
            <a:pPr algn="l"/>
            <a:r>
              <a:rPr lang="en-US" sz="2000" i="1" dirty="0" smtClean="0">
                <a:solidFill>
                  <a:schemeClr val="accent4">
                    <a:lumMod val="75000"/>
                  </a:schemeClr>
                </a:solidFill>
              </a:rPr>
              <a:t>Veterinary Medical Applications</a:t>
            </a:r>
            <a:endParaRPr lang="en-US" sz="2000" i="1" dirty="0">
              <a:solidFill>
                <a:schemeClr val="accent4">
                  <a:lumMod val="75000"/>
                </a:schemeClr>
              </a:solidFill>
            </a:endParaRPr>
          </a:p>
        </p:txBody>
      </p:sp>
      <p:sp>
        <p:nvSpPr>
          <p:cNvPr id="4" name="Rectangle 3"/>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351182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2052" name="Picture 4" descr="http://rogerabrantes.files.wordpress.com/2012/09/ratbyxavierross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243" y="914400"/>
            <a:ext cx="8697557"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73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 y="914400"/>
            <a:ext cx="8641081"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3429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 y="990600"/>
            <a:ext cx="8641080"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314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914400"/>
            <a:ext cx="8639415"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5026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33" y="914400"/>
            <a:ext cx="8674967" cy="5760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851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988" y="838200"/>
            <a:ext cx="7486012" cy="5760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851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Interactions with Animals</a:t>
            </a:r>
            <a:endParaRPr lang="en-US" dirty="0">
              <a:solidFill>
                <a:schemeClr val="accent4">
                  <a:lumMod val="75000"/>
                </a:schemeClr>
              </a:solidFill>
            </a:endParaRPr>
          </a:p>
        </p:txBody>
      </p:sp>
      <p:sp>
        <p:nvSpPr>
          <p:cNvPr id="3" name="Content Placeholder 2"/>
          <p:cNvSpPr>
            <a:spLocks noGrp="1"/>
          </p:cNvSpPr>
          <p:nvPr>
            <p:ph idx="1"/>
          </p:nvPr>
        </p:nvSpPr>
        <p:spPr>
          <a:xfrm>
            <a:off x="304800" y="2895600"/>
            <a:ext cx="8763000" cy="3810000"/>
          </a:xfrm>
        </p:spPr>
        <p:txBody>
          <a:bodyPr>
            <a:normAutofit/>
          </a:bodyPr>
          <a:lstStyle/>
          <a:p>
            <a:pPr marL="0" indent="0">
              <a:buNone/>
            </a:pPr>
            <a:r>
              <a:rPr lang="en-US" sz="3600" b="1" dirty="0" smtClean="0">
                <a:solidFill>
                  <a:schemeClr val="accent4">
                    <a:lumMod val="75000"/>
                  </a:schemeClr>
                </a:solidFill>
              </a:rPr>
              <a:t>As a veterinary assistant, your role when interacting with patients is to: </a:t>
            </a:r>
          </a:p>
          <a:p>
            <a:r>
              <a:rPr lang="en-US" sz="3600" dirty="0">
                <a:solidFill>
                  <a:schemeClr val="accent4">
                    <a:lumMod val="75000"/>
                  </a:schemeClr>
                </a:solidFill>
              </a:rPr>
              <a:t>ensure the animal and veterinarian are both safe and at ease during the examination</a:t>
            </a:r>
          </a:p>
          <a:p>
            <a:r>
              <a:rPr lang="en-US" sz="3600" dirty="0" smtClean="0">
                <a:solidFill>
                  <a:schemeClr val="accent4">
                    <a:lumMod val="75000"/>
                  </a:schemeClr>
                </a:solidFill>
              </a:rPr>
              <a:t>calm anxious patients </a:t>
            </a:r>
          </a:p>
          <a:p>
            <a:r>
              <a:rPr lang="en-US" sz="3600" dirty="0" smtClean="0">
                <a:solidFill>
                  <a:schemeClr val="accent4">
                    <a:lumMod val="75000"/>
                  </a:schemeClr>
                </a:solidFill>
              </a:rPr>
              <a:t>ensure the well-being of the animal </a:t>
            </a: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784411"/>
            <a:ext cx="4200525" cy="2242273"/>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66909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8915400" cy="990600"/>
          </a:xfrm>
        </p:spPr>
        <p:txBody>
          <a:bodyPr>
            <a:noAutofit/>
          </a:bodyPr>
          <a:lstStyle/>
          <a:p>
            <a:r>
              <a:rPr lang="en-US" sz="4000" dirty="0">
                <a:solidFill>
                  <a:schemeClr val="accent4">
                    <a:lumMod val="75000"/>
                  </a:schemeClr>
                </a:solidFill>
              </a:rPr>
              <a:t>Interactions with Animals</a:t>
            </a:r>
            <a:endParaRPr lang="en-US" sz="4000" b="1" u="sng" dirty="0">
              <a:solidFill>
                <a:schemeClr val="accent4">
                  <a:lumMod val="75000"/>
                </a:schemeClr>
              </a:solidFill>
            </a:endParaRPr>
          </a:p>
        </p:txBody>
      </p:sp>
      <p:sp>
        <p:nvSpPr>
          <p:cNvPr id="3" name="Content Placeholder 2"/>
          <p:cNvSpPr>
            <a:spLocks noGrp="1"/>
          </p:cNvSpPr>
          <p:nvPr>
            <p:ph idx="1"/>
          </p:nvPr>
        </p:nvSpPr>
        <p:spPr>
          <a:xfrm>
            <a:off x="304800" y="1600200"/>
            <a:ext cx="8534400" cy="5257800"/>
          </a:xfrm>
        </p:spPr>
        <p:txBody>
          <a:bodyPr>
            <a:normAutofit/>
          </a:bodyPr>
          <a:lstStyle/>
          <a:p>
            <a:pPr marL="0" indent="0" algn="ctr">
              <a:buNone/>
            </a:pPr>
            <a:r>
              <a:rPr lang="en-US" sz="4400" i="1" dirty="0" smtClean="0">
                <a:solidFill>
                  <a:srgbClr val="7030A0"/>
                </a:solidFill>
              </a:rPr>
              <a:t>What are some other ways you SHOULD interact with the patients?</a:t>
            </a:r>
          </a:p>
          <a:p>
            <a:pPr marL="0" indent="0" algn="ctr">
              <a:buNone/>
            </a:pPr>
            <a:endParaRPr lang="en-US" sz="4400" i="1" dirty="0" smtClean="0">
              <a:solidFill>
                <a:srgbClr val="7030A0"/>
              </a:solidFill>
            </a:endParaRPr>
          </a:p>
          <a:p>
            <a:pPr marL="0" indent="0" algn="ctr">
              <a:buNone/>
            </a:pPr>
            <a:endParaRPr lang="en-US" sz="4400" i="1" dirty="0">
              <a:solidFill>
                <a:srgbClr val="7030A0"/>
              </a:solidFill>
            </a:endParaRPr>
          </a:p>
          <a:p>
            <a:pPr marL="0" indent="0" algn="ctr">
              <a:buNone/>
            </a:pPr>
            <a:r>
              <a:rPr lang="en-US" sz="4400" i="1" dirty="0" smtClean="0">
                <a:solidFill>
                  <a:srgbClr val="7030A0"/>
                </a:solidFill>
              </a:rPr>
              <a:t>What are some ways you SHOULD NOT interact?</a:t>
            </a:r>
            <a:endParaRPr lang="en-US" sz="4400" i="1"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3727657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normAutofit/>
          </a:bodyPr>
          <a:lstStyle/>
          <a:p>
            <a:r>
              <a:rPr lang="en-US" dirty="0" smtClean="0">
                <a:solidFill>
                  <a:schemeClr val="accent4">
                    <a:lumMod val="75000"/>
                  </a:schemeClr>
                </a:solidFill>
              </a:rPr>
              <a:t>Interactions with Clients</a:t>
            </a:r>
            <a:endParaRPr lang="en-US" dirty="0">
              <a:solidFill>
                <a:schemeClr val="accent4">
                  <a:lumMod val="75000"/>
                </a:schemeClr>
              </a:solidFill>
            </a:endParaRPr>
          </a:p>
        </p:txBody>
      </p:sp>
      <p:sp>
        <p:nvSpPr>
          <p:cNvPr id="3" name="Content Placeholder 2"/>
          <p:cNvSpPr>
            <a:spLocks noGrp="1"/>
          </p:cNvSpPr>
          <p:nvPr>
            <p:ph idx="1"/>
          </p:nvPr>
        </p:nvSpPr>
        <p:spPr>
          <a:xfrm>
            <a:off x="304800" y="1066800"/>
            <a:ext cx="8153400" cy="5867400"/>
          </a:xfrm>
        </p:spPr>
        <p:txBody>
          <a:bodyPr>
            <a:normAutofit/>
          </a:bodyPr>
          <a:lstStyle/>
          <a:p>
            <a:pPr marL="0" indent="0">
              <a:buNone/>
            </a:pPr>
            <a:r>
              <a:rPr lang="en-US" sz="3600" b="1" dirty="0">
                <a:solidFill>
                  <a:schemeClr val="accent4">
                    <a:lumMod val="75000"/>
                  </a:schemeClr>
                </a:solidFill>
              </a:rPr>
              <a:t>As a veterinary assistant, </a:t>
            </a:r>
            <a:r>
              <a:rPr lang="en-US" sz="3600" b="1" dirty="0" smtClean="0">
                <a:solidFill>
                  <a:schemeClr val="accent4">
                    <a:lumMod val="75000"/>
                  </a:schemeClr>
                </a:solidFill>
              </a:rPr>
              <a:t>your </a:t>
            </a:r>
            <a:r>
              <a:rPr lang="en-US" sz="3600" b="1" dirty="0">
                <a:solidFill>
                  <a:schemeClr val="accent4">
                    <a:lumMod val="75000"/>
                  </a:schemeClr>
                </a:solidFill>
              </a:rPr>
              <a:t>role, when </a:t>
            </a:r>
            <a:r>
              <a:rPr lang="en-US" sz="3600" b="1" dirty="0" smtClean="0">
                <a:solidFill>
                  <a:schemeClr val="accent4">
                    <a:lumMod val="75000"/>
                  </a:schemeClr>
                </a:solidFill>
              </a:rPr>
              <a:t>interacting with clients, </a:t>
            </a:r>
            <a:r>
              <a:rPr lang="en-US" sz="3600" b="1" dirty="0">
                <a:solidFill>
                  <a:schemeClr val="accent4">
                    <a:lumMod val="75000"/>
                  </a:schemeClr>
                </a:solidFill>
              </a:rPr>
              <a:t>is </a:t>
            </a:r>
            <a:r>
              <a:rPr lang="en-US" sz="3600" b="1" dirty="0" smtClean="0">
                <a:solidFill>
                  <a:schemeClr val="accent4">
                    <a:lumMod val="75000"/>
                  </a:schemeClr>
                </a:solidFill>
              </a:rPr>
              <a:t>to always: </a:t>
            </a:r>
            <a:br>
              <a:rPr lang="en-US" sz="3600" b="1" dirty="0" smtClean="0">
                <a:solidFill>
                  <a:schemeClr val="accent4">
                    <a:lumMod val="75000"/>
                  </a:schemeClr>
                </a:solidFill>
              </a:rPr>
            </a:br>
            <a:endParaRPr lang="en-US" sz="1400" b="1" dirty="0" smtClean="0">
              <a:solidFill>
                <a:schemeClr val="accent4">
                  <a:lumMod val="75000"/>
                </a:schemeClr>
              </a:solidFill>
            </a:endParaRPr>
          </a:p>
          <a:p>
            <a:r>
              <a:rPr lang="en-US" sz="3600" dirty="0">
                <a:solidFill>
                  <a:schemeClr val="accent4">
                    <a:lumMod val="75000"/>
                  </a:schemeClr>
                </a:solidFill>
              </a:rPr>
              <a:t>B</a:t>
            </a:r>
            <a:r>
              <a:rPr lang="en-US" sz="3600" dirty="0" smtClean="0">
                <a:solidFill>
                  <a:schemeClr val="accent4">
                    <a:lumMod val="75000"/>
                  </a:schemeClr>
                </a:solidFill>
              </a:rPr>
              <a:t>e eager to please clients</a:t>
            </a:r>
          </a:p>
          <a:p>
            <a:r>
              <a:rPr lang="en-US" sz="3600" dirty="0">
                <a:solidFill>
                  <a:schemeClr val="accent4">
                    <a:lumMod val="75000"/>
                  </a:schemeClr>
                </a:solidFill>
              </a:rPr>
              <a:t>R</a:t>
            </a:r>
            <a:r>
              <a:rPr lang="en-US" sz="3600" dirty="0" smtClean="0">
                <a:solidFill>
                  <a:schemeClr val="accent4">
                    <a:lumMod val="75000"/>
                  </a:schemeClr>
                </a:solidFill>
              </a:rPr>
              <a:t>emain </a:t>
            </a:r>
            <a:r>
              <a:rPr lang="en-US" sz="3600" dirty="0">
                <a:solidFill>
                  <a:schemeClr val="accent4">
                    <a:lumMod val="75000"/>
                  </a:schemeClr>
                </a:solidFill>
              </a:rPr>
              <a:t>calm when dealing </a:t>
            </a:r>
            <a:r>
              <a:rPr lang="en-US" sz="3600" dirty="0" smtClean="0">
                <a:solidFill>
                  <a:schemeClr val="accent4">
                    <a:lumMod val="75000"/>
                  </a:schemeClr>
                </a:solidFill>
              </a:rPr>
              <a:t/>
            </a:r>
            <a:br>
              <a:rPr lang="en-US" sz="3600" dirty="0" smtClean="0">
                <a:solidFill>
                  <a:schemeClr val="accent4">
                    <a:lumMod val="75000"/>
                  </a:schemeClr>
                </a:solidFill>
              </a:rPr>
            </a:br>
            <a:r>
              <a:rPr lang="en-US" sz="3600" dirty="0" smtClean="0">
                <a:solidFill>
                  <a:schemeClr val="accent4">
                    <a:lumMod val="75000"/>
                  </a:schemeClr>
                </a:solidFill>
              </a:rPr>
              <a:t>with  </a:t>
            </a:r>
            <a:r>
              <a:rPr lang="en-US" sz="3600" dirty="0">
                <a:solidFill>
                  <a:schemeClr val="accent4">
                    <a:lumMod val="75000"/>
                  </a:schemeClr>
                </a:solidFill>
              </a:rPr>
              <a:t>an upset client</a:t>
            </a:r>
          </a:p>
          <a:p>
            <a:r>
              <a:rPr lang="en-US" sz="3600" dirty="0">
                <a:solidFill>
                  <a:schemeClr val="accent4">
                    <a:lumMod val="75000"/>
                  </a:schemeClr>
                </a:solidFill>
              </a:rPr>
              <a:t>H</a:t>
            </a:r>
            <a:r>
              <a:rPr lang="en-US" sz="3600" dirty="0" smtClean="0">
                <a:solidFill>
                  <a:schemeClr val="accent4">
                    <a:lumMod val="75000"/>
                  </a:schemeClr>
                </a:solidFill>
              </a:rPr>
              <a:t>ave a professional</a:t>
            </a:r>
          </a:p>
          <a:p>
            <a:pPr marL="0" indent="0">
              <a:buNone/>
            </a:pPr>
            <a:r>
              <a:rPr lang="en-US" sz="3600" dirty="0" smtClean="0">
                <a:solidFill>
                  <a:schemeClr val="accent4">
                    <a:lumMod val="75000"/>
                  </a:schemeClr>
                </a:solidFill>
              </a:rPr>
              <a:t>    appearance and friendly expression</a:t>
            </a:r>
          </a:p>
          <a:p>
            <a:r>
              <a:rPr lang="en-US" sz="3600" dirty="0" smtClean="0">
                <a:solidFill>
                  <a:schemeClr val="accent4">
                    <a:lumMod val="75000"/>
                  </a:schemeClr>
                </a:solidFill>
              </a:rPr>
              <a:t>Have a positive attitude with clients</a:t>
            </a:r>
          </a:p>
          <a:p>
            <a:endParaRPr lang="en-US" sz="3600"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86000"/>
            <a:ext cx="2743200" cy="2804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66909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2362200"/>
            <a:ext cx="8534400" cy="4495800"/>
          </a:xfrm>
        </p:spPr>
        <p:txBody>
          <a:bodyPr>
            <a:normAutofit/>
          </a:bodyPr>
          <a:lstStyle/>
          <a:p>
            <a:pPr marL="0" indent="0" algn="ctr">
              <a:buNone/>
            </a:pPr>
            <a:r>
              <a:rPr lang="en-US" sz="4400" i="1" dirty="0" smtClean="0">
                <a:solidFill>
                  <a:srgbClr val="7030A0"/>
                </a:solidFill>
              </a:rPr>
              <a:t>Why might BAD interactions with clients impact the human-animal bond?</a:t>
            </a:r>
            <a:endParaRPr lang="en-US" sz="4400" i="1"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7" name="Title 1"/>
          <p:cNvSpPr>
            <a:spLocks noGrp="1"/>
          </p:cNvSpPr>
          <p:nvPr>
            <p:ph type="title"/>
          </p:nvPr>
        </p:nvSpPr>
        <p:spPr>
          <a:xfrm>
            <a:off x="457200" y="0"/>
            <a:ext cx="8229600" cy="990600"/>
          </a:xfrm>
        </p:spPr>
        <p:txBody>
          <a:bodyPr>
            <a:normAutofit/>
          </a:bodyPr>
          <a:lstStyle/>
          <a:p>
            <a:r>
              <a:rPr lang="en-US" dirty="0" smtClean="0">
                <a:solidFill>
                  <a:schemeClr val="accent4">
                    <a:lumMod val="75000"/>
                  </a:schemeClr>
                </a:solidFill>
              </a:rPr>
              <a:t>Interactions with Clients</a:t>
            </a:r>
            <a:endParaRPr lang="en-US" dirty="0">
              <a:solidFill>
                <a:schemeClr val="accent4">
                  <a:lumMod val="75000"/>
                </a:schemeClr>
              </a:solidFill>
            </a:endParaRPr>
          </a:p>
        </p:txBody>
      </p:sp>
    </p:spTree>
    <p:extLst>
      <p:ext uri="{BB962C8B-B14F-4D97-AF65-F5344CB8AC3E}">
        <p14:creationId xmlns:p14="http://schemas.microsoft.com/office/powerpoint/2010/main" val="17328867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295400"/>
            <a:ext cx="8534400" cy="5562600"/>
          </a:xfrm>
        </p:spPr>
        <p:txBody>
          <a:bodyPr>
            <a:normAutofit/>
          </a:bodyPr>
          <a:lstStyle/>
          <a:p>
            <a:pPr algn="ctr"/>
            <a:r>
              <a:rPr lang="en-US" sz="4400" i="1" dirty="0">
                <a:solidFill>
                  <a:srgbClr val="7030A0"/>
                </a:solidFill>
              </a:rPr>
              <a:t>What is the relationship between animals and humans? </a:t>
            </a:r>
            <a:endParaRPr lang="en-US" sz="4400" i="1" dirty="0" smtClean="0">
              <a:solidFill>
                <a:srgbClr val="7030A0"/>
              </a:solidFill>
            </a:endParaRPr>
          </a:p>
          <a:p>
            <a:pPr algn="ctr"/>
            <a:endParaRPr lang="en-US" sz="4400" i="1" dirty="0" smtClean="0">
              <a:solidFill>
                <a:srgbClr val="7030A0"/>
              </a:solidFill>
            </a:endParaRPr>
          </a:p>
          <a:p>
            <a:pPr algn="ctr"/>
            <a:r>
              <a:rPr lang="en-US" sz="4400" i="1" dirty="0" smtClean="0">
                <a:solidFill>
                  <a:srgbClr val="7030A0"/>
                </a:solidFill>
              </a:rPr>
              <a:t>What </a:t>
            </a:r>
            <a:r>
              <a:rPr lang="en-US" sz="4400" i="1" dirty="0">
                <a:solidFill>
                  <a:srgbClr val="7030A0"/>
                </a:solidFill>
              </a:rPr>
              <a:t>does this mean to you</a:t>
            </a:r>
            <a:r>
              <a:rPr lang="en-US" sz="4400" i="1" dirty="0" smtClean="0">
                <a:solidFill>
                  <a:srgbClr val="7030A0"/>
                </a:solidFill>
              </a:rPr>
              <a:t>?</a:t>
            </a:r>
          </a:p>
          <a:p>
            <a:pPr algn="ctr"/>
            <a:endParaRPr lang="en-US" sz="4400" i="1" dirty="0" smtClean="0">
              <a:solidFill>
                <a:srgbClr val="7030A0"/>
              </a:solidFill>
            </a:endParaRPr>
          </a:p>
          <a:p>
            <a:pPr algn="ctr"/>
            <a:r>
              <a:rPr lang="en-US" sz="4400" i="1" dirty="0" smtClean="0">
                <a:solidFill>
                  <a:srgbClr val="7030A0"/>
                </a:solidFill>
              </a:rPr>
              <a:t>How </a:t>
            </a:r>
            <a:r>
              <a:rPr lang="en-US" sz="4400" i="1" dirty="0">
                <a:solidFill>
                  <a:srgbClr val="7030A0"/>
                </a:solidFill>
              </a:rPr>
              <a:t>is it important to a veterinarian?</a:t>
            </a:r>
            <a:endParaRPr lang="en-US" sz="4400"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7" name="Title 1"/>
          <p:cNvSpPr txBox="1">
            <a:spLocks/>
          </p:cNvSpPr>
          <p:nvPr/>
        </p:nvSpPr>
        <p:spPr>
          <a:xfrm>
            <a:off x="457200" y="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4">
                    <a:lumMod val="75000"/>
                  </a:schemeClr>
                </a:solidFill>
              </a:rPr>
              <a:t>What is The Human-Animal Bond?</a:t>
            </a:r>
            <a:endParaRPr lang="en-US" dirty="0">
              <a:solidFill>
                <a:schemeClr val="accent4">
                  <a:lumMod val="75000"/>
                </a:schemeClr>
              </a:solidFill>
            </a:endParaRPr>
          </a:p>
        </p:txBody>
      </p:sp>
    </p:spTree>
    <p:extLst>
      <p:ext uri="{BB962C8B-B14F-4D97-AF65-F5344CB8AC3E}">
        <p14:creationId xmlns:p14="http://schemas.microsoft.com/office/powerpoint/2010/main" val="40882415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Animal Welfare and Animal Rights</a:t>
            </a:r>
            <a:endParaRPr lang="en-US" dirty="0">
              <a:solidFill>
                <a:schemeClr val="accent4">
                  <a:lumMod val="75000"/>
                </a:schemeClr>
              </a:solidFill>
            </a:endParaRPr>
          </a:p>
        </p:txBody>
      </p:sp>
      <p:sp>
        <p:nvSpPr>
          <p:cNvPr id="3" name="Content Placeholder 2"/>
          <p:cNvSpPr>
            <a:spLocks noGrp="1"/>
          </p:cNvSpPr>
          <p:nvPr>
            <p:ph idx="1"/>
          </p:nvPr>
        </p:nvSpPr>
        <p:spPr>
          <a:xfrm>
            <a:off x="381000" y="1524000"/>
            <a:ext cx="8534400" cy="5410200"/>
          </a:xfrm>
        </p:spPr>
        <p:txBody>
          <a:bodyPr>
            <a:normAutofit/>
          </a:bodyPr>
          <a:lstStyle/>
          <a:p>
            <a:r>
              <a:rPr lang="en-US" sz="2800" dirty="0" smtClean="0">
                <a:solidFill>
                  <a:schemeClr val="accent4">
                    <a:lumMod val="75000"/>
                  </a:schemeClr>
                </a:solidFill>
              </a:rPr>
              <a:t>Animal welfare laws focus on preventing </a:t>
            </a:r>
            <a:br>
              <a:rPr lang="en-US" sz="2800" dirty="0" smtClean="0">
                <a:solidFill>
                  <a:schemeClr val="accent4">
                    <a:lumMod val="75000"/>
                  </a:schemeClr>
                </a:solidFill>
              </a:rPr>
            </a:br>
            <a:r>
              <a:rPr lang="en-US" sz="2800" dirty="0" smtClean="0">
                <a:solidFill>
                  <a:schemeClr val="accent4">
                    <a:lumMod val="75000"/>
                  </a:schemeClr>
                </a:solidFill>
              </a:rPr>
              <a:t>animal suffering.</a:t>
            </a:r>
          </a:p>
          <a:p>
            <a:endParaRPr lang="en-US" sz="1400" dirty="0" smtClean="0">
              <a:solidFill>
                <a:schemeClr val="accent4">
                  <a:lumMod val="75000"/>
                </a:schemeClr>
              </a:solidFill>
            </a:endParaRPr>
          </a:p>
          <a:p>
            <a:r>
              <a:rPr lang="en-US" sz="2800" dirty="0" smtClean="0">
                <a:solidFill>
                  <a:schemeClr val="accent4">
                    <a:lumMod val="75000"/>
                  </a:schemeClr>
                </a:solidFill>
              </a:rPr>
              <a:t>People are expected to respect animals </a:t>
            </a:r>
            <a:br>
              <a:rPr lang="en-US" sz="2800" dirty="0" smtClean="0">
                <a:solidFill>
                  <a:schemeClr val="accent4">
                    <a:lumMod val="75000"/>
                  </a:schemeClr>
                </a:solidFill>
              </a:rPr>
            </a:br>
            <a:r>
              <a:rPr lang="en-US" sz="2800" dirty="0" smtClean="0">
                <a:solidFill>
                  <a:schemeClr val="accent4">
                    <a:lumMod val="75000"/>
                  </a:schemeClr>
                </a:solidFill>
              </a:rPr>
              <a:t>and their needs, not out of kindness, but </a:t>
            </a:r>
            <a:br>
              <a:rPr lang="en-US" sz="2800" dirty="0" smtClean="0">
                <a:solidFill>
                  <a:schemeClr val="accent4">
                    <a:lumMod val="75000"/>
                  </a:schemeClr>
                </a:solidFill>
              </a:rPr>
            </a:br>
            <a:r>
              <a:rPr lang="en-US" sz="2800" dirty="0" smtClean="0">
                <a:solidFill>
                  <a:schemeClr val="accent4">
                    <a:lumMod val="75000"/>
                  </a:schemeClr>
                </a:solidFill>
              </a:rPr>
              <a:t>out of justice and fairness. </a:t>
            </a:r>
          </a:p>
          <a:p>
            <a:endParaRPr lang="en-US" sz="1400" dirty="0" smtClean="0">
              <a:solidFill>
                <a:schemeClr val="accent4">
                  <a:lumMod val="75000"/>
                </a:schemeClr>
              </a:solidFill>
            </a:endParaRPr>
          </a:p>
          <a:p>
            <a:r>
              <a:rPr lang="en-US" sz="2800" dirty="0" smtClean="0">
                <a:solidFill>
                  <a:schemeClr val="accent4">
                    <a:lumMod val="75000"/>
                  </a:schemeClr>
                </a:solidFill>
              </a:rPr>
              <a:t>This does not imply that animals should be treated as equals with people.</a:t>
            </a:r>
          </a:p>
          <a:p>
            <a:endParaRPr lang="en-US" sz="2800" dirty="0">
              <a:solidFill>
                <a:schemeClr val="accent4">
                  <a:lumMod val="75000"/>
                </a:schemeClr>
              </a:solidFill>
            </a:endParaRPr>
          </a:p>
          <a:p>
            <a:endParaRPr lang="en-US" sz="2800" dirty="0" smtClean="0">
              <a:solidFill>
                <a:schemeClr val="accent4">
                  <a:lumMod val="75000"/>
                </a:schemeClr>
              </a:solidFill>
            </a:endParaRPr>
          </a:p>
          <a:p>
            <a:endParaRPr lang="en-US" sz="1500" dirty="0" smtClean="0">
              <a:solidFill>
                <a:schemeClr val="accent4">
                  <a:lumMod val="75000"/>
                </a:schemeClr>
              </a:solidFill>
            </a:endParaRPr>
          </a:p>
          <a:p>
            <a:pPr marL="0" indent="0">
              <a:buNone/>
            </a:pPr>
            <a:r>
              <a:rPr lang="en-US" sz="1700" b="1" i="1" dirty="0" smtClean="0">
                <a:solidFill>
                  <a:schemeClr val="accent4">
                    <a:lumMod val="75000"/>
                  </a:schemeClr>
                </a:solidFill>
                <a:hlinkClick r:id="rId4"/>
              </a:rPr>
              <a:t>AVMA: “The Veterinarian’s Role in Animal Welfare”</a:t>
            </a:r>
            <a:endParaRPr lang="en-US" sz="1700" b="1" i="1"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7170"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440" y1="32714" x2="55665" y2="45429"/>
                        <a14:foregroundMark x1="59934" y1="14429" x2="59934" y2="14429"/>
                        <a14:foregroundMark x1="54023" y1="13857" x2="54023" y2="13857"/>
                        <a14:foregroundMark x1="62069" y1="10571" x2="62069" y2="10571"/>
                        <a14:foregroundMark x1="51888" y1="10571" x2="51888" y2="10571"/>
                        <a14:foregroundMark x1="27750" y1="26000" x2="35796" y2="30286"/>
                        <a14:foregroundMark x1="51232" y1="98429" x2="95895" y2="85286"/>
                        <a14:foregroundMark x1="41708" y1="98714" x2="3941" y2="90714"/>
                      </a14:backgroundRemoval>
                    </a14:imgEffect>
                  </a14:imgLayer>
                </a14:imgProps>
              </a:ext>
              <a:ext uri="{28A0092B-C50C-407E-A947-70E740481C1C}">
                <a14:useLocalDpi xmlns:a14="http://schemas.microsoft.com/office/drawing/2010/main" val="0"/>
              </a:ext>
            </a:extLst>
          </a:blip>
          <a:srcRect/>
          <a:stretch>
            <a:fillRect/>
          </a:stretch>
        </p:blipFill>
        <p:spPr bwMode="auto">
          <a:xfrm>
            <a:off x="6893265" y="838200"/>
            <a:ext cx="2362200" cy="271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62060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Animal Welfare and Animal Rights</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9" name="Rectangle 8"/>
          <p:cNvSpPr/>
          <p:nvPr/>
        </p:nvSpPr>
        <p:spPr>
          <a:xfrm>
            <a:off x="533400" y="1219200"/>
            <a:ext cx="4038600" cy="5257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smtClean="0"/>
              <a:t/>
            </a:r>
            <a:br>
              <a:rPr lang="en-US" sz="3600" b="1" dirty="0" smtClean="0"/>
            </a:br>
            <a:r>
              <a:rPr lang="en-US" sz="3600" b="1" dirty="0" smtClean="0"/>
              <a:t>Animal Welfare</a:t>
            </a:r>
          </a:p>
          <a:p>
            <a:pPr algn="ctr"/>
            <a:endParaRPr lang="en-US" sz="3600" b="1" dirty="0" smtClean="0"/>
          </a:p>
          <a:p>
            <a:pPr algn="ctr"/>
            <a:endParaRPr lang="en-US" sz="4000" b="1" dirty="0" smtClean="0"/>
          </a:p>
          <a:p>
            <a:pPr algn="ctr"/>
            <a:r>
              <a:rPr lang="en-US" sz="2800" dirty="0" smtClean="0"/>
              <a:t>Based on the science of well-being and productivity of an animal. This involves the humane treatment of animals.</a:t>
            </a:r>
          </a:p>
          <a:p>
            <a:pPr algn="ctr"/>
            <a:endParaRPr lang="en-US" sz="2400" dirty="0"/>
          </a:p>
          <a:p>
            <a:pPr algn="ctr"/>
            <a:endParaRPr lang="en-US" sz="2400" dirty="0" smtClean="0"/>
          </a:p>
          <a:p>
            <a:pPr algn="ctr"/>
            <a:endParaRPr lang="en-US" sz="2400" dirty="0"/>
          </a:p>
          <a:p>
            <a:pPr algn="ctr"/>
            <a:endParaRPr lang="en-US" sz="2400" dirty="0"/>
          </a:p>
        </p:txBody>
      </p:sp>
      <p:sp>
        <p:nvSpPr>
          <p:cNvPr id="11" name="Rectangle 10"/>
          <p:cNvSpPr/>
          <p:nvPr/>
        </p:nvSpPr>
        <p:spPr>
          <a:xfrm>
            <a:off x="4724400" y="1219200"/>
            <a:ext cx="4114800" cy="5257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smtClean="0"/>
              <a:t>Animal Rights</a:t>
            </a:r>
          </a:p>
          <a:p>
            <a:pPr algn="ctr"/>
            <a:endParaRPr lang="en-US" sz="3600" b="1" dirty="0" smtClean="0"/>
          </a:p>
          <a:p>
            <a:pPr algn="ctr"/>
            <a:endParaRPr lang="en-US" sz="3600" b="1" dirty="0" smtClean="0"/>
          </a:p>
          <a:p>
            <a:pPr algn="ctr"/>
            <a:r>
              <a:rPr lang="en-US" sz="2800" dirty="0" smtClean="0"/>
              <a:t>Based </a:t>
            </a:r>
            <a:r>
              <a:rPr lang="en-US" sz="2800" dirty="0"/>
              <a:t>on </a:t>
            </a:r>
            <a:r>
              <a:rPr lang="en-US" sz="2800" dirty="0" smtClean="0"/>
              <a:t>the philosophy that all animals have equal rights with humans. We would no longer be able to use animals for food, clothing</a:t>
            </a:r>
            <a:r>
              <a:rPr lang="en-US" sz="2800" dirty="0"/>
              <a:t> </a:t>
            </a:r>
            <a:r>
              <a:rPr lang="en-US" sz="2800" dirty="0" smtClean="0"/>
              <a:t>or pets.</a:t>
            </a:r>
          </a:p>
          <a:p>
            <a:pPr algn="ctr"/>
            <a:endParaRPr lang="en-US" sz="2400" dirty="0"/>
          </a:p>
          <a:p>
            <a:pPr algn="ctr"/>
            <a:endParaRPr lang="en-US" dirty="0"/>
          </a:p>
        </p:txBody>
      </p:sp>
    </p:spTree>
    <p:extLst>
      <p:ext uri="{BB962C8B-B14F-4D97-AF65-F5344CB8AC3E}">
        <p14:creationId xmlns:p14="http://schemas.microsoft.com/office/powerpoint/2010/main" val="14285237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990600"/>
          </a:xfrm>
        </p:spPr>
        <p:txBody>
          <a:bodyPr>
            <a:normAutofit fontScale="90000"/>
          </a:bodyPr>
          <a:lstStyle/>
          <a:p>
            <a:r>
              <a:rPr lang="en-US" dirty="0" smtClean="0">
                <a:solidFill>
                  <a:schemeClr val="accent4">
                    <a:lumMod val="75000"/>
                  </a:schemeClr>
                </a:solidFill>
              </a:rPr>
              <a:t>Are all policies and procedures guided by state regulation?</a:t>
            </a:r>
            <a:endParaRPr lang="en-US" dirty="0">
              <a:solidFill>
                <a:schemeClr val="accent4">
                  <a:lumMod val="75000"/>
                </a:schemeClr>
              </a:solidFill>
            </a:endParaRPr>
          </a:p>
        </p:txBody>
      </p:sp>
      <p:sp>
        <p:nvSpPr>
          <p:cNvPr id="3" name="Content Placeholder 2"/>
          <p:cNvSpPr>
            <a:spLocks noGrp="1"/>
          </p:cNvSpPr>
          <p:nvPr>
            <p:ph idx="1"/>
          </p:nvPr>
        </p:nvSpPr>
        <p:spPr>
          <a:xfrm>
            <a:off x="457200" y="1524000"/>
            <a:ext cx="8534400" cy="5181600"/>
          </a:xfrm>
        </p:spPr>
        <p:txBody>
          <a:bodyPr>
            <a:normAutofit fontScale="92500" lnSpcReduction="20000"/>
          </a:bodyPr>
          <a:lstStyle/>
          <a:p>
            <a:pPr marL="0" indent="0">
              <a:buNone/>
            </a:pPr>
            <a:r>
              <a:rPr lang="en-US" sz="3900" b="1" dirty="0" smtClean="0">
                <a:solidFill>
                  <a:schemeClr val="accent4">
                    <a:lumMod val="75000"/>
                  </a:schemeClr>
                </a:solidFill>
              </a:rPr>
              <a:t>No!</a:t>
            </a:r>
            <a:r>
              <a:rPr lang="en-US" sz="3900" dirty="0" smtClean="0">
                <a:solidFill>
                  <a:schemeClr val="accent4">
                    <a:lumMod val="75000"/>
                  </a:schemeClr>
                </a:solidFill>
              </a:rPr>
              <a:t> Other laws can be regulated by the practice, local, state or federal ruling</a:t>
            </a:r>
            <a:r>
              <a:rPr lang="en-US" dirty="0" smtClean="0">
                <a:solidFill>
                  <a:schemeClr val="accent4">
                    <a:lumMod val="75000"/>
                  </a:schemeClr>
                </a:solidFill>
              </a:rPr>
              <a:t> such as:</a:t>
            </a:r>
          </a:p>
          <a:p>
            <a:pPr marL="0" indent="0">
              <a:buNone/>
            </a:pPr>
            <a:endParaRPr lang="en-US" dirty="0">
              <a:solidFill>
                <a:schemeClr val="accent4">
                  <a:lumMod val="75000"/>
                </a:schemeClr>
              </a:solidFill>
            </a:endParaRPr>
          </a:p>
          <a:p>
            <a:r>
              <a:rPr lang="en-US" dirty="0" smtClean="0">
                <a:solidFill>
                  <a:schemeClr val="accent4">
                    <a:lumMod val="75000"/>
                  </a:schemeClr>
                </a:solidFill>
              </a:rPr>
              <a:t>Veterinarian and client relations</a:t>
            </a:r>
          </a:p>
          <a:p>
            <a:r>
              <a:rPr lang="en-US" dirty="0" smtClean="0">
                <a:solidFill>
                  <a:schemeClr val="accent4">
                    <a:lumMod val="75000"/>
                  </a:schemeClr>
                </a:solidFill>
              </a:rPr>
              <a:t>Disease laws</a:t>
            </a:r>
          </a:p>
          <a:p>
            <a:r>
              <a:rPr lang="en-US" dirty="0" smtClean="0">
                <a:solidFill>
                  <a:schemeClr val="accent4">
                    <a:lumMod val="75000"/>
                  </a:schemeClr>
                </a:solidFill>
              </a:rPr>
              <a:t>Food and feed laws</a:t>
            </a:r>
          </a:p>
          <a:p>
            <a:r>
              <a:rPr lang="en-US" dirty="0" smtClean="0">
                <a:solidFill>
                  <a:schemeClr val="accent4">
                    <a:lumMod val="75000"/>
                  </a:schemeClr>
                </a:solidFill>
              </a:rPr>
              <a:t>Drug laws</a:t>
            </a:r>
          </a:p>
          <a:p>
            <a:pPr marL="0" indent="0">
              <a:buNone/>
            </a:pPr>
            <a:endParaRPr lang="en-US" dirty="0">
              <a:solidFill>
                <a:schemeClr val="accent4">
                  <a:lumMod val="75000"/>
                </a:schemeClr>
              </a:solidFill>
            </a:endParaRPr>
          </a:p>
          <a:p>
            <a:pPr marL="0" indent="0">
              <a:buNone/>
            </a:pPr>
            <a:r>
              <a:rPr lang="en-US" sz="3900" b="1" dirty="0" smtClean="0">
                <a:solidFill>
                  <a:schemeClr val="accent4">
                    <a:lumMod val="75000"/>
                  </a:schemeClr>
                </a:solidFill>
              </a:rPr>
              <a:t>A veterinary assistant must understand what laws to follow while at work.</a:t>
            </a:r>
          </a:p>
          <a:p>
            <a:pPr marL="0" indent="0">
              <a:buNone/>
            </a:pPr>
            <a:endParaRPr lang="en-US" sz="2600"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403" y="2819400"/>
            <a:ext cx="2950197" cy="220980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77139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8915400" cy="990600"/>
          </a:xfrm>
        </p:spPr>
        <p:txBody>
          <a:bodyPr>
            <a:noAutofit/>
          </a:bodyPr>
          <a:lstStyle/>
          <a:p>
            <a:r>
              <a:rPr lang="en-US" sz="4000" b="1" dirty="0" smtClean="0">
                <a:solidFill>
                  <a:schemeClr val="accent4">
                    <a:lumMod val="75000"/>
                  </a:schemeClr>
                </a:solidFill>
              </a:rPr>
              <a:t>Ethics in Veterinary Medicine</a:t>
            </a:r>
            <a:endParaRPr lang="en-US" sz="4000" b="1" u="sng" dirty="0">
              <a:solidFill>
                <a:schemeClr val="accent4">
                  <a:lumMod val="75000"/>
                </a:schemeClr>
              </a:solidFill>
            </a:endParaRPr>
          </a:p>
        </p:txBody>
      </p:sp>
      <p:sp>
        <p:nvSpPr>
          <p:cNvPr id="3" name="Content Placeholder 2"/>
          <p:cNvSpPr>
            <a:spLocks noGrp="1"/>
          </p:cNvSpPr>
          <p:nvPr>
            <p:ph idx="1"/>
          </p:nvPr>
        </p:nvSpPr>
        <p:spPr>
          <a:xfrm>
            <a:off x="304800" y="2286000"/>
            <a:ext cx="8534400" cy="4572000"/>
          </a:xfrm>
        </p:spPr>
        <p:txBody>
          <a:bodyPr>
            <a:normAutofit/>
          </a:bodyPr>
          <a:lstStyle/>
          <a:p>
            <a:pPr marL="0" indent="0" algn="ctr">
              <a:buNone/>
            </a:pPr>
            <a:r>
              <a:rPr lang="en-US" sz="4400" i="1" dirty="0" smtClean="0">
                <a:solidFill>
                  <a:srgbClr val="7030A0"/>
                </a:solidFill>
              </a:rPr>
              <a:t>What are Ethics?</a:t>
            </a:r>
            <a:endParaRPr lang="en-US" sz="4400" i="1"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264179470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0"/>
          <a:stretch/>
        </p:blipFill>
        <p:spPr bwMode="auto">
          <a:xfrm>
            <a:off x="2697480" y="5105400"/>
            <a:ext cx="3749040"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it.pinellas.k12.fl.us/Teachers5/shruml/images/82AE8EEED352494EB9211DC3C98CE202.gif"/>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8915400" cy="990600"/>
          </a:xfrm>
        </p:spPr>
        <p:txBody>
          <a:bodyPr>
            <a:noAutofit/>
          </a:bodyPr>
          <a:lstStyle/>
          <a:p>
            <a:r>
              <a:rPr lang="en-US" sz="4000" b="1" dirty="0" smtClean="0">
                <a:solidFill>
                  <a:schemeClr val="accent4">
                    <a:lumMod val="75000"/>
                  </a:schemeClr>
                </a:solidFill>
              </a:rPr>
              <a:t>What are Ethics?</a:t>
            </a:r>
            <a:endParaRPr lang="en-US" sz="4000" b="1" u="sng" dirty="0">
              <a:solidFill>
                <a:schemeClr val="accent4">
                  <a:lumMod val="75000"/>
                </a:schemeClr>
              </a:solidFill>
            </a:endParaRPr>
          </a:p>
        </p:txBody>
      </p:sp>
      <p:sp>
        <p:nvSpPr>
          <p:cNvPr id="3" name="Content Placeholder 2"/>
          <p:cNvSpPr>
            <a:spLocks noGrp="1"/>
          </p:cNvSpPr>
          <p:nvPr>
            <p:ph idx="1"/>
          </p:nvPr>
        </p:nvSpPr>
        <p:spPr>
          <a:xfrm>
            <a:off x="228600" y="1143000"/>
            <a:ext cx="8915400" cy="3505200"/>
          </a:xfrm>
        </p:spPr>
        <p:txBody>
          <a:bodyPr>
            <a:noAutofit/>
          </a:bodyPr>
          <a:lstStyle/>
          <a:p>
            <a:pPr marL="0" indent="0">
              <a:buNone/>
            </a:pPr>
            <a:r>
              <a:rPr lang="en-US" sz="3600" dirty="0" smtClean="0">
                <a:solidFill>
                  <a:srgbClr val="7030A0"/>
                </a:solidFill>
                <a:sym typeface="Wingdings"/>
              </a:rPr>
              <a:t> </a:t>
            </a:r>
            <a:r>
              <a:rPr lang="en-US" sz="3600" dirty="0">
                <a:solidFill>
                  <a:srgbClr val="7030A0"/>
                </a:solidFill>
                <a:sym typeface="Wingdings"/>
              </a:rPr>
              <a:t>V</a:t>
            </a:r>
            <a:r>
              <a:rPr lang="en-US" sz="3600" dirty="0" smtClean="0">
                <a:solidFill>
                  <a:srgbClr val="7030A0"/>
                </a:solidFill>
              </a:rPr>
              <a:t>alues</a:t>
            </a:r>
            <a:r>
              <a:rPr lang="en-US" sz="3600">
                <a:solidFill>
                  <a:srgbClr val="7030A0"/>
                </a:solidFill>
              </a:rPr>
              <a:t> </a:t>
            </a:r>
            <a:r>
              <a:rPr lang="en-US" sz="3600" smtClean="0">
                <a:solidFill>
                  <a:srgbClr val="7030A0"/>
                </a:solidFill>
              </a:rPr>
              <a:t>relating to</a:t>
            </a:r>
            <a:r>
              <a:rPr lang="en-US" sz="3600" dirty="0">
                <a:solidFill>
                  <a:srgbClr val="7030A0"/>
                </a:solidFill>
              </a:rPr>
              <a:t> </a:t>
            </a:r>
            <a:r>
              <a:rPr lang="en-US" sz="3600" dirty="0" smtClean="0">
                <a:solidFill>
                  <a:srgbClr val="7030A0"/>
                </a:solidFill>
              </a:rPr>
              <a:t>an action being right </a:t>
            </a:r>
            <a:r>
              <a:rPr lang="en-US" sz="3600" dirty="0">
                <a:solidFill>
                  <a:srgbClr val="7030A0"/>
                </a:solidFill>
              </a:rPr>
              <a:t>or </a:t>
            </a:r>
            <a:r>
              <a:rPr lang="en-US" sz="3600" dirty="0" smtClean="0">
                <a:solidFill>
                  <a:srgbClr val="7030A0"/>
                </a:solidFill>
              </a:rPr>
              <a:t>   </a:t>
            </a:r>
          </a:p>
          <a:p>
            <a:pPr marL="0" indent="0">
              <a:buNone/>
            </a:pPr>
            <a:r>
              <a:rPr lang="en-US" sz="3600" dirty="0">
                <a:solidFill>
                  <a:srgbClr val="7030A0"/>
                </a:solidFill>
              </a:rPr>
              <a:t> </a:t>
            </a:r>
            <a:r>
              <a:rPr lang="en-US" sz="3600" dirty="0" smtClean="0">
                <a:solidFill>
                  <a:srgbClr val="7030A0"/>
                </a:solidFill>
              </a:rPr>
              <a:t>    wrong.</a:t>
            </a:r>
          </a:p>
          <a:p>
            <a:pPr marL="0" indent="0">
              <a:buNone/>
            </a:pPr>
            <a:endParaRPr lang="en-US" sz="1400" dirty="0">
              <a:solidFill>
                <a:srgbClr val="7030A0"/>
              </a:solidFill>
            </a:endParaRPr>
          </a:p>
          <a:p>
            <a:pPr>
              <a:buFont typeface="Wingdings"/>
              <a:buChar char="l"/>
            </a:pPr>
            <a:r>
              <a:rPr lang="en-US" sz="3600" dirty="0" smtClean="0">
                <a:solidFill>
                  <a:srgbClr val="7030A0"/>
                </a:solidFill>
                <a:sym typeface="Wingdings"/>
              </a:rPr>
              <a:t> R</a:t>
            </a:r>
            <a:r>
              <a:rPr lang="en-US" sz="3600" dirty="0" smtClean="0">
                <a:solidFill>
                  <a:srgbClr val="7030A0"/>
                </a:solidFill>
              </a:rPr>
              <a:t>ules</a:t>
            </a:r>
            <a:r>
              <a:rPr lang="en-US" sz="3600" dirty="0">
                <a:solidFill>
                  <a:srgbClr val="7030A0"/>
                </a:solidFill>
              </a:rPr>
              <a:t> of conduct that </a:t>
            </a:r>
            <a:r>
              <a:rPr lang="en-US" sz="3600" dirty="0" smtClean="0">
                <a:solidFill>
                  <a:srgbClr val="7030A0"/>
                </a:solidFill>
              </a:rPr>
              <a:t>protect</a:t>
            </a:r>
            <a:r>
              <a:rPr lang="en-US" sz="3600" dirty="0">
                <a:solidFill>
                  <a:srgbClr val="7030A0"/>
                </a:solidFill>
              </a:rPr>
              <a:t> clients, </a:t>
            </a:r>
            <a:endParaRPr lang="en-US" sz="3600" dirty="0" smtClean="0">
              <a:solidFill>
                <a:srgbClr val="7030A0"/>
              </a:solidFill>
            </a:endParaRPr>
          </a:p>
          <a:p>
            <a:pPr marL="0" indent="0">
              <a:buNone/>
            </a:pPr>
            <a:r>
              <a:rPr lang="en-US" sz="3600" dirty="0" smtClean="0">
                <a:solidFill>
                  <a:srgbClr val="7030A0"/>
                </a:solidFill>
              </a:rPr>
              <a:t>    patients </a:t>
            </a:r>
            <a:r>
              <a:rPr lang="en-US" sz="3600" dirty="0">
                <a:solidFill>
                  <a:srgbClr val="7030A0"/>
                </a:solidFill>
              </a:rPr>
              <a:t>and veterinary </a:t>
            </a:r>
            <a:r>
              <a:rPr lang="en-US" sz="3600" dirty="0" smtClean="0">
                <a:solidFill>
                  <a:srgbClr val="7030A0"/>
                </a:solidFill>
              </a:rPr>
              <a:t>professionals.</a:t>
            </a: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sym typeface="Wingdings"/>
              </a:rPr>
              <a:t> M</a:t>
            </a:r>
            <a:r>
              <a:rPr lang="en-US" sz="3600" dirty="0" smtClean="0">
                <a:solidFill>
                  <a:srgbClr val="7030A0"/>
                </a:solidFill>
              </a:rPr>
              <a:t>oral</a:t>
            </a:r>
            <a:r>
              <a:rPr lang="en-US" sz="3600" dirty="0">
                <a:solidFill>
                  <a:srgbClr val="7030A0"/>
                </a:solidFill>
              </a:rPr>
              <a:t> </a:t>
            </a:r>
            <a:r>
              <a:rPr lang="en-US" sz="3600" dirty="0" smtClean="0">
                <a:solidFill>
                  <a:srgbClr val="7030A0"/>
                </a:solidFill>
              </a:rPr>
              <a:t>principles</a:t>
            </a: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8884688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8915400" cy="990600"/>
          </a:xfrm>
        </p:spPr>
        <p:txBody>
          <a:bodyPr>
            <a:noAutofit/>
          </a:bodyPr>
          <a:lstStyle/>
          <a:p>
            <a:r>
              <a:rPr lang="en-US" sz="3300" b="1" dirty="0" smtClean="0">
                <a:solidFill>
                  <a:schemeClr val="accent4">
                    <a:lumMod val="75000"/>
                  </a:schemeClr>
                </a:solidFill>
              </a:rPr>
              <a:t>Important </a:t>
            </a:r>
            <a:r>
              <a:rPr lang="en-US" sz="3300" b="1" u="sng" dirty="0" smtClean="0">
                <a:solidFill>
                  <a:schemeClr val="accent4">
                    <a:lumMod val="75000"/>
                  </a:schemeClr>
                </a:solidFill>
              </a:rPr>
              <a:t>Principles of Veterinary Medical Ethics</a:t>
            </a:r>
            <a:endParaRPr lang="en-US" sz="3300" b="1" u="sng" dirty="0">
              <a:solidFill>
                <a:schemeClr val="accent4">
                  <a:lumMod val="75000"/>
                </a:schemeClr>
              </a:solidFill>
            </a:endParaRPr>
          </a:p>
        </p:txBody>
      </p:sp>
      <p:sp>
        <p:nvSpPr>
          <p:cNvPr id="3" name="Content Placeholder 2"/>
          <p:cNvSpPr>
            <a:spLocks noGrp="1"/>
          </p:cNvSpPr>
          <p:nvPr>
            <p:ph idx="1"/>
          </p:nvPr>
        </p:nvSpPr>
        <p:spPr>
          <a:xfrm>
            <a:off x="304800" y="990600"/>
            <a:ext cx="8534400" cy="5867400"/>
          </a:xfrm>
        </p:spPr>
        <p:txBody>
          <a:bodyPr>
            <a:normAutofit/>
          </a:bodyPr>
          <a:lstStyle/>
          <a:p>
            <a:r>
              <a:rPr lang="en-US" sz="3600" b="1" dirty="0" smtClean="0">
                <a:solidFill>
                  <a:schemeClr val="accent4">
                    <a:lumMod val="75000"/>
                  </a:schemeClr>
                </a:solidFill>
              </a:rPr>
              <a:t>Professional Behavior </a:t>
            </a:r>
            <a:r>
              <a:rPr lang="en-US" sz="3600" dirty="0" smtClean="0">
                <a:solidFill>
                  <a:schemeClr val="accent4">
                    <a:lumMod val="75000"/>
                  </a:schemeClr>
                </a:solidFill>
              </a:rPr>
              <a:t>should always be practiced.</a:t>
            </a:r>
            <a:br>
              <a:rPr lang="en-US" sz="3600" dirty="0" smtClean="0">
                <a:solidFill>
                  <a:schemeClr val="accent4">
                    <a:lumMod val="75000"/>
                  </a:schemeClr>
                </a:solidFill>
              </a:rPr>
            </a:br>
            <a:endParaRPr lang="en-US" sz="1400" dirty="0" smtClean="0">
              <a:solidFill>
                <a:schemeClr val="accent4">
                  <a:lumMod val="75000"/>
                </a:schemeClr>
              </a:solidFill>
            </a:endParaRPr>
          </a:p>
          <a:p>
            <a:r>
              <a:rPr lang="en-US" sz="3600" b="1" dirty="0" smtClean="0">
                <a:solidFill>
                  <a:schemeClr val="accent4">
                    <a:lumMod val="75000"/>
                  </a:schemeClr>
                </a:solidFill>
              </a:rPr>
              <a:t>Veterinary-Client-Patient Relationship</a:t>
            </a:r>
            <a:r>
              <a:rPr lang="en-US" sz="3600" dirty="0" smtClean="0">
                <a:solidFill>
                  <a:schemeClr val="accent4">
                    <a:lumMod val="75000"/>
                  </a:schemeClr>
                </a:solidFill>
              </a:rPr>
              <a:t> is of utmost importance.</a:t>
            </a:r>
            <a:br>
              <a:rPr lang="en-US" sz="3600" dirty="0" smtClean="0">
                <a:solidFill>
                  <a:schemeClr val="accent4">
                    <a:lumMod val="75000"/>
                  </a:schemeClr>
                </a:solidFill>
              </a:rPr>
            </a:br>
            <a:endParaRPr lang="en-US" sz="1400" dirty="0" smtClean="0">
              <a:solidFill>
                <a:schemeClr val="accent4">
                  <a:lumMod val="75000"/>
                </a:schemeClr>
              </a:solidFill>
            </a:endParaRPr>
          </a:p>
          <a:p>
            <a:r>
              <a:rPr lang="en-US" sz="3600" b="1" dirty="0" smtClean="0">
                <a:solidFill>
                  <a:schemeClr val="accent4">
                    <a:lumMod val="75000"/>
                  </a:schemeClr>
                </a:solidFill>
              </a:rPr>
              <a:t>Influences on Judgment </a:t>
            </a:r>
            <a:r>
              <a:rPr lang="en-US" sz="3600" dirty="0" smtClean="0">
                <a:solidFill>
                  <a:schemeClr val="accent4">
                    <a:lumMod val="75000"/>
                  </a:schemeClr>
                </a:solidFill>
              </a:rPr>
              <a:t>should be made with </a:t>
            </a:r>
            <a:r>
              <a:rPr lang="en-US" sz="3600" smtClean="0">
                <a:solidFill>
                  <a:schemeClr val="accent4">
                    <a:lumMod val="75000"/>
                  </a:schemeClr>
                </a:solidFill>
              </a:rPr>
              <a:t>consideration to the </a:t>
            </a:r>
            <a:r>
              <a:rPr lang="en-US" sz="3600" dirty="0" smtClean="0">
                <a:solidFill>
                  <a:schemeClr val="accent4">
                    <a:lumMod val="75000"/>
                  </a:schemeClr>
                </a:solidFill>
              </a:rPr>
              <a:t>patient’s needs.</a:t>
            </a:r>
            <a:br>
              <a:rPr lang="en-US" sz="3600" dirty="0" smtClean="0">
                <a:solidFill>
                  <a:schemeClr val="accent4">
                    <a:lumMod val="75000"/>
                  </a:schemeClr>
                </a:solidFill>
              </a:rPr>
            </a:br>
            <a:endParaRPr lang="en-US" sz="1400" dirty="0" smtClean="0">
              <a:solidFill>
                <a:schemeClr val="accent4">
                  <a:lumMod val="75000"/>
                </a:schemeClr>
              </a:solidFill>
            </a:endParaRPr>
          </a:p>
          <a:p>
            <a:r>
              <a:rPr lang="en-US" sz="3600" b="1" dirty="0" smtClean="0">
                <a:solidFill>
                  <a:schemeClr val="accent4">
                    <a:lumMod val="75000"/>
                  </a:schemeClr>
                </a:solidFill>
              </a:rPr>
              <a:t>Medical Records </a:t>
            </a:r>
            <a:r>
              <a:rPr lang="en-US" sz="3600" dirty="0" smtClean="0">
                <a:solidFill>
                  <a:schemeClr val="accent4">
                    <a:lumMod val="75000"/>
                  </a:schemeClr>
                </a:solidFill>
              </a:rPr>
              <a:t>are confidential.</a:t>
            </a:r>
          </a:p>
          <a:p>
            <a:endParaRPr lang="en-US" sz="3600" dirty="0">
              <a:solidFill>
                <a:schemeClr val="accent4">
                  <a:lumMod val="75000"/>
                </a:schemeClr>
              </a:solidFill>
            </a:endParaRPr>
          </a:p>
          <a:p>
            <a:pPr marL="0" indent="0">
              <a:buNone/>
            </a:pPr>
            <a:r>
              <a:rPr lang="en-US" sz="1600" b="1" i="1" u="sng" dirty="0" smtClean="0">
                <a:solidFill>
                  <a:schemeClr val="accent4">
                    <a:lumMod val="75000"/>
                  </a:schemeClr>
                </a:solidFill>
                <a:hlinkClick r:id="rId4"/>
              </a:rPr>
              <a:t>View entire list of AVMA Principles of Veterinary Medical Ethics and extended descriptions</a:t>
            </a:r>
            <a:endParaRPr lang="en-US" sz="1600" b="1" i="1" u="sng"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26486690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TEKS</a:t>
            </a:r>
            <a:endParaRPr lang="en-US" dirty="0">
              <a:solidFill>
                <a:schemeClr val="accent4">
                  <a:lumMod val="75000"/>
                </a:schemeClr>
              </a:solidFill>
            </a:endParaRPr>
          </a:p>
        </p:txBody>
      </p:sp>
      <p:sp>
        <p:nvSpPr>
          <p:cNvPr id="3" name="Content Placeholder 2"/>
          <p:cNvSpPr>
            <a:spLocks noGrp="1"/>
          </p:cNvSpPr>
          <p:nvPr>
            <p:ph idx="1"/>
          </p:nvPr>
        </p:nvSpPr>
        <p:spPr>
          <a:xfrm>
            <a:off x="381000" y="762000"/>
            <a:ext cx="8763000" cy="6172200"/>
          </a:xfrm>
        </p:spPr>
        <p:txBody>
          <a:bodyPr>
            <a:normAutofit/>
          </a:bodyPr>
          <a:lstStyle/>
          <a:p>
            <a:pPr marL="0" indent="0" rtl="0" eaLnBrk="1" latinLnBrk="0" hangingPunct="1">
              <a:buNone/>
            </a:pPr>
            <a:r>
              <a:rPr lang="en-US" sz="2800" b="1" kern="1200" dirty="0" smtClean="0">
                <a:solidFill>
                  <a:schemeClr val="accent4">
                    <a:lumMod val="75000"/>
                  </a:schemeClr>
                </a:solidFill>
                <a:effectLst/>
              </a:rPr>
              <a:t>Veterinary Medical Applications </a:t>
            </a:r>
            <a:r>
              <a:rPr lang="en-US" sz="2800" kern="1200" dirty="0" smtClean="0">
                <a:solidFill>
                  <a:schemeClr val="accent4">
                    <a:lumMod val="75000"/>
                  </a:schemeClr>
                </a:solidFill>
                <a:effectLst/>
              </a:rPr>
              <a:t/>
            </a:r>
            <a:br>
              <a:rPr lang="en-US" sz="2800" kern="1200" dirty="0" smtClean="0">
                <a:solidFill>
                  <a:schemeClr val="accent4">
                    <a:lumMod val="75000"/>
                  </a:schemeClr>
                </a:solidFill>
                <a:effectLst/>
              </a:rPr>
            </a:br>
            <a:r>
              <a:rPr lang="en-US" sz="2800" i="1" kern="1200" dirty="0" smtClean="0">
                <a:solidFill>
                  <a:schemeClr val="accent4">
                    <a:lumMod val="75000"/>
                  </a:schemeClr>
                </a:solidFill>
                <a:effectLst/>
              </a:rPr>
              <a:t>2) The student researches current topics in veterinary medicine, recognizes the importance of animals in society, and discusses professional ethics and laws that relate to veterinary medicine. The student is expected to:</a:t>
            </a:r>
            <a:endParaRPr lang="en-US" i="1" dirty="0" smtClean="0">
              <a:solidFill>
                <a:schemeClr val="accent4">
                  <a:lumMod val="75000"/>
                </a:schemeClr>
              </a:solidFill>
              <a:effectLst/>
            </a:endParaRPr>
          </a:p>
          <a:p>
            <a:pPr marL="457200" lvl="1" indent="0" rtl="0" eaLnBrk="1" latinLnBrk="0" hangingPunct="1">
              <a:buNone/>
            </a:pPr>
            <a:r>
              <a:rPr lang="en-US" sz="2400" i="1" kern="1200" dirty="0" smtClean="0">
                <a:solidFill>
                  <a:schemeClr val="accent4">
                    <a:lumMod val="75000"/>
                  </a:schemeClr>
                </a:solidFill>
                <a:effectLst/>
              </a:rPr>
              <a:t>(A) explain the human-animal bond and how to interact with clients and their animals;</a:t>
            </a:r>
            <a:endParaRPr lang="en-US" i="1" dirty="0" smtClean="0">
              <a:solidFill>
                <a:schemeClr val="accent4">
                  <a:lumMod val="75000"/>
                </a:schemeClr>
              </a:solidFill>
              <a:effectLst/>
            </a:endParaRPr>
          </a:p>
          <a:p>
            <a:pPr marL="457200" lvl="1" indent="0" rtl="0" eaLnBrk="1" latinLnBrk="0" hangingPunct="1">
              <a:buNone/>
            </a:pPr>
            <a:r>
              <a:rPr lang="en-US" sz="2400" i="1" kern="1200" dirty="0" smtClean="0">
                <a:solidFill>
                  <a:schemeClr val="accent4">
                    <a:lumMod val="75000"/>
                  </a:schemeClr>
                </a:solidFill>
                <a:effectLst/>
              </a:rPr>
              <a:t>(B) identify trends, issues, and historical events that have influenced animal use and care;</a:t>
            </a:r>
          </a:p>
          <a:p>
            <a:pPr marL="457200" lvl="1" indent="0" rtl="0" eaLnBrk="1" latinLnBrk="0" hangingPunct="1">
              <a:buNone/>
            </a:pPr>
            <a:r>
              <a:rPr lang="en-US" sz="2400" i="1" dirty="0" smtClean="0">
                <a:solidFill>
                  <a:schemeClr val="accent4">
                    <a:lumMod val="75000"/>
                  </a:schemeClr>
                </a:solidFill>
              </a:rPr>
              <a:t>(C)describe the legal aspects of animal welfare and animal rights </a:t>
            </a:r>
            <a:endParaRPr lang="en-US" i="1" dirty="0" smtClean="0">
              <a:solidFill>
                <a:schemeClr val="accent4">
                  <a:lumMod val="75000"/>
                </a:schemeClr>
              </a:solidFill>
              <a:effectLst/>
            </a:endParaRPr>
          </a:p>
          <a:p>
            <a:pPr marL="457200" lvl="1" indent="0" rtl="0" eaLnBrk="1" latinLnBrk="0" hangingPunct="1">
              <a:buNone/>
            </a:pPr>
            <a:r>
              <a:rPr lang="en-US" sz="2400" i="1" kern="1200" dirty="0" smtClean="0">
                <a:solidFill>
                  <a:schemeClr val="accent4">
                    <a:lumMod val="75000"/>
                  </a:schemeClr>
                </a:solidFill>
                <a:effectLst/>
              </a:rPr>
              <a:t>(D) evaluate the principals of veterinary medical ethics; and</a:t>
            </a:r>
            <a:endParaRPr lang="en-US" i="1" dirty="0" smtClean="0">
              <a:solidFill>
                <a:schemeClr val="accent4">
                  <a:lumMod val="75000"/>
                </a:schemeClr>
              </a:solidFill>
              <a:effectLst/>
            </a:endParaRPr>
          </a:p>
          <a:p>
            <a:pPr marL="457200" lvl="1" indent="0" rtl="0" eaLnBrk="1" latinLnBrk="0" hangingPunct="1">
              <a:buNone/>
            </a:pPr>
            <a:r>
              <a:rPr lang="en-US" sz="2400" i="1" kern="1200" dirty="0" smtClean="0">
                <a:solidFill>
                  <a:schemeClr val="accent4">
                    <a:lumMod val="75000"/>
                  </a:schemeClr>
                </a:solidFill>
                <a:effectLst/>
              </a:rPr>
              <a:t>(E) review policies and procedures in veterinary medicine that are considered a reflection of various local, state, and federal laws.</a:t>
            </a:r>
            <a:r>
              <a:rPr lang="en-US" i="1" dirty="0" smtClean="0">
                <a:solidFill>
                  <a:schemeClr val="accent4">
                    <a:lumMod val="75000"/>
                  </a:schemeClr>
                </a:solidFill>
              </a:rPr>
              <a:t> </a:t>
            </a:r>
          </a:p>
          <a:p>
            <a:endParaRPr lang="en-US" sz="1100"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Tree>
    <p:extLst>
      <p:ext uri="{BB962C8B-B14F-4D97-AF65-F5344CB8AC3E}">
        <p14:creationId xmlns:p14="http://schemas.microsoft.com/office/powerpoint/2010/main" val="264866909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What is The Human-Animal Bond?</a:t>
            </a:r>
            <a:endParaRPr lang="en-US" dirty="0">
              <a:solidFill>
                <a:schemeClr val="accent4">
                  <a:lumMod val="75000"/>
                </a:schemeClr>
              </a:solidFill>
            </a:endParaRPr>
          </a:p>
        </p:txBody>
      </p:sp>
      <p:sp>
        <p:nvSpPr>
          <p:cNvPr id="3" name="Content Placeholder 2"/>
          <p:cNvSpPr>
            <a:spLocks noGrp="1"/>
          </p:cNvSpPr>
          <p:nvPr>
            <p:ph idx="1"/>
          </p:nvPr>
        </p:nvSpPr>
        <p:spPr>
          <a:xfrm>
            <a:off x="3962400" y="990600"/>
            <a:ext cx="4648200" cy="4038600"/>
          </a:xfrm>
        </p:spPr>
        <p:txBody>
          <a:bodyPr>
            <a:normAutofit/>
          </a:bodyPr>
          <a:lstStyle/>
          <a:p>
            <a:pPr marL="0" indent="0" algn="ctr">
              <a:buNone/>
            </a:pPr>
            <a:r>
              <a:rPr lang="en-US" sz="3600" b="1" dirty="0" smtClean="0">
                <a:solidFill>
                  <a:schemeClr val="accent4">
                    <a:lumMod val="75000"/>
                  </a:schemeClr>
                </a:solidFill>
              </a:rPr>
              <a:t>The </a:t>
            </a:r>
            <a:r>
              <a:rPr lang="en-US" sz="3600" b="1" dirty="0" smtClean="0">
                <a:solidFill>
                  <a:schemeClr val="tx1">
                    <a:lumMod val="95000"/>
                    <a:lumOff val="5000"/>
                  </a:schemeClr>
                </a:solidFill>
              </a:rPr>
              <a:t>mutually</a:t>
            </a:r>
            <a:r>
              <a:rPr lang="en-US" sz="3600" b="1" dirty="0" smtClean="0">
                <a:solidFill>
                  <a:schemeClr val="accent4">
                    <a:lumMod val="75000"/>
                  </a:schemeClr>
                </a:solidFill>
              </a:rPr>
              <a:t> </a:t>
            </a:r>
            <a:r>
              <a:rPr lang="en-US" sz="3600" b="1" dirty="0">
                <a:solidFill>
                  <a:schemeClr val="accent4">
                    <a:lumMod val="75000"/>
                  </a:schemeClr>
                </a:solidFill>
              </a:rPr>
              <a:t>beneficial </a:t>
            </a:r>
            <a:r>
              <a:rPr lang="en-US" sz="3600" b="1" dirty="0" smtClean="0">
                <a:solidFill>
                  <a:schemeClr val="accent4">
                    <a:lumMod val="75000"/>
                  </a:schemeClr>
                </a:solidFill>
              </a:rPr>
              <a:t>relationship </a:t>
            </a:r>
            <a:r>
              <a:rPr lang="en-US" sz="3600" b="1" dirty="0">
                <a:solidFill>
                  <a:schemeClr val="accent4">
                    <a:lumMod val="75000"/>
                  </a:schemeClr>
                </a:solidFill>
              </a:rPr>
              <a:t>between people and animals that is influenced by behaviors that are essential to the health and well-being of </a:t>
            </a:r>
            <a:r>
              <a:rPr lang="en-US" sz="3600" b="1" dirty="0">
                <a:solidFill>
                  <a:schemeClr val="tx1">
                    <a:lumMod val="95000"/>
                    <a:lumOff val="5000"/>
                  </a:schemeClr>
                </a:solidFill>
              </a:rPr>
              <a:t>both</a:t>
            </a:r>
            <a:r>
              <a:rPr lang="en-US" sz="3600" b="1" dirty="0">
                <a:solidFill>
                  <a:schemeClr val="accent4">
                    <a:lumMod val="75000"/>
                  </a:schemeClr>
                </a:solidFill>
              </a:rPr>
              <a:t>. </a:t>
            </a:r>
            <a:endParaRPr lang="en-US" sz="3600" b="1"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120588"/>
            <a:ext cx="3429000" cy="5143499"/>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036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What is The Human-Animal Bond?</a:t>
            </a:r>
            <a:endParaRPr lang="en-US" dirty="0">
              <a:solidFill>
                <a:schemeClr val="accent4">
                  <a:lumMod val="75000"/>
                </a:schemeClr>
              </a:solidFill>
            </a:endParaRPr>
          </a:p>
        </p:txBody>
      </p:sp>
      <p:sp>
        <p:nvSpPr>
          <p:cNvPr id="3" name="Content Placeholder 2"/>
          <p:cNvSpPr>
            <a:spLocks noGrp="1"/>
          </p:cNvSpPr>
          <p:nvPr>
            <p:ph idx="1"/>
          </p:nvPr>
        </p:nvSpPr>
        <p:spPr>
          <a:xfrm>
            <a:off x="457200" y="1066800"/>
            <a:ext cx="8229600" cy="5867400"/>
          </a:xfrm>
        </p:spPr>
        <p:txBody>
          <a:bodyPr>
            <a:normAutofit/>
          </a:bodyPr>
          <a:lstStyle/>
          <a:p>
            <a:pPr marL="0" indent="0" algn="ctr">
              <a:buNone/>
            </a:pPr>
            <a:r>
              <a:rPr lang="en-US" sz="3600" b="1" dirty="0">
                <a:solidFill>
                  <a:schemeClr val="accent4">
                    <a:lumMod val="75000"/>
                  </a:schemeClr>
                </a:solidFill>
              </a:rPr>
              <a:t>The veterinary assistant’s role in the human-animal bond is to maximize the </a:t>
            </a:r>
            <a:r>
              <a:rPr lang="en-US" sz="3600" b="1" dirty="0" smtClean="0">
                <a:solidFill>
                  <a:schemeClr val="accent4">
                    <a:lumMod val="75000"/>
                  </a:schemeClr>
                </a:solidFill>
              </a:rPr>
              <a:t>benefits of </a:t>
            </a:r>
            <a:r>
              <a:rPr lang="en-US" sz="3600" b="1" dirty="0">
                <a:solidFill>
                  <a:schemeClr val="accent4">
                    <a:lumMod val="75000"/>
                  </a:schemeClr>
                </a:solidFill>
              </a:rPr>
              <a:t>this relationship between people and animals.</a:t>
            </a: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479800"/>
            <a:ext cx="4724400" cy="314960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2670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3" name="Content Placeholder 2"/>
          <p:cNvSpPr>
            <a:spLocks noGrp="1"/>
          </p:cNvSpPr>
          <p:nvPr>
            <p:ph idx="1"/>
          </p:nvPr>
        </p:nvSpPr>
        <p:spPr>
          <a:xfrm>
            <a:off x="457200" y="1066800"/>
            <a:ext cx="8229600" cy="1524000"/>
          </a:xfrm>
        </p:spPr>
        <p:txBody>
          <a:bodyPr>
            <a:normAutofit/>
          </a:bodyPr>
          <a:lstStyle/>
          <a:p>
            <a:pPr marL="0" indent="0" algn="ctr">
              <a:buNone/>
            </a:pPr>
            <a:r>
              <a:rPr lang="en-US" sz="4000" b="1" dirty="0" smtClean="0">
                <a:solidFill>
                  <a:schemeClr val="accent4">
                    <a:lumMod val="75000"/>
                  </a:schemeClr>
                </a:solidFill>
              </a:rPr>
              <a:t>Human-Animal bond has existed for thousands of years</a:t>
            </a:r>
            <a:endParaRPr lang="en-US" sz="3600" b="1" dirty="0">
              <a:solidFill>
                <a:schemeClr val="accent4">
                  <a:lumMod val="75000"/>
                </a:schemeClr>
              </a:solidFill>
            </a:endParaRPr>
          </a:p>
          <a:p>
            <a:endParaRPr lang="en-US" sz="3600" dirty="0" smtClean="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1282113">
            <a:off x="533863" y="2980505"/>
            <a:ext cx="4286250" cy="3076575"/>
          </a:xfrm>
          <a:prstGeom prst="rect">
            <a:avLst/>
          </a:prstGeom>
          <a:solidFill>
            <a:srgbClr val="FFFFFF">
              <a:shade val="85000"/>
            </a:srgbClr>
          </a:solidFill>
          <a:ln w="190500" cap="sq">
            <a:solidFill>
              <a:srgbClr val="FFFFFF"/>
            </a:solidFill>
            <a:miter lim="800000"/>
          </a:ln>
          <a:effectLst>
            <a:outerShdw blurRad="63500" sx="102000" sy="102000" algn="ctr" rotWithShape="0">
              <a:prstClr val="black">
                <a:alpha val="40000"/>
              </a:prstClr>
            </a:outerShdw>
          </a:effectLst>
          <a:extLst/>
        </p:spPr>
      </p:pic>
      <p:sp>
        <p:nvSpPr>
          <p:cNvPr id="7" name="Content Placeholder 2"/>
          <p:cNvSpPr txBox="1">
            <a:spLocks/>
          </p:cNvSpPr>
          <p:nvPr/>
        </p:nvSpPr>
        <p:spPr>
          <a:xfrm>
            <a:off x="4953000" y="2466444"/>
            <a:ext cx="4191000" cy="3305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accent4">
                    <a:lumMod val="75000"/>
                  </a:schemeClr>
                </a:solidFill>
              </a:rPr>
              <a:t>Early American society was rural and people relied on their animals for transportation, farming, protection, clothing and food.</a:t>
            </a:r>
          </a:p>
          <a:p>
            <a:endParaRPr lang="en-US" sz="3600" dirty="0" smtClean="0">
              <a:solidFill>
                <a:schemeClr val="accent4">
                  <a:lumMod val="75000"/>
                </a:schemeClr>
              </a:solidFill>
            </a:endParaRPr>
          </a:p>
        </p:txBody>
      </p:sp>
    </p:spTree>
    <p:extLst>
      <p:ext uri="{BB962C8B-B14F-4D97-AF65-F5344CB8AC3E}">
        <p14:creationId xmlns:p14="http://schemas.microsoft.com/office/powerpoint/2010/main" val="26486690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7" name="Content Placeholder 2"/>
          <p:cNvSpPr txBox="1">
            <a:spLocks/>
          </p:cNvSpPr>
          <p:nvPr/>
        </p:nvSpPr>
        <p:spPr>
          <a:xfrm rot="19389189">
            <a:off x="55730" y="721618"/>
            <a:ext cx="2286000" cy="114579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Ancient </a:t>
            </a:r>
            <a:br>
              <a:rPr lang="en-US" sz="2400" dirty="0" smtClean="0">
                <a:solidFill>
                  <a:schemeClr val="accent4">
                    <a:lumMod val="75000"/>
                  </a:schemeClr>
                </a:solidFill>
              </a:rPr>
            </a:br>
            <a:r>
              <a:rPr lang="en-US" sz="2400" dirty="0" smtClean="0">
                <a:solidFill>
                  <a:schemeClr val="accent4">
                    <a:lumMod val="75000"/>
                  </a:schemeClr>
                </a:solidFill>
              </a:rPr>
              <a:t>Egyptians </a:t>
            </a:r>
            <a:br>
              <a:rPr lang="en-US" sz="2400" dirty="0" smtClean="0">
                <a:solidFill>
                  <a:schemeClr val="accent4">
                    <a:lumMod val="75000"/>
                  </a:schemeClr>
                </a:solidFill>
              </a:rPr>
            </a:br>
            <a:r>
              <a:rPr lang="en-US" sz="2400" dirty="0" smtClean="0">
                <a:solidFill>
                  <a:schemeClr val="accent4">
                    <a:lumMod val="75000"/>
                  </a:schemeClr>
                </a:solidFill>
              </a:rPr>
              <a:t>Worshiped </a:t>
            </a:r>
            <a:br>
              <a:rPr lang="en-US" sz="2400" dirty="0" smtClean="0">
                <a:solidFill>
                  <a:schemeClr val="accent4">
                    <a:lumMod val="75000"/>
                  </a:schemeClr>
                </a:solidFill>
              </a:rPr>
            </a:br>
            <a:r>
              <a:rPr lang="en-US" sz="2400" dirty="0" smtClean="0">
                <a:solidFill>
                  <a:schemeClr val="accent4">
                    <a:lumMod val="75000"/>
                  </a:schemeClr>
                </a:solidFill>
              </a:rPr>
              <a:t>Cats</a:t>
            </a:r>
          </a:p>
          <a:p>
            <a:endParaRPr lang="en-US" sz="3600" dirty="0" smtClean="0">
              <a:solidFill>
                <a:schemeClr val="accent4">
                  <a:lumMod val="75000"/>
                </a:schemeClr>
              </a:solidFill>
            </a:endParaRPr>
          </a:p>
        </p:txBody>
      </p:sp>
      <p:cxnSp>
        <p:nvCxnSpPr>
          <p:cNvPr id="9" name="Straight Connector 8"/>
          <p:cNvCxnSpPr/>
          <p:nvPr/>
        </p:nvCxnSpPr>
        <p:spPr>
          <a:xfrm>
            <a:off x="304800" y="2895600"/>
            <a:ext cx="86868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a:xfrm flipV="1">
            <a:off x="1143000" y="1828800"/>
            <a:ext cx="0" cy="1066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Straight Connector 12"/>
          <p:cNvCxnSpPr/>
          <p:nvPr/>
        </p:nvCxnSpPr>
        <p:spPr>
          <a:xfrm flipV="1">
            <a:off x="1371600" y="2895600"/>
            <a:ext cx="0" cy="1066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flipV="1">
            <a:off x="2819400" y="1828800"/>
            <a:ext cx="0" cy="1066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flipV="1">
            <a:off x="6172200" y="2917406"/>
            <a:ext cx="0" cy="625894"/>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flipV="1">
            <a:off x="5618136" y="1524000"/>
            <a:ext cx="0" cy="1371601"/>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p:cNvCxnSpPr/>
          <p:nvPr/>
        </p:nvCxnSpPr>
        <p:spPr>
          <a:xfrm flipV="1">
            <a:off x="4241620" y="2895600"/>
            <a:ext cx="0" cy="1295400"/>
          </a:xfrm>
          <a:prstGeom prst="line">
            <a:avLst/>
          </a:prstGeom>
        </p:spPr>
        <p:style>
          <a:lnRef idx="3">
            <a:schemeClr val="accent4"/>
          </a:lnRef>
          <a:fillRef idx="0">
            <a:schemeClr val="accent4"/>
          </a:fillRef>
          <a:effectRef idx="2">
            <a:schemeClr val="accent4"/>
          </a:effectRef>
          <a:fontRef idx="minor">
            <a:schemeClr val="tx1"/>
          </a:fontRef>
        </p:style>
      </p:cxnSp>
      <p:sp>
        <p:nvSpPr>
          <p:cNvPr id="18" name="Content Placeholder 2"/>
          <p:cNvSpPr txBox="1">
            <a:spLocks/>
          </p:cNvSpPr>
          <p:nvPr/>
        </p:nvSpPr>
        <p:spPr>
          <a:xfrm rot="2088455">
            <a:off x="382542" y="4254246"/>
            <a:ext cx="2480762" cy="124510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Ancient Middle Easterners kept cats for hunting mice</a:t>
            </a:r>
          </a:p>
          <a:p>
            <a:endParaRPr lang="en-US" sz="3600" dirty="0" smtClean="0">
              <a:solidFill>
                <a:schemeClr val="accent4">
                  <a:lumMod val="75000"/>
                </a:schemeClr>
              </a:solidFill>
            </a:endParaRPr>
          </a:p>
        </p:txBody>
      </p:sp>
      <p:sp>
        <p:nvSpPr>
          <p:cNvPr id="19" name="Content Placeholder 2"/>
          <p:cNvSpPr txBox="1">
            <a:spLocks/>
          </p:cNvSpPr>
          <p:nvPr/>
        </p:nvSpPr>
        <p:spPr>
          <a:xfrm rot="19389189">
            <a:off x="1955366" y="648804"/>
            <a:ext cx="2493082" cy="98839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1790- St. Bernard's were the first Rescue dogs</a:t>
            </a:r>
          </a:p>
          <a:p>
            <a:endParaRPr lang="en-US" sz="3600" dirty="0" smtClean="0">
              <a:solidFill>
                <a:schemeClr val="accent4">
                  <a:lumMod val="75000"/>
                </a:schemeClr>
              </a:solidFill>
            </a:endParaRPr>
          </a:p>
        </p:txBody>
      </p:sp>
      <p:sp>
        <p:nvSpPr>
          <p:cNvPr id="20" name="Content Placeholder 2"/>
          <p:cNvSpPr txBox="1">
            <a:spLocks/>
          </p:cNvSpPr>
          <p:nvPr/>
        </p:nvSpPr>
        <p:spPr>
          <a:xfrm rot="2079126">
            <a:off x="5032710" y="3827445"/>
            <a:ext cx="2802510" cy="1054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400" dirty="0" smtClean="0">
              <a:solidFill>
                <a:schemeClr val="accent4">
                  <a:lumMod val="75000"/>
                </a:schemeClr>
              </a:solidFill>
            </a:endParaRPr>
          </a:p>
          <a:p>
            <a:endParaRPr lang="en-US" sz="3600" dirty="0" smtClean="0">
              <a:solidFill>
                <a:schemeClr val="accent4">
                  <a:lumMod val="75000"/>
                </a:schemeClr>
              </a:solidFill>
            </a:endParaRPr>
          </a:p>
        </p:txBody>
      </p:sp>
      <p:sp>
        <p:nvSpPr>
          <p:cNvPr id="21" name="Content Placeholder 2"/>
          <p:cNvSpPr txBox="1">
            <a:spLocks/>
          </p:cNvSpPr>
          <p:nvPr/>
        </p:nvSpPr>
        <p:spPr>
          <a:xfrm rot="1817614">
            <a:off x="5685323" y="3906453"/>
            <a:ext cx="2644395" cy="122524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1925- Working sled dogs were used to deliver diphtheria vaccines to Alaskans </a:t>
            </a:r>
          </a:p>
          <a:p>
            <a:endParaRPr lang="en-US" sz="3600" dirty="0" smtClean="0">
              <a:solidFill>
                <a:schemeClr val="accent4">
                  <a:lumMod val="75000"/>
                </a:schemeClr>
              </a:solidFill>
            </a:endParaRPr>
          </a:p>
        </p:txBody>
      </p:sp>
      <p:sp>
        <p:nvSpPr>
          <p:cNvPr id="25" name="Content Placeholder 2"/>
          <p:cNvSpPr txBox="1">
            <a:spLocks/>
          </p:cNvSpPr>
          <p:nvPr/>
        </p:nvSpPr>
        <p:spPr>
          <a:xfrm rot="19401213">
            <a:off x="4551257" y="579786"/>
            <a:ext cx="2802510" cy="10541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1914- During WWI carrier pigeons were used</a:t>
            </a:r>
          </a:p>
          <a:p>
            <a:endParaRPr lang="en-US" sz="3600" dirty="0" smtClean="0">
              <a:solidFill>
                <a:schemeClr val="accent4">
                  <a:lumMod val="75000"/>
                </a:schemeClr>
              </a:solidFill>
            </a:endParaRPr>
          </a:p>
        </p:txBody>
      </p:sp>
      <p:sp>
        <p:nvSpPr>
          <p:cNvPr id="26" name="Content Placeholder 2"/>
          <p:cNvSpPr txBox="1">
            <a:spLocks/>
          </p:cNvSpPr>
          <p:nvPr/>
        </p:nvSpPr>
        <p:spPr>
          <a:xfrm rot="2261785">
            <a:off x="3028022" y="4482073"/>
            <a:ext cx="2948250" cy="114880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1908- Mass production of automobiles decreases  the need of horses for transportation</a:t>
            </a:r>
          </a:p>
          <a:p>
            <a:endParaRPr lang="en-US" sz="3600" dirty="0" smtClean="0">
              <a:solidFill>
                <a:schemeClr val="accent4">
                  <a:lumMod val="75000"/>
                </a:schemeClr>
              </a:solidFill>
            </a:endParaRPr>
          </a:p>
        </p:txBody>
      </p:sp>
      <p:cxnSp>
        <p:nvCxnSpPr>
          <p:cNvPr id="31" name="Straight Connector 30"/>
          <p:cNvCxnSpPr/>
          <p:nvPr/>
        </p:nvCxnSpPr>
        <p:spPr>
          <a:xfrm flipV="1">
            <a:off x="8305800" y="1828800"/>
            <a:ext cx="0" cy="1092577"/>
          </a:xfrm>
          <a:prstGeom prst="line">
            <a:avLst/>
          </a:prstGeom>
        </p:spPr>
        <p:style>
          <a:lnRef idx="3">
            <a:schemeClr val="accent4"/>
          </a:lnRef>
          <a:fillRef idx="0">
            <a:schemeClr val="accent4"/>
          </a:fillRef>
          <a:effectRef idx="2">
            <a:schemeClr val="accent4"/>
          </a:effectRef>
          <a:fontRef idx="minor">
            <a:schemeClr val="tx1"/>
          </a:fontRef>
        </p:style>
      </p:cxnSp>
      <p:sp>
        <p:nvSpPr>
          <p:cNvPr id="34" name="Content Placeholder 2"/>
          <p:cNvSpPr txBox="1">
            <a:spLocks/>
          </p:cNvSpPr>
          <p:nvPr/>
        </p:nvSpPr>
        <p:spPr>
          <a:xfrm rot="19921814">
            <a:off x="6425556" y="1192703"/>
            <a:ext cx="2802510" cy="1054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solidFill>
                  <a:schemeClr val="accent4">
                    <a:lumMod val="75000"/>
                  </a:schemeClr>
                </a:solidFill>
              </a:rPr>
              <a:t>Pets become </a:t>
            </a:r>
            <a:br>
              <a:rPr lang="en-US" sz="2400" dirty="0" smtClean="0">
                <a:solidFill>
                  <a:schemeClr val="accent4">
                    <a:lumMod val="75000"/>
                  </a:schemeClr>
                </a:solidFill>
              </a:rPr>
            </a:br>
            <a:r>
              <a:rPr lang="en-US" sz="2400" dirty="0" smtClean="0">
                <a:solidFill>
                  <a:schemeClr val="accent4">
                    <a:lumMod val="75000"/>
                  </a:schemeClr>
                </a:solidFill>
              </a:rPr>
              <a:t>family members</a:t>
            </a:r>
            <a:endParaRPr lang="en-US" sz="3600" dirty="0" smtClean="0">
              <a:solidFill>
                <a:schemeClr val="accent4">
                  <a:lumMod val="75000"/>
                </a:schemeClr>
              </a:solidFill>
            </a:endParaRPr>
          </a:p>
        </p:txBody>
      </p:sp>
      <p:pic>
        <p:nvPicPr>
          <p:cNvPr id="1027"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8216">
            <a:off x="309663" y="4162574"/>
            <a:ext cx="2626522" cy="178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39"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92861">
            <a:off x="299905" y="217946"/>
            <a:ext cx="1565773" cy="2159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029" name="Picture 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591521">
            <a:off x="1886510" y="422496"/>
            <a:ext cx="2647486" cy="17080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030" name="Picture 6">
            <a:hlinkClick r:id="rId10"/>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p:blipFill>
        <p:spPr bwMode="auto">
          <a:xfrm rot="20509773">
            <a:off x="4725925" y="-10117"/>
            <a:ext cx="219456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46" name="Picture 8">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927195">
            <a:off x="6758571" y="814552"/>
            <a:ext cx="2255594" cy="1504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36" name="TextBox 35"/>
          <p:cNvSpPr txBox="1"/>
          <p:nvPr/>
        </p:nvSpPr>
        <p:spPr>
          <a:xfrm>
            <a:off x="172910" y="6564868"/>
            <a:ext cx="3332290" cy="369332"/>
          </a:xfrm>
          <a:prstGeom prst="rect">
            <a:avLst/>
          </a:prstGeom>
          <a:noFill/>
        </p:spPr>
        <p:txBody>
          <a:bodyPr wrap="square" rtlCol="0">
            <a:spAutoFit/>
          </a:bodyPr>
          <a:lstStyle/>
          <a:p>
            <a:r>
              <a:rPr lang="en-US" b="1" i="1" dirty="0" smtClean="0">
                <a:solidFill>
                  <a:srgbClr val="7030A0"/>
                </a:solidFill>
              </a:rPr>
              <a:t>Click each picture to learn more!</a:t>
            </a:r>
            <a:endParaRPr lang="en-US" b="1" i="1" dirty="0">
              <a:solidFill>
                <a:srgbClr val="7030A0"/>
              </a:solidFill>
            </a:endParaRPr>
          </a:p>
        </p:txBody>
      </p:sp>
      <p:pic>
        <p:nvPicPr>
          <p:cNvPr id="1028" name="Picture 4">
            <a:hlinkClick r:id="rId15"/>
          </p:cNvPr>
          <p:cNvPicPr>
            <a:picLocks noChangeAspect="1" noChangeArrowheads="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378247">
            <a:off x="2870801" y="4235516"/>
            <a:ext cx="3199932" cy="1887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44" name="Picture 7">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644868">
            <a:off x="5689353" y="3602157"/>
            <a:ext cx="2853192" cy="19021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1700902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p:cTn id="21" dur="500" fill="hold"/>
                                        <p:tgtEl>
                                          <p:spTgt spid="1029"/>
                                        </p:tgtEl>
                                        <p:attrNameLst>
                                          <p:attrName>ppt_w</p:attrName>
                                        </p:attrNameLst>
                                      </p:cBhvr>
                                      <p:tavLst>
                                        <p:tav tm="0">
                                          <p:val>
                                            <p:fltVal val="0"/>
                                          </p:val>
                                        </p:tav>
                                        <p:tav tm="100000">
                                          <p:val>
                                            <p:strVal val="#ppt_w"/>
                                          </p:val>
                                        </p:tav>
                                      </p:tavLst>
                                    </p:anim>
                                    <p:anim calcmode="lin" valueType="num">
                                      <p:cBhvr>
                                        <p:cTn id="22" dur="500" fill="hold"/>
                                        <p:tgtEl>
                                          <p:spTgt spid="1029"/>
                                        </p:tgtEl>
                                        <p:attrNameLst>
                                          <p:attrName>ppt_h</p:attrName>
                                        </p:attrNameLst>
                                      </p:cBhvr>
                                      <p:tavLst>
                                        <p:tav tm="0">
                                          <p:val>
                                            <p:fltVal val="0"/>
                                          </p:val>
                                        </p:tav>
                                        <p:tav tm="100000">
                                          <p:val>
                                            <p:strVal val="#ppt_h"/>
                                          </p:val>
                                        </p:tav>
                                      </p:tavLst>
                                    </p:anim>
                                    <p:animEffect transition="in" filter="fade">
                                      <p:cBhvr>
                                        <p:cTn id="23" dur="500"/>
                                        <p:tgtEl>
                                          <p:spTgt spid="10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500" fill="hold"/>
                                        <p:tgtEl>
                                          <p:spTgt spid="1028"/>
                                        </p:tgtEl>
                                        <p:attrNameLst>
                                          <p:attrName>ppt_w</p:attrName>
                                        </p:attrNameLst>
                                      </p:cBhvr>
                                      <p:tavLst>
                                        <p:tav tm="0">
                                          <p:val>
                                            <p:fltVal val="0"/>
                                          </p:val>
                                        </p:tav>
                                        <p:tav tm="100000">
                                          <p:val>
                                            <p:strVal val="#ppt_w"/>
                                          </p:val>
                                        </p:tav>
                                      </p:tavLst>
                                    </p:anim>
                                    <p:anim calcmode="lin" valueType="num">
                                      <p:cBhvr>
                                        <p:cTn id="29" dur="500" fill="hold"/>
                                        <p:tgtEl>
                                          <p:spTgt spid="1028"/>
                                        </p:tgtEl>
                                        <p:attrNameLst>
                                          <p:attrName>ppt_h</p:attrName>
                                        </p:attrNameLst>
                                      </p:cBhvr>
                                      <p:tavLst>
                                        <p:tav tm="0">
                                          <p:val>
                                            <p:fltVal val="0"/>
                                          </p:val>
                                        </p:tav>
                                        <p:tav tm="100000">
                                          <p:val>
                                            <p:strVal val="#ppt_h"/>
                                          </p:val>
                                        </p:tav>
                                      </p:tavLst>
                                    </p:anim>
                                    <p:animEffect transition="in" filter="fade">
                                      <p:cBhvr>
                                        <p:cTn id="30" dur="5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p:cTn id="35" dur="500" fill="hold"/>
                                        <p:tgtEl>
                                          <p:spTgt spid="1030"/>
                                        </p:tgtEl>
                                        <p:attrNameLst>
                                          <p:attrName>ppt_w</p:attrName>
                                        </p:attrNameLst>
                                      </p:cBhvr>
                                      <p:tavLst>
                                        <p:tav tm="0">
                                          <p:val>
                                            <p:fltVal val="0"/>
                                          </p:val>
                                        </p:tav>
                                        <p:tav tm="100000">
                                          <p:val>
                                            <p:strVal val="#ppt_w"/>
                                          </p:val>
                                        </p:tav>
                                      </p:tavLst>
                                    </p:anim>
                                    <p:anim calcmode="lin" valueType="num">
                                      <p:cBhvr>
                                        <p:cTn id="36" dur="500" fill="hold"/>
                                        <p:tgtEl>
                                          <p:spTgt spid="1030"/>
                                        </p:tgtEl>
                                        <p:attrNameLst>
                                          <p:attrName>ppt_h</p:attrName>
                                        </p:attrNameLst>
                                      </p:cBhvr>
                                      <p:tavLst>
                                        <p:tav tm="0">
                                          <p:val>
                                            <p:fltVal val="0"/>
                                          </p:val>
                                        </p:tav>
                                        <p:tav tm="100000">
                                          <p:val>
                                            <p:strVal val="#ppt_h"/>
                                          </p:val>
                                        </p:tav>
                                      </p:tavLst>
                                    </p:anim>
                                    <p:animEffect transition="in" filter="fade">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5" name="Content Placeholder 4"/>
          <p:cNvSpPr>
            <a:spLocks noGrp="1"/>
          </p:cNvSpPr>
          <p:nvPr>
            <p:ph idx="1"/>
          </p:nvPr>
        </p:nvSpPr>
        <p:spPr>
          <a:xfrm>
            <a:off x="461291" y="1066800"/>
            <a:ext cx="8229600" cy="5638800"/>
          </a:xfrm>
        </p:spPr>
        <p:txBody>
          <a:bodyPr>
            <a:normAutofit/>
          </a:bodyPr>
          <a:lstStyle/>
          <a:p>
            <a:pPr marL="0" indent="0" algn="r">
              <a:buNone/>
            </a:pPr>
            <a:r>
              <a:rPr lang="en-US" b="1" dirty="0" smtClean="0">
                <a:solidFill>
                  <a:schemeClr val="accent4">
                    <a:lumMod val="75000"/>
                  </a:schemeClr>
                </a:solidFill>
              </a:rPr>
              <a:t>The United States have become more urban over the years and no longer rely on animals for the same reasons.</a:t>
            </a:r>
            <a:br>
              <a:rPr lang="en-US" b="1" dirty="0" smtClean="0">
                <a:solidFill>
                  <a:schemeClr val="accent4">
                    <a:lumMod val="75000"/>
                  </a:schemeClr>
                </a:solidFill>
              </a:rPr>
            </a:br>
            <a:endParaRPr lang="en-US" b="1" dirty="0">
              <a:solidFill>
                <a:schemeClr val="accent4">
                  <a:lumMod val="75000"/>
                </a:schemeClr>
              </a:solidFill>
            </a:endParaRPr>
          </a:p>
          <a:p>
            <a:pPr marL="0" indent="0">
              <a:buNone/>
            </a:pPr>
            <a:r>
              <a:rPr lang="en-US" dirty="0" smtClean="0">
                <a:solidFill>
                  <a:schemeClr val="accent4">
                    <a:lumMod val="75000"/>
                  </a:schemeClr>
                </a:solidFill>
              </a:rPr>
              <a:t>People share new relationships with animals:</a:t>
            </a:r>
          </a:p>
          <a:p>
            <a:r>
              <a:rPr lang="en-US" dirty="0" smtClean="0">
                <a:solidFill>
                  <a:schemeClr val="accent4">
                    <a:lumMod val="75000"/>
                  </a:schemeClr>
                </a:solidFill>
              </a:rPr>
              <a:t>Companion Pets</a:t>
            </a:r>
          </a:p>
          <a:p>
            <a:r>
              <a:rPr lang="en-US" dirty="0" smtClean="0">
                <a:solidFill>
                  <a:schemeClr val="accent4">
                    <a:lumMod val="75000"/>
                  </a:schemeClr>
                </a:solidFill>
              </a:rPr>
              <a:t>Pleasure riding horses</a:t>
            </a:r>
          </a:p>
          <a:p>
            <a:r>
              <a:rPr lang="en-US" dirty="0" smtClean="0">
                <a:solidFill>
                  <a:schemeClr val="accent4">
                    <a:lumMod val="75000"/>
                  </a:schemeClr>
                </a:solidFill>
              </a:rPr>
              <a:t>Guide dogs</a:t>
            </a:r>
          </a:p>
          <a:p>
            <a:r>
              <a:rPr lang="en-US" dirty="0" smtClean="0">
                <a:solidFill>
                  <a:schemeClr val="accent4">
                    <a:lumMod val="75000"/>
                  </a:schemeClr>
                </a:solidFill>
              </a:rPr>
              <a:t>Law enforcement dogs</a:t>
            </a:r>
          </a:p>
          <a:p>
            <a:endParaRPr lang="en-US" dirty="0">
              <a:solidFill>
                <a:schemeClr val="accent4">
                  <a:lumMod val="75000"/>
                </a:schemeClr>
              </a:solidFill>
            </a:endParaRPr>
          </a:p>
          <a:p>
            <a:pPr marL="0" indent="0">
              <a:buNone/>
            </a:pPr>
            <a:endParaRPr lang="en-US" dirty="0" smtClean="0">
              <a:solidFill>
                <a:schemeClr val="accent4">
                  <a:lumMod val="75000"/>
                </a:schemeClr>
              </a:solidFill>
            </a:endParaRPr>
          </a:p>
          <a:p>
            <a:endParaRPr lang="en-US" dirty="0" smtClean="0">
              <a:solidFill>
                <a:schemeClr val="accent4">
                  <a:lumMod val="75000"/>
                </a:schemeClr>
              </a:solidFill>
            </a:endParaRPr>
          </a:p>
          <a:p>
            <a:pPr algn="r"/>
            <a:endParaRPr lang="en-US" dirty="0" smtClean="0">
              <a:solidFill>
                <a:schemeClr val="accent4">
                  <a:lumMod val="75000"/>
                </a:schemeClr>
              </a:solidFill>
            </a:endParaRPr>
          </a:p>
          <a:p>
            <a:endParaRPr lang="en-US" dirty="0">
              <a:solidFill>
                <a:schemeClr val="accent4">
                  <a:lumMod val="75000"/>
                </a:schemeClr>
              </a:solidFill>
            </a:endParaRPr>
          </a:p>
          <a:p>
            <a:pPr marL="0" indent="0">
              <a:buNone/>
            </a:pPr>
            <a:endParaRPr lang="en-US" dirty="0">
              <a:solidFill>
                <a:schemeClr val="accent4">
                  <a:lumMod val="75000"/>
                </a:schemeClr>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528" y="3962400"/>
            <a:ext cx="3461871" cy="2492547"/>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1550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2286000"/>
            <a:ext cx="8534400" cy="4572000"/>
          </a:xfrm>
        </p:spPr>
        <p:txBody>
          <a:bodyPr>
            <a:normAutofit/>
          </a:bodyPr>
          <a:lstStyle/>
          <a:p>
            <a:pPr marL="0" indent="0" algn="ctr">
              <a:buNone/>
            </a:pPr>
            <a:r>
              <a:rPr lang="en-US" sz="4400" i="1" dirty="0" smtClean="0">
                <a:solidFill>
                  <a:srgbClr val="7030A0"/>
                </a:solidFill>
              </a:rPr>
              <a:t>Can you think of any other </a:t>
            </a:r>
            <a:br>
              <a:rPr lang="en-US" sz="4400" i="1" dirty="0" smtClean="0">
                <a:solidFill>
                  <a:srgbClr val="7030A0"/>
                </a:solidFill>
              </a:rPr>
            </a:br>
            <a:r>
              <a:rPr lang="en-US" sz="4400" i="1" dirty="0" smtClean="0">
                <a:solidFill>
                  <a:srgbClr val="7030A0"/>
                </a:solidFill>
              </a:rPr>
              <a:t>human-animal relationships?</a:t>
            </a:r>
            <a:endParaRPr lang="en-US" sz="4400" i="1" dirty="0">
              <a:solidFill>
                <a:srgbClr val="7030A0"/>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sp>
        <p:nvSpPr>
          <p:cNvPr id="7" name="Title 1"/>
          <p:cNvSpPr txBox="1">
            <a:spLocks/>
          </p:cNvSpPr>
          <p:nvPr/>
        </p:nvSpPr>
        <p:spPr>
          <a:xfrm>
            <a:off x="457200" y="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4">
                    <a:lumMod val="75000"/>
                  </a:schemeClr>
                </a:solidFill>
              </a:rPr>
              <a:t>Importance of animals in society</a:t>
            </a:r>
            <a:endParaRPr lang="en-US" dirty="0">
              <a:solidFill>
                <a:schemeClr val="accent4">
                  <a:lumMod val="75000"/>
                </a:schemeClr>
              </a:solidFill>
            </a:endParaRPr>
          </a:p>
        </p:txBody>
      </p:sp>
    </p:spTree>
    <p:extLst>
      <p:ext uri="{BB962C8B-B14F-4D97-AF65-F5344CB8AC3E}">
        <p14:creationId xmlns:p14="http://schemas.microsoft.com/office/powerpoint/2010/main" val="3727657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t.pinellas.k12.fl.us/Teachers5/shruml/images/82AE8EEED352494EB9211DC3C98CE202.gif"/>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004730" y="4685238"/>
            <a:ext cx="2139270" cy="2172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990600"/>
          </a:xfrm>
        </p:spPr>
        <p:txBody>
          <a:bodyPr/>
          <a:lstStyle/>
          <a:p>
            <a:r>
              <a:rPr lang="en-US" dirty="0" smtClean="0">
                <a:solidFill>
                  <a:schemeClr val="accent4">
                    <a:lumMod val="75000"/>
                  </a:schemeClr>
                </a:solidFill>
              </a:rPr>
              <a:t>Importance of animals in society</a:t>
            </a:r>
            <a:endParaRPr lang="en-US" dirty="0">
              <a:solidFill>
                <a:schemeClr val="accent4">
                  <a:lumMod val="75000"/>
                </a:schemeClr>
              </a:solidFill>
            </a:endParaRPr>
          </a:p>
        </p:txBody>
      </p:sp>
      <p:sp>
        <p:nvSpPr>
          <p:cNvPr id="6" name="Rectangle 5"/>
          <p:cNvSpPr/>
          <p:nvPr/>
        </p:nvSpPr>
        <p:spPr>
          <a:xfrm>
            <a:off x="0" y="0"/>
            <a:ext cx="228600" cy="6858000"/>
          </a:xfrm>
          <a:prstGeom prst="rect">
            <a:avLst/>
          </a:prstGeom>
          <a:gradFill flip="none" rotWithShape="1">
            <a:gsLst>
              <a:gs pos="100000">
                <a:schemeClr val="accent4">
                  <a:lumMod val="50000"/>
                </a:schemeClr>
              </a:gs>
              <a:gs pos="0">
                <a:srgbClr val="7030A0"/>
              </a:gs>
            </a:gsLst>
            <a:lin ang="54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rgbClr val="ACACAC">
                      <a:lumMod val="0"/>
                      <a:lumOff val="100000"/>
                    </a:srgbClr>
                  </a:gs>
                  <a:gs pos="22000">
                    <a:srgbClr val="47052B"/>
                  </a:gs>
                </a:gsLst>
                <a:lin ang="5400000" scaled="1"/>
                <a:tileRect/>
              </a:gradFill>
            </a:endParaRPr>
          </a:p>
        </p:txBody>
      </p:sp>
      <p:pic>
        <p:nvPicPr>
          <p:cNvPr id="1026" name="Picture 2" descr="http://wemakepetshappy.com/wp-content/uploads/2012/09/092412-Guide-Dog-Mon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68680"/>
            <a:ext cx="8662737" cy="576072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24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731</Words>
  <Application>Microsoft Office PowerPoint</Application>
  <PresentationFormat>On-screen Show (4:3)</PresentationFormat>
  <Paragraphs>168</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Human-Animal Bond</vt:lpstr>
      <vt:lpstr>PowerPoint Presentation</vt:lpstr>
      <vt:lpstr>What is The Human-Animal Bond?</vt:lpstr>
      <vt:lpstr>What is The Human-Animal Bond?</vt:lpstr>
      <vt:lpstr>Importance of animals in society</vt:lpstr>
      <vt:lpstr>PowerPoint Presentation</vt:lpstr>
      <vt:lpstr>Importance of animals in society</vt:lpstr>
      <vt:lpstr>PowerPoint Presentation</vt:lpstr>
      <vt:lpstr>Importance of animals in society</vt:lpstr>
      <vt:lpstr>Importance of animals in society</vt:lpstr>
      <vt:lpstr>Importance of animals in society</vt:lpstr>
      <vt:lpstr>Importance of animals in society</vt:lpstr>
      <vt:lpstr>Importance of animals in society</vt:lpstr>
      <vt:lpstr>Importance of animals in society</vt:lpstr>
      <vt:lpstr>Importance of animals in society</vt:lpstr>
      <vt:lpstr>Interactions with Animals</vt:lpstr>
      <vt:lpstr>Interactions with Animals</vt:lpstr>
      <vt:lpstr>Interactions with Clients</vt:lpstr>
      <vt:lpstr>Interactions with Clients</vt:lpstr>
      <vt:lpstr>Animal Welfare and Animal Rights</vt:lpstr>
      <vt:lpstr>Animal Welfare and Animal Rights</vt:lpstr>
      <vt:lpstr>Are all policies and procedures guided by state regulation?</vt:lpstr>
      <vt:lpstr>Ethics in Veterinary Medicine</vt:lpstr>
      <vt:lpstr>What are Ethics?</vt:lpstr>
      <vt:lpstr>Important Principles of Veterinary Medical Ethics</vt:lpstr>
      <vt:lpstr>TEKS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Human-Animal Bond</dc:title>
  <dc:creator>Ljlab</dc:creator>
  <cp:lastModifiedBy>Lab, L Johnson's</cp:lastModifiedBy>
  <cp:revision>73</cp:revision>
  <dcterms:created xsi:type="dcterms:W3CDTF">2013-07-30T19:26:43Z</dcterms:created>
  <dcterms:modified xsi:type="dcterms:W3CDTF">2013-10-18T16:28:50Z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1237585</vt:lpwstr>
  </property>
  <property fmtid="{D5CDD505-2E9C-101B-9397-08002B2CF9AE}" pid="3" name="NXPowerLiteSettings">
    <vt:lpwstr>F6000400038000</vt:lpwstr>
  </property>
  <property fmtid="{D5CDD505-2E9C-101B-9397-08002B2CF9AE}" pid="4" name="NXPowerLiteVersion">
    <vt:lpwstr>D4.3.1</vt:lpwstr>
  </property>
</Properties>
</file>