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76" r:id="rId3"/>
    <p:sldId id="257" r:id="rId4"/>
    <p:sldId id="275" r:id="rId5"/>
    <p:sldId id="258" r:id="rId6"/>
    <p:sldId id="267" r:id="rId7"/>
    <p:sldId id="272" r:id="rId8"/>
    <p:sldId id="278" r:id="rId9"/>
    <p:sldId id="277" r:id="rId10"/>
    <p:sldId id="262" r:id="rId11"/>
    <p:sldId id="261" r:id="rId12"/>
    <p:sldId id="271" r:id="rId13"/>
    <p:sldId id="263" r:id="rId14"/>
    <p:sldId id="264" r:id="rId15"/>
    <p:sldId id="270" r:id="rId16"/>
    <p:sldId id="279" r:id="rId17"/>
    <p:sldId id="280" r:id="rId18"/>
    <p:sldId id="284" r:id="rId19"/>
    <p:sldId id="282" r:id="rId20"/>
    <p:sldId id="283" r:id="rId21"/>
    <p:sldId id="273" r:id="rId22"/>
    <p:sldId id="259" r:id="rId23"/>
    <p:sldId id="260" r:id="rId24"/>
    <p:sldId id="269" r:id="rId25"/>
    <p:sldId id="268" r:id="rId26"/>
    <p:sldId id="266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4" autoAdjust="0"/>
    <p:restoredTop sz="83790" autoAdjust="0"/>
  </p:normalViewPr>
  <p:slideViewPr>
    <p:cSldViewPr snapToGrid="0">
      <p:cViewPr varScale="1">
        <p:scale>
          <a:sx n="77" d="100"/>
          <a:sy n="77" d="100"/>
        </p:scale>
        <p:origin x="648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73952EF-6E63-4AEA-82DF-4E4CA0A60093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9E59591-FFE0-4A79-982E-8FEAB461A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39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1900 Galveston</a:t>
            </a:r>
            <a:r>
              <a:rPr lang="en-US" baseline="0" dirty="0" smtClean="0"/>
              <a:t> Hurricane is the deadliest in US history – between 8,000 and 12,000 died in this hurricane; </a:t>
            </a:r>
            <a:r>
              <a:rPr lang="en-US" dirty="0" smtClean="0"/>
              <a:t>the south, east and west sides of the city were destroyed as far as  five blocks inland by a storm surge up to 15 feet high. An estimated 3,500 homes and buildings were destroyed.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59591-FFE0-4A79-982E-8FEAB461A7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57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Similarities: strong winds, rain, thunder, lightning</a:t>
            </a:r>
            <a:r>
              <a:rPr lang="en-US" baseline="0" dirty="0" smtClean="0"/>
              <a:t>, tornadoes, dense clouds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Storm: interaction of cold and warm air masses in the atmosphere, occur in every region of the world, any season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Hurricane: rotating, low pressure system; winds of 74 mph or more, develops over warm, tropical waters, occur June through November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baseline="0" dirty="0" smtClean="0"/>
              <a:t>Students may not know many similarities and differences at this point; be sure to return to this chart at the conclusion of the lesson.</a:t>
            </a: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59591-FFE0-4A79-982E-8FEAB461A7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08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59591-FFE0-4A79-982E-8FEAB461A7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69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59591-FFE0-4A79-982E-8FEAB461A7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84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59591-FFE0-4A79-982E-8FEAB461A7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79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1979 a six year rotating list of Atlantic storm names was adopted 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Storm names are used to facilitate geographic referencing, for warning services, for legal issues, and to reduce confusion when two or more tropical cyclones occur at the same time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Through a vote of the World Meteorological Organization Region IV Subcommittee, Atlantic cyclone names are retired usually when hurricanes result in substantial damage or death or for other special circumstances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59591-FFE0-4A79-982E-8FEAB461A7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14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will allow people at the National Hurricane center to interpret data that is collected to gage the strength of the storm and its path</a:t>
            </a:r>
          </a:p>
          <a:p>
            <a:r>
              <a:rPr lang="en-US" dirty="0" smtClean="0"/>
              <a:t>The Hurricane Center will then keep close watch on the storm to predict where it will hit land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Great tracking activities: http://www.enchantedlearning.com/subjects/weather/hurricane/tracking.shtml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59591-FFE0-4A79-982E-8FEAB461A7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59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Dune erosion shown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59591-FFE0-4A79-982E-8FEAB461A7D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62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Marsh erosion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59591-FFE0-4A79-982E-8FEAB461A7D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98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93FC9605-8C56-43C5-8956-EF0F9593BDC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7B9E8490-554E-4CF1-A023-0F867D48E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24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9605-8C56-43C5-8956-EF0F9593BDC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8490-554E-4CF1-A023-0F867D48E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16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9605-8C56-43C5-8956-EF0F9593BDC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8490-554E-4CF1-A023-0F867D48E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55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9605-8C56-43C5-8956-EF0F9593BDC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8490-554E-4CF1-A023-0F867D48E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07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9605-8C56-43C5-8956-EF0F9593BDC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8490-554E-4CF1-A023-0F867D48E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9605-8C56-43C5-8956-EF0F9593BDC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8490-554E-4CF1-A023-0F867D48E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06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9605-8C56-43C5-8956-EF0F9593BDC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8490-554E-4CF1-A023-0F867D48E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59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9605-8C56-43C5-8956-EF0F9593BDC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8490-554E-4CF1-A023-0F867D48E3E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53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9605-8C56-43C5-8956-EF0F9593BDC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8490-554E-4CF1-A023-0F867D48E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75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9605-8C56-43C5-8956-EF0F9593BDC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8490-554E-4CF1-A023-0F867D48E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9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9605-8C56-43C5-8956-EF0F9593BDC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8490-554E-4CF1-A023-0F867D48E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3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9605-8C56-43C5-8956-EF0F9593BDC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8490-554E-4CF1-A023-0F867D48E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42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9605-8C56-43C5-8956-EF0F9593BDC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8490-554E-4CF1-A023-0F867D48E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59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9605-8C56-43C5-8956-EF0F9593BDC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8490-554E-4CF1-A023-0F867D48E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9605-8C56-43C5-8956-EF0F9593BDC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8490-554E-4CF1-A023-0F867D48E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46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9605-8C56-43C5-8956-EF0F9593BDC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8490-554E-4CF1-A023-0F867D48E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9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C9605-8C56-43C5-8956-EF0F9593BDC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8490-554E-4CF1-A023-0F867D48E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97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3FC9605-8C56-43C5-8956-EF0F9593BDC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B9E8490-554E-4CF1-A023-0F867D48E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822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Mvydih9rl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DFK40UMotc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UveZWKyeyw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9VpwmtnOZc" TargetMode="External"/><Relationship Id="rId2" Type="http://schemas.openxmlformats.org/officeDocument/2006/relationships/hyperlink" Target="https://www.youtube.com/watch?v=zP4rgvu4xDE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.noaa.gov/stories_tales/cline2.html" TargetMode="External"/><Relationship Id="rId7" Type="http://schemas.openxmlformats.org/officeDocument/2006/relationships/hyperlink" Target="http://www.usc.edu/org/cosee-west/March06Resources/Activities/Weather_Classroom_Hurricane_Teacher_Guide.pdf" TargetMode="External"/><Relationship Id="rId2" Type="http://schemas.openxmlformats.org/officeDocument/2006/relationships/hyperlink" Target="http://www.hurricane.com/what-is-a-hurricane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acts.randomhistory.com/hurricane-facts.html" TargetMode="External"/><Relationship Id="rId5" Type="http://schemas.openxmlformats.org/officeDocument/2006/relationships/hyperlink" Target="http://earthobservatory.nasa.gov/Features/Hurricanes/hurricanes_2.php" TargetMode="External"/><Relationship Id="rId4" Type="http://schemas.openxmlformats.org/officeDocument/2006/relationships/hyperlink" Target="http://environment.nationalgeographic.com/environment/natural-disasters/hurricane-profile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youtu.be/qkzbbRPK2k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2780" y="3192935"/>
            <a:ext cx="7197726" cy="2421464"/>
          </a:xfrm>
        </p:spPr>
        <p:txBody>
          <a:bodyPr>
            <a:normAutofit/>
          </a:bodyPr>
          <a:lstStyle/>
          <a:p>
            <a:r>
              <a:rPr lang="en-US" sz="9600" dirty="0" smtClean="0"/>
              <a:t>Hurricanes</a:t>
            </a:r>
            <a:endParaRPr lang="en-US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2780" y="5785934"/>
            <a:ext cx="7197726" cy="140546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Engines of destruction 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47636" y="6488668"/>
            <a:ext cx="97964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http://dave.isom.us/wp-content/uploads/2012/01/Hurricane_Wilma_200510212015.jpg</a:t>
            </a:r>
            <a:endParaRPr lang="en-US" sz="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6" y="205463"/>
            <a:ext cx="6327294" cy="395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5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7" y="80297"/>
            <a:ext cx="10131425" cy="1456267"/>
          </a:xfrm>
        </p:spPr>
        <p:txBody>
          <a:bodyPr/>
          <a:lstStyle/>
          <a:p>
            <a:r>
              <a:rPr lang="en-US" dirty="0" smtClean="0"/>
              <a:t>Classifying hurricanes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75" y="1379621"/>
            <a:ext cx="5551486" cy="5478379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Saffir</a:t>
            </a:r>
            <a:r>
              <a:rPr lang="en-US" sz="2800" dirty="0" smtClean="0"/>
              <a:t>- Simpson Scale </a:t>
            </a:r>
          </a:p>
          <a:p>
            <a:r>
              <a:rPr lang="en-US" sz="2800" dirty="0" smtClean="0"/>
              <a:t>Category </a:t>
            </a:r>
            <a:r>
              <a:rPr lang="en-US" sz="2800" dirty="0"/>
              <a:t>1 -- Winds 74-95 mph </a:t>
            </a:r>
          </a:p>
          <a:p>
            <a:r>
              <a:rPr lang="en-US" sz="2800" dirty="0"/>
              <a:t>Category 2 -- Winds 96-110 mph </a:t>
            </a:r>
          </a:p>
          <a:p>
            <a:r>
              <a:rPr lang="en-US" sz="2800" dirty="0"/>
              <a:t>Category 3 -- Winds 111-130 mph </a:t>
            </a:r>
          </a:p>
          <a:p>
            <a:r>
              <a:rPr lang="en-US" sz="2800" dirty="0"/>
              <a:t>Category 4 -- Winds 131-155 mph </a:t>
            </a:r>
          </a:p>
          <a:p>
            <a:r>
              <a:rPr lang="en-US" sz="2800" dirty="0"/>
              <a:t>Category 5 -- Winds over 155 </a:t>
            </a:r>
            <a:r>
              <a:rPr lang="en-US" sz="2800" dirty="0" smtClean="0"/>
              <a:t>mph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9477795" y="6437047"/>
            <a:ext cx="271420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http://krisinternal.cordillera.tv/hurricane/hurricanescale.jpg</a:t>
            </a:r>
            <a:endParaRPr lang="en-US" sz="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414" y="694945"/>
            <a:ext cx="6651379" cy="534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7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60" y="-165708"/>
            <a:ext cx="10131425" cy="1456267"/>
          </a:xfrm>
        </p:spPr>
        <p:txBody>
          <a:bodyPr/>
          <a:lstStyle/>
          <a:p>
            <a:r>
              <a:rPr lang="en-US" dirty="0" smtClean="0"/>
              <a:t>Naming Hurricanes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761" y="890337"/>
            <a:ext cx="6226208" cy="54854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Why name hurricanes?</a:t>
            </a:r>
          </a:p>
          <a:p>
            <a:pPr lvl="1"/>
            <a:r>
              <a:rPr lang="en-US" sz="2800" dirty="0" smtClean="0"/>
              <a:t>May </a:t>
            </a:r>
            <a:r>
              <a:rPr lang="en-US" sz="2800" dirty="0"/>
              <a:t>last for a week or </a:t>
            </a:r>
            <a:r>
              <a:rPr lang="en-US" sz="2800" dirty="0" smtClean="0"/>
              <a:t>more</a:t>
            </a:r>
          </a:p>
          <a:p>
            <a:pPr lvl="1"/>
            <a:r>
              <a:rPr lang="en-US" sz="2800" dirty="0" smtClean="0"/>
              <a:t>More </a:t>
            </a:r>
            <a:r>
              <a:rPr lang="en-US" sz="2800" dirty="0"/>
              <a:t>than one storm at a </a:t>
            </a:r>
            <a:r>
              <a:rPr lang="en-US" sz="2800" dirty="0" smtClean="0"/>
              <a:t>time</a:t>
            </a:r>
          </a:p>
          <a:p>
            <a:pPr lvl="1"/>
            <a:r>
              <a:rPr lang="en-US" sz="2800" dirty="0" smtClean="0"/>
              <a:t>Prevents confusion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he </a:t>
            </a:r>
            <a:r>
              <a:rPr lang="en-US" sz="2800" dirty="0"/>
              <a:t>first tropical storm of the season is given a name that starts with A, the second </a:t>
            </a:r>
            <a:r>
              <a:rPr lang="en-US" sz="2800" dirty="0" smtClean="0"/>
              <a:t>with </a:t>
            </a:r>
            <a:r>
              <a:rPr lang="en-US" sz="2800" dirty="0"/>
              <a:t>a B, and so </a:t>
            </a:r>
            <a:r>
              <a:rPr lang="en-US" sz="2800" dirty="0" smtClean="0"/>
              <a:t>on</a:t>
            </a:r>
          </a:p>
          <a:p>
            <a:r>
              <a:rPr lang="en-US" sz="2800" dirty="0" smtClean="0"/>
              <a:t>Women's </a:t>
            </a:r>
            <a:r>
              <a:rPr lang="en-US" sz="2800" dirty="0"/>
              <a:t>and men's names are </a:t>
            </a:r>
            <a:r>
              <a:rPr lang="en-US" sz="2800" dirty="0" smtClean="0"/>
              <a:t>alternated </a:t>
            </a:r>
          </a:p>
        </p:txBody>
      </p:sp>
      <p:sp>
        <p:nvSpPr>
          <p:cNvPr id="4" name="Rectangle 3"/>
          <p:cNvSpPr/>
          <p:nvPr/>
        </p:nvSpPr>
        <p:spPr>
          <a:xfrm>
            <a:off x="7772399" y="6571134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 smtClean="0"/>
              <a:t>http://blogs.cdc.gov/publichealthmatters/files/2012/06/Atlantic-Hurricane-Names.jpg</a:t>
            </a:r>
            <a:endParaRPr lang="en-US" sz="9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969" y="890337"/>
            <a:ext cx="5298422" cy="516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8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23" y="147910"/>
            <a:ext cx="10131425" cy="1079312"/>
          </a:xfrm>
        </p:spPr>
        <p:txBody>
          <a:bodyPr/>
          <a:lstStyle/>
          <a:p>
            <a:r>
              <a:rPr lang="en-US" dirty="0" smtClean="0"/>
              <a:t>Tracking a hurricane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1" y="1143000"/>
            <a:ext cx="5325739" cy="59721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Planes able to handle high winds and rain fly into the eye </a:t>
            </a:r>
          </a:p>
          <a:p>
            <a:r>
              <a:rPr lang="en-US" sz="2800" dirty="0" smtClean="0"/>
              <a:t>A GPS locator (</a:t>
            </a:r>
            <a:r>
              <a:rPr lang="en-US" sz="2800" dirty="0" err="1" smtClean="0"/>
              <a:t>dropsonde</a:t>
            </a:r>
            <a:r>
              <a:rPr lang="en-US" sz="2800" dirty="0" smtClean="0"/>
              <a:t>) and tracking equipment is dropped into the eye </a:t>
            </a:r>
          </a:p>
          <a:p>
            <a:r>
              <a:rPr lang="en-US" sz="2800" dirty="0" smtClean="0"/>
              <a:t>Wind speed, pressure, and location are recorded</a:t>
            </a:r>
          </a:p>
          <a:p>
            <a:r>
              <a:rPr lang="en-US" sz="2800" dirty="0" smtClean="0"/>
              <a:t>Hurricane location is </a:t>
            </a:r>
            <a:r>
              <a:rPr lang="en-US" sz="2800" dirty="0"/>
              <a:t>easily </a:t>
            </a:r>
            <a:r>
              <a:rPr lang="en-US" sz="2800" dirty="0" smtClean="0"/>
              <a:t>tracked, </a:t>
            </a:r>
            <a:r>
              <a:rPr lang="en-US" sz="2800" dirty="0"/>
              <a:t>but the direction, speed, and intensity </a:t>
            </a:r>
            <a:r>
              <a:rPr lang="en-US" sz="2800" dirty="0" smtClean="0"/>
              <a:t>can </a:t>
            </a:r>
            <a:r>
              <a:rPr lang="en-US" sz="2800" dirty="0"/>
              <a:t>change quickly.</a:t>
            </a:r>
            <a:endParaRPr lang="en-US" sz="2800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19999" y="649015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http://earthobservatory.nasa.gov/Features/camex4/Images/dropsonde2.gif</a:t>
            </a:r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095" y="79831"/>
            <a:ext cx="6653066" cy="6710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90039" y="79831"/>
            <a:ext cx="299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Click the Picture for a Video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6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6766" y="-78140"/>
            <a:ext cx="10131425" cy="1456267"/>
          </a:xfrm>
        </p:spPr>
        <p:txBody>
          <a:bodyPr/>
          <a:lstStyle/>
          <a:p>
            <a:r>
              <a:rPr lang="en-US" dirty="0"/>
              <a:t>Signs of an approaching Hurricane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8127"/>
            <a:ext cx="6388274" cy="5273194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/>
              <a:t>36 Hours Before Landfall</a:t>
            </a:r>
          </a:p>
          <a:p>
            <a:pPr lvl="1"/>
            <a:r>
              <a:rPr lang="en-US" sz="2800" dirty="0"/>
              <a:t>F</a:t>
            </a:r>
            <a:r>
              <a:rPr lang="en-US" sz="2800" dirty="0" smtClean="0"/>
              <a:t>irst </a:t>
            </a:r>
            <a:r>
              <a:rPr lang="en-US" sz="2800" dirty="0"/>
              <a:t>signs of the storm </a:t>
            </a:r>
            <a:endParaRPr lang="en-US" sz="2800" dirty="0" smtClean="0"/>
          </a:p>
          <a:p>
            <a:pPr lvl="1"/>
            <a:r>
              <a:rPr lang="en-US" sz="2800" dirty="0" smtClean="0"/>
              <a:t>Pressure falls, breezy, swells 10 </a:t>
            </a:r>
            <a:r>
              <a:rPr lang="en-US" sz="2800" dirty="0"/>
              <a:t>to 15 feet </a:t>
            </a:r>
            <a:r>
              <a:rPr lang="en-US" sz="2800" dirty="0" smtClean="0"/>
              <a:t>high </a:t>
            </a:r>
          </a:p>
          <a:p>
            <a:pPr lvl="1"/>
            <a:r>
              <a:rPr lang="en-US" sz="2800" dirty="0"/>
              <a:t>W</a:t>
            </a:r>
            <a:r>
              <a:rPr lang="en-US" sz="2800" dirty="0" smtClean="0"/>
              <a:t>hite </a:t>
            </a:r>
            <a:r>
              <a:rPr lang="en-US" sz="2800" dirty="0"/>
              <a:t>cirrus clouds </a:t>
            </a:r>
            <a:r>
              <a:rPr lang="en-US" sz="2800" dirty="0" smtClean="0"/>
              <a:t>visible</a:t>
            </a:r>
          </a:p>
          <a:p>
            <a:pPr lvl="1"/>
            <a:r>
              <a:rPr lang="en-US" sz="2800" dirty="0" smtClean="0"/>
              <a:t>Hurricane </a:t>
            </a:r>
            <a:r>
              <a:rPr lang="en-US" sz="2800" dirty="0"/>
              <a:t>warning </a:t>
            </a:r>
            <a:r>
              <a:rPr lang="en-US" sz="2800" dirty="0" smtClean="0"/>
              <a:t>issued </a:t>
            </a:r>
          </a:p>
          <a:p>
            <a:r>
              <a:rPr lang="en-US" sz="2800" b="1" dirty="0" smtClean="0"/>
              <a:t>24 </a:t>
            </a:r>
            <a:r>
              <a:rPr lang="en-US" sz="2800" b="1" dirty="0"/>
              <a:t>Hours Before Landfall</a:t>
            </a:r>
          </a:p>
          <a:p>
            <a:pPr lvl="1"/>
            <a:r>
              <a:rPr lang="en-US" sz="2800" dirty="0" smtClean="0"/>
              <a:t>Overcast </a:t>
            </a:r>
          </a:p>
          <a:p>
            <a:pPr lvl="1"/>
            <a:r>
              <a:rPr lang="en-US" sz="2800" dirty="0" smtClean="0"/>
              <a:t>High </a:t>
            </a:r>
            <a:r>
              <a:rPr lang="en-US" sz="2800" dirty="0"/>
              <a:t>winds </a:t>
            </a:r>
            <a:r>
              <a:rPr lang="en-US" sz="2800" dirty="0" smtClean="0"/>
              <a:t>(35 mph) rough</a:t>
            </a:r>
            <a:r>
              <a:rPr lang="en-US" sz="2800" dirty="0"/>
              <a:t>, choppy </a:t>
            </a:r>
            <a:r>
              <a:rPr lang="en-US" sz="2800" dirty="0" smtClean="0"/>
              <a:t>seas</a:t>
            </a:r>
          </a:p>
          <a:p>
            <a:pPr lvl="1"/>
            <a:r>
              <a:rPr lang="en-US" sz="2800" dirty="0" smtClean="0"/>
              <a:t>Final </a:t>
            </a:r>
            <a:r>
              <a:rPr lang="en-US" sz="2800" dirty="0"/>
              <a:t>storm </a:t>
            </a:r>
            <a:r>
              <a:rPr lang="en-US" sz="2800" dirty="0" smtClean="0"/>
              <a:t>preparations for individuals not evacuating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102" y="1378127"/>
            <a:ext cx="5477212" cy="365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8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8" y="157163"/>
            <a:ext cx="5788944" cy="6700837"/>
          </a:xfrm>
        </p:spPr>
        <p:txBody>
          <a:bodyPr>
            <a:normAutofit/>
          </a:bodyPr>
          <a:lstStyle/>
          <a:p>
            <a:r>
              <a:rPr lang="en-US" sz="2800" b="1" dirty="0"/>
              <a:t>12 Hours Before Landfall</a:t>
            </a:r>
          </a:p>
          <a:p>
            <a:pPr lvl="1"/>
            <a:r>
              <a:rPr lang="en-US" sz="2800" dirty="0" smtClean="0"/>
              <a:t>Thick clouds with intense </a:t>
            </a:r>
            <a:r>
              <a:rPr lang="en-US" sz="2800" dirty="0"/>
              <a:t>bands of </a:t>
            </a:r>
            <a:r>
              <a:rPr lang="en-US" sz="2800" dirty="0" smtClean="0"/>
              <a:t>precipitation </a:t>
            </a:r>
          </a:p>
          <a:p>
            <a:pPr lvl="1"/>
            <a:r>
              <a:rPr lang="en-US" sz="2800" dirty="0" smtClean="0"/>
              <a:t>Gale </a:t>
            </a:r>
            <a:r>
              <a:rPr lang="en-US" sz="2800" dirty="0"/>
              <a:t>force winds of 74 </a:t>
            </a:r>
            <a:r>
              <a:rPr lang="en-US" sz="2800" dirty="0" smtClean="0"/>
              <a:t>mph</a:t>
            </a:r>
            <a:endParaRPr lang="en-US" sz="2800" dirty="0"/>
          </a:p>
          <a:p>
            <a:pPr lvl="1"/>
            <a:r>
              <a:rPr lang="en-US" sz="2800" dirty="0"/>
              <a:t>Pressure is </a:t>
            </a:r>
            <a:r>
              <a:rPr lang="en-US" sz="2800" dirty="0" smtClean="0"/>
              <a:t>falling</a:t>
            </a:r>
          </a:p>
          <a:p>
            <a:r>
              <a:rPr lang="en-US" sz="2800" b="1" dirty="0" smtClean="0"/>
              <a:t>6 </a:t>
            </a:r>
            <a:r>
              <a:rPr lang="en-US" sz="2800" b="1" dirty="0"/>
              <a:t>Hours Before Landfall</a:t>
            </a:r>
          </a:p>
          <a:p>
            <a:pPr lvl="1"/>
            <a:r>
              <a:rPr lang="en-US" sz="2800" dirty="0"/>
              <a:t>Winds of over 90 mph </a:t>
            </a:r>
            <a:r>
              <a:rPr lang="en-US" sz="2800" dirty="0" smtClean="0"/>
              <a:t>drive </a:t>
            </a:r>
            <a:r>
              <a:rPr lang="en-US" sz="2800" dirty="0"/>
              <a:t>rainfall </a:t>
            </a:r>
            <a:r>
              <a:rPr lang="en-US" sz="2800" dirty="0" smtClean="0"/>
              <a:t>horizontally and carry </a:t>
            </a:r>
            <a:r>
              <a:rPr lang="en-US" sz="2800" dirty="0"/>
              <a:t>heavy </a:t>
            </a:r>
            <a:r>
              <a:rPr lang="en-US" sz="2800" dirty="0" smtClean="0"/>
              <a:t>objects</a:t>
            </a:r>
          </a:p>
          <a:p>
            <a:pPr lvl="1"/>
            <a:r>
              <a:rPr lang="en-US" sz="2800" dirty="0" smtClean="0"/>
              <a:t>Storm surge </a:t>
            </a:r>
            <a:r>
              <a:rPr lang="en-US" sz="2800" dirty="0"/>
              <a:t>has advanced above the high tide </a:t>
            </a:r>
            <a:r>
              <a:rPr lang="en-US" sz="2800" dirty="0" smtClean="0"/>
              <a:t>mark</a:t>
            </a:r>
            <a:endParaRPr lang="en-US" sz="2800" dirty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240378" y="664255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http://www.hurricane-tracking.co.uk/hurricane_fay_maps/fay_080815_1700edt.gif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138" y="1718454"/>
            <a:ext cx="6077951" cy="33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4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44" y="188494"/>
            <a:ext cx="7018419" cy="6862011"/>
          </a:xfrm>
        </p:spPr>
        <p:txBody>
          <a:bodyPr>
            <a:normAutofit fontScale="85000" lnSpcReduction="10000"/>
          </a:bodyPr>
          <a:lstStyle/>
          <a:p>
            <a:r>
              <a:rPr lang="en-US" sz="2800" b="1" dirty="0"/>
              <a:t>1 Hour Before Landfall</a:t>
            </a:r>
          </a:p>
          <a:p>
            <a:pPr lvl="1"/>
            <a:r>
              <a:rPr lang="en-US" sz="2800" dirty="0" smtClean="0"/>
              <a:t>Torrential rain</a:t>
            </a:r>
            <a:endParaRPr lang="en-US" sz="2800" dirty="0"/>
          </a:p>
          <a:p>
            <a:pPr lvl="1"/>
            <a:r>
              <a:rPr lang="en-US" sz="2800" dirty="0" smtClean="0"/>
              <a:t>15</a:t>
            </a:r>
            <a:r>
              <a:rPr lang="en-US" sz="2800" dirty="0"/>
              <a:t>+ foot </a:t>
            </a:r>
            <a:r>
              <a:rPr lang="en-US" sz="2800" dirty="0" smtClean="0"/>
              <a:t>waves</a:t>
            </a:r>
            <a:endParaRPr lang="en-US" sz="2800" dirty="0"/>
          </a:p>
          <a:p>
            <a:pPr lvl="1"/>
            <a:r>
              <a:rPr lang="en-US" sz="2800" dirty="0"/>
              <a:t>Flooding of low-lying areas </a:t>
            </a:r>
            <a:endParaRPr lang="en-US" sz="2800" dirty="0" smtClean="0"/>
          </a:p>
          <a:p>
            <a:pPr lvl="1"/>
            <a:r>
              <a:rPr lang="en-US" sz="2800" dirty="0" smtClean="0"/>
              <a:t>Pressure </a:t>
            </a:r>
            <a:r>
              <a:rPr lang="en-US" sz="2800" dirty="0"/>
              <a:t>continuously </a:t>
            </a:r>
            <a:r>
              <a:rPr lang="en-US" sz="2800" dirty="0" smtClean="0"/>
              <a:t>drops</a:t>
            </a:r>
          </a:p>
          <a:p>
            <a:pPr lvl="1"/>
            <a:r>
              <a:rPr lang="en-US" sz="2800" dirty="0" smtClean="0"/>
              <a:t>winds </a:t>
            </a:r>
            <a:r>
              <a:rPr lang="en-US" sz="2800" dirty="0"/>
              <a:t>of over </a:t>
            </a:r>
            <a:r>
              <a:rPr lang="en-US" sz="2800" dirty="0" smtClean="0"/>
              <a:t>100 mph </a:t>
            </a:r>
            <a:endParaRPr lang="en-US" sz="2800" dirty="0"/>
          </a:p>
          <a:p>
            <a:r>
              <a:rPr lang="en-US" sz="2800" b="1" dirty="0" smtClean="0"/>
              <a:t>Landfall</a:t>
            </a:r>
            <a:endParaRPr lang="en-US" sz="2800" b="1" dirty="0"/>
          </a:p>
          <a:p>
            <a:pPr lvl="1"/>
            <a:r>
              <a:rPr lang="en-US" sz="2800" dirty="0"/>
              <a:t>Worst storm conditions </a:t>
            </a:r>
          </a:p>
          <a:p>
            <a:pPr lvl="1"/>
            <a:r>
              <a:rPr lang="en-US" sz="2800" dirty="0" smtClean="0"/>
              <a:t>Hurricane's eye moves </a:t>
            </a:r>
            <a:r>
              <a:rPr lang="en-US" sz="2800" dirty="0"/>
              <a:t>over </a:t>
            </a:r>
            <a:r>
              <a:rPr lang="en-US" sz="2800" dirty="0" smtClean="0"/>
              <a:t>land</a:t>
            </a:r>
            <a:endParaRPr lang="en-US" sz="2800" dirty="0"/>
          </a:p>
          <a:p>
            <a:pPr lvl="2"/>
            <a:r>
              <a:rPr lang="en-US" sz="2800" dirty="0" smtClean="0"/>
              <a:t>Wind </a:t>
            </a:r>
            <a:r>
              <a:rPr lang="en-US" sz="2800" dirty="0"/>
              <a:t>and rain </a:t>
            </a:r>
            <a:r>
              <a:rPr lang="en-US" sz="2800" dirty="0" smtClean="0"/>
              <a:t>stop, </a:t>
            </a:r>
            <a:r>
              <a:rPr lang="en-US" sz="2800" dirty="0"/>
              <a:t>b</a:t>
            </a:r>
            <a:r>
              <a:rPr lang="en-US" sz="2800" dirty="0" smtClean="0"/>
              <a:t>lue sky, remains </a:t>
            </a:r>
            <a:r>
              <a:rPr lang="en-US" sz="2800" dirty="0"/>
              <a:t>warm and </a:t>
            </a:r>
            <a:r>
              <a:rPr lang="en-US" sz="2800" dirty="0" smtClean="0"/>
              <a:t>humid - Continues for short time </a:t>
            </a:r>
            <a:r>
              <a:rPr lang="en-US" sz="2800" dirty="0"/>
              <a:t>(depending on the eye size and storm </a:t>
            </a:r>
            <a:r>
              <a:rPr lang="en-US" sz="2800" dirty="0" smtClean="0"/>
              <a:t>speed)</a:t>
            </a:r>
          </a:p>
          <a:p>
            <a:pPr lvl="1"/>
            <a:r>
              <a:rPr lang="en-US" sz="2800" dirty="0" smtClean="0"/>
              <a:t>Eye passes, winds </a:t>
            </a:r>
            <a:r>
              <a:rPr lang="en-US" sz="2800" dirty="0"/>
              <a:t>shift </a:t>
            </a:r>
            <a:r>
              <a:rPr lang="en-US" sz="2800" dirty="0" smtClean="0"/>
              <a:t>direction, </a:t>
            </a:r>
            <a:r>
              <a:rPr lang="en-US" sz="2800" dirty="0"/>
              <a:t>and storm conditions </a:t>
            </a:r>
            <a:r>
              <a:rPr lang="en-US" sz="2800" dirty="0" smtClean="0"/>
              <a:t>return</a:t>
            </a:r>
          </a:p>
          <a:p>
            <a:r>
              <a:rPr lang="en-US" sz="2800" b="1" dirty="0" smtClean="0"/>
              <a:t>36 </a:t>
            </a:r>
            <a:r>
              <a:rPr lang="en-US" sz="2800" b="1" dirty="0"/>
              <a:t>hours after </a:t>
            </a:r>
            <a:r>
              <a:rPr lang="en-US" sz="2800" b="1" dirty="0" smtClean="0"/>
              <a:t>landfall conditions begin </a:t>
            </a:r>
            <a:r>
              <a:rPr lang="en-US" sz="2800" b="1" dirty="0"/>
              <a:t>to </a:t>
            </a:r>
            <a:r>
              <a:rPr lang="en-US" sz="2800" b="1" dirty="0" smtClean="0"/>
              <a:t>stabilize</a:t>
            </a:r>
            <a:endParaRPr lang="en-US" sz="2800" b="1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181474" y="664255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http://ziqum.com/wp-content/uploads/2011/08/Hurricane-Tracker.jpg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173" y="336883"/>
            <a:ext cx="5121675" cy="397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4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864" y="128337"/>
            <a:ext cx="10131425" cy="1456267"/>
          </a:xfrm>
        </p:spPr>
        <p:txBody>
          <a:bodyPr/>
          <a:lstStyle/>
          <a:p>
            <a:r>
              <a:rPr lang="en-US" dirty="0" smtClean="0"/>
              <a:t>Ride out the storm!</a:t>
            </a:r>
            <a:endParaRPr lang="en-US" dirty="0"/>
          </a:p>
        </p:txBody>
      </p:sp>
      <p:pic>
        <p:nvPicPr>
          <p:cNvPr id="4" name="QDFK40UMot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03361" y="1275348"/>
            <a:ext cx="9197473" cy="517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5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233" y="104275"/>
            <a:ext cx="10131425" cy="918410"/>
          </a:xfrm>
        </p:spPr>
        <p:txBody>
          <a:bodyPr/>
          <a:lstStyle/>
          <a:p>
            <a:r>
              <a:rPr lang="en-US" dirty="0" smtClean="0"/>
              <a:t>Hurricane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537" y="1263316"/>
            <a:ext cx="6761748" cy="5727032"/>
          </a:xfrm>
        </p:spPr>
        <p:txBody>
          <a:bodyPr>
            <a:noAutofit/>
          </a:bodyPr>
          <a:lstStyle/>
          <a:p>
            <a:r>
              <a:rPr lang="en-US" sz="2800" dirty="0" smtClean="0"/>
              <a:t>Storm surge</a:t>
            </a:r>
          </a:p>
          <a:p>
            <a:pPr lvl="1"/>
            <a:r>
              <a:rPr lang="en-US" sz="2800" dirty="0" smtClean="0"/>
              <a:t>Spiraling winds </a:t>
            </a:r>
            <a:r>
              <a:rPr lang="en-US" sz="2800" dirty="0"/>
              <a:t>push water into a mound at the storm’s </a:t>
            </a:r>
            <a:r>
              <a:rPr lang="en-US" sz="2800" dirty="0" smtClean="0"/>
              <a:t>center which is carried onto land</a:t>
            </a:r>
          </a:p>
          <a:p>
            <a:pPr lvl="1"/>
            <a:r>
              <a:rPr lang="en-US" sz="2800" dirty="0" smtClean="0"/>
              <a:t>Causes major flooding - often the most devastating effect of a hurricane</a:t>
            </a:r>
          </a:p>
          <a:p>
            <a:pPr lvl="1"/>
            <a:r>
              <a:rPr lang="en-US" sz="2800" dirty="0" smtClean="0"/>
              <a:t>Measured by calculating the difference between high tide and storm tide (can be 15’ or more)</a:t>
            </a:r>
          </a:p>
          <a:p>
            <a:pPr lvl="1"/>
            <a:r>
              <a:rPr lang="en-US" sz="2800" dirty="0" smtClean="0"/>
              <a:t>Shallow coastlines experience more damage than deep coastlines</a:t>
            </a:r>
          </a:p>
          <a:p>
            <a:pPr marL="457200" lvl="1" indent="0"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58" y="2687178"/>
            <a:ext cx="3902242" cy="1829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57" y="4654153"/>
            <a:ext cx="3905851" cy="1830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3829" y="330054"/>
            <a:ext cx="476250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2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8406"/>
            <a:ext cx="10131425" cy="1456267"/>
          </a:xfrm>
        </p:spPr>
        <p:txBody>
          <a:bodyPr/>
          <a:lstStyle/>
          <a:p>
            <a:r>
              <a:rPr lang="en-US" dirty="0" smtClean="0"/>
              <a:t>Storm surge</a:t>
            </a:r>
            <a:endParaRPr lang="en-US" dirty="0"/>
          </a:p>
        </p:txBody>
      </p:sp>
      <p:pic>
        <p:nvPicPr>
          <p:cNvPr id="4" name="AUveZWKyeyw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23315" y="1492661"/>
            <a:ext cx="8264588" cy="464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233" y="104275"/>
            <a:ext cx="10131425" cy="918410"/>
          </a:xfrm>
        </p:spPr>
        <p:txBody>
          <a:bodyPr/>
          <a:lstStyle/>
          <a:p>
            <a:r>
              <a:rPr lang="en-US" dirty="0" smtClean="0"/>
              <a:t>Hurricane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8305"/>
            <a:ext cx="7189369" cy="7026443"/>
          </a:xfrm>
        </p:spPr>
        <p:txBody>
          <a:bodyPr>
            <a:noAutofit/>
          </a:bodyPr>
          <a:lstStyle/>
          <a:p>
            <a:r>
              <a:rPr lang="en-US" sz="2600" dirty="0"/>
              <a:t>Coastal change</a:t>
            </a:r>
          </a:p>
          <a:p>
            <a:pPr lvl="1"/>
            <a:r>
              <a:rPr lang="en-US" sz="2600" dirty="0"/>
              <a:t>Storm surge and large waves erode the beach and dune system and reshape the coastal landscape. </a:t>
            </a:r>
          </a:p>
          <a:p>
            <a:r>
              <a:rPr lang="en-US" sz="2600" dirty="0"/>
              <a:t>Types:</a:t>
            </a:r>
          </a:p>
          <a:p>
            <a:pPr lvl="1"/>
            <a:r>
              <a:rPr lang="en-US" sz="2600" dirty="0">
                <a:solidFill>
                  <a:srgbClr val="FFFF00"/>
                </a:solidFill>
              </a:rPr>
              <a:t>Beach Erosion</a:t>
            </a:r>
            <a:r>
              <a:rPr lang="en-US" sz="2600" dirty="0"/>
              <a:t>: waves and currents remove sand from the beach system. </a:t>
            </a:r>
          </a:p>
          <a:p>
            <a:pPr lvl="1"/>
            <a:r>
              <a:rPr lang="en-US" sz="2600" dirty="0">
                <a:solidFill>
                  <a:srgbClr val="FFFF00"/>
                </a:solidFill>
              </a:rPr>
              <a:t>Dune Erosion</a:t>
            </a:r>
            <a:r>
              <a:rPr lang="en-US" sz="2600" dirty="0"/>
              <a:t>: waves attack the front face of the sand dune, reducing the volume and elevation of the </a:t>
            </a:r>
            <a:r>
              <a:rPr lang="en-US" sz="2600" dirty="0" smtClean="0"/>
              <a:t>dune</a:t>
            </a:r>
          </a:p>
          <a:p>
            <a:pPr lvl="1"/>
            <a:r>
              <a:rPr lang="en-US" sz="2600" dirty="0" err="1">
                <a:solidFill>
                  <a:srgbClr val="FFFF00"/>
                </a:solidFill>
              </a:rPr>
              <a:t>Overwash</a:t>
            </a:r>
            <a:r>
              <a:rPr lang="en-US" sz="2600" dirty="0"/>
              <a:t>: waves exceed the elevation of the dune, sand is transported across island</a:t>
            </a:r>
          </a:p>
          <a:p>
            <a:pPr lvl="1"/>
            <a:endParaRPr lang="en-US" sz="2800" dirty="0"/>
          </a:p>
          <a:p>
            <a:pPr marL="457200" lvl="1" indent="0">
              <a:buNone/>
            </a:pPr>
            <a:endParaRPr lang="en-US" sz="28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369" y="563480"/>
            <a:ext cx="428625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0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437" y="454482"/>
            <a:ext cx="9041837" cy="6004345"/>
          </a:xfrm>
          <a:prstGeom prst="rect">
            <a:avLst/>
          </a:prstGeom>
        </p:spPr>
      </p:pic>
      <p:pic>
        <p:nvPicPr>
          <p:cNvPr id="1026" name="Picture 2" descr="http://www.publicadjustersassociates.com/images/tornado-da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437" y="454482"/>
            <a:ext cx="9072599" cy="60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437" y="454483"/>
            <a:ext cx="9045989" cy="603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4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22" y="383927"/>
            <a:ext cx="6823880" cy="6344420"/>
          </a:xfrm>
        </p:spPr>
        <p:txBody>
          <a:bodyPr>
            <a:noAutofit/>
          </a:bodyPr>
          <a:lstStyle/>
          <a:p>
            <a:r>
              <a:rPr lang="en-US" sz="2600" dirty="0"/>
              <a:t>Coastal </a:t>
            </a:r>
            <a:r>
              <a:rPr lang="en-US" sz="2600" dirty="0" smtClean="0"/>
              <a:t>change continued</a:t>
            </a:r>
            <a:endParaRPr lang="en-US" sz="2600" dirty="0"/>
          </a:p>
          <a:p>
            <a:pPr lvl="1"/>
            <a:r>
              <a:rPr lang="en-US" sz="2600" dirty="0" smtClean="0">
                <a:solidFill>
                  <a:srgbClr val="FFFF00"/>
                </a:solidFill>
              </a:rPr>
              <a:t>Inundation </a:t>
            </a:r>
            <a:r>
              <a:rPr lang="en-US" sz="2600" dirty="0">
                <a:solidFill>
                  <a:srgbClr val="FFFF00"/>
                </a:solidFill>
              </a:rPr>
              <a:t>and Island Breaching</a:t>
            </a:r>
            <a:r>
              <a:rPr lang="en-US" sz="2600" dirty="0"/>
              <a:t>: the sandy profile located between the most seaward dune and the shoreline, is completely submerged under the rising storm surge; may carve a channel in the island</a:t>
            </a:r>
          </a:p>
          <a:p>
            <a:pPr lvl="1"/>
            <a:r>
              <a:rPr lang="en-US" sz="2600" dirty="0">
                <a:solidFill>
                  <a:srgbClr val="FFFF00"/>
                </a:solidFill>
              </a:rPr>
              <a:t>Marsh Erosion</a:t>
            </a:r>
            <a:r>
              <a:rPr lang="en-US" sz="2600" dirty="0"/>
              <a:t>: waves and currents erode the wetland soil, causing significant losses of land area</a:t>
            </a:r>
          </a:p>
          <a:p>
            <a:pPr lvl="1"/>
            <a:r>
              <a:rPr lang="en-US" sz="2600" dirty="0">
                <a:solidFill>
                  <a:srgbClr val="FFFF00"/>
                </a:solidFill>
              </a:rPr>
              <a:t>Coastal Cliff Erosion: </a:t>
            </a:r>
            <a:r>
              <a:rPr lang="en-US" sz="2600" dirty="0"/>
              <a:t>waves and currents on coastal cliffs may cause the base of coastal cliffs to erode, eventually undermining the cliff and causing slumping</a:t>
            </a:r>
          </a:p>
          <a:p>
            <a:pPr marL="457200" lvl="1" indent="0">
              <a:buNone/>
            </a:pPr>
            <a:endParaRPr lang="en-US" sz="2800" dirty="0" smtClean="0"/>
          </a:p>
        </p:txBody>
      </p:sp>
      <p:pic>
        <p:nvPicPr>
          <p:cNvPr id="1026" name="Picture 2" descr="Location 2: Storm surge and large waves from Hurricane Katrina submerged the islands, stripped sand from the beaches, and eroded large sections of the marsh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11" y="793887"/>
            <a:ext cx="428625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33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516" y="0"/>
            <a:ext cx="9045323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77" y="6572934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http://www.aagenpro.com/wp-content/uploads/2013/06/Houston-Hurricane-Preparedness-Guide.jpg</a:t>
            </a:r>
          </a:p>
        </p:txBody>
      </p:sp>
    </p:spTree>
    <p:extLst>
      <p:ext uri="{BB962C8B-B14F-4D97-AF65-F5344CB8AC3E}">
        <p14:creationId xmlns:p14="http://schemas.microsoft.com/office/powerpoint/2010/main" val="400683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495" y="2938019"/>
            <a:ext cx="3382660" cy="34575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799" y="210463"/>
            <a:ext cx="10131425" cy="145626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Deadliest Us Hurricane: great Galveston hurricane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040449" y="6685420"/>
            <a:ext cx="21515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http://im.rediff.com/news/2012/oct/30sd2.jpg</a:t>
            </a:r>
            <a:endParaRPr lang="en-US" sz="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875" y="938596"/>
            <a:ext cx="4262376" cy="2814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62199" b="30215"/>
          <a:stretch/>
        </p:blipFill>
        <p:spPr>
          <a:xfrm>
            <a:off x="172513" y="938597"/>
            <a:ext cx="4228391" cy="5854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621" y="4481367"/>
            <a:ext cx="5651482" cy="13961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94825" y="6483962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http://3.bp.blogspot.com/_6E9M8zE9qnM/TSjZOBf07VI/AAAAAAAAADo/QizGMV9uMag/s1600/galveston3.jpg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8693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961" y="3335566"/>
            <a:ext cx="5040039" cy="3245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9512" y="-224159"/>
            <a:ext cx="10131425" cy="1456267"/>
          </a:xfrm>
        </p:spPr>
        <p:txBody>
          <a:bodyPr/>
          <a:lstStyle/>
          <a:p>
            <a:r>
              <a:rPr lang="en-US" dirty="0" smtClean="0"/>
              <a:t>Hurricane Katrina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61406" b="37813"/>
          <a:stretch/>
        </p:blipFill>
        <p:spPr>
          <a:xfrm>
            <a:off x="269266" y="409571"/>
            <a:ext cx="4959959" cy="59941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9138" y="6503708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http://icons.wxug.com/data/dhc_archive_charts/at_2005_charts/at200511.gif</a:t>
            </a:r>
            <a:endParaRPr lang="en-US" sz="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1406" b="80625"/>
          <a:stretch/>
        </p:blipFill>
        <p:spPr>
          <a:xfrm>
            <a:off x="3486723" y="5254470"/>
            <a:ext cx="4790502" cy="11880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29225" y="6581351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http://designintentions.files.wordpress.com/2010/10/katrina-damage2.jpg</a:t>
            </a:r>
            <a:endParaRPr lang="en-US" sz="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520" y="961132"/>
            <a:ext cx="3826092" cy="28695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421908" y="2923571"/>
            <a:ext cx="243207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http://members.tripod.com/4christe/StorageArea.jpg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3976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927" y="92242"/>
            <a:ext cx="10131425" cy="1456267"/>
          </a:xfrm>
        </p:spPr>
        <p:txBody>
          <a:bodyPr/>
          <a:lstStyle/>
          <a:p>
            <a:r>
              <a:rPr lang="en-US" dirty="0" smtClean="0"/>
              <a:t>Interesting Facts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717" y="1283814"/>
            <a:ext cx="11810999" cy="5309491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Hurricanes spin counterclockwise due to the Coriolis effect. </a:t>
            </a:r>
          </a:p>
          <a:p>
            <a:pPr lvl="1"/>
            <a:r>
              <a:rPr lang="en-US" sz="3000" dirty="0" smtClean="0"/>
              <a:t>Stronger winds and more pressure on the eastern flank </a:t>
            </a:r>
          </a:p>
          <a:p>
            <a:pPr lvl="1"/>
            <a:r>
              <a:rPr lang="en-US" sz="3200" dirty="0" smtClean="0"/>
              <a:t>Storm surge to the east is also more severe </a:t>
            </a:r>
          </a:p>
          <a:p>
            <a:r>
              <a:rPr lang="en-US" sz="3200" dirty="0"/>
              <a:t>Hurricanes produce enough energy in one day to run the lights of Las Vegas for many </a:t>
            </a:r>
            <a:r>
              <a:rPr lang="en-US" sz="3200" dirty="0" smtClean="0"/>
              <a:t>years.</a:t>
            </a:r>
          </a:p>
          <a:p>
            <a:r>
              <a:rPr lang="en-US" sz="3200" dirty="0"/>
              <a:t>The Southern Hemisphere </a:t>
            </a:r>
            <a:r>
              <a:rPr lang="en-US" sz="3200" dirty="0" smtClean="0"/>
              <a:t>averages about </a:t>
            </a:r>
            <a:r>
              <a:rPr lang="en-US" sz="3200" dirty="0"/>
              <a:t>half the number of hurricanes as the Northern </a:t>
            </a:r>
            <a:r>
              <a:rPr lang="en-US" sz="3200" dirty="0" smtClean="0"/>
              <a:t>Hemisphere. </a:t>
            </a:r>
          </a:p>
          <a:p>
            <a:r>
              <a:rPr lang="en-US" sz="3200" dirty="0" smtClean="0"/>
              <a:t>Since 1944, only four </a:t>
            </a:r>
            <a:r>
              <a:rPr lang="en-US" sz="3200" dirty="0"/>
              <a:t>planes have been lost </a:t>
            </a:r>
            <a:r>
              <a:rPr lang="en-US" sz="3200" dirty="0" smtClean="0"/>
              <a:t>flying </a:t>
            </a:r>
            <a:r>
              <a:rPr lang="en-US" sz="3200" dirty="0"/>
              <a:t>into typhoons and </a:t>
            </a:r>
            <a:r>
              <a:rPr lang="en-US" sz="3200" dirty="0" smtClean="0"/>
              <a:t>hurricanes. No </a:t>
            </a:r>
            <a:r>
              <a:rPr lang="en-US" sz="3200" dirty="0"/>
              <a:t>trace of these planes or their crew has ever been found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01160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052" y="609600"/>
            <a:ext cx="10131425" cy="1456267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+mn-lt"/>
              </a:rPr>
              <a:t>Review video </a:t>
            </a:r>
            <a:endParaRPr lang="en-US" sz="40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5052" y="1709555"/>
            <a:ext cx="1206341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hlinkClick r:id="rId2"/>
              </a:rPr>
              <a:t>https://</a:t>
            </a:r>
            <a:r>
              <a:rPr lang="en-US" sz="4400" dirty="0" smtClean="0">
                <a:hlinkClick r:id="rId2"/>
              </a:rPr>
              <a:t>www.youtube.com/watch?v=zP4rgvu4xDE</a:t>
            </a:r>
            <a:endParaRPr lang="en-US" sz="4400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0285" y="4447492"/>
            <a:ext cx="110240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3"/>
              </a:rPr>
              <a:t>https://</a:t>
            </a:r>
            <a:r>
              <a:rPr lang="en-US" sz="4000" dirty="0" smtClean="0">
                <a:hlinkClick r:id="rId3"/>
              </a:rPr>
              <a:t>www.youtube.com/watch?v=H9VpwmtnOZc</a:t>
            </a:r>
            <a:endParaRPr lang="en-US" sz="4000" dirty="0" smtClean="0"/>
          </a:p>
          <a:p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450285" y="3855950"/>
            <a:ext cx="40501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Destruction Video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1924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www.hurricane.com/what-is-a-hurricane.php</a:t>
            </a: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www.history.noaa.gov/stories_tales/cline2.html</a:t>
            </a:r>
            <a:endParaRPr lang="en-US" dirty="0" smtClean="0"/>
          </a:p>
          <a:p>
            <a:r>
              <a:rPr lang="en-US" dirty="0">
                <a:hlinkClick r:id="rId4"/>
              </a:rPr>
              <a:t>http://environment.nationalgeographic.com/environment/natural-disasters/hurricane-profile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earthobservatory.nasa.gov/Features/Hurricanes/hurricanes_2.php</a:t>
            </a:r>
            <a:endParaRPr lang="en-US" dirty="0" smtClean="0"/>
          </a:p>
          <a:p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facts.randomhistory.com/hurricane-facts.html</a:t>
            </a:r>
            <a:endParaRPr lang="en-US" dirty="0" smtClean="0"/>
          </a:p>
          <a:p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www.usc.edu/org/cosee-west/March06Resources/Activities/Weather_Classroom_Hurricane_Teacher_Guide.pdf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9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6917" y="513347"/>
            <a:ext cx="10131425" cy="1456267"/>
          </a:xfrm>
        </p:spPr>
        <p:txBody>
          <a:bodyPr>
            <a:normAutofit/>
          </a:bodyPr>
          <a:lstStyle/>
          <a:p>
            <a:r>
              <a:rPr lang="en-US" sz="4800" dirty="0" smtClean="0"/>
              <a:t>Your experiences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677" y="2142067"/>
            <a:ext cx="11361106" cy="364913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Have you ever experienced a hurricane? Describe what happened.</a:t>
            </a:r>
          </a:p>
          <a:p>
            <a:pPr algn="ctr"/>
            <a:r>
              <a:rPr lang="en-US" sz="3600" dirty="0" smtClean="0"/>
              <a:t>Name any hurricanes you have heard of.</a:t>
            </a:r>
          </a:p>
          <a:p>
            <a:pPr algn="ctr"/>
            <a:r>
              <a:rPr lang="en-US" sz="3600" dirty="0" smtClean="0"/>
              <a:t>What is the most destructive hurricane in history?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4567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77" y="312931"/>
            <a:ext cx="11674257" cy="1456267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What’s the difference?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677" y="1678604"/>
            <a:ext cx="11511419" cy="1565637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Compare and Contrast Hurricanes with other strong storms.</a:t>
            </a:r>
            <a:endParaRPr lang="en-US" sz="3600" dirty="0"/>
          </a:p>
        </p:txBody>
      </p:sp>
      <p:sp>
        <p:nvSpPr>
          <p:cNvPr id="4" name="Oval 3"/>
          <p:cNvSpPr/>
          <p:nvPr/>
        </p:nvSpPr>
        <p:spPr>
          <a:xfrm>
            <a:off x="3131507" y="3134871"/>
            <a:ext cx="3657600" cy="354150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73249" y="3134871"/>
            <a:ext cx="3707704" cy="354150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96011" y="3308669"/>
            <a:ext cx="17285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Hurricane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9107" y="3370224"/>
            <a:ext cx="13653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Storm </a:t>
            </a:r>
            <a:endParaRPr lang="en-US" sz="2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52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0597"/>
            <a:ext cx="10131425" cy="1456267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What is a hurricane?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26" y="1628783"/>
            <a:ext cx="6329111" cy="4985198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A </a:t>
            </a:r>
            <a:r>
              <a:rPr lang="en-US" sz="3200" dirty="0"/>
              <a:t>powerful, rotating storm that forms over warm oceans near the </a:t>
            </a:r>
            <a:r>
              <a:rPr lang="en-US" sz="3200" dirty="0" smtClean="0"/>
              <a:t>Equator</a:t>
            </a:r>
          </a:p>
          <a:p>
            <a:pPr lvl="1"/>
            <a:r>
              <a:rPr lang="en-US" sz="3000" dirty="0" smtClean="0"/>
              <a:t>Winds rotate counterclockwise at </a:t>
            </a:r>
            <a:r>
              <a:rPr lang="en-US" sz="3000" dirty="0"/>
              <a:t>least 74 </a:t>
            </a:r>
            <a:r>
              <a:rPr lang="en-US" sz="3000" dirty="0" smtClean="0"/>
              <a:t>miles (119 kilometers) per hour, </a:t>
            </a:r>
            <a:r>
              <a:rPr lang="en-US" sz="3000" dirty="0"/>
              <a:t>a huge amount of rain, low air pressure, </a:t>
            </a:r>
            <a:r>
              <a:rPr lang="en-US" sz="3000" dirty="0" smtClean="0"/>
              <a:t>thunder, </a:t>
            </a:r>
            <a:r>
              <a:rPr lang="en-US" sz="3000" dirty="0"/>
              <a:t>and </a:t>
            </a:r>
            <a:r>
              <a:rPr lang="en-US" sz="3000" dirty="0" smtClean="0"/>
              <a:t>lightning</a:t>
            </a:r>
          </a:p>
          <a:p>
            <a:r>
              <a:rPr lang="en-US" sz="3200" dirty="0" smtClean="0"/>
              <a:t>Known </a:t>
            </a:r>
            <a:r>
              <a:rPr lang="en-US" sz="3200" dirty="0"/>
              <a:t>as </a:t>
            </a:r>
          </a:p>
          <a:p>
            <a:pPr lvl="1"/>
            <a:r>
              <a:rPr lang="en-US" sz="3000" dirty="0" smtClean="0"/>
              <a:t>Cyclones </a:t>
            </a:r>
            <a:r>
              <a:rPr lang="en-US" sz="3000" dirty="0"/>
              <a:t>in the northern Indian Ocean and Bay of </a:t>
            </a:r>
            <a:r>
              <a:rPr lang="en-US" sz="3000" dirty="0" smtClean="0"/>
              <a:t>Bengal</a:t>
            </a:r>
            <a:endParaRPr lang="en-US" sz="3000" dirty="0"/>
          </a:p>
          <a:p>
            <a:pPr lvl="1"/>
            <a:r>
              <a:rPr lang="en-US" sz="3000" dirty="0"/>
              <a:t>T</a:t>
            </a:r>
            <a:r>
              <a:rPr lang="en-US" sz="3000" dirty="0" smtClean="0"/>
              <a:t>yphoons </a:t>
            </a:r>
            <a:r>
              <a:rPr lang="en-US" sz="3000" dirty="0"/>
              <a:t>in the western Pacific </a:t>
            </a:r>
            <a:r>
              <a:rPr lang="en-US" sz="3000" dirty="0" smtClean="0"/>
              <a:t>Ocean</a:t>
            </a:r>
            <a:endParaRPr lang="en-US" sz="3000" dirty="0"/>
          </a:p>
        </p:txBody>
      </p:sp>
      <p:sp>
        <p:nvSpPr>
          <p:cNvPr id="4" name="Rectangle 3"/>
          <p:cNvSpPr/>
          <p:nvPr/>
        </p:nvSpPr>
        <p:spPr>
          <a:xfrm>
            <a:off x="7354804" y="6613981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http://tropic.ssec.wisc.edu/storm_archive/2004/storms/ivan/ivan04259-204500.jpg</a:t>
            </a:r>
            <a:endParaRPr lang="en-US" sz="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989" y="1607910"/>
            <a:ext cx="5006071" cy="500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0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291" y="189582"/>
            <a:ext cx="4438357" cy="6668418"/>
          </a:xfrm>
        </p:spPr>
        <p:txBody>
          <a:bodyPr>
            <a:noAutofit/>
          </a:bodyPr>
          <a:lstStyle/>
          <a:p>
            <a:r>
              <a:rPr lang="en-US" sz="3000" dirty="0"/>
              <a:t>H</a:t>
            </a:r>
            <a:r>
              <a:rPr lang="en-US" sz="3000" dirty="0" smtClean="0"/>
              <a:t>urricane season: </a:t>
            </a:r>
            <a:r>
              <a:rPr lang="en-US" sz="3000" b="1" dirty="0" smtClean="0"/>
              <a:t>June 1</a:t>
            </a:r>
            <a:r>
              <a:rPr lang="en-US" sz="3000" b="1" baseline="30000" dirty="0" smtClean="0"/>
              <a:t>st</a:t>
            </a:r>
            <a:r>
              <a:rPr lang="en-US" sz="3000" b="1" dirty="0" smtClean="0"/>
              <a:t> – November 30</a:t>
            </a:r>
            <a:r>
              <a:rPr lang="en-US" sz="3000" b="1" baseline="30000" dirty="0" smtClean="0"/>
              <a:t>th</a:t>
            </a:r>
            <a:r>
              <a:rPr lang="en-US" sz="3000" b="1" dirty="0" smtClean="0"/>
              <a:t> </a:t>
            </a:r>
          </a:p>
          <a:p>
            <a:pPr lvl="1"/>
            <a:r>
              <a:rPr lang="en-US" sz="2800" b="1" dirty="0" smtClean="0"/>
              <a:t>Northern Atlantic</a:t>
            </a:r>
            <a:endParaRPr lang="en-US" sz="2800" dirty="0" smtClean="0"/>
          </a:p>
          <a:p>
            <a:r>
              <a:rPr lang="en-US" sz="3000" dirty="0" smtClean="0"/>
              <a:t>Average </a:t>
            </a:r>
            <a:r>
              <a:rPr lang="en-US" sz="3000" dirty="0"/>
              <a:t>five to six hurricanes per </a:t>
            </a:r>
            <a:r>
              <a:rPr lang="en-US" sz="3000" dirty="0" smtClean="0"/>
              <a:t>year</a:t>
            </a:r>
          </a:p>
        </p:txBody>
      </p:sp>
      <p:sp>
        <p:nvSpPr>
          <p:cNvPr id="4" name="Rectangle 3"/>
          <p:cNvSpPr/>
          <p:nvPr/>
        </p:nvSpPr>
        <p:spPr>
          <a:xfrm>
            <a:off x="8648705" y="664255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http://pmm.nasa.gov/sites/default/files/imageGallery/hurricane_depth.jpg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070" y="1610436"/>
            <a:ext cx="7380065" cy="48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0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852" y="682389"/>
            <a:ext cx="7295800" cy="5547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869" y="121692"/>
            <a:ext cx="10131425" cy="1456267"/>
          </a:xfrm>
        </p:spPr>
        <p:txBody>
          <a:bodyPr/>
          <a:lstStyle/>
          <a:p>
            <a:r>
              <a:rPr lang="en-US" dirty="0" smtClean="0"/>
              <a:t>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306" y="1380066"/>
            <a:ext cx="5336275" cy="50480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Conditions</a:t>
            </a:r>
          </a:p>
          <a:p>
            <a:pPr lvl="1"/>
            <a:r>
              <a:rPr lang="en-US" sz="2800" dirty="0" smtClean="0"/>
              <a:t>Low air pressure</a:t>
            </a:r>
          </a:p>
          <a:p>
            <a:pPr lvl="1"/>
            <a:r>
              <a:rPr lang="en-US" sz="2800" dirty="0" smtClean="0"/>
              <a:t>Warm temperatures</a:t>
            </a:r>
          </a:p>
          <a:p>
            <a:pPr lvl="2"/>
            <a:r>
              <a:rPr lang="en-US" sz="2800" u="sng" dirty="0" smtClean="0"/>
              <a:t>&gt;</a:t>
            </a:r>
            <a:r>
              <a:rPr lang="en-US" sz="2800" dirty="0" smtClean="0"/>
              <a:t> 80°</a:t>
            </a:r>
          </a:p>
          <a:p>
            <a:pPr lvl="1"/>
            <a:r>
              <a:rPr lang="en-US" sz="2800" dirty="0" smtClean="0"/>
              <a:t>Moist ocean air</a:t>
            </a:r>
          </a:p>
          <a:p>
            <a:pPr lvl="1"/>
            <a:r>
              <a:rPr lang="en-US" sz="2800" dirty="0" smtClean="0"/>
              <a:t>Tropical winds</a:t>
            </a:r>
          </a:p>
          <a:p>
            <a:r>
              <a:rPr lang="en-US" sz="2800" dirty="0" smtClean="0"/>
              <a:t>Mr. Weathers tells us how!</a:t>
            </a:r>
          </a:p>
          <a:p>
            <a:r>
              <a:rPr lang="en-US" sz="2800" dirty="0" smtClean="0">
                <a:hlinkClick r:id="rId4"/>
              </a:rPr>
              <a:t>https</a:t>
            </a:r>
            <a:r>
              <a:rPr lang="en-US" sz="2800" dirty="0">
                <a:hlinkClick r:id="rId4"/>
              </a:rPr>
              <a:t>://</a:t>
            </a:r>
            <a:r>
              <a:rPr lang="en-US" sz="2800" dirty="0" smtClean="0">
                <a:hlinkClick r:id="rId4"/>
              </a:rPr>
              <a:t>youtu.be/qkzbbRPK2k4</a:t>
            </a:r>
            <a:r>
              <a:rPr lang="en-US" sz="2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21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869" y="121692"/>
            <a:ext cx="10131425" cy="1456267"/>
          </a:xfrm>
        </p:spPr>
        <p:txBody>
          <a:bodyPr/>
          <a:lstStyle/>
          <a:p>
            <a:pPr algn="ctr"/>
            <a:r>
              <a:rPr lang="en-US" dirty="0" smtClean="0"/>
              <a:t>Hurricane Stages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306" y="1380066"/>
            <a:ext cx="5336275" cy="50480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656" y="1272227"/>
            <a:ext cx="7479849" cy="529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8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5667" y="776614"/>
            <a:ext cx="65135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FF00"/>
                </a:solidFill>
              </a:rPr>
              <a:t>Eye</a:t>
            </a:r>
            <a:r>
              <a:rPr lang="en-US" sz="2800" dirty="0" smtClean="0"/>
              <a:t> - </a:t>
            </a:r>
            <a:r>
              <a:rPr lang="en-US" sz="2800" dirty="0"/>
              <a:t>20 to 30 miles wide, </a:t>
            </a:r>
            <a:r>
              <a:rPr lang="en-US" sz="2800" dirty="0" smtClean="0"/>
              <a:t>relatively calm, </a:t>
            </a:r>
            <a:r>
              <a:rPr lang="en-US" sz="2800" dirty="0"/>
              <a:t>and </a:t>
            </a:r>
            <a:r>
              <a:rPr lang="en-US" sz="2800" dirty="0" smtClean="0"/>
              <a:t>little </a:t>
            </a:r>
            <a:r>
              <a:rPr lang="en-US" sz="2800" dirty="0"/>
              <a:t>or no </a:t>
            </a:r>
            <a:r>
              <a:rPr lang="en-US" sz="2800" dirty="0" smtClean="0"/>
              <a:t>rain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The </a:t>
            </a:r>
            <a:r>
              <a:rPr lang="en-US" sz="2800" dirty="0"/>
              <a:t>warmest part of the </a:t>
            </a:r>
            <a:r>
              <a:rPr lang="en-US" sz="2800" dirty="0" smtClean="0"/>
              <a:t>storm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FF00"/>
                </a:solidFill>
              </a:rPr>
              <a:t>Eye Wall</a:t>
            </a:r>
            <a:r>
              <a:rPr lang="en-US" sz="2800" dirty="0" smtClean="0"/>
              <a:t> - </a:t>
            </a:r>
            <a:r>
              <a:rPr lang="en-US" sz="2800" dirty="0"/>
              <a:t>a wall of </a:t>
            </a:r>
            <a:r>
              <a:rPr lang="en-US" sz="2800" dirty="0" smtClean="0"/>
              <a:t>thunderclouds, the </a:t>
            </a:r>
            <a:r>
              <a:rPr lang="en-US" sz="2800" dirty="0"/>
              <a:t>most rain and the strongest winds </a:t>
            </a:r>
            <a:r>
              <a:rPr lang="en-US" sz="2800" dirty="0" smtClean="0"/>
              <a:t>(up to </a:t>
            </a:r>
            <a:r>
              <a:rPr lang="en-US" sz="2800" dirty="0"/>
              <a:t>225 </a:t>
            </a:r>
            <a:r>
              <a:rPr lang="en-US" sz="2800" dirty="0" smtClean="0"/>
              <a:t>mph)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The </a:t>
            </a:r>
            <a:r>
              <a:rPr lang="en-US" sz="2800" dirty="0"/>
              <a:t>smaller the eye, the stronger the </a:t>
            </a:r>
            <a:r>
              <a:rPr lang="en-US" sz="2800" dirty="0" smtClean="0"/>
              <a:t>winds.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FF00"/>
                </a:solidFill>
              </a:rPr>
              <a:t>Spiral Rain Bands </a:t>
            </a:r>
            <a:r>
              <a:rPr lang="en-US" sz="2800" dirty="0" smtClean="0"/>
              <a:t>- </a:t>
            </a:r>
            <a:r>
              <a:rPr lang="en-US" sz="2800" dirty="0"/>
              <a:t>Long bands of rain clouds appear to spiral inward to the eyewall </a:t>
            </a:r>
            <a:endParaRPr lang="en-US" sz="28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Can be hundreds of miles across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760" y="1846906"/>
            <a:ext cx="5158151" cy="3645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19201" y="1040050"/>
            <a:ext cx="5129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Anatomy of a Hurricane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7645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1219</TotalTime>
  <Words>1220</Words>
  <Application>Microsoft Office PowerPoint</Application>
  <PresentationFormat>Widescreen</PresentationFormat>
  <Paragraphs>165</Paragraphs>
  <Slides>26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Celestial</vt:lpstr>
      <vt:lpstr>Hurricanes</vt:lpstr>
      <vt:lpstr>PowerPoint Presentation</vt:lpstr>
      <vt:lpstr>Your experiences</vt:lpstr>
      <vt:lpstr>What’s the difference?</vt:lpstr>
      <vt:lpstr>What is a hurricane?</vt:lpstr>
      <vt:lpstr>PowerPoint Presentation</vt:lpstr>
      <vt:lpstr>Formation</vt:lpstr>
      <vt:lpstr>Hurricane Stages</vt:lpstr>
      <vt:lpstr>PowerPoint Presentation</vt:lpstr>
      <vt:lpstr>Classifying hurricanes </vt:lpstr>
      <vt:lpstr>Naming Hurricanes</vt:lpstr>
      <vt:lpstr>Tracking a hurricane </vt:lpstr>
      <vt:lpstr>Signs of an approaching Hurricane </vt:lpstr>
      <vt:lpstr>PowerPoint Presentation</vt:lpstr>
      <vt:lpstr>PowerPoint Presentation</vt:lpstr>
      <vt:lpstr>Ride out the storm!</vt:lpstr>
      <vt:lpstr>Hurricane impact</vt:lpstr>
      <vt:lpstr>Storm surge</vt:lpstr>
      <vt:lpstr>Hurricane impact</vt:lpstr>
      <vt:lpstr>PowerPoint Presentation</vt:lpstr>
      <vt:lpstr>PowerPoint Presentation</vt:lpstr>
      <vt:lpstr>Deadliest Us Hurricane: great Galveston hurricane   </vt:lpstr>
      <vt:lpstr>Hurricane Katrina </vt:lpstr>
      <vt:lpstr>Interesting Facts </vt:lpstr>
      <vt:lpstr>Review video </vt:lpstr>
      <vt:lpstr>References </vt:lpstr>
    </vt:vector>
  </TitlesOfParts>
  <Company>College of Veterinary Medicine - Texas A&amp;M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Hurricanes</dc:title>
  <dc:creator>Lab, L Johnson's</dc:creator>
  <cp:lastModifiedBy>Whitaker, Torri</cp:lastModifiedBy>
  <cp:revision>86</cp:revision>
  <cp:lastPrinted>2015-02-23T17:42:20Z</cp:lastPrinted>
  <dcterms:created xsi:type="dcterms:W3CDTF">2015-02-18T15:42:53Z</dcterms:created>
  <dcterms:modified xsi:type="dcterms:W3CDTF">2016-06-27T16:49:42Z</dcterms:modified>
</cp:coreProperties>
</file>