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304" r:id="rId8"/>
    <p:sldId id="263" r:id="rId9"/>
    <p:sldId id="264" r:id="rId10"/>
    <p:sldId id="265" r:id="rId11"/>
    <p:sldId id="266" r:id="rId12"/>
    <p:sldId id="267" r:id="rId13"/>
    <p:sldId id="273" r:id="rId14"/>
    <p:sldId id="268" r:id="rId15"/>
    <p:sldId id="271" r:id="rId16"/>
    <p:sldId id="272" r:id="rId17"/>
    <p:sldId id="269" r:id="rId18"/>
    <p:sldId id="270" r:id="rId19"/>
    <p:sldId id="275" r:id="rId20"/>
    <p:sldId id="274" r:id="rId21"/>
    <p:sldId id="276" r:id="rId22"/>
    <p:sldId id="277" r:id="rId23"/>
    <p:sldId id="305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Aggressive Investment Portfolio Mix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Equities</a:t>
                    </a:r>
                    <a:r>
                      <a:rPr lang="en-US" baseline="0" dirty="0"/>
                      <a:t>
</a:t>
                    </a:r>
                    <a:fld id="{087D9F72-EA94-4CED-873D-375081C89A80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8.6948950732585989E-2"/>
                  <c:y val="7.639875214531011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Fixed Income</a:t>
                    </a:r>
                    <a:r>
                      <a:rPr lang="en-US" baseline="0" dirty="0"/>
                      <a:t>
</a:t>
                    </a:r>
                    <a:fld id="{9A3F467B-23C1-473B-8C42-4304D23108F0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74263042639584"/>
                      <c:h val="0.1285955198393700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5.9843185798461832E-2"/>
                  <c:y val="0.181226906709159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Bonds</a:t>
                    </a:r>
                    <a:r>
                      <a:rPr lang="en-US" baseline="0" dirty="0"/>
                      <a:t>
</a:t>
                    </a:r>
                    <a:fld id="{4725B0F2-9857-4231-B6FA-6B3107AEF877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70-85% Equities</c:v>
                </c:pt>
                <c:pt idx="1">
                  <c:v>5-10% Fixed Income</c:v>
                </c:pt>
                <c:pt idx="2">
                  <c:v>5-15% Bonds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75</c:v>
                </c:pt>
                <c:pt idx="1">
                  <c:v>10</c:v>
                </c:pt>
                <c:pt idx="2">
                  <c:v>15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Conservative Investment Portfolio Mix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1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70-75% Fixed Income Securities </c:v>
                </c:pt>
                <c:pt idx="1">
                  <c:v>15-20% Equities</c:v>
                </c:pt>
                <c:pt idx="2">
                  <c:v>5-15% Cash and Cash Equivalents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75</c:v>
                </c:pt>
                <c:pt idx="1">
                  <c:v>15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Moderately Aggressive Portfolio Mix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55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50-55% Equities</c:v>
                </c:pt>
                <c:pt idx="1">
                  <c:v>35-40% Fixed Income Securities</c:v>
                </c:pt>
                <c:pt idx="2">
                  <c:v>5-10% Cash and Cash Equivalents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55</c:v>
                </c:pt>
                <c:pt idx="1">
                  <c:v>35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6888-57B3-455A-A272-F9B1BB7740CB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9F86-9A53-480C-8775-AADCC195002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6888-57B3-455A-A272-F9B1BB7740CB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9F86-9A53-480C-8775-AADCC1950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6888-57B3-455A-A272-F9B1BB7740CB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9F86-9A53-480C-8775-AADCC1950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6888-57B3-455A-A272-F9B1BB7740CB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9F86-9A53-480C-8775-AADCC1950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6888-57B3-455A-A272-F9B1BB7740CB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9F86-9A53-480C-8775-AADCC195002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6888-57B3-455A-A272-F9B1BB7740CB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9F86-9A53-480C-8775-AADCC1950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6888-57B3-455A-A272-F9B1BB7740CB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9F86-9A53-480C-8775-AADCC195002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6888-57B3-455A-A272-F9B1BB7740CB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9F86-9A53-480C-8775-AADCC1950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6888-57B3-455A-A272-F9B1BB7740CB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9F86-9A53-480C-8775-AADCC1950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6888-57B3-455A-A272-F9B1BB7740CB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9F86-9A53-480C-8775-AADCC195002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6888-57B3-455A-A272-F9B1BB7740CB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9F86-9A53-480C-8775-AADCC1950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9C46888-57B3-455A-A272-F9B1BB7740CB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D129F86-9A53-480C-8775-AADCC19500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Sp3tS759qo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DT6WBwZJbw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n3y1hNVgA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RJBZIQrQAY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lUrdkpsCkI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48NECmT3Ns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U8tubkz_Fg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f91rEGw88Q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Investing 101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How To Make Your Money Work For You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3522711"/>
            <a:ext cx="3175000" cy="321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95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363" y="1600200"/>
            <a:ext cx="5859037" cy="3605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Knowing Yourself: Risk Tolerance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0"/>
            <a:ext cx="6348761" cy="4454912"/>
          </a:xfrm>
        </p:spPr>
        <p:txBody>
          <a:bodyPr/>
          <a:lstStyle/>
          <a:p>
            <a:r>
              <a:rPr lang="en-US" dirty="0" smtClean="0"/>
              <a:t>A measure of how much risk you can handle as an investor</a:t>
            </a:r>
          </a:p>
          <a:p>
            <a:r>
              <a:rPr lang="en-US" dirty="0" smtClean="0"/>
              <a:t>Factors which determine your risk tolerance?</a:t>
            </a:r>
          </a:p>
          <a:p>
            <a:pPr lvl="1"/>
            <a:r>
              <a:rPr lang="en-US" dirty="0" smtClean="0"/>
              <a:t>Amount of money you have to lose</a:t>
            </a:r>
          </a:p>
          <a:p>
            <a:pPr lvl="1"/>
            <a:r>
              <a:rPr lang="en-US" dirty="0" smtClean="0"/>
              <a:t>Your time frame </a:t>
            </a:r>
          </a:p>
          <a:p>
            <a:pPr lvl="1"/>
            <a:r>
              <a:rPr lang="en-US" dirty="0" smtClean="0"/>
              <a:t>Emotional ability to handle risk</a:t>
            </a:r>
          </a:p>
          <a:p>
            <a:r>
              <a:rPr lang="en-US" dirty="0" smtClean="0"/>
              <a:t>Determines what kinds of investments you should pursue</a:t>
            </a:r>
          </a:p>
          <a:p>
            <a:r>
              <a:rPr lang="en-US" dirty="0" smtClean="0"/>
              <a:t>There is no </a:t>
            </a:r>
            <a:r>
              <a:rPr lang="en-US" u="sng" dirty="0" smtClean="0"/>
              <a:t>right</a:t>
            </a:r>
            <a:r>
              <a:rPr lang="en-US" dirty="0" smtClean="0"/>
              <a:t> or </a:t>
            </a:r>
            <a:r>
              <a:rPr lang="en-US" u="sng" dirty="0" smtClean="0"/>
              <a:t>wrong</a:t>
            </a:r>
            <a:r>
              <a:rPr lang="en-US" dirty="0" smtClean="0"/>
              <a:t> way to invest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27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Investments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Bonds </a:t>
            </a:r>
          </a:p>
          <a:p>
            <a:r>
              <a:rPr lang="en-US" dirty="0" smtClean="0"/>
              <a:t>Stocks</a:t>
            </a:r>
          </a:p>
          <a:p>
            <a:r>
              <a:rPr lang="en-US" dirty="0" smtClean="0"/>
              <a:t>Mutual Funds</a:t>
            </a:r>
          </a:p>
          <a:p>
            <a:r>
              <a:rPr lang="en-US" dirty="0" smtClean="0"/>
              <a:t>Alternative Investments</a:t>
            </a:r>
            <a:endParaRPr lang="en-US" dirty="0"/>
          </a:p>
        </p:txBody>
      </p:sp>
      <p:pic>
        <p:nvPicPr>
          <p:cNvPr id="4" name="aSp3tS759qo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67043" y="1600200"/>
            <a:ext cx="6914996" cy="388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Investments - Bonds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199"/>
            <a:ext cx="6574971" cy="4905103"/>
          </a:xfrm>
        </p:spPr>
        <p:txBody>
          <a:bodyPr/>
          <a:lstStyle/>
          <a:p>
            <a:r>
              <a:rPr lang="en-US" dirty="0" smtClean="0"/>
              <a:t>Definition: </a:t>
            </a:r>
            <a:r>
              <a:rPr lang="en-US" dirty="0"/>
              <a:t>an interest-bearing security that obligates the issuer to pay the bondholder a specified sum of money, usually at specific intervals (known as a coupon), and to repay the principal amount of the loan at </a:t>
            </a:r>
            <a:r>
              <a:rPr lang="en-US" dirty="0" smtClean="0"/>
              <a:t>maturity</a:t>
            </a:r>
          </a:p>
          <a:p>
            <a:pPr lvl="1"/>
            <a:r>
              <a:rPr lang="en-US" dirty="0" smtClean="0"/>
              <a:t>Wait, what? A bond is basically a loan given by you to another entity which is paid back with interest over the life of the bond.  </a:t>
            </a:r>
          </a:p>
          <a:p>
            <a:pPr lvl="1"/>
            <a:r>
              <a:rPr lang="en-US" dirty="0" smtClean="0"/>
              <a:t>Interest is paid throughout the bond life </a:t>
            </a:r>
          </a:p>
          <a:p>
            <a:pPr lvl="1"/>
            <a:r>
              <a:rPr lang="en-US" dirty="0" smtClean="0"/>
              <a:t>Principal is paid back at the end of the life of the bond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885" y="1600199"/>
            <a:ext cx="4298439" cy="35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8090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Bonds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28690"/>
            <a:ext cx="4384431" cy="4872110"/>
          </a:xfrm>
        </p:spPr>
        <p:txBody>
          <a:bodyPr/>
          <a:lstStyle/>
          <a:p>
            <a:r>
              <a:rPr lang="en-US" sz="2600" dirty="0" smtClean="0"/>
              <a:t>For Example:</a:t>
            </a:r>
          </a:p>
          <a:p>
            <a:pPr lvl="1"/>
            <a:r>
              <a:rPr lang="en-US" sz="2400" dirty="0" smtClean="0"/>
              <a:t>Your hometown decides to issue municipal bonds with a $100 face value to be paid back in ten years.  This bond will pay 2.5% per year.</a:t>
            </a:r>
          </a:p>
          <a:p>
            <a:pPr lvl="1"/>
            <a:r>
              <a:rPr lang="en-US" sz="2400" dirty="0" smtClean="0"/>
              <a:t>$100 * .025 = $2.50</a:t>
            </a:r>
          </a:p>
          <a:p>
            <a:pPr lvl="1"/>
            <a:r>
              <a:rPr lang="en-US" sz="2400" dirty="0" smtClean="0"/>
              <a:t>$2.50 * 10 = $25.00</a:t>
            </a:r>
          </a:p>
          <a:p>
            <a:pPr lvl="1"/>
            <a:r>
              <a:rPr lang="en-US" sz="2400" dirty="0" smtClean="0"/>
              <a:t>Total paid back to you: $100 + $25 = $125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308" y="1684215"/>
            <a:ext cx="6236091" cy="415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Investments - Bonds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431280" cy="5140234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There are many different types of bonds:</a:t>
            </a:r>
          </a:p>
          <a:p>
            <a:pPr lvl="1"/>
            <a:r>
              <a:rPr lang="en-US" sz="2400" dirty="0" smtClean="0"/>
              <a:t>U.S. Treasury Bonds – issued by the U.S. government, considered a safe investment </a:t>
            </a:r>
          </a:p>
          <a:p>
            <a:pPr lvl="1"/>
            <a:r>
              <a:rPr lang="en-US" sz="2400" dirty="0" smtClean="0"/>
              <a:t>Agency Bonds – issued by agencies of the U.S. government or government sponsored enterprises</a:t>
            </a:r>
          </a:p>
          <a:p>
            <a:pPr lvl="1"/>
            <a:r>
              <a:rPr lang="en-US" sz="2400" dirty="0" smtClean="0"/>
              <a:t>Municipal Bonds – issued by states, cities, counties, etc. to fund public projects</a:t>
            </a:r>
          </a:p>
          <a:p>
            <a:pPr lvl="1"/>
            <a:r>
              <a:rPr lang="en-US" sz="2400" dirty="0" smtClean="0"/>
              <a:t>Corporate Bonds – issued by corporations</a:t>
            </a:r>
          </a:p>
          <a:p>
            <a:pPr lvl="1"/>
            <a:r>
              <a:rPr lang="en-US" sz="2400" dirty="0" smtClean="0"/>
              <a:t>High Yield Bonds – issued by entities that have a low investment grade (they have a weaker ability to pay back the bond); generally results in a higher interest rate and higher yields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50" y="1524000"/>
            <a:ext cx="42862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6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2204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Bonds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99688"/>
            <a:ext cx="10972800" cy="4147457"/>
          </a:xfrm>
        </p:spPr>
        <p:txBody>
          <a:bodyPr/>
          <a:lstStyle/>
          <a:p>
            <a:r>
              <a:rPr lang="en-US" sz="2600" dirty="0" smtClean="0"/>
              <a:t>Bond Ratings</a:t>
            </a:r>
          </a:p>
          <a:p>
            <a:pPr lvl="1"/>
            <a:r>
              <a:rPr lang="en-US" sz="2400" dirty="0" smtClean="0"/>
              <a:t>Definition – a grade given to a particular bond that indicates its credit quality</a:t>
            </a:r>
          </a:p>
          <a:p>
            <a:pPr lvl="1"/>
            <a:r>
              <a:rPr lang="en-US" sz="2400" dirty="0" smtClean="0"/>
              <a:t>Range from AAA (the highest rating) to C or D (called “junk” bonds, the lowest ratings)</a:t>
            </a:r>
          </a:p>
          <a:p>
            <a:pPr lvl="1"/>
            <a:r>
              <a:rPr lang="en-US" sz="2400" dirty="0" smtClean="0"/>
              <a:t>Private, independent services provide ratings, so indications may vary for the same rating</a:t>
            </a:r>
          </a:p>
          <a:p>
            <a:pPr lvl="1"/>
            <a:r>
              <a:rPr lang="en-US" sz="2400" dirty="0" smtClean="0"/>
              <a:t>Major rating agencies in the U.S.: Moody’s, Standard &amp; Poor’s, and Fitch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45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Investments - Bonds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910530"/>
              </p:ext>
            </p:extLst>
          </p:nvPr>
        </p:nvGraphicFramePr>
        <p:xfrm>
          <a:off x="947056" y="1510392"/>
          <a:ext cx="10262508" cy="4988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627"/>
                <a:gridCol w="2565627"/>
                <a:gridCol w="2565627"/>
                <a:gridCol w="2565627"/>
              </a:tblGrid>
              <a:tr h="554264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Bond Rating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Grade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Risk</a:t>
                      </a:r>
                      <a:endParaRPr lang="en-US" dirty="0"/>
                    </a:p>
                  </a:txBody>
                  <a:tcPr/>
                </a:tc>
              </a:tr>
              <a:tr h="55426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Moody\’s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S&amp;P/Fitch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5426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Aaa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AAA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Investment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Highest Quality</a:t>
                      </a:r>
                      <a:endParaRPr lang="en-US" dirty="0"/>
                    </a:p>
                  </a:txBody>
                  <a:tcPr/>
                </a:tc>
              </a:tr>
              <a:tr h="554264">
                <a:tc>
                  <a:txBody>
                    <a:bodyPr/>
                    <a:lstStyle/>
                    <a:p>
                      <a:r>
                        <a:rPr lang="en-US" dirty="0" smtClean="0"/>
                        <a:t>Aa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Investment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Strong Quality</a:t>
                      </a:r>
                      <a:endParaRPr lang="en-US" dirty="0"/>
                    </a:p>
                  </a:txBody>
                  <a:tcPr/>
                </a:tc>
              </a:tr>
              <a:tr h="554264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Investment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Strong</a:t>
                      </a:r>
                      <a:endParaRPr lang="en-US" dirty="0"/>
                    </a:p>
                  </a:txBody>
                  <a:tcPr/>
                </a:tc>
              </a:tr>
              <a:tr h="554264">
                <a:tc>
                  <a:txBody>
                    <a:bodyPr/>
                    <a:lstStyle/>
                    <a:p>
                      <a:r>
                        <a:rPr lang="en-US" dirty="0" smtClean="0"/>
                        <a:t>Baa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BBB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Investment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 Grade</a:t>
                      </a:r>
                      <a:endParaRPr lang="en-US" dirty="0"/>
                    </a:p>
                  </a:txBody>
                  <a:tcPr/>
                </a:tc>
              </a:tr>
              <a:tr h="554264">
                <a:tc>
                  <a:txBody>
                    <a:bodyPr/>
                    <a:lstStyle/>
                    <a:p>
                      <a:r>
                        <a:rPr lang="en-US" dirty="0" smtClean="0"/>
                        <a:t>Ba, 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BB, 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Speculative</a:t>
                      </a:r>
                      <a:endParaRPr lang="en-US" dirty="0"/>
                    </a:p>
                  </a:txBody>
                  <a:tcPr/>
                </a:tc>
              </a:tr>
              <a:tr h="55426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Caa</a:t>
                      </a:r>
                      <a:r>
                        <a:rPr lang="en-US" dirty="0" smtClean="0"/>
                        <a:t>/Ca/C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CCC/CC/C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Highly Speculative</a:t>
                      </a:r>
                      <a:endParaRPr lang="en-US" dirty="0"/>
                    </a:p>
                  </a:txBody>
                  <a:tcPr/>
                </a:tc>
              </a:tr>
              <a:tr h="554264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Default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8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32" y="406791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Bonds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132" y="1397391"/>
            <a:ext cx="10515600" cy="4754789"/>
          </a:xfrm>
        </p:spPr>
        <p:txBody>
          <a:bodyPr>
            <a:normAutofit/>
          </a:bodyPr>
          <a:lstStyle/>
          <a:p>
            <a:r>
              <a:rPr lang="en-US" dirty="0" smtClean="0"/>
              <a:t>Bonds are generally a very safe investment.  What is the drawback?</a:t>
            </a:r>
          </a:p>
          <a:p>
            <a:pPr lvl="1"/>
            <a:r>
              <a:rPr lang="en-US" sz="2400" dirty="0" smtClean="0"/>
              <a:t>Payback on bonds is usually lower than other types of investments</a:t>
            </a:r>
          </a:p>
          <a:p>
            <a:r>
              <a:rPr lang="en-US" dirty="0" smtClean="0"/>
              <a:t>Bonds are a great investment for people who are risk </a:t>
            </a:r>
            <a:r>
              <a:rPr lang="en-US" u="sng" dirty="0" smtClean="0"/>
              <a:t>averse</a:t>
            </a:r>
          </a:p>
          <a:p>
            <a:pPr lvl="1"/>
            <a:r>
              <a:rPr lang="en-US" sz="2400" dirty="0" smtClean="0"/>
              <a:t>An </a:t>
            </a:r>
            <a:r>
              <a:rPr lang="en-US" sz="2400" dirty="0"/>
              <a:t>investor </a:t>
            </a:r>
            <a:r>
              <a:rPr lang="en-US" sz="2400" dirty="0" smtClean="0"/>
              <a:t>who prefers an investment with lower </a:t>
            </a:r>
            <a:r>
              <a:rPr lang="en-US" sz="2400" dirty="0"/>
              <a:t>risk</a:t>
            </a:r>
            <a:r>
              <a:rPr lang="en-US" sz="2400" dirty="0" smtClean="0"/>
              <a:t>.</a:t>
            </a:r>
          </a:p>
          <a:p>
            <a:r>
              <a:rPr lang="en-US" dirty="0"/>
              <a:t>P</a:t>
            </a:r>
            <a:r>
              <a:rPr lang="en-US" dirty="0" smtClean="0"/>
              <a:t>ay attention to grades; bonds can be as risky/riskier than stocks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u="sng" dirty="0"/>
          </a:p>
        </p:txBody>
      </p:sp>
      <p:pic>
        <p:nvPicPr>
          <p:cNvPr id="5" name="0DT6WBwZJb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62142" y="3643532"/>
            <a:ext cx="5105790" cy="287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7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296167" cy="4677770"/>
          </a:xfrm>
        </p:spPr>
        <p:txBody>
          <a:bodyPr>
            <a:normAutofit/>
          </a:bodyPr>
          <a:lstStyle/>
          <a:p>
            <a:r>
              <a:rPr lang="en-US" dirty="0" smtClean="0"/>
              <a:t>Definition: </a:t>
            </a:r>
            <a:r>
              <a:rPr lang="en-US" dirty="0"/>
              <a:t>A </a:t>
            </a:r>
            <a:r>
              <a:rPr lang="en-US" dirty="0" smtClean="0"/>
              <a:t>term </a:t>
            </a:r>
            <a:r>
              <a:rPr lang="en-US" dirty="0"/>
              <a:t>used to describe the ownership certificates of any </a:t>
            </a:r>
            <a:r>
              <a:rPr lang="en-US" dirty="0" smtClean="0"/>
              <a:t>company</a:t>
            </a:r>
          </a:p>
          <a:p>
            <a:pPr lvl="1"/>
            <a:r>
              <a:rPr lang="en-US" sz="2400" dirty="0" smtClean="0"/>
              <a:t>Also called: equities, shares </a:t>
            </a:r>
          </a:p>
          <a:p>
            <a:r>
              <a:rPr lang="en-US" dirty="0" smtClean="0"/>
              <a:t>Stocks are volatile; their value fluctuates frequently (on a daily basis)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051" y="1600199"/>
            <a:ext cx="4881349" cy="365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3275"/>
            <a:ext cx="10972800" cy="776452"/>
          </a:xfrm>
        </p:spPr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6801"/>
            <a:ext cx="10972800" cy="2245833"/>
          </a:xfrm>
        </p:spPr>
        <p:txBody>
          <a:bodyPr>
            <a:normAutofit/>
          </a:bodyPr>
          <a:lstStyle/>
          <a:p>
            <a:r>
              <a:rPr lang="en-US" dirty="0" smtClean="0"/>
              <a:t>Why do companies issue stocks?</a:t>
            </a:r>
          </a:p>
          <a:p>
            <a:pPr lvl="1"/>
            <a:r>
              <a:rPr lang="en-US" sz="2400" dirty="0" smtClean="0"/>
              <a:t>To raise money</a:t>
            </a:r>
          </a:p>
          <a:p>
            <a:pPr lvl="2"/>
            <a:r>
              <a:rPr lang="en-US" sz="2400" dirty="0" smtClean="0"/>
              <a:t>Sell part of the company (AKA issuing stocks) – equity financing</a:t>
            </a:r>
          </a:p>
          <a:p>
            <a:pPr lvl="4"/>
            <a:r>
              <a:rPr lang="en-US" sz="2400" dirty="0" smtClean="0"/>
              <a:t>Do not have to pay money back or make interest payments</a:t>
            </a:r>
          </a:p>
          <a:p>
            <a:pPr lvl="1"/>
            <a:r>
              <a:rPr lang="en-US" sz="2400" dirty="0" smtClean="0"/>
              <a:t>Shareholders make money when the stock is worth more than they paid</a:t>
            </a:r>
            <a:endParaRPr lang="en-US" sz="2400" dirty="0"/>
          </a:p>
        </p:txBody>
      </p:sp>
      <p:pic>
        <p:nvPicPr>
          <p:cNvPr id="4" name="fn3y1hNVgA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39831" y="3512634"/>
            <a:ext cx="5512337" cy="31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Subject Layout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investing?</a:t>
            </a:r>
          </a:p>
          <a:p>
            <a:r>
              <a:rPr lang="en-US" dirty="0" smtClean="0"/>
              <a:t>How does it work? (Compounding)</a:t>
            </a:r>
          </a:p>
          <a:p>
            <a:r>
              <a:rPr lang="en-US" dirty="0" smtClean="0"/>
              <a:t>Risk Tolerance: Know Yourself</a:t>
            </a:r>
          </a:p>
          <a:p>
            <a:r>
              <a:rPr lang="en-US" dirty="0" smtClean="0"/>
              <a:t>Types of Investments</a:t>
            </a:r>
          </a:p>
          <a:p>
            <a:r>
              <a:rPr lang="en-US" dirty="0" smtClean="0"/>
              <a:t>Portfolios and Diversification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066" y="1524000"/>
            <a:ext cx="5707334" cy="380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9627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60227"/>
            <a:ext cx="6896669" cy="5313528"/>
          </a:xfrm>
        </p:spPr>
        <p:txBody>
          <a:bodyPr>
            <a:normAutofit/>
          </a:bodyPr>
          <a:lstStyle/>
          <a:p>
            <a:r>
              <a:rPr lang="en-US" dirty="0" smtClean="0"/>
              <a:t>Why do stocks make money? </a:t>
            </a:r>
          </a:p>
          <a:p>
            <a:pPr lvl="1"/>
            <a:r>
              <a:rPr lang="en-US" sz="2400" dirty="0" smtClean="0"/>
              <a:t>You (as an owner) are entitled to a portion of the company’s profits</a:t>
            </a:r>
          </a:p>
          <a:p>
            <a:pPr lvl="2"/>
            <a:r>
              <a:rPr lang="en-US" sz="2400" dirty="0" smtClean="0"/>
              <a:t>Paid out in the form of </a:t>
            </a:r>
            <a:r>
              <a:rPr lang="en-US" sz="2400" u="sng" dirty="0" smtClean="0"/>
              <a:t>dividends</a:t>
            </a:r>
          </a:p>
          <a:p>
            <a:pPr lvl="3"/>
            <a:r>
              <a:rPr lang="en-US" sz="2400" dirty="0" smtClean="0"/>
              <a:t>A </a:t>
            </a:r>
            <a:r>
              <a:rPr lang="en-US" sz="2400" dirty="0"/>
              <a:t>sum of money paid regularly </a:t>
            </a:r>
            <a:r>
              <a:rPr lang="en-US" sz="2400" dirty="0" smtClean="0"/>
              <a:t>by </a:t>
            </a:r>
            <a:r>
              <a:rPr lang="en-US" sz="2400" dirty="0"/>
              <a:t>a company to its shareholders </a:t>
            </a:r>
            <a:r>
              <a:rPr lang="en-US" sz="2400" dirty="0" smtClean="0"/>
              <a:t>out of profits </a:t>
            </a:r>
            <a:r>
              <a:rPr lang="en-US" sz="2400" dirty="0"/>
              <a:t>(or reserves</a:t>
            </a:r>
            <a:r>
              <a:rPr lang="en-US" sz="2400" dirty="0" smtClean="0"/>
              <a:t>).</a:t>
            </a:r>
          </a:p>
          <a:p>
            <a:r>
              <a:rPr lang="en-US" dirty="0" smtClean="0"/>
              <a:t>Where is </a:t>
            </a:r>
            <a:r>
              <a:rPr lang="en-US" dirty="0"/>
              <a:t>the risk? </a:t>
            </a:r>
            <a:endParaRPr lang="en-US" dirty="0" smtClean="0"/>
          </a:p>
          <a:p>
            <a:pPr lvl="1"/>
            <a:r>
              <a:rPr lang="en-US" sz="2400" dirty="0" smtClean="0"/>
              <a:t>If the company goes bankrupt, there are no assets to claim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268" y="2180514"/>
            <a:ext cx="4076132" cy="26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142" y="968531"/>
            <a:ext cx="4345258" cy="4042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77283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7883"/>
            <a:ext cx="7675756" cy="45534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Risk</a:t>
            </a:r>
          </a:p>
          <a:p>
            <a:pPr lvl="1"/>
            <a:r>
              <a:rPr lang="en-US" sz="2400" dirty="0" smtClean="0"/>
              <a:t>Shareholders are not guaranteed any return if the company goes bankrupt</a:t>
            </a:r>
          </a:p>
          <a:p>
            <a:pPr lvl="1"/>
            <a:r>
              <a:rPr lang="en-US" sz="2400" dirty="0" smtClean="0"/>
              <a:t>No guarantee that shareholders will receive dividend payments</a:t>
            </a:r>
          </a:p>
          <a:p>
            <a:pPr lvl="1"/>
            <a:r>
              <a:rPr lang="en-US" sz="2400" dirty="0" smtClean="0"/>
              <a:t>With no dividends, investors make money only through an increase in stock price</a:t>
            </a:r>
          </a:p>
          <a:p>
            <a:r>
              <a:rPr lang="en-US" dirty="0" smtClean="0"/>
              <a:t>The bright side?</a:t>
            </a:r>
          </a:p>
          <a:p>
            <a:pPr lvl="1"/>
            <a:r>
              <a:rPr lang="en-US" sz="2400" dirty="0" smtClean="0"/>
              <a:t>Stocks generally outperform other investments due to their higher risk</a:t>
            </a:r>
          </a:p>
          <a:p>
            <a:pPr lvl="1"/>
            <a:r>
              <a:rPr lang="en-US" sz="2400" dirty="0" smtClean="0"/>
              <a:t>Historically, stocks average 10-12% returns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279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4980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5580"/>
            <a:ext cx="7162800" cy="5077522"/>
          </a:xfrm>
        </p:spPr>
        <p:txBody>
          <a:bodyPr>
            <a:noAutofit/>
          </a:bodyPr>
          <a:lstStyle/>
          <a:p>
            <a:r>
              <a:rPr lang="en-US" dirty="0" smtClean="0"/>
              <a:t>Two Main Types of Stock: Common and Preferred</a:t>
            </a:r>
          </a:p>
          <a:p>
            <a:pPr lvl="1"/>
            <a:r>
              <a:rPr lang="en-US" sz="2400" dirty="0" smtClean="0"/>
              <a:t>Common stock – most commonly referred to</a:t>
            </a:r>
          </a:p>
          <a:p>
            <a:pPr lvl="2"/>
            <a:r>
              <a:rPr lang="en-US" sz="2400" dirty="0" smtClean="0"/>
              <a:t>Represent ownership in a company and claim on profits</a:t>
            </a:r>
          </a:p>
          <a:p>
            <a:pPr lvl="2"/>
            <a:r>
              <a:rPr lang="en-US" sz="2400" dirty="0" smtClean="0"/>
              <a:t>One vote per share </a:t>
            </a:r>
          </a:p>
          <a:p>
            <a:pPr lvl="2"/>
            <a:r>
              <a:rPr lang="en-US" sz="2400" dirty="0" smtClean="0"/>
              <a:t>Higher Yields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16" t="7455" r="476" b="33013"/>
          <a:stretch/>
        </p:blipFill>
        <p:spPr>
          <a:xfrm>
            <a:off x="3071948" y="3928096"/>
            <a:ext cx="6048104" cy="24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4980"/>
            <a:ext cx="10972800" cy="807614"/>
          </a:xfrm>
        </p:spPr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2594"/>
            <a:ext cx="10972800" cy="5077522"/>
          </a:xfrm>
        </p:spPr>
        <p:txBody>
          <a:bodyPr>
            <a:noAutofit/>
          </a:bodyPr>
          <a:lstStyle/>
          <a:p>
            <a:pPr lvl="1"/>
            <a:r>
              <a:rPr lang="en-US" sz="2400" dirty="0"/>
              <a:t>Preferred Stock</a:t>
            </a:r>
          </a:p>
          <a:p>
            <a:pPr lvl="2"/>
            <a:r>
              <a:rPr lang="en-US" sz="2400" dirty="0"/>
              <a:t>Guaranteed a fixed dividend </a:t>
            </a:r>
          </a:p>
          <a:p>
            <a:pPr lvl="2"/>
            <a:r>
              <a:rPr lang="en-US" sz="2400" dirty="0"/>
              <a:t>In the event of liquidation, preferred shareholders are paid </a:t>
            </a:r>
            <a:r>
              <a:rPr lang="en-US" sz="2400" dirty="0" smtClean="0"/>
              <a:t>first</a:t>
            </a:r>
            <a:endParaRPr lang="en-US" sz="2400" dirty="0"/>
          </a:p>
          <a:p>
            <a:pPr lvl="2"/>
            <a:r>
              <a:rPr lang="en-US" sz="2400" dirty="0"/>
              <a:t>Do not have the same voting rights </a:t>
            </a:r>
            <a:r>
              <a:rPr lang="en-US" sz="2400" dirty="0" smtClean="0"/>
              <a:t>as </a:t>
            </a:r>
            <a:r>
              <a:rPr lang="en-US" sz="2400" dirty="0"/>
              <a:t>common stockholders</a:t>
            </a:r>
          </a:p>
          <a:p>
            <a:pPr lvl="2"/>
            <a:r>
              <a:rPr lang="en-US" sz="2400" dirty="0"/>
              <a:t>May be callable (company can purchase shares from shareholders at any time for any reason)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17" t="11513" r="1541" b="4650"/>
          <a:stretch/>
        </p:blipFill>
        <p:spPr>
          <a:xfrm>
            <a:off x="4535040" y="3551669"/>
            <a:ext cx="4765713" cy="315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0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76646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7246"/>
            <a:ext cx="109728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Companies can also customize different classes of stock in any way they would like</a:t>
            </a:r>
          </a:p>
          <a:p>
            <a:pPr lvl="1"/>
            <a:r>
              <a:rPr lang="en-US" sz="2400" dirty="0" smtClean="0"/>
              <a:t>Reasons for this may include wanting voting power to remain with certain people</a:t>
            </a:r>
          </a:p>
          <a:p>
            <a:pPr lvl="1"/>
            <a:r>
              <a:rPr lang="en-US" sz="2400" dirty="0" smtClean="0"/>
              <a:t>Traditionally noted as Class A, Class B, etc.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312" y="3454543"/>
            <a:ext cx="56673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4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8138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28738"/>
            <a:ext cx="5708073" cy="5113626"/>
          </a:xfrm>
        </p:spPr>
        <p:txBody>
          <a:bodyPr>
            <a:normAutofit/>
          </a:bodyPr>
          <a:lstStyle/>
          <a:p>
            <a:r>
              <a:rPr lang="en-US" dirty="0" smtClean="0"/>
              <a:t>Most stocks are traded on exchanges</a:t>
            </a:r>
          </a:p>
          <a:p>
            <a:pPr lvl="1"/>
            <a:r>
              <a:rPr lang="en-US" sz="2400" dirty="0" smtClean="0"/>
              <a:t>Physical – trades are carried out on a trading floor</a:t>
            </a:r>
          </a:p>
          <a:p>
            <a:pPr lvl="1"/>
            <a:r>
              <a:rPr lang="en-US" sz="2400" dirty="0" smtClean="0"/>
              <a:t>Virtual – composed of a network of computers </a:t>
            </a:r>
          </a:p>
          <a:p>
            <a:r>
              <a:rPr lang="en-US" dirty="0" smtClean="0"/>
              <a:t>Purpose of the stock market – facilitate the exchange of securities between buyers and sellers</a:t>
            </a:r>
          </a:p>
          <a:p>
            <a:pPr lvl="1"/>
            <a:r>
              <a:rPr lang="en-US" sz="2400" dirty="0" smtClean="0"/>
              <a:t>Reduces risk of investing because it brings buyers and sellers together</a:t>
            </a:r>
            <a:endParaRPr lang="en-US" sz="2400" dirty="0"/>
          </a:p>
        </p:txBody>
      </p:sp>
      <p:pic>
        <p:nvPicPr>
          <p:cNvPr id="4" name="XRJBZIQrQAY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383099" y="1882920"/>
            <a:ext cx="5199301" cy="292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63" t="12930" r="3863" b="8484"/>
          <a:stretch/>
        </p:blipFill>
        <p:spPr>
          <a:xfrm>
            <a:off x="6435090" y="3992058"/>
            <a:ext cx="5147310" cy="246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7872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8472"/>
            <a:ext cx="10972800" cy="3374968"/>
          </a:xfrm>
        </p:spPr>
        <p:txBody>
          <a:bodyPr/>
          <a:lstStyle/>
          <a:p>
            <a:r>
              <a:rPr lang="en-US" dirty="0" smtClean="0"/>
              <a:t>Different markets: Primary and Secondary</a:t>
            </a:r>
          </a:p>
          <a:p>
            <a:pPr lvl="1"/>
            <a:r>
              <a:rPr lang="en-US" sz="2400" dirty="0" smtClean="0"/>
              <a:t>Primary market –securities are created and stocks are initially issued through IPO</a:t>
            </a:r>
          </a:p>
          <a:p>
            <a:pPr lvl="1"/>
            <a:r>
              <a:rPr lang="en-US" sz="2400" dirty="0" smtClean="0"/>
              <a:t>Secondary Market – investors trade previously-issued stocks </a:t>
            </a:r>
          </a:p>
          <a:p>
            <a:pPr lvl="2"/>
            <a:r>
              <a:rPr lang="en-US" sz="2400" dirty="0" smtClean="0"/>
              <a:t>What people refer to when talking about the stock market</a:t>
            </a:r>
          </a:p>
          <a:p>
            <a:pPr lvl="2"/>
            <a:r>
              <a:rPr lang="en-US" sz="2400" dirty="0" smtClean="0"/>
              <a:t>Trading of a company’s stock does not directly involve that company</a:t>
            </a:r>
          </a:p>
          <a:p>
            <a:pPr lvl="2"/>
            <a:r>
              <a:rPr lang="en-US" sz="2400" dirty="0" smtClean="0"/>
              <a:t>Examples: NYSE, Nasdaq, AMEX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6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7660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18260"/>
            <a:ext cx="10972800" cy="4876800"/>
          </a:xfrm>
        </p:spPr>
        <p:txBody>
          <a:bodyPr/>
          <a:lstStyle/>
          <a:p>
            <a:r>
              <a:rPr lang="en-US" dirty="0" smtClean="0"/>
              <a:t>Why do stock prices change?</a:t>
            </a:r>
          </a:p>
          <a:p>
            <a:pPr lvl="1"/>
            <a:r>
              <a:rPr lang="en-US" sz="2200" dirty="0" smtClean="0"/>
              <a:t>Stocks are volatile and can change in price rapidly</a:t>
            </a:r>
          </a:p>
          <a:p>
            <a:pPr lvl="1"/>
            <a:r>
              <a:rPr lang="en-US" sz="2200" dirty="0" smtClean="0"/>
              <a:t>Fundamentally, supply and demand determine the price of stocks</a:t>
            </a:r>
          </a:p>
          <a:p>
            <a:pPr lvl="1"/>
            <a:r>
              <a:rPr lang="en-US" sz="2200" dirty="0" smtClean="0"/>
              <a:t>Earnings predominately affect investor evaluation of stocks, but there are other factors</a:t>
            </a:r>
          </a:p>
          <a:p>
            <a:pPr lvl="1"/>
            <a:r>
              <a:rPr lang="en-US" sz="2200" dirty="0" smtClean="0"/>
              <a:t>There is no one theory that can explain stock prices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3756660"/>
            <a:ext cx="7258050" cy="28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8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8135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8735"/>
            <a:ext cx="7251510" cy="5018964"/>
          </a:xfrm>
        </p:spPr>
        <p:txBody>
          <a:bodyPr>
            <a:noAutofit/>
          </a:bodyPr>
          <a:lstStyle/>
          <a:p>
            <a:r>
              <a:rPr lang="en-US" dirty="0" smtClean="0"/>
              <a:t>There are two ways to buy stocks:</a:t>
            </a:r>
          </a:p>
          <a:p>
            <a:pPr lvl="1"/>
            <a:r>
              <a:rPr lang="en-US" sz="2400" dirty="0" smtClean="0"/>
              <a:t>Through a brokerage</a:t>
            </a:r>
          </a:p>
          <a:p>
            <a:pPr lvl="2"/>
            <a:r>
              <a:rPr lang="en-US" sz="2400" dirty="0" smtClean="0"/>
              <a:t>Most common</a:t>
            </a:r>
          </a:p>
          <a:p>
            <a:pPr lvl="2"/>
            <a:r>
              <a:rPr lang="en-US" sz="2400" dirty="0" smtClean="0"/>
              <a:t>Full-service brokers - expensive but manage your account</a:t>
            </a:r>
          </a:p>
          <a:p>
            <a:pPr lvl="2"/>
            <a:r>
              <a:rPr lang="en-US" sz="2400" dirty="0" smtClean="0"/>
              <a:t>Discount brokerages - less expensive and provide less assistance</a:t>
            </a:r>
          </a:p>
          <a:p>
            <a:pPr lvl="1"/>
            <a:r>
              <a:rPr lang="en-US" sz="2400" dirty="0" smtClean="0"/>
              <a:t>DRIPs &amp; DIPs</a:t>
            </a:r>
          </a:p>
          <a:p>
            <a:pPr lvl="2"/>
            <a:r>
              <a:rPr lang="en-US" sz="2400" dirty="0" smtClean="0"/>
              <a:t>Dividend reinvestment plans (DRIPs) and direct investment plans (DIPs) allow shareholders to purchase stock directly from the company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564" y="1524000"/>
            <a:ext cx="4048836" cy="39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6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Buying stocks through a brokerage:</a:t>
            </a:r>
          </a:p>
          <a:p>
            <a:pPr lvl="1"/>
            <a:r>
              <a:rPr lang="en-US" sz="2400" dirty="0" smtClean="0"/>
              <a:t>Step 1: Obtain a stock quote. This shows the bid (buy) price and the offer or ask (sell) price.</a:t>
            </a:r>
          </a:p>
          <a:p>
            <a:pPr lvl="1"/>
            <a:r>
              <a:rPr lang="en-US" sz="2400" dirty="0" smtClean="0"/>
              <a:t>Step 2: If you are interested in buying a stock, you make a bid.  If you are interesting in selling a stock, you would submit an offer or an ask.</a:t>
            </a:r>
          </a:p>
          <a:p>
            <a:pPr lvl="1"/>
            <a:r>
              <a:rPr lang="en-US" sz="2400" dirty="0" smtClean="0"/>
              <a:t>Step 3: When a bid and offer match, a trade occurs.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321" y="3877844"/>
            <a:ext cx="4327358" cy="270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9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Investing?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Definition: </a:t>
            </a:r>
            <a:r>
              <a:rPr lang="en-US" i="1" dirty="0"/>
              <a:t>The act of committing money or capital to an endeavor with the expectation of obtaining an additional income or profit</a:t>
            </a:r>
            <a:r>
              <a:rPr lang="en-US" dirty="0"/>
              <a:t>. </a:t>
            </a:r>
            <a:endParaRPr lang="en-US" dirty="0" smtClean="0"/>
          </a:p>
          <a:p>
            <a:pPr lvl="1"/>
            <a:r>
              <a:rPr lang="en-US" dirty="0" smtClean="0"/>
              <a:t>Why is this important?</a:t>
            </a:r>
          </a:p>
          <a:p>
            <a:r>
              <a:rPr lang="en-US" dirty="0" smtClean="0"/>
              <a:t>Letting your money work for you</a:t>
            </a:r>
          </a:p>
          <a:p>
            <a:r>
              <a:rPr lang="en-US" dirty="0" smtClean="0"/>
              <a:t>Investing is NOT gambling</a:t>
            </a:r>
          </a:p>
          <a:p>
            <a:r>
              <a:rPr lang="en-US" dirty="0" smtClean="0"/>
              <a:t>Why might it be important for you to invest?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847" y="2843212"/>
            <a:ext cx="4333241" cy="287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70150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832" y="1360750"/>
            <a:ext cx="10972800" cy="4876800"/>
          </a:xfrm>
        </p:spPr>
        <p:txBody>
          <a:bodyPr/>
          <a:lstStyle/>
          <a:p>
            <a:r>
              <a:rPr lang="en-US" dirty="0" smtClean="0"/>
              <a:t>How to read a stock table or stock quote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7500" r="79219" b="36666"/>
          <a:stretch/>
        </p:blipFill>
        <p:spPr bwMode="auto">
          <a:xfrm>
            <a:off x="1352550" y="2366010"/>
            <a:ext cx="5898482" cy="181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Brace 3"/>
          <p:cNvSpPr/>
          <p:nvPr/>
        </p:nvSpPr>
        <p:spPr>
          <a:xfrm rot="5400000">
            <a:off x="1764030" y="4034790"/>
            <a:ext cx="220980" cy="6324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7230" y="4488179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Week high and low price: highest and lowest prices stock has traded at in 52 weeks</a:t>
            </a:r>
            <a:endParaRPr lang="en-US" sz="1200" dirty="0"/>
          </a:p>
        </p:txBody>
      </p:sp>
      <p:sp>
        <p:nvSpPr>
          <p:cNvPr id="7" name="Right Brace 6"/>
          <p:cNvSpPr/>
          <p:nvPr/>
        </p:nvSpPr>
        <p:spPr>
          <a:xfrm rot="5400000">
            <a:off x="2617470" y="4034789"/>
            <a:ext cx="220980" cy="6324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0750" y="5481429"/>
            <a:ext cx="24650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Company name and type of stock: with no symbols following company name, stock is common stock.</a:t>
            </a:r>
            <a:endParaRPr lang="en-US" sz="1100" dirty="0"/>
          </a:p>
        </p:txBody>
      </p:sp>
      <p:sp>
        <p:nvSpPr>
          <p:cNvPr id="9" name="Right Brace 8"/>
          <p:cNvSpPr/>
          <p:nvPr/>
        </p:nvSpPr>
        <p:spPr>
          <a:xfrm rot="5400000">
            <a:off x="3293744" y="4185285"/>
            <a:ext cx="198121" cy="3924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735580" y="4461509"/>
            <a:ext cx="0" cy="9105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73041" y="4535090"/>
            <a:ext cx="31238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Ticker: Alphabetic name unique to the stock that identifies it on exchanges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2287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read a stock table or stock quote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7500" r="79219" b="36666"/>
          <a:stretch/>
        </p:blipFill>
        <p:spPr bwMode="auto">
          <a:xfrm>
            <a:off x="1352550" y="2366010"/>
            <a:ext cx="5898482" cy="181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49891" y="4597240"/>
            <a:ext cx="14573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Dividend per share:</a:t>
            </a:r>
          </a:p>
          <a:p>
            <a:r>
              <a:rPr lang="en-US" sz="1100" dirty="0" smtClean="0"/>
              <a:t>Annual dividend payment per share</a:t>
            </a:r>
            <a:endParaRPr lang="en-US" sz="1100" dirty="0"/>
          </a:p>
        </p:txBody>
      </p:sp>
      <p:sp>
        <p:nvSpPr>
          <p:cNvPr id="9" name="Right Brace 8"/>
          <p:cNvSpPr/>
          <p:nvPr/>
        </p:nvSpPr>
        <p:spPr>
          <a:xfrm rot="5400000">
            <a:off x="3686174" y="4154805"/>
            <a:ext cx="198121" cy="3924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2238" y="5609626"/>
            <a:ext cx="16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Dividend Yield: Annual dividends per share divided by price per share</a:t>
            </a:r>
            <a:endParaRPr lang="en-US" sz="1100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4189096" y="4154806"/>
            <a:ext cx="198121" cy="3924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4288156" y="4450082"/>
            <a:ext cx="1" cy="10515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 rot="5400000">
            <a:off x="4581527" y="4154807"/>
            <a:ext cx="198121" cy="3924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02680" y="4506501"/>
            <a:ext cx="26991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Price to Earning Ratio: </a:t>
            </a:r>
          </a:p>
          <a:p>
            <a:r>
              <a:rPr lang="en-US" sz="1100" dirty="0" smtClean="0"/>
              <a:t>Current stock price divided by earnings per share from the last four quarters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6626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read a stock table or stock quote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7500" r="79219" b="36666"/>
          <a:stretch/>
        </p:blipFill>
        <p:spPr bwMode="auto">
          <a:xfrm>
            <a:off x="1352550" y="2366010"/>
            <a:ext cx="5898482" cy="181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70970" y="4519147"/>
            <a:ext cx="14573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Total number of shares traded for the day (in hundreds)</a:t>
            </a:r>
            <a:endParaRPr lang="en-US" sz="1100" dirty="0"/>
          </a:p>
        </p:txBody>
      </p:sp>
      <p:sp>
        <p:nvSpPr>
          <p:cNvPr id="9" name="Right Brace 8"/>
          <p:cNvSpPr/>
          <p:nvPr/>
        </p:nvSpPr>
        <p:spPr>
          <a:xfrm rot="5400000">
            <a:off x="4958714" y="4154805"/>
            <a:ext cx="198121" cy="3924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57774" y="5627946"/>
            <a:ext cx="16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Daily High and Low: range of prices that stock has traded at throughout the day</a:t>
            </a:r>
            <a:endParaRPr lang="en-US" sz="1100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5638800" y="3977643"/>
            <a:ext cx="198122" cy="74675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>
            <a:off x="5737861" y="4450083"/>
            <a:ext cx="0" cy="11201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 rot="5400000">
            <a:off x="6334127" y="4154808"/>
            <a:ext cx="198121" cy="3924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01453" y="4536690"/>
            <a:ext cx="1246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Close – last price traded at upon market closing for the day</a:t>
            </a:r>
            <a:endParaRPr lang="en-US" sz="1100" dirty="0"/>
          </a:p>
        </p:txBody>
      </p:sp>
      <p:sp>
        <p:nvSpPr>
          <p:cNvPr id="17" name="Right Brace 16"/>
          <p:cNvSpPr/>
          <p:nvPr/>
        </p:nvSpPr>
        <p:spPr>
          <a:xfrm rot="5400000">
            <a:off x="6835943" y="4154805"/>
            <a:ext cx="198121" cy="3924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935003" y="4476751"/>
            <a:ext cx="1378416" cy="1066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15205" y="5280037"/>
            <a:ext cx="16391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Net change – change in stock price in dollars from previous day’s close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9112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874" y="1954129"/>
            <a:ext cx="3746526" cy="36515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6832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7432"/>
            <a:ext cx="7499684" cy="4944979"/>
          </a:xfrm>
        </p:spPr>
        <p:txBody>
          <a:bodyPr/>
          <a:lstStyle/>
          <a:p>
            <a:r>
              <a:rPr lang="en-US" dirty="0" smtClean="0"/>
              <a:t>How to value a stock: very complicated and differs from person to person. Four principles impact value:</a:t>
            </a:r>
          </a:p>
          <a:p>
            <a:pPr lvl="1"/>
            <a:r>
              <a:rPr lang="en-US" sz="2400" dirty="0" smtClean="0"/>
              <a:t>Supply and demand determine the price of stocks from moment to moment</a:t>
            </a:r>
          </a:p>
          <a:p>
            <a:pPr lvl="1"/>
            <a:r>
              <a:rPr lang="en-US" sz="2400" dirty="0" smtClean="0"/>
              <a:t>Do not compare the value of individual stocks; rather, </a:t>
            </a:r>
            <a:r>
              <a:rPr lang="en-US" sz="2400" dirty="0"/>
              <a:t>compare values of </a:t>
            </a:r>
            <a:r>
              <a:rPr lang="en-US" sz="2400" dirty="0" smtClean="0"/>
              <a:t>companies</a:t>
            </a:r>
          </a:p>
          <a:p>
            <a:pPr lvl="2"/>
            <a:r>
              <a:rPr lang="en-US" sz="2200" dirty="0" smtClean="0"/>
              <a:t>Multiply the value of a stock by the shares outstanding to</a:t>
            </a:r>
          </a:p>
          <a:p>
            <a:pPr lvl="1"/>
            <a:r>
              <a:rPr lang="en-US" sz="2400" dirty="0" smtClean="0"/>
              <a:t>Earnings are a major factor, but they are not the only factor</a:t>
            </a:r>
          </a:p>
          <a:p>
            <a:pPr lvl="1"/>
            <a:r>
              <a:rPr lang="en-US" sz="2400" u="sng" dirty="0" smtClean="0"/>
              <a:t>There is no one theory that can explain how stocks are valued.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2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Investments – Mutual 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What is a mutual fund?</a:t>
            </a:r>
          </a:p>
          <a:p>
            <a:pPr lvl="1"/>
            <a:r>
              <a:rPr lang="en-US" sz="2400" dirty="0" smtClean="0"/>
              <a:t>An investment vehicle that consists of a ‘pool’ of funds contributed by many investors in order to invest in stocks, bonds, and other assets.</a:t>
            </a:r>
          </a:p>
          <a:p>
            <a:pPr lvl="1"/>
            <a:r>
              <a:rPr lang="en-US" sz="2400" dirty="0" smtClean="0"/>
              <a:t>These funds are managed by money managers</a:t>
            </a:r>
            <a:endParaRPr lang="en-US" sz="2400" dirty="0"/>
          </a:p>
        </p:txBody>
      </p:sp>
      <p:pic>
        <p:nvPicPr>
          <p:cNvPr id="4" name="zlUrdkpsCkI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33193" y="3368842"/>
            <a:ext cx="5525614" cy="31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3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Investments – Mutual 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0575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Advantage of mutual funds:</a:t>
            </a:r>
          </a:p>
          <a:p>
            <a:pPr lvl="1"/>
            <a:r>
              <a:rPr lang="en-US" sz="2400" dirty="0" smtClean="0"/>
              <a:t>Give small investors access to professional investment help by allowing them to invest in diversified portfolios</a:t>
            </a:r>
          </a:p>
          <a:p>
            <a:r>
              <a:rPr lang="en-US" dirty="0" smtClean="0"/>
              <a:t>Disadvantage of mutual funds</a:t>
            </a:r>
          </a:p>
          <a:p>
            <a:pPr lvl="1"/>
            <a:r>
              <a:rPr lang="en-US" sz="2400" dirty="0" smtClean="0"/>
              <a:t>Fees, which can limit profit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0" y="1600200"/>
            <a:ext cx="3901440" cy="459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8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– Mutual 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Pooled Funds:</a:t>
            </a:r>
          </a:p>
          <a:p>
            <a:pPr lvl="1"/>
            <a:r>
              <a:rPr lang="en-US" sz="2400" dirty="0" smtClean="0"/>
              <a:t>Aggregated investment from many individuals </a:t>
            </a:r>
          </a:p>
          <a:p>
            <a:pPr lvl="2"/>
            <a:r>
              <a:rPr lang="en-US" sz="2200" dirty="0" smtClean="0"/>
              <a:t>Examples: mutual funds, pension funds</a:t>
            </a:r>
          </a:p>
          <a:p>
            <a:pPr lvl="1"/>
            <a:r>
              <a:rPr lang="en-US" sz="2400" dirty="0" smtClean="0"/>
              <a:t>Advantages: Economies of scale - lower trading costs and professional management</a:t>
            </a:r>
          </a:p>
          <a:p>
            <a:pPr lvl="1"/>
            <a:r>
              <a:rPr lang="en-US" sz="2400" dirty="0" smtClean="0"/>
              <a:t>Disadvantages: management fees/capital gains are spread evenly among investors, what is best for the group may not be what is best for  an individual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752" y="4132897"/>
            <a:ext cx="4722495" cy="252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0520"/>
            <a:ext cx="10972800" cy="990600"/>
          </a:xfrm>
        </p:spPr>
        <p:txBody>
          <a:bodyPr/>
          <a:lstStyle/>
          <a:p>
            <a:r>
              <a:rPr lang="en-US" dirty="0" smtClean="0"/>
              <a:t>Types of Investments - ETFs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1120"/>
            <a:ext cx="109728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Definition: exchange-traded funds (ETFs)  are an alternative to mutual funds that allow for more flexibility.</a:t>
            </a:r>
          </a:p>
          <a:p>
            <a:pPr lvl="1"/>
            <a:r>
              <a:rPr lang="en-US" sz="2400" dirty="0" smtClean="0"/>
              <a:t>Trade on exchanges</a:t>
            </a:r>
          </a:p>
          <a:p>
            <a:pPr lvl="1"/>
            <a:r>
              <a:rPr lang="en-US" sz="2400" dirty="0" smtClean="0"/>
              <a:t>Priced and available for trading throughout the business day</a:t>
            </a:r>
          </a:p>
          <a:p>
            <a:pPr lvl="1"/>
            <a:r>
              <a:rPr lang="en-US" sz="2400" dirty="0" smtClean="0"/>
              <a:t>Generally have a slightly lower expense ratio than their mutual fund equal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367" y="3653790"/>
            <a:ext cx="6887266" cy="28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4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Investments - Alternative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Several other types of investment vehicles available</a:t>
            </a:r>
          </a:p>
          <a:p>
            <a:pPr lvl="1"/>
            <a:r>
              <a:rPr lang="en-US" sz="2400" dirty="0" smtClean="0"/>
              <a:t>Options, futures, FOREX, commodities, etc.</a:t>
            </a:r>
          </a:p>
          <a:p>
            <a:r>
              <a:rPr lang="en-US" dirty="0" smtClean="0"/>
              <a:t>Usually very high risk and require specialized knowledge to be successful</a:t>
            </a:r>
          </a:p>
          <a:p>
            <a:r>
              <a:rPr lang="en-US" dirty="0" smtClean="0"/>
              <a:t>First, create a good financial platform in lower-risk investments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762" y="3437144"/>
            <a:ext cx="4562475" cy="30398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85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113"/>
          <a:stretch/>
        </p:blipFill>
        <p:spPr>
          <a:xfrm>
            <a:off x="6459375" y="3152274"/>
            <a:ext cx="5132549" cy="3372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561975"/>
            <a:ext cx="10972800" cy="990600"/>
          </a:xfrm>
        </p:spPr>
        <p:txBody>
          <a:bodyPr/>
          <a:lstStyle/>
          <a:p>
            <a:r>
              <a:rPr lang="en-US" dirty="0" smtClean="0"/>
              <a:t>Portfolios and Diversification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0"/>
            <a:ext cx="10982325" cy="4876800"/>
          </a:xfrm>
        </p:spPr>
        <p:txBody>
          <a:bodyPr/>
          <a:lstStyle/>
          <a:p>
            <a:r>
              <a:rPr lang="en-US" dirty="0" smtClean="0"/>
              <a:t>Important for long-term goals such as retirement </a:t>
            </a:r>
          </a:p>
          <a:p>
            <a:r>
              <a:rPr lang="en-US" dirty="0" smtClean="0"/>
              <a:t>Portfolio: a conglomerate of different financial assets which balances risk and return</a:t>
            </a:r>
            <a:endParaRPr lang="en-US" sz="2400" dirty="0" smtClean="0"/>
          </a:p>
          <a:p>
            <a:r>
              <a:rPr lang="en-US" dirty="0" smtClean="0"/>
              <a:t>Diversification</a:t>
            </a:r>
            <a:r>
              <a:rPr lang="en-US" dirty="0"/>
              <a:t>: a risk management tool that mixes a large amount of investment mediums within a </a:t>
            </a:r>
            <a:r>
              <a:rPr lang="en-US" dirty="0" smtClean="0"/>
              <a:t>portfolio</a:t>
            </a:r>
          </a:p>
          <a:p>
            <a:r>
              <a:rPr lang="en-US" dirty="0" smtClean="0"/>
              <a:t>Portfolios </a:t>
            </a:r>
            <a:r>
              <a:rPr lang="en-US" dirty="0"/>
              <a:t>and diversification go hand-in-hand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6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737839"/>
          </a:xfrm>
        </p:spPr>
        <p:txBody>
          <a:bodyPr/>
          <a:lstStyle/>
          <a:p>
            <a:r>
              <a:rPr lang="en-US" dirty="0" smtClean="0"/>
              <a:t>Why Invest?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805" y="1438508"/>
            <a:ext cx="6244683" cy="5196468"/>
          </a:xfrm>
        </p:spPr>
        <p:txBody>
          <a:bodyPr>
            <a:noAutofit/>
          </a:bodyPr>
          <a:lstStyle/>
          <a:p>
            <a:r>
              <a:rPr lang="en-US" sz="2600" dirty="0" smtClean="0"/>
              <a:t>Retirement – would you like to retire early? At all? At your current lifestyle?</a:t>
            </a:r>
          </a:p>
          <a:p>
            <a:pPr lvl="1"/>
            <a:r>
              <a:rPr lang="en-US" sz="2400" dirty="0" smtClean="0"/>
              <a:t>Pension programs - employer puts money into a pool of funds that is invested on the employee’s behalf</a:t>
            </a:r>
          </a:p>
          <a:p>
            <a:pPr lvl="2"/>
            <a:r>
              <a:rPr lang="en-US" sz="2400" dirty="0" smtClean="0"/>
              <a:t>Becoming a thing of the past</a:t>
            </a:r>
          </a:p>
          <a:p>
            <a:pPr lvl="1"/>
            <a:r>
              <a:rPr lang="en-US" sz="2400" dirty="0" smtClean="0"/>
              <a:t>Social security – government program paid for by income tax and given to retirees /disabled</a:t>
            </a:r>
          </a:p>
          <a:p>
            <a:pPr lvl="2"/>
            <a:r>
              <a:rPr lang="en-US" sz="2400" dirty="0" smtClean="0"/>
              <a:t>funds under pressure due to aging population in the US</a:t>
            </a:r>
          </a:p>
          <a:p>
            <a:pPr marL="0" indent="0">
              <a:buNone/>
            </a:pPr>
            <a:r>
              <a:rPr lang="en-US" sz="2600" dirty="0"/>
              <a:t>What money can you depend on for retirement?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488" y="2333509"/>
            <a:ext cx="5113111" cy="340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6230"/>
            <a:ext cx="10972800" cy="990600"/>
          </a:xfrm>
        </p:spPr>
        <p:txBody>
          <a:bodyPr/>
          <a:lstStyle/>
          <a:p>
            <a:r>
              <a:rPr lang="en-US" dirty="0" smtClean="0"/>
              <a:t>Portfolios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6830"/>
            <a:ext cx="10972800" cy="4876800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dirty="0" smtClean="0"/>
              <a:t>do portfolios include?</a:t>
            </a:r>
            <a:endParaRPr lang="en-US" dirty="0" smtClean="0"/>
          </a:p>
          <a:p>
            <a:pPr lvl="1"/>
            <a:r>
              <a:rPr lang="en-US" dirty="0" smtClean="0"/>
              <a:t>Any asset you own: tangible assets, equities, bonds, etc.</a:t>
            </a:r>
          </a:p>
          <a:p>
            <a:r>
              <a:rPr lang="en-US" dirty="0" smtClean="0"/>
              <a:t>Think of </a:t>
            </a:r>
            <a:r>
              <a:rPr lang="en-US" dirty="0" smtClean="0"/>
              <a:t>like a pie chart</a:t>
            </a:r>
          </a:p>
          <a:p>
            <a:r>
              <a:rPr lang="en-US" dirty="0" smtClean="0"/>
              <a:t>The asset mix </a:t>
            </a:r>
            <a:r>
              <a:rPr lang="en-US" dirty="0" smtClean="0"/>
              <a:t>should </a:t>
            </a:r>
            <a:r>
              <a:rPr lang="en-US" dirty="0" smtClean="0"/>
              <a:t>meet your risk tolerance and time horizon</a:t>
            </a:r>
            <a:endParaRPr lang="en-US" dirty="0"/>
          </a:p>
        </p:txBody>
      </p:sp>
      <p:pic>
        <p:nvPicPr>
          <p:cNvPr id="4" name="V48NECmT3N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6294" y="3177540"/>
            <a:ext cx="5865706" cy="32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2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9142"/>
            <a:ext cx="109728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Portfolios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19742"/>
            <a:ext cx="10972800" cy="4876800"/>
          </a:xfrm>
        </p:spPr>
        <p:txBody>
          <a:bodyPr/>
          <a:lstStyle/>
          <a:p>
            <a:r>
              <a:rPr lang="en-US" dirty="0" smtClean="0"/>
              <a:t>Aggressive investment strategies: aim to make the highest returns</a:t>
            </a:r>
          </a:p>
          <a:p>
            <a:pPr lvl="1"/>
            <a:r>
              <a:rPr lang="en-US" sz="2400" dirty="0" smtClean="0"/>
              <a:t>Investor should have high risk tolerance</a:t>
            </a:r>
          </a:p>
          <a:p>
            <a:pPr lvl="1"/>
            <a:r>
              <a:rPr lang="en-US" sz="2400" dirty="0" smtClean="0"/>
              <a:t>Investor should have a longer time horizon</a:t>
            </a:r>
          </a:p>
          <a:p>
            <a:pPr lvl="1"/>
            <a:r>
              <a:rPr lang="en-US" sz="2400" dirty="0" smtClean="0"/>
              <a:t>Generally have many equities</a:t>
            </a:r>
            <a:endParaRPr lang="en-US" sz="24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261972573"/>
              </p:ext>
            </p:extLst>
          </p:nvPr>
        </p:nvGraphicFramePr>
        <p:xfrm>
          <a:off x="1372869" y="3388995"/>
          <a:ext cx="9007475" cy="3014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056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71475"/>
            <a:ext cx="10972800" cy="990600"/>
          </a:xfrm>
        </p:spPr>
        <p:txBody>
          <a:bodyPr/>
          <a:lstStyle/>
          <a:p>
            <a:r>
              <a:rPr lang="en-US" dirty="0" smtClean="0"/>
              <a:t>Portfolios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2075"/>
            <a:ext cx="109728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Conservative investment strategies: puts safety over returns</a:t>
            </a:r>
          </a:p>
          <a:p>
            <a:pPr lvl="1"/>
            <a:r>
              <a:rPr lang="en-US" sz="2400" dirty="0" smtClean="0"/>
              <a:t>Investors should be risk averse</a:t>
            </a:r>
          </a:p>
          <a:p>
            <a:pPr lvl="1"/>
            <a:r>
              <a:rPr lang="en-US" sz="2400" dirty="0" smtClean="0"/>
              <a:t>Investors should have a shorter time horizon</a:t>
            </a:r>
          </a:p>
          <a:p>
            <a:pPr lvl="1"/>
            <a:r>
              <a:rPr lang="en-US" sz="2400" dirty="0" smtClean="0"/>
              <a:t>Consists </a:t>
            </a:r>
            <a:r>
              <a:rPr lang="en-US" sz="2400" dirty="0" smtClean="0"/>
              <a:t>mainly of cash and cash equivalents</a:t>
            </a:r>
          </a:p>
          <a:p>
            <a:pPr lvl="1"/>
            <a:r>
              <a:rPr lang="en-US" sz="2400" dirty="0" smtClean="0"/>
              <a:t>Goal is to combat inflation to protect the value of the portfolio</a:t>
            </a:r>
            <a:endParaRPr lang="en-US" sz="24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556690116"/>
              </p:ext>
            </p:extLst>
          </p:nvPr>
        </p:nvGraphicFramePr>
        <p:xfrm>
          <a:off x="895350" y="3895725"/>
          <a:ext cx="10991849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707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738"/>
            <a:ext cx="10972800" cy="990600"/>
          </a:xfrm>
        </p:spPr>
        <p:txBody>
          <a:bodyPr/>
          <a:lstStyle/>
          <a:p>
            <a:r>
              <a:rPr lang="en-US" dirty="0" smtClean="0"/>
              <a:t>Portfolios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76338"/>
            <a:ext cx="10972800" cy="4876800"/>
          </a:xfrm>
        </p:spPr>
        <p:txBody>
          <a:bodyPr/>
          <a:lstStyle/>
          <a:p>
            <a:r>
              <a:rPr lang="en-US" dirty="0" smtClean="0"/>
              <a:t>Moderately Aggressive Portfolio: Balances risk and return</a:t>
            </a:r>
          </a:p>
          <a:p>
            <a:pPr lvl="1"/>
            <a:r>
              <a:rPr lang="en-US" sz="2400" dirty="0" smtClean="0"/>
              <a:t>Investor should have an average risk tolerance</a:t>
            </a:r>
          </a:p>
          <a:p>
            <a:pPr lvl="1"/>
            <a:r>
              <a:rPr lang="en-US" sz="2400" dirty="0" smtClean="0"/>
              <a:t>Investor should have a longer time horizon</a:t>
            </a:r>
          </a:p>
          <a:p>
            <a:pPr lvl="1"/>
            <a:r>
              <a:rPr lang="en-US" sz="2400" dirty="0" smtClean="0"/>
              <a:t>Moderate amounts of equities, bonds, and cash and cash equivalents</a:t>
            </a:r>
          </a:p>
          <a:p>
            <a:pPr lvl="1"/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02312949"/>
              </p:ext>
            </p:extLst>
          </p:nvPr>
        </p:nvGraphicFramePr>
        <p:xfrm>
          <a:off x="714376" y="3438525"/>
          <a:ext cx="10848974" cy="3252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261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7650"/>
            <a:ext cx="10972800" cy="990600"/>
          </a:xfrm>
        </p:spPr>
        <p:txBody>
          <a:bodyPr/>
          <a:lstStyle/>
          <a:p>
            <a:r>
              <a:rPr lang="en-US" dirty="0" smtClean="0"/>
              <a:t>Diversification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38249"/>
            <a:ext cx="6548438" cy="5019675"/>
          </a:xfrm>
        </p:spPr>
        <p:txBody>
          <a:bodyPr>
            <a:noAutofit/>
          </a:bodyPr>
          <a:lstStyle/>
          <a:p>
            <a:r>
              <a:rPr lang="en-US" dirty="0" smtClean="0"/>
              <a:t>Two </a:t>
            </a:r>
            <a:r>
              <a:rPr lang="en-US" dirty="0" smtClean="0"/>
              <a:t>categories </a:t>
            </a:r>
            <a:r>
              <a:rPr lang="en-US" dirty="0" smtClean="0"/>
              <a:t>of risk affect investments:</a:t>
            </a:r>
          </a:p>
          <a:p>
            <a:pPr lvl="1"/>
            <a:r>
              <a:rPr lang="en-US" sz="2400" dirty="0" smtClean="0"/>
              <a:t>Systematic Risk: </a:t>
            </a:r>
            <a:r>
              <a:rPr lang="en-US" sz="2400" dirty="0" smtClean="0"/>
              <a:t>inherent </a:t>
            </a:r>
            <a:r>
              <a:rPr lang="en-US" sz="2400" dirty="0" smtClean="0"/>
              <a:t>to </a:t>
            </a:r>
            <a:r>
              <a:rPr lang="en-US" sz="2400" dirty="0" smtClean="0"/>
              <a:t>a market </a:t>
            </a:r>
            <a:r>
              <a:rPr lang="en-US" sz="2400" dirty="0" smtClean="0"/>
              <a:t>that is </a:t>
            </a:r>
            <a:r>
              <a:rPr lang="en-US" sz="2400" dirty="0" smtClean="0"/>
              <a:t>unpredictable; </a:t>
            </a:r>
            <a:r>
              <a:rPr lang="en-US" sz="2400" dirty="0" smtClean="0"/>
              <a:t>impossible to avoid</a:t>
            </a:r>
          </a:p>
          <a:p>
            <a:pPr lvl="2"/>
            <a:r>
              <a:rPr lang="en-US" sz="2400" dirty="0" smtClean="0"/>
              <a:t>The </a:t>
            </a:r>
            <a:r>
              <a:rPr lang="en-US" sz="2400" dirty="0" smtClean="0"/>
              <a:t>Great Recession</a:t>
            </a:r>
          </a:p>
          <a:p>
            <a:pPr lvl="2"/>
            <a:r>
              <a:rPr lang="en-US" sz="2400" dirty="0" smtClean="0"/>
              <a:t>Measured by a security’s </a:t>
            </a:r>
            <a:r>
              <a:rPr lang="en-US" sz="2400" dirty="0" smtClean="0"/>
              <a:t>beta:</a:t>
            </a:r>
          </a:p>
          <a:p>
            <a:pPr lvl="3"/>
            <a:r>
              <a:rPr lang="en-US" sz="2400" dirty="0" smtClean="0"/>
              <a:t>&gt;1 - </a:t>
            </a:r>
            <a:r>
              <a:rPr lang="en-US" sz="2400" dirty="0" smtClean="0"/>
              <a:t>more risk than the </a:t>
            </a:r>
            <a:r>
              <a:rPr lang="en-US" sz="2400" dirty="0" smtClean="0"/>
              <a:t>market</a:t>
            </a:r>
          </a:p>
          <a:p>
            <a:pPr lvl="3"/>
            <a:r>
              <a:rPr lang="en-US" sz="2400" dirty="0" smtClean="0"/>
              <a:t>&lt;1 - </a:t>
            </a:r>
            <a:r>
              <a:rPr lang="en-US" sz="2400" dirty="0" smtClean="0"/>
              <a:t>less risk than the market</a:t>
            </a:r>
          </a:p>
          <a:p>
            <a:pPr lvl="1"/>
            <a:r>
              <a:rPr lang="en-US" sz="2400" dirty="0" smtClean="0"/>
              <a:t>Unsystematic </a:t>
            </a:r>
            <a:r>
              <a:rPr lang="en-US" sz="2400" dirty="0" smtClean="0"/>
              <a:t>Risk: company- or industry-specific risk </a:t>
            </a:r>
            <a:r>
              <a:rPr lang="en-US" sz="2400" dirty="0" smtClean="0"/>
              <a:t>inherent </a:t>
            </a:r>
            <a:r>
              <a:rPr lang="en-US" sz="2400" dirty="0" smtClean="0"/>
              <a:t>in all </a:t>
            </a:r>
            <a:r>
              <a:rPr lang="en-US" sz="2400" dirty="0" smtClean="0"/>
              <a:t>investments</a:t>
            </a:r>
          </a:p>
          <a:p>
            <a:pPr lvl="2"/>
            <a:r>
              <a:rPr lang="en-US" sz="2400" dirty="0" smtClean="0"/>
              <a:t>Reduced </a:t>
            </a:r>
            <a:r>
              <a:rPr lang="en-US" sz="2400" dirty="0" smtClean="0"/>
              <a:t>by DIVERSIFICATION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038" y="2150399"/>
            <a:ext cx="4424362" cy="319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020" y="2778442"/>
            <a:ext cx="3670417" cy="33794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0512"/>
            <a:ext cx="10972800" cy="990600"/>
          </a:xfrm>
        </p:spPr>
        <p:txBody>
          <a:bodyPr/>
          <a:lstStyle/>
          <a:p>
            <a:r>
              <a:rPr lang="en-US" dirty="0" smtClean="0"/>
              <a:t>Diversification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1112"/>
            <a:ext cx="824865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Using diversification </a:t>
            </a:r>
            <a:r>
              <a:rPr lang="en-US" dirty="0" smtClean="0"/>
              <a:t>to combat unsystematic risk</a:t>
            </a:r>
          </a:p>
          <a:p>
            <a:pPr lvl="1"/>
            <a:r>
              <a:rPr lang="en-US" sz="2400" dirty="0" smtClean="0"/>
              <a:t>Portfolios </a:t>
            </a:r>
            <a:r>
              <a:rPr lang="en-US" sz="2400" dirty="0" smtClean="0"/>
              <a:t>include investments </a:t>
            </a:r>
            <a:r>
              <a:rPr lang="en-US" sz="2400" dirty="0" smtClean="0"/>
              <a:t>in unrelated industries </a:t>
            </a:r>
            <a:endParaRPr lang="en-US" sz="2400" dirty="0" smtClean="0"/>
          </a:p>
          <a:p>
            <a:pPr lvl="2"/>
            <a:r>
              <a:rPr lang="en-US" sz="2200" dirty="0" smtClean="0"/>
              <a:t>EXAMPLE</a:t>
            </a:r>
            <a:r>
              <a:rPr lang="en-US" sz="2200" dirty="0" smtClean="0"/>
              <a:t>: </a:t>
            </a:r>
            <a:r>
              <a:rPr lang="en-US" sz="2200" dirty="0" smtClean="0"/>
              <a:t>as an </a:t>
            </a:r>
            <a:r>
              <a:rPr lang="en-US" sz="2200" dirty="0" smtClean="0"/>
              <a:t>employee of United Airlines, </a:t>
            </a:r>
            <a:r>
              <a:rPr lang="en-US" sz="2200" dirty="0" smtClean="0"/>
              <a:t>you receive company stock every </a:t>
            </a:r>
            <a:r>
              <a:rPr lang="en-US" sz="2200" dirty="0" smtClean="0"/>
              <a:t>year.  You realize that your portfolio is susceptible to risk if the airline company fails.  What investments might you use to balance this risk? </a:t>
            </a:r>
          </a:p>
          <a:p>
            <a:pPr lvl="2"/>
            <a:r>
              <a:rPr lang="en-US" sz="2400" dirty="0" smtClean="0"/>
              <a:t>Avoid investing </a:t>
            </a:r>
            <a:r>
              <a:rPr lang="en-US" sz="2400" dirty="0" smtClean="0"/>
              <a:t>in the airline industry or companies that do business with airline industries.  </a:t>
            </a:r>
            <a:r>
              <a:rPr lang="en-US" sz="2400" dirty="0" smtClean="0"/>
              <a:t>Instead, invest </a:t>
            </a:r>
            <a:r>
              <a:rPr lang="en-US" sz="2400" dirty="0" smtClean="0"/>
              <a:t>in </a:t>
            </a:r>
            <a:r>
              <a:rPr lang="en-US" sz="2400" dirty="0" smtClean="0"/>
              <a:t>healthcare</a:t>
            </a:r>
            <a:r>
              <a:rPr lang="en-US" sz="2400" dirty="0" smtClean="0"/>
              <a:t>, clothing companies, or other, non-related </a:t>
            </a:r>
            <a:r>
              <a:rPr lang="en-US" sz="2400" dirty="0" smtClean="0"/>
              <a:t>industries.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1696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1957"/>
            <a:ext cx="10972800" cy="990600"/>
          </a:xfrm>
        </p:spPr>
        <p:txBody>
          <a:bodyPr/>
          <a:lstStyle/>
          <a:p>
            <a:r>
              <a:rPr lang="en-US" dirty="0" smtClean="0"/>
              <a:t>Diversification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02557"/>
            <a:ext cx="10972800" cy="4876800"/>
          </a:xfrm>
        </p:spPr>
        <p:txBody>
          <a:bodyPr/>
          <a:lstStyle/>
          <a:p>
            <a:r>
              <a:rPr lang="en-US" dirty="0" smtClean="0"/>
              <a:t>There are a lot of complicated ratios and opinions that allow for portfolios to be diversified</a:t>
            </a:r>
          </a:p>
          <a:p>
            <a:r>
              <a:rPr lang="en-US" dirty="0" smtClean="0"/>
              <a:t>Understanding the basics of diversification is enough to invest safely</a:t>
            </a:r>
            <a:endParaRPr lang="en-US" dirty="0"/>
          </a:p>
        </p:txBody>
      </p:sp>
      <p:pic>
        <p:nvPicPr>
          <p:cNvPr id="4" name="LU8tubkz_Fg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16767" y="2702720"/>
            <a:ext cx="6358466" cy="357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Compounding allows your money to make money</a:t>
            </a:r>
          </a:p>
          <a:p>
            <a:r>
              <a:rPr lang="en-US" dirty="0" smtClean="0"/>
              <a:t>There is no wrong way to invest </a:t>
            </a:r>
          </a:p>
          <a:p>
            <a:r>
              <a:rPr lang="en-US" dirty="0" smtClean="0"/>
              <a:t>Risk tolerance is a measure of how much risk you can withstand as an investor, and should be considered when choosing an investment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900" y="3406140"/>
            <a:ext cx="5456199" cy="30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4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3360"/>
            <a:ext cx="10972800" cy="9906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3960"/>
            <a:ext cx="10972800" cy="4876800"/>
          </a:xfrm>
        </p:spPr>
        <p:txBody>
          <a:bodyPr/>
          <a:lstStyle/>
          <a:p>
            <a:r>
              <a:rPr lang="en-US" dirty="0" smtClean="0"/>
              <a:t>Bonds: a </a:t>
            </a:r>
            <a:r>
              <a:rPr lang="en-US" dirty="0" smtClean="0"/>
              <a:t>loan paid by you to a company that will be paid back with interest</a:t>
            </a:r>
          </a:p>
          <a:p>
            <a:r>
              <a:rPr lang="en-US" dirty="0" smtClean="0"/>
              <a:t>Stocks: ownership </a:t>
            </a:r>
            <a:r>
              <a:rPr lang="en-US" dirty="0" smtClean="0"/>
              <a:t>in a company and rise in value with the company</a:t>
            </a:r>
          </a:p>
          <a:p>
            <a:r>
              <a:rPr lang="en-US" dirty="0" smtClean="0"/>
              <a:t>Mutual </a:t>
            </a:r>
            <a:r>
              <a:rPr lang="en-US" dirty="0" smtClean="0"/>
              <a:t>funds: shared </a:t>
            </a:r>
            <a:r>
              <a:rPr lang="en-US" dirty="0" smtClean="0"/>
              <a:t>access of diversified investment mediums, </a:t>
            </a:r>
            <a:r>
              <a:rPr lang="en-US" dirty="0" smtClean="0"/>
              <a:t>may include fees</a:t>
            </a:r>
            <a:endParaRPr lang="en-US" dirty="0" smtClean="0"/>
          </a:p>
          <a:p>
            <a:r>
              <a:rPr lang="en-US" dirty="0" smtClean="0"/>
              <a:t>Portfolios should be diversified to combat risk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129" y="3448929"/>
            <a:ext cx="5559742" cy="26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9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Investopedia Staff. </a:t>
            </a:r>
            <a:r>
              <a:rPr lang="en-US" sz="2000" dirty="0"/>
              <a:t>"Investing 101: A Tutorial For Beginner Investors." </a:t>
            </a:r>
            <a:r>
              <a:rPr lang="en-US" sz="2000" i="1" dirty="0"/>
              <a:t>Investopedia</a:t>
            </a:r>
            <a:r>
              <a:rPr lang="en-US" sz="2000" dirty="0"/>
              <a:t>. Investopedia, 30 Mar. 2017. Web. 17 Apr. 2017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Hayes, Adam. "Bonds." </a:t>
            </a:r>
            <a:r>
              <a:rPr lang="en-US" sz="2000" i="1" dirty="0"/>
              <a:t>Investopedia</a:t>
            </a:r>
            <a:r>
              <a:rPr lang="en-US" sz="2000" dirty="0"/>
              <a:t>. Investopedia, 11 Apr. 2017. Web. 17 Apr. 2017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Investopedia Staff. "Stock." </a:t>
            </a:r>
            <a:r>
              <a:rPr lang="en-US" sz="2000" i="1" dirty="0"/>
              <a:t>Investopedia</a:t>
            </a:r>
            <a:r>
              <a:rPr lang="en-US" sz="2000" dirty="0"/>
              <a:t>. Investopedia, 30 Dec. 2015. Web. 17 Apr. 2017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Investopedia Staff. "Mutual Fund." </a:t>
            </a:r>
            <a:r>
              <a:rPr lang="en-US" sz="2000" i="1" dirty="0"/>
              <a:t>Investopedia</a:t>
            </a:r>
            <a:r>
              <a:rPr lang="en-US" sz="2000" dirty="0"/>
              <a:t>. Investopedia, 28 Mar. 2017. Web. 17 Apr. 2017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Investopedia Staff. "Diversification." </a:t>
            </a:r>
            <a:r>
              <a:rPr lang="en-US" sz="2000" i="1" dirty="0"/>
              <a:t>Investopedia</a:t>
            </a:r>
            <a:r>
              <a:rPr lang="en-US" sz="2000" dirty="0"/>
              <a:t>. Investopedia, 08 Jan. 2015. Web. 17 Apr. 2017.</a:t>
            </a:r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9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Invest?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Investing money now allows financial flexibility for your future</a:t>
            </a:r>
          </a:p>
          <a:p>
            <a:r>
              <a:rPr lang="en-US" dirty="0" smtClean="0"/>
              <a:t>The earlier you start investing, the easier it will be to establish a large amount of money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054" y="2700781"/>
            <a:ext cx="5369892" cy="402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5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investing work? Compounding 101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0"/>
                <a:ext cx="7062439" cy="4755995"/>
              </a:xfrm>
            </p:spPr>
            <p:txBody>
              <a:bodyPr/>
              <a:lstStyle/>
              <a:p>
                <a:r>
                  <a:rPr lang="en-US" dirty="0" smtClean="0"/>
                  <a:t>Compound interest - interest </a:t>
                </a:r>
                <a:r>
                  <a:rPr lang="en-US" dirty="0"/>
                  <a:t>calculated on the initial principal and also on the accumulated interest of previous </a:t>
                </a:r>
                <a:r>
                  <a:rPr lang="en-US" dirty="0" smtClean="0"/>
                  <a:t>periods</a:t>
                </a:r>
              </a:p>
              <a:p>
                <a:pPr lvl="1"/>
                <a:r>
                  <a:rPr lang="en-US" dirty="0" smtClean="0"/>
                  <a:t>Allows you to make money on the money you’ve made</a:t>
                </a:r>
              </a:p>
              <a:p>
                <a:pPr lvl="1"/>
                <a:r>
                  <a:rPr lang="en-US" dirty="0" smtClean="0"/>
                  <a:t>For example, you invest $100.00 at 5% interest, compounded yearly.  After the first year, you have $105.00 (100*1.05).  In the second year, you will have $110.25 (105*1.05).  Because of compound interest, you have made $5.25 in interest, compared to $5.00 in the first year</a:t>
                </a:r>
              </a:p>
              <a:p>
                <a:r>
                  <a:rPr lang="en-US" dirty="0"/>
                  <a:t>Formula: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[(1+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, where P = principal,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 = interest rate, n = number of compounding periods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0"/>
                <a:ext cx="7062439" cy="4755995"/>
              </a:xfrm>
              <a:blipFill rotWithShape="0">
                <a:blip r:embed="rId2"/>
                <a:stretch>
                  <a:fillRect l="-777" t="-897" r="-1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039" y="2566850"/>
            <a:ext cx="3609145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5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investing work? Compounding 101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039" y="2566850"/>
            <a:ext cx="3609145" cy="2822693"/>
          </a:xfrm>
          <a:prstGeom prst="rect">
            <a:avLst/>
          </a:prstGeom>
        </p:spPr>
      </p:pic>
      <p:pic>
        <p:nvPicPr>
          <p:cNvPr id="6" name="wf91rEGw88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1524000"/>
            <a:ext cx="7062439" cy="397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8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and Compounding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0"/>
                <a:ext cx="7240859" cy="4811751"/>
              </a:xfrm>
            </p:spPr>
            <p:txBody>
              <a:bodyPr/>
              <a:lstStyle/>
              <a:p>
                <a:r>
                  <a:rPr lang="en-US" dirty="0" smtClean="0"/>
                  <a:t>The more time you have, the more money you can make</a:t>
                </a:r>
              </a:p>
              <a:p>
                <a:r>
                  <a:rPr lang="en-US" dirty="0" smtClean="0"/>
                  <a:t>Example: Jim invests $15,000.00 at age 20, and Sally invests $15,000.00 at age 35.  They both earn 5% interest, compounded yearly, and both plan on taking this money out at age 65.</a:t>
                </a:r>
              </a:p>
              <a:p>
                <a:pPr lvl="1"/>
                <a:r>
                  <a:rPr lang="en-US" dirty="0" smtClean="0"/>
                  <a:t>Jim earns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[(1+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</a:t>
                </a:r>
                <a:r>
                  <a:rPr lang="en-US" dirty="0" smtClean="0"/>
                  <a:t>15000[(1 + .05)^(45)] </a:t>
                </a:r>
                <a:r>
                  <a:rPr lang="en-US" dirty="0"/>
                  <a:t>= $134,775.12</a:t>
                </a:r>
              </a:p>
              <a:p>
                <a:pPr lvl="1"/>
                <a:r>
                  <a:rPr lang="en-US" dirty="0" smtClean="0"/>
                  <a:t>Sally earns 15000[(1 + .05)^(30)] = $64,829.14</a:t>
                </a:r>
              </a:p>
              <a:p>
                <a:pPr lvl="1"/>
                <a:r>
                  <a:rPr lang="en-US" dirty="0" smtClean="0"/>
                  <a:t>That is $69,945.98 difference!!!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0"/>
                <a:ext cx="7240859" cy="4811751"/>
              </a:xfrm>
              <a:blipFill rotWithShape="0">
                <a:blip r:embed="rId2"/>
                <a:stretch>
                  <a:fillRect l="-758" t="-887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459" y="1600199"/>
            <a:ext cx="3731941" cy="355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5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and Compounding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5211337" cy="4599878"/>
          </a:xfrm>
        </p:spPr>
        <p:txBody>
          <a:bodyPr/>
          <a:lstStyle/>
          <a:p>
            <a:r>
              <a:rPr lang="en-US" dirty="0" smtClean="0"/>
              <a:t>Compounding accelerates your earning power</a:t>
            </a:r>
          </a:p>
          <a:p>
            <a:r>
              <a:rPr lang="en-US" dirty="0" smtClean="0"/>
              <a:t>Compounding maximizes your earing potential of your investments</a:t>
            </a:r>
          </a:p>
          <a:p>
            <a:r>
              <a:rPr lang="en-US" dirty="0" smtClean="0"/>
              <a:t>You must leave the initial investment and interest earned alone for this to happen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24000"/>
            <a:ext cx="5215054" cy="52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0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1461</TotalTime>
  <Words>2443</Words>
  <Application>Microsoft Office PowerPoint</Application>
  <PresentationFormat>Widescreen</PresentationFormat>
  <Paragraphs>307</Paragraphs>
  <Slides>49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Cambria Math</vt:lpstr>
      <vt:lpstr>Clarity</vt:lpstr>
      <vt:lpstr>Investing 101</vt:lpstr>
      <vt:lpstr>Subject Layout</vt:lpstr>
      <vt:lpstr>What is Investing?</vt:lpstr>
      <vt:lpstr>Why Invest?</vt:lpstr>
      <vt:lpstr>Why Invest?</vt:lpstr>
      <vt:lpstr>How does investing work? Compounding 101</vt:lpstr>
      <vt:lpstr>How does investing work? Compounding 101</vt:lpstr>
      <vt:lpstr>Time and Compounding</vt:lpstr>
      <vt:lpstr>Time and Compounding</vt:lpstr>
      <vt:lpstr>Knowing Yourself: Risk Tolerance</vt:lpstr>
      <vt:lpstr>Types of Investments</vt:lpstr>
      <vt:lpstr>Types of Investments - Bonds</vt:lpstr>
      <vt:lpstr>Types of Investments - Bonds</vt:lpstr>
      <vt:lpstr>Types of Investments - Bonds</vt:lpstr>
      <vt:lpstr>Types of Investments - Bonds</vt:lpstr>
      <vt:lpstr>Types of Investments - Bonds</vt:lpstr>
      <vt:lpstr>Types of Investments - Bonds</vt:lpstr>
      <vt:lpstr>Types of Investments - Stocks</vt:lpstr>
      <vt:lpstr>Types of Investments - Stocks</vt:lpstr>
      <vt:lpstr>Types of Investments - Stocks</vt:lpstr>
      <vt:lpstr>Types of Investments - Stocks</vt:lpstr>
      <vt:lpstr>Types of Investments - Stocks</vt:lpstr>
      <vt:lpstr>Types of Investments - Stocks</vt:lpstr>
      <vt:lpstr>Types of Investments - Stocks</vt:lpstr>
      <vt:lpstr>Types of Investments - Stocks</vt:lpstr>
      <vt:lpstr>Types of Investments - Stocks</vt:lpstr>
      <vt:lpstr>Types of Investments - Stocks</vt:lpstr>
      <vt:lpstr>Types of Investments - Stocks</vt:lpstr>
      <vt:lpstr>Types of Investments - Stocks</vt:lpstr>
      <vt:lpstr>Types of Investments - Stocks</vt:lpstr>
      <vt:lpstr>Types of Investments - Stocks</vt:lpstr>
      <vt:lpstr>Types of Investments - Stocks</vt:lpstr>
      <vt:lpstr>Types of Investments - Stocks</vt:lpstr>
      <vt:lpstr>Types of Investments – Mutual Funds</vt:lpstr>
      <vt:lpstr>Types of Investments – Mutual Funds</vt:lpstr>
      <vt:lpstr>Types of Investments – Mutual Funds</vt:lpstr>
      <vt:lpstr>Types of Investments - ETFs</vt:lpstr>
      <vt:lpstr>Types of Investments - Alternative</vt:lpstr>
      <vt:lpstr>Portfolios and Diversification</vt:lpstr>
      <vt:lpstr>Portfolios</vt:lpstr>
      <vt:lpstr>Portfolios</vt:lpstr>
      <vt:lpstr>Portfolios</vt:lpstr>
      <vt:lpstr>Portfolios</vt:lpstr>
      <vt:lpstr>Diversification</vt:lpstr>
      <vt:lpstr>Diversification</vt:lpstr>
      <vt:lpstr>Diversification</vt:lpstr>
      <vt:lpstr>Conclusion</vt:lpstr>
      <vt:lpstr>Conclusion</vt:lpstr>
      <vt:lpstr>References</vt:lpstr>
    </vt:vector>
  </TitlesOfParts>
  <Company>College of Veterinary Medicine - Texas A&amp;M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Lab, L Johnson's</dc:creator>
  <cp:lastModifiedBy>College of Veterinary Medicine</cp:lastModifiedBy>
  <cp:revision>86</cp:revision>
  <dcterms:created xsi:type="dcterms:W3CDTF">2016-04-21T17:58:08Z</dcterms:created>
  <dcterms:modified xsi:type="dcterms:W3CDTF">2017-09-01T15:05:20Z</dcterms:modified>
</cp:coreProperties>
</file>