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6"/>
  </p:notesMasterIdLst>
  <p:sldIdLst>
    <p:sldId id="280" r:id="rId2"/>
    <p:sldId id="256" r:id="rId3"/>
    <p:sldId id="257" r:id="rId4"/>
    <p:sldId id="275" r:id="rId5"/>
    <p:sldId id="274" r:id="rId6"/>
    <p:sldId id="260" r:id="rId7"/>
    <p:sldId id="258" r:id="rId8"/>
    <p:sldId id="259" r:id="rId9"/>
    <p:sldId id="267" r:id="rId10"/>
    <p:sldId id="268" r:id="rId11"/>
    <p:sldId id="270" r:id="rId12"/>
    <p:sldId id="261" r:id="rId13"/>
    <p:sldId id="271" r:id="rId14"/>
    <p:sldId id="264" r:id="rId15"/>
    <p:sldId id="265" r:id="rId16"/>
    <p:sldId id="278" r:id="rId17"/>
    <p:sldId id="266" r:id="rId18"/>
    <p:sldId id="279" r:id="rId19"/>
    <p:sldId id="262" r:id="rId20"/>
    <p:sldId id="263" r:id="rId21"/>
    <p:sldId id="273" r:id="rId22"/>
    <p:sldId id="276" r:id="rId23"/>
    <p:sldId id="269" r:id="rId24"/>
    <p:sldId id="27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41" autoAdjust="0"/>
  </p:normalViewPr>
  <p:slideViewPr>
    <p:cSldViewPr>
      <p:cViewPr>
        <p:scale>
          <a:sx n="60" d="100"/>
          <a:sy n="60" d="100"/>
        </p:scale>
        <p:origin x="-1410"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B6109F-5FF0-4B13-A65E-79556F30EAA8}" type="datetimeFigureOut">
              <a:rPr lang="en-US" smtClean="0"/>
              <a:t>9/21/2012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2C7157-04EE-46BF-8293-4BEDA57235D2}" type="slidenum">
              <a:rPr lang="en-US" smtClean="0"/>
              <a:t>‹#›</a:t>
            </a:fld>
            <a:endParaRPr lang="en-US"/>
          </a:p>
        </p:txBody>
      </p:sp>
    </p:spTree>
    <p:extLst>
      <p:ext uri="{BB962C8B-B14F-4D97-AF65-F5344CB8AC3E}">
        <p14:creationId xmlns:p14="http://schemas.microsoft.com/office/powerpoint/2010/main" val="826484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n.wikipedia.org/wiki/Natural_ga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en.wikipedia.org/wiki/Bar_(unit)" TargetMode="External"/><Relationship Id="rId5" Type="http://schemas.openxmlformats.org/officeDocument/2006/relationships/hyperlink" Target="http://en.wikipedia.org/wiki/Megapascal" TargetMode="External"/><Relationship Id="rId4" Type="http://schemas.openxmlformats.org/officeDocument/2006/relationships/hyperlink" Target="http://en.wikipedia.org/wiki/Natural_gas_fiel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reasons which are depicted in the pictures are </a:t>
            </a:r>
            <a:r>
              <a:rPr lang="en-US" dirty="0" smtClean="0"/>
              <a:t>Oil Drilling, Groundwater Removal, Mining, and Natural Reasons.</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9A2C7157-04EE-46BF-8293-4BEDA57235D2}" type="slidenum">
              <a:rPr lang="en-US" smtClean="0"/>
              <a:t>6</a:t>
            </a:fld>
            <a:endParaRPr lang="en-US"/>
          </a:p>
        </p:txBody>
      </p:sp>
    </p:spTree>
    <p:extLst>
      <p:ext uri="{BB962C8B-B14F-4D97-AF65-F5344CB8AC3E}">
        <p14:creationId xmlns:p14="http://schemas.microsoft.com/office/powerpoint/2010/main" val="921103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Picture</a:t>
            </a:r>
            <a:r>
              <a:rPr lang="en-US" sz="1200" i="1" baseline="0" dirty="0" smtClean="0"/>
              <a:t> Caption:</a:t>
            </a:r>
            <a:endParaRPr lang="en-US" sz="1200"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Because of the growing awareness and concern of subsidence-related problems, the 1975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smtClean="0"/>
              <a:t>Texas legislature created the Harris-Galveston Subsidence District. Their mission is “to control subsidence and manage ground water resources in Harris and Galveston Counties through regulation of ground water withdrawal, conservation, and cooperation with surface water suppliers to assure adequate future supplies of water for beneficial uses.” More recently, the Fort Bend Subsidence District was created to monitor subsidence in inland areas west of Houston (Fort Bend County), where subsidence has accelerated because of extensive ground water use. </a:t>
            </a:r>
          </a:p>
          <a:p>
            <a:endParaRPr lang="en-US" dirty="0"/>
          </a:p>
        </p:txBody>
      </p:sp>
      <p:sp>
        <p:nvSpPr>
          <p:cNvPr id="4" name="Slide Number Placeholder 3"/>
          <p:cNvSpPr>
            <a:spLocks noGrp="1"/>
          </p:cNvSpPr>
          <p:nvPr>
            <p:ph type="sldNum" sz="quarter" idx="10"/>
          </p:nvPr>
        </p:nvSpPr>
        <p:spPr/>
        <p:txBody>
          <a:bodyPr/>
          <a:lstStyle/>
          <a:p>
            <a:fld id="{9A2C7157-04EE-46BF-8293-4BEDA57235D2}" type="slidenum">
              <a:rPr lang="en-US" smtClean="0"/>
              <a:t>21</a:t>
            </a:fld>
            <a:endParaRPr lang="en-US"/>
          </a:p>
        </p:txBody>
      </p:sp>
    </p:spTree>
    <p:extLst>
      <p:ext uri="{BB962C8B-B14F-4D97-AF65-F5344CB8AC3E}">
        <p14:creationId xmlns:p14="http://schemas.microsoft.com/office/powerpoint/2010/main" val="1260664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a:t>
            </a:r>
            <a:r>
              <a:rPr lang="en-US" baseline="0" dirty="0" smtClean="0"/>
              <a:t> discussion:</a:t>
            </a:r>
          </a:p>
          <a:p>
            <a:r>
              <a:rPr lang="en-US" baseline="0" dirty="0" smtClean="0"/>
              <a:t>Maybe even ask students to research on their own and share answers with class. Just based on the presentation alone, some ideas to point out include: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Just stop pumping water faster than it’s being replaced!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Ease up on drilling oil and gas.</a:t>
            </a:r>
          </a:p>
          <a:p>
            <a:endParaRPr lang="en-US" dirty="0"/>
          </a:p>
        </p:txBody>
      </p:sp>
      <p:sp>
        <p:nvSpPr>
          <p:cNvPr id="4" name="Slide Number Placeholder 3"/>
          <p:cNvSpPr>
            <a:spLocks noGrp="1"/>
          </p:cNvSpPr>
          <p:nvPr>
            <p:ph type="sldNum" sz="quarter" idx="10"/>
          </p:nvPr>
        </p:nvSpPr>
        <p:spPr/>
        <p:txBody>
          <a:bodyPr/>
          <a:lstStyle/>
          <a:p>
            <a:fld id="{9A2C7157-04EE-46BF-8293-4BEDA57235D2}" type="slidenum">
              <a:rPr lang="en-US" smtClean="0"/>
              <a:t>22</a:t>
            </a:fld>
            <a:endParaRPr lang="en-US"/>
          </a:p>
        </p:txBody>
      </p:sp>
    </p:spTree>
    <p:extLst>
      <p:ext uri="{BB962C8B-B14F-4D97-AF65-F5344CB8AC3E}">
        <p14:creationId xmlns:p14="http://schemas.microsoft.com/office/powerpoint/2010/main" val="4268351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a:t>
            </a:r>
            <a:r>
              <a:rPr lang="en-US" sz="1200" dirty="0" smtClean="0"/>
              <a:t>The Chihuahua Desert, </a:t>
            </a:r>
          </a:p>
          <a:p>
            <a:r>
              <a:rPr lang="en-US" sz="1200" dirty="0" smtClean="0"/>
              <a:t>West Texas</a:t>
            </a:r>
          </a:p>
          <a:p>
            <a:endParaRPr lang="en-US" dirty="0"/>
          </a:p>
        </p:txBody>
      </p:sp>
      <p:sp>
        <p:nvSpPr>
          <p:cNvPr id="4" name="Slide Number Placeholder 3"/>
          <p:cNvSpPr>
            <a:spLocks noGrp="1"/>
          </p:cNvSpPr>
          <p:nvPr>
            <p:ph type="sldNum" sz="quarter" idx="10"/>
          </p:nvPr>
        </p:nvSpPr>
        <p:spPr/>
        <p:txBody>
          <a:bodyPr/>
          <a:lstStyle/>
          <a:p>
            <a:fld id="{9A2C7157-04EE-46BF-8293-4BEDA57235D2}" type="slidenum">
              <a:rPr lang="en-US" smtClean="0"/>
              <a:t>23</a:t>
            </a:fld>
            <a:endParaRPr lang="en-US"/>
          </a:p>
        </p:txBody>
      </p:sp>
    </p:spTree>
    <p:extLst>
      <p:ext uri="{BB962C8B-B14F-4D97-AF65-F5344CB8AC3E}">
        <p14:creationId xmlns:p14="http://schemas.microsoft.com/office/powerpoint/2010/main" val="424840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a:t>
            </a:r>
            <a:r>
              <a:rPr lang="en-US" baseline="0" dirty="0" smtClean="0"/>
              <a:t> students to brainstorm why this may be. This is a short snippet from Wikipedia. </a:t>
            </a:r>
          </a:p>
          <a:p>
            <a:r>
              <a:rPr lang="en-US" baseline="0" dirty="0" smtClean="0"/>
              <a:t>“</a:t>
            </a:r>
            <a:r>
              <a:rPr lang="en-US" sz="1200" b="0" i="0" kern="1200" dirty="0" smtClean="0">
                <a:solidFill>
                  <a:schemeClr val="tx1"/>
                </a:solidFill>
                <a:effectLst/>
                <a:latin typeface="+mn-lt"/>
                <a:ea typeface="+mn-ea"/>
                <a:cs typeface="+mn-cs"/>
              </a:rPr>
              <a:t>If </a:t>
            </a:r>
            <a:r>
              <a:rPr lang="en-US" sz="1200" b="0" i="0" u="none" strike="noStrike" kern="1200" dirty="0" smtClean="0">
                <a:solidFill>
                  <a:schemeClr val="tx1"/>
                </a:solidFill>
                <a:effectLst/>
                <a:latin typeface="+mn-lt"/>
                <a:ea typeface="+mn-ea"/>
                <a:cs typeface="+mn-cs"/>
                <a:hlinkClick r:id="rId3" tooltip="Natural gas"/>
              </a:rPr>
              <a:t>natural gas</a:t>
            </a:r>
            <a:r>
              <a:rPr lang="en-US" sz="1200" b="0" i="0" kern="1200" dirty="0" smtClean="0">
                <a:solidFill>
                  <a:schemeClr val="tx1"/>
                </a:solidFill>
                <a:effectLst/>
                <a:latin typeface="+mn-lt"/>
                <a:ea typeface="+mn-ea"/>
                <a:cs typeface="+mn-cs"/>
              </a:rPr>
              <a:t> is extracted from a </a:t>
            </a:r>
            <a:r>
              <a:rPr lang="en-US" sz="1200" b="0" i="0" u="none" strike="noStrike" kern="1200" dirty="0" smtClean="0">
                <a:solidFill>
                  <a:schemeClr val="tx1"/>
                </a:solidFill>
                <a:effectLst/>
                <a:latin typeface="+mn-lt"/>
                <a:ea typeface="+mn-ea"/>
                <a:cs typeface="+mn-cs"/>
                <a:hlinkClick r:id="rId4" tooltip="Natural gas field"/>
              </a:rPr>
              <a:t>natural gas field</a:t>
            </a:r>
            <a:r>
              <a:rPr lang="en-US" sz="1200" b="0" i="0" kern="1200" dirty="0" smtClean="0">
                <a:solidFill>
                  <a:schemeClr val="tx1"/>
                </a:solidFill>
                <a:effectLst/>
                <a:latin typeface="+mn-lt"/>
                <a:ea typeface="+mn-ea"/>
                <a:cs typeface="+mn-cs"/>
              </a:rPr>
              <a:t> the initial pressure (up to 60</a:t>
            </a:r>
            <a:r>
              <a:rPr lang="en-US" sz="1200" b="0" i="0" u="none" strike="noStrike" kern="1200" dirty="0" smtClean="0">
                <a:solidFill>
                  <a:schemeClr val="tx1"/>
                </a:solidFill>
                <a:effectLst/>
                <a:latin typeface="+mn-lt"/>
                <a:ea typeface="+mn-ea"/>
                <a:cs typeface="+mn-cs"/>
                <a:hlinkClick r:id="rId5" tooltip="Megapascal"/>
              </a:rPr>
              <a:t>MPa</a:t>
            </a:r>
            <a:r>
              <a:rPr lang="en-US" sz="1200" b="0" i="0" kern="1200" dirty="0" smtClean="0">
                <a:solidFill>
                  <a:schemeClr val="tx1"/>
                </a:solidFill>
                <a:effectLst/>
                <a:latin typeface="+mn-lt"/>
                <a:ea typeface="+mn-ea"/>
                <a:cs typeface="+mn-cs"/>
              </a:rPr>
              <a:t> (600 </a:t>
            </a:r>
            <a:r>
              <a:rPr lang="en-US" sz="1200" b="0" i="0" u="none" strike="noStrike" kern="1200" dirty="0" smtClean="0">
                <a:solidFill>
                  <a:schemeClr val="tx1"/>
                </a:solidFill>
                <a:effectLst/>
                <a:latin typeface="+mn-lt"/>
                <a:ea typeface="+mn-ea"/>
                <a:cs typeface="+mn-cs"/>
                <a:hlinkClick r:id="rId6" tooltip="Bar (unit)"/>
              </a:rPr>
              <a:t>bar</a:t>
            </a:r>
            <a:r>
              <a:rPr lang="en-US" sz="1200" b="0" i="0" kern="1200" dirty="0" smtClean="0">
                <a:solidFill>
                  <a:schemeClr val="tx1"/>
                </a:solidFill>
                <a:effectLst/>
                <a:latin typeface="+mn-lt"/>
                <a:ea typeface="+mn-ea"/>
                <a:cs typeface="+mn-cs"/>
              </a:rPr>
              <a:t>)) in the field will drop over the years. The gas pressure also supports the soil layers above the field. If the pressure drops, the soil pressure increases and this leads to subsidence at the ground level.”</a:t>
            </a:r>
            <a:endParaRPr lang="en-US" dirty="0"/>
          </a:p>
        </p:txBody>
      </p:sp>
      <p:sp>
        <p:nvSpPr>
          <p:cNvPr id="4" name="Slide Number Placeholder 3"/>
          <p:cNvSpPr>
            <a:spLocks noGrp="1"/>
          </p:cNvSpPr>
          <p:nvPr>
            <p:ph type="sldNum" sz="quarter" idx="10"/>
          </p:nvPr>
        </p:nvSpPr>
        <p:spPr/>
        <p:txBody>
          <a:bodyPr/>
          <a:lstStyle/>
          <a:p>
            <a:fld id="{9A2C7157-04EE-46BF-8293-4BEDA57235D2}" type="slidenum">
              <a:rPr lang="en-US" smtClean="0"/>
              <a:t>7</a:t>
            </a:fld>
            <a:endParaRPr lang="en-US"/>
          </a:p>
        </p:txBody>
      </p:sp>
    </p:spTree>
    <p:extLst>
      <p:ext uri="{BB962C8B-B14F-4D97-AF65-F5344CB8AC3E}">
        <p14:creationId xmlns:p14="http://schemas.microsoft.com/office/powerpoint/2010/main" val="2125089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into detail about the cause</a:t>
            </a:r>
            <a:r>
              <a:rPr lang="en-US" baseline="0" dirty="0" smtClean="0"/>
              <a:t> of this. Ask students how they think the drought is affecting land subsidence. </a:t>
            </a:r>
            <a:br>
              <a:rPr lang="en-US" baseline="0" dirty="0" smtClean="0"/>
            </a:br>
            <a:r>
              <a:rPr lang="en-US" baseline="0" dirty="0" smtClean="0"/>
              <a:t>The answer is that</a:t>
            </a:r>
            <a:r>
              <a:rPr lang="en-US" dirty="0" smtClean="0"/>
              <a:t> rainwater usually fills up the gaps.</a:t>
            </a:r>
            <a:r>
              <a:rPr lang="en-US" baseline="0" dirty="0" smtClean="0"/>
              <a:t> </a:t>
            </a:r>
            <a:r>
              <a:rPr lang="en-US" dirty="0" smtClean="0"/>
              <a:t>Now, due to the drought, the water is not being refilled, which causes the ground to cave in (subsidence).</a:t>
            </a:r>
          </a:p>
          <a:p>
            <a:endParaRPr lang="en-US" dirty="0"/>
          </a:p>
        </p:txBody>
      </p:sp>
      <p:sp>
        <p:nvSpPr>
          <p:cNvPr id="4" name="Slide Number Placeholder 3"/>
          <p:cNvSpPr>
            <a:spLocks noGrp="1"/>
          </p:cNvSpPr>
          <p:nvPr>
            <p:ph type="sldNum" sz="quarter" idx="10"/>
          </p:nvPr>
        </p:nvSpPr>
        <p:spPr/>
        <p:txBody>
          <a:bodyPr/>
          <a:lstStyle/>
          <a:p>
            <a:fld id="{9A2C7157-04EE-46BF-8293-4BEDA57235D2}" type="slidenum">
              <a:rPr lang="en-US" smtClean="0"/>
              <a:t>8</a:t>
            </a:fld>
            <a:endParaRPr lang="en-US"/>
          </a:p>
        </p:txBody>
      </p:sp>
    </p:spTree>
    <p:extLst>
      <p:ext uri="{BB962C8B-B14F-4D97-AF65-F5344CB8AC3E}">
        <p14:creationId xmlns:p14="http://schemas.microsoft.com/office/powerpoint/2010/main" val="1335799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When groundwater is removed and not refilled, such fissures as shown in picture may occur!</a:t>
            </a:r>
          </a:p>
          <a:p>
            <a:endParaRPr lang="en-US" dirty="0"/>
          </a:p>
        </p:txBody>
      </p:sp>
      <p:sp>
        <p:nvSpPr>
          <p:cNvPr id="4" name="Slide Number Placeholder 3"/>
          <p:cNvSpPr>
            <a:spLocks noGrp="1"/>
          </p:cNvSpPr>
          <p:nvPr>
            <p:ph type="sldNum" sz="quarter" idx="10"/>
          </p:nvPr>
        </p:nvSpPr>
        <p:spPr/>
        <p:txBody>
          <a:bodyPr/>
          <a:lstStyle/>
          <a:p>
            <a:fld id="{9A2C7157-04EE-46BF-8293-4BEDA57235D2}" type="slidenum">
              <a:rPr lang="en-US" smtClean="0"/>
              <a:t>9</a:t>
            </a:fld>
            <a:endParaRPr lang="en-US"/>
          </a:p>
        </p:txBody>
      </p:sp>
    </p:spTree>
    <p:extLst>
      <p:ext uri="{BB962C8B-B14F-4D97-AF65-F5344CB8AC3E}">
        <p14:creationId xmlns:p14="http://schemas.microsoft.com/office/powerpoint/2010/main" val="226202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 picture of the San Joaquin Valley southwest of Mendota in the agricultural area of California. Years and years of pumping ground water for irrigation has caused the land to drop. </a:t>
            </a:r>
            <a:endParaRPr lang="en-US" dirty="0"/>
          </a:p>
        </p:txBody>
      </p:sp>
      <p:sp>
        <p:nvSpPr>
          <p:cNvPr id="4" name="Slide Number Placeholder 3"/>
          <p:cNvSpPr>
            <a:spLocks noGrp="1"/>
          </p:cNvSpPr>
          <p:nvPr>
            <p:ph type="sldNum" sz="quarter" idx="10"/>
          </p:nvPr>
        </p:nvSpPr>
        <p:spPr/>
        <p:txBody>
          <a:bodyPr/>
          <a:lstStyle/>
          <a:p>
            <a:fld id="{9A2C7157-04EE-46BF-8293-4BEDA57235D2}" type="slidenum">
              <a:rPr lang="en-US" smtClean="0"/>
              <a:t>10</a:t>
            </a:fld>
            <a:endParaRPr lang="en-US"/>
          </a:p>
        </p:txBody>
      </p:sp>
    </p:spTree>
    <p:extLst>
      <p:ext uri="{BB962C8B-B14F-4D97-AF65-F5344CB8AC3E}">
        <p14:creationId xmlns:p14="http://schemas.microsoft.com/office/powerpoint/2010/main" val="1681717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picture</a:t>
            </a:r>
            <a:r>
              <a:rPr lang="en-US" baseline="0" dirty="0" smtClean="0"/>
              <a:t> shows Texas mining areas. </a:t>
            </a:r>
            <a:endParaRPr lang="en-US" dirty="0"/>
          </a:p>
        </p:txBody>
      </p:sp>
      <p:sp>
        <p:nvSpPr>
          <p:cNvPr id="4" name="Slide Number Placeholder 3"/>
          <p:cNvSpPr>
            <a:spLocks noGrp="1"/>
          </p:cNvSpPr>
          <p:nvPr>
            <p:ph type="sldNum" sz="quarter" idx="10"/>
          </p:nvPr>
        </p:nvSpPr>
        <p:spPr/>
        <p:txBody>
          <a:bodyPr/>
          <a:lstStyle/>
          <a:p>
            <a:fld id="{9A2C7157-04EE-46BF-8293-4BEDA57235D2}" type="slidenum">
              <a:rPr lang="en-US" smtClean="0"/>
              <a:t>11</a:t>
            </a:fld>
            <a:endParaRPr lang="en-US"/>
          </a:p>
        </p:txBody>
      </p:sp>
    </p:spTree>
    <p:extLst>
      <p:ext uri="{BB962C8B-B14F-4D97-AF65-F5344CB8AC3E}">
        <p14:creationId xmlns:p14="http://schemas.microsoft.com/office/powerpoint/2010/main" val="226378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to guess each cause. Answers</a:t>
            </a:r>
            <a:r>
              <a:rPr lang="en-US" baseline="0" dirty="0" smtClean="0"/>
              <a:t> will come up as you right click. </a:t>
            </a:r>
            <a:endParaRPr lang="en-US" dirty="0"/>
          </a:p>
        </p:txBody>
      </p:sp>
      <p:sp>
        <p:nvSpPr>
          <p:cNvPr id="4" name="Slide Number Placeholder 3"/>
          <p:cNvSpPr>
            <a:spLocks noGrp="1"/>
          </p:cNvSpPr>
          <p:nvPr>
            <p:ph type="sldNum" sz="quarter" idx="10"/>
          </p:nvPr>
        </p:nvSpPr>
        <p:spPr/>
        <p:txBody>
          <a:bodyPr/>
          <a:lstStyle/>
          <a:p>
            <a:fld id="{9A2C7157-04EE-46BF-8293-4BEDA57235D2}" type="slidenum">
              <a:rPr lang="en-US" smtClean="0"/>
              <a:t>13</a:t>
            </a:fld>
            <a:endParaRPr lang="en-US"/>
          </a:p>
        </p:txBody>
      </p:sp>
    </p:spTree>
    <p:extLst>
      <p:ext uri="{BB962C8B-B14F-4D97-AF65-F5344CB8AC3E}">
        <p14:creationId xmlns:p14="http://schemas.microsoft.com/office/powerpoint/2010/main" val="4290586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Left side: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Damage to Structures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Right</a:t>
            </a:r>
            <a:r>
              <a:rPr lang="en-US" baseline="0" dirty="0" smtClean="0"/>
              <a:t> side: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Flooding</a:t>
            </a:r>
          </a:p>
          <a:p>
            <a:endParaRPr lang="en-US" dirty="0"/>
          </a:p>
        </p:txBody>
      </p:sp>
      <p:sp>
        <p:nvSpPr>
          <p:cNvPr id="4" name="Slide Number Placeholder 3"/>
          <p:cNvSpPr>
            <a:spLocks noGrp="1"/>
          </p:cNvSpPr>
          <p:nvPr>
            <p:ph type="sldNum" sz="quarter" idx="10"/>
          </p:nvPr>
        </p:nvSpPr>
        <p:spPr/>
        <p:txBody>
          <a:bodyPr/>
          <a:lstStyle/>
          <a:p>
            <a:fld id="{9A2C7157-04EE-46BF-8293-4BEDA57235D2}" type="slidenum">
              <a:rPr lang="en-US" smtClean="0"/>
              <a:t>14</a:t>
            </a:fld>
            <a:endParaRPr lang="en-US"/>
          </a:p>
        </p:txBody>
      </p:sp>
    </p:spTree>
    <p:extLst>
      <p:ext uri="{BB962C8B-B14F-4D97-AF65-F5344CB8AC3E}">
        <p14:creationId xmlns:p14="http://schemas.microsoft.com/office/powerpoint/2010/main" val="2928148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picture</a:t>
            </a:r>
            <a:r>
              <a:rPr lang="en-US" baseline="0" dirty="0" smtClean="0"/>
              <a:t> on the right: </a:t>
            </a:r>
            <a:r>
              <a:rPr lang="en-US" dirty="0" smtClean="0"/>
              <a:t>Flooding caused in Texas due to Hurricane Ike. Subsidence made the flooding even worse!</a:t>
            </a:r>
          </a:p>
          <a:p>
            <a:endParaRPr lang="en-US" dirty="0"/>
          </a:p>
        </p:txBody>
      </p:sp>
      <p:sp>
        <p:nvSpPr>
          <p:cNvPr id="4" name="Slide Number Placeholder 3"/>
          <p:cNvSpPr>
            <a:spLocks noGrp="1"/>
          </p:cNvSpPr>
          <p:nvPr>
            <p:ph type="sldNum" sz="quarter" idx="10"/>
          </p:nvPr>
        </p:nvSpPr>
        <p:spPr/>
        <p:txBody>
          <a:bodyPr/>
          <a:lstStyle/>
          <a:p>
            <a:fld id="{9A2C7157-04EE-46BF-8293-4BEDA57235D2}" type="slidenum">
              <a:rPr lang="en-US" smtClean="0"/>
              <a:t>20</a:t>
            </a:fld>
            <a:endParaRPr lang="en-US"/>
          </a:p>
        </p:txBody>
      </p:sp>
    </p:spTree>
    <p:extLst>
      <p:ext uri="{BB962C8B-B14F-4D97-AF65-F5344CB8AC3E}">
        <p14:creationId xmlns:p14="http://schemas.microsoft.com/office/powerpoint/2010/main" val="2888313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94D4D8-CA9D-4945-BDE4-0F17CE63A45D}" type="datetimeFigureOut">
              <a:rPr lang="en-US" smtClean="0"/>
              <a:pPr/>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17190-13CC-44A9-A211-4E3BC7F4AF6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94D4D8-CA9D-4945-BDE4-0F17CE63A45D}" type="datetimeFigureOut">
              <a:rPr lang="en-US" smtClean="0"/>
              <a:pPr/>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17190-13CC-44A9-A211-4E3BC7F4AF6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94D4D8-CA9D-4945-BDE4-0F17CE63A45D}" type="datetimeFigureOut">
              <a:rPr lang="en-US" smtClean="0"/>
              <a:pPr/>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17190-13CC-44A9-A211-4E3BC7F4AF6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94D4D8-CA9D-4945-BDE4-0F17CE63A45D}" type="datetimeFigureOut">
              <a:rPr lang="en-US" smtClean="0"/>
              <a:pPr/>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17190-13CC-44A9-A211-4E3BC7F4AF6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94D4D8-CA9D-4945-BDE4-0F17CE63A45D}" type="datetimeFigureOut">
              <a:rPr lang="en-US" smtClean="0"/>
              <a:pPr/>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17190-13CC-44A9-A211-4E3BC7F4AF6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94D4D8-CA9D-4945-BDE4-0F17CE63A45D}" type="datetimeFigureOut">
              <a:rPr lang="en-US" smtClean="0"/>
              <a:pPr/>
              <a:t>9/21/2012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17190-13CC-44A9-A211-4E3BC7F4AF6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94D4D8-CA9D-4945-BDE4-0F17CE63A45D}" type="datetimeFigureOut">
              <a:rPr lang="en-US" smtClean="0"/>
              <a:pPr/>
              <a:t>9/21/2012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17190-13CC-44A9-A211-4E3BC7F4AF6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94D4D8-CA9D-4945-BDE4-0F17CE63A45D}" type="datetimeFigureOut">
              <a:rPr lang="en-US" smtClean="0"/>
              <a:pPr/>
              <a:t>9/21/2012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17190-13CC-44A9-A211-4E3BC7F4AF6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94D4D8-CA9D-4945-BDE4-0F17CE63A45D}" type="datetimeFigureOut">
              <a:rPr lang="en-US" smtClean="0"/>
              <a:pPr/>
              <a:t>9/21/2012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17190-13CC-44A9-A211-4E3BC7F4AF6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4D4D8-CA9D-4945-BDE4-0F17CE63A45D}" type="datetimeFigureOut">
              <a:rPr lang="en-US" smtClean="0"/>
              <a:pPr/>
              <a:t>9/21/2012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17190-13CC-44A9-A211-4E3BC7F4AF66}"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0494D4D8-CA9D-4945-BDE4-0F17CE63A45D}" type="datetimeFigureOut">
              <a:rPr lang="en-US" smtClean="0"/>
              <a:pPr/>
              <a:t>9/21/2012</a:t>
            </a:fld>
            <a:endParaRPr lang="en-US"/>
          </a:p>
        </p:txBody>
      </p:sp>
      <p:sp>
        <p:nvSpPr>
          <p:cNvPr id="9" name="Slide Number Placeholder 8"/>
          <p:cNvSpPr>
            <a:spLocks noGrp="1"/>
          </p:cNvSpPr>
          <p:nvPr>
            <p:ph type="sldNum" sz="quarter" idx="11"/>
          </p:nvPr>
        </p:nvSpPr>
        <p:spPr/>
        <p:txBody>
          <a:bodyPr/>
          <a:lstStyle/>
          <a:p>
            <a:fld id="{73E17190-13CC-44A9-A211-4E3BC7F4AF66}"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73E17190-13CC-44A9-A211-4E3BC7F4AF66}"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0494D4D8-CA9D-4945-BDE4-0F17CE63A45D}" type="datetimeFigureOut">
              <a:rPr lang="en-US" smtClean="0"/>
              <a:pPr/>
              <a:t>9/21/2012</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hyperlink" Target="http://www.youtube.com/watch?v=NVWI31sTcZ0"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Lesson Activity Instructions </a:t>
            </a:r>
            <a:endParaRPr lang="en-US" dirty="0"/>
          </a:p>
        </p:txBody>
      </p:sp>
      <p:sp>
        <p:nvSpPr>
          <p:cNvPr id="2" name="Content Placeholder 1"/>
          <p:cNvSpPr>
            <a:spLocks noGrp="1"/>
          </p:cNvSpPr>
          <p:nvPr>
            <p:ph idx="1"/>
          </p:nvPr>
        </p:nvSpPr>
        <p:spPr/>
        <p:txBody>
          <a:bodyPr/>
          <a:lstStyle/>
          <a:p>
            <a:pPr lvl="0"/>
            <a:r>
              <a:rPr lang="en-US" dirty="0"/>
              <a:t>Fill the box with a small layer of dirt on the bottom.</a:t>
            </a:r>
          </a:p>
          <a:p>
            <a:pPr lvl="0"/>
            <a:r>
              <a:rPr lang="en-US" dirty="0"/>
              <a:t>Blow air into the tiny balloon, tie it off, and put it in the middle of the box. Make sure you remember where you put it.</a:t>
            </a:r>
          </a:p>
          <a:p>
            <a:pPr lvl="0"/>
            <a:r>
              <a:rPr lang="en-US" dirty="0"/>
              <a:t>Put more dirt over the balloon until the balloon is completely covered and its surroundings too.</a:t>
            </a:r>
          </a:p>
          <a:p>
            <a:pPr lvl="0"/>
            <a:r>
              <a:rPr lang="en-US" dirty="0"/>
              <a:t>Using your pencil (sharpened), pop the balloon.</a:t>
            </a:r>
          </a:p>
          <a:p>
            <a:pPr lvl="0"/>
            <a:r>
              <a:rPr lang="en-US" dirty="0"/>
              <a:t>Observe what happens when the balloon is popped. Write down your observations on a separate sheet of paper. </a:t>
            </a:r>
          </a:p>
          <a:p>
            <a:endParaRPr lang="en-US" dirty="0"/>
          </a:p>
        </p:txBody>
      </p:sp>
    </p:spTree>
    <p:extLst>
      <p:ext uri="{BB962C8B-B14F-4D97-AF65-F5344CB8AC3E}">
        <p14:creationId xmlns:p14="http://schemas.microsoft.com/office/powerpoint/2010/main" val="42615955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Interesting…but SCARY!</a:t>
            </a:r>
            <a:endParaRPr lang="en-US" dirty="0"/>
          </a:p>
        </p:txBody>
      </p:sp>
      <p:sp>
        <p:nvSpPr>
          <p:cNvPr id="2" name="Content Placeholder 1"/>
          <p:cNvSpPr>
            <a:spLocks noGrp="1"/>
          </p:cNvSpPr>
          <p:nvPr>
            <p:ph idx="1"/>
          </p:nvPr>
        </p:nvSpPr>
        <p:spPr>
          <a:xfrm>
            <a:off x="457200" y="1524000"/>
            <a:ext cx="4419600" cy="4572000"/>
          </a:xfrm>
        </p:spPr>
        <p:txBody>
          <a:bodyPr>
            <a:normAutofit/>
          </a:bodyPr>
          <a:lstStyle/>
          <a:p>
            <a:r>
              <a:rPr lang="en-US" dirty="0" smtClean="0"/>
              <a:t>This is NOT from Texas, but it gives you an idea of how seriously groundwater removal affects elevation and causes subsidence!</a:t>
            </a:r>
          </a:p>
          <a:p>
            <a:r>
              <a:rPr lang="en-US" dirty="0"/>
              <a:t>The top sign shows where the land surface was back in 1925! Compare that to where the man is standing (about 1977).</a:t>
            </a:r>
          </a:p>
          <a:p>
            <a:endParaRPr lang="en-US" dirty="0" smtClean="0"/>
          </a:p>
        </p:txBody>
      </p:sp>
      <p:pic>
        <p:nvPicPr>
          <p:cNvPr id="25606" name="Picture 6" descr="USGS scientist Joe Poland showing subsidence (or sinking) of the land in the San Joaquin Valley, California, from 1925 to 1977. (Credit: Dick Ireland - USGS)"/>
          <p:cNvPicPr>
            <a:picLocks noChangeAspect="1" noChangeArrowheads="1"/>
          </p:cNvPicPr>
          <p:nvPr/>
        </p:nvPicPr>
        <p:blipFill>
          <a:blip r:embed="rId3" cstate="print"/>
          <a:srcRect/>
          <a:stretch>
            <a:fillRect/>
          </a:stretch>
        </p:blipFill>
        <p:spPr bwMode="auto">
          <a:xfrm>
            <a:off x="5029201" y="1567081"/>
            <a:ext cx="3124200" cy="4683101"/>
          </a:xfrm>
          <a:prstGeom prst="rect">
            <a:avLst/>
          </a:prstGeom>
          <a:noFill/>
        </p:spPr>
      </p:pic>
      <p:cxnSp>
        <p:nvCxnSpPr>
          <p:cNvPr id="8" name="Straight Arrow Connector 7"/>
          <p:cNvCxnSpPr/>
          <p:nvPr/>
        </p:nvCxnSpPr>
        <p:spPr>
          <a:xfrm rot="10800000" flipV="1">
            <a:off x="6705600" y="1828800"/>
            <a:ext cx="1143000" cy="1588"/>
          </a:xfrm>
          <a:prstGeom prst="straightConnector1">
            <a:avLst/>
          </a:prstGeom>
          <a:ln w="76200">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rot="10800000" flipV="1">
            <a:off x="6712169" y="5943600"/>
            <a:ext cx="1143000" cy="1588"/>
          </a:xfrm>
          <a:prstGeom prst="straightConnector1">
            <a:avLst/>
          </a:prstGeom>
          <a:ln w="76200">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rot="10800000" flipV="1">
            <a:off x="6591301" y="3620323"/>
            <a:ext cx="1143000" cy="1588"/>
          </a:xfrm>
          <a:prstGeom prst="straightConnector1">
            <a:avLst/>
          </a:prstGeom>
          <a:ln w="76200">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Mining</a:t>
            </a:r>
            <a:endParaRPr lang="en-US" dirty="0"/>
          </a:p>
        </p:txBody>
      </p:sp>
      <p:sp>
        <p:nvSpPr>
          <p:cNvPr id="2" name="Content Placeholder 1"/>
          <p:cNvSpPr>
            <a:spLocks noGrp="1"/>
          </p:cNvSpPr>
          <p:nvPr>
            <p:ph idx="1"/>
          </p:nvPr>
        </p:nvSpPr>
        <p:spPr>
          <a:xfrm>
            <a:off x="457200" y="1524000"/>
            <a:ext cx="3810000" cy="4572000"/>
          </a:xfrm>
        </p:spPr>
        <p:txBody>
          <a:bodyPr/>
          <a:lstStyle/>
          <a:p>
            <a:r>
              <a:rPr lang="en-US" sz="2800" dirty="0" smtClean="0"/>
              <a:t>Subsidence </a:t>
            </a:r>
            <a:r>
              <a:rPr lang="en-US" sz="2800" dirty="0"/>
              <a:t>occurs in the same manner as is the case with drilling for oil.</a:t>
            </a:r>
          </a:p>
          <a:p>
            <a:pPr marL="0" indent="0">
              <a:buNone/>
            </a:pPr>
            <a:endParaRPr lang="en-US" dirty="0"/>
          </a:p>
        </p:txBody>
      </p:sp>
      <p:pic>
        <p:nvPicPr>
          <p:cNvPr id="27650" name="Picture 2" descr="TEXAS COAL MINING OPERATIONS MAP"/>
          <p:cNvPicPr>
            <a:picLocks noChangeAspect="1" noChangeArrowheads="1"/>
          </p:cNvPicPr>
          <p:nvPr/>
        </p:nvPicPr>
        <p:blipFill>
          <a:blip r:embed="rId3" cstate="print"/>
          <a:srcRect/>
          <a:stretch>
            <a:fillRect/>
          </a:stretch>
        </p:blipFill>
        <p:spPr bwMode="auto">
          <a:xfrm>
            <a:off x="4114800" y="1752600"/>
            <a:ext cx="4066847" cy="437197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Natural Reasons</a:t>
            </a:r>
            <a:endParaRPr lang="en-US" dirty="0"/>
          </a:p>
        </p:txBody>
      </p:sp>
      <p:sp>
        <p:nvSpPr>
          <p:cNvPr id="2" name="Content Placeholder 1"/>
          <p:cNvSpPr>
            <a:spLocks noGrp="1"/>
          </p:cNvSpPr>
          <p:nvPr>
            <p:ph idx="1"/>
          </p:nvPr>
        </p:nvSpPr>
        <p:spPr/>
        <p:txBody>
          <a:bodyPr/>
          <a:lstStyle/>
          <a:p>
            <a:r>
              <a:rPr lang="en-US" dirty="0" smtClean="0"/>
              <a:t>Some natural land subsidence occurs over long periods of time, due to the natural settling of sediments left over from millions of years ago</a:t>
            </a:r>
          </a:p>
          <a:p>
            <a:r>
              <a:rPr lang="en-US" dirty="0" smtClean="0"/>
              <a:t>Dissolution of limestone is a natural reason for subsidence, but Texas does not have limestone</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3733800"/>
            <a:ext cx="405765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Summary of Causes:</a:t>
            </a:r>
            <a:endParaRPr lang="en-US" dirty="0"/>
          </a:p>
        </p:txBody>
      </p:sp>
      <p:pic>
        <p:nvPicPr>
          <p:cNvPr id="29698" name="Picture 2" descr="File:Wiki Image Rev1.svg"/>
          <p:cNvPicPr>
            <a:picLocks noChangeAspect="1" noChangeArrowheads="1"/>
          </p:cNvPicPr>
          <p:nvPr/>
        </p:nvPicPr>
        <p:blipFill>
          <a:blip r:embed="rId3" cstate="print"/>
          <a:srcRect/>
          <a:stretch>
            <a:fillRect/>
          </a:stretch>
        </p:blipFill>
        <p:spPr bwMode="auto">
          <a:xfrm>
            <a:off x="-152400" y="1295400"/>
            <a:ext cx="8727838" cy="5848636"/>
          </a:xfrm>
          <a:prstGeom prst="rect">
            <a:avLst/>
          </a:prstGeom>
          <a:noFill/>
        </p:spPr>
      </p:pic>
      <p:sp>
        <p:nvSpPr>
          <p:cNvPr id="8" name="Rectangle 7"/>
          <p:cNvSpPr/>
          <p:nvPr/>
        </p:nvSpPr>
        <p:spPr>
          <a:xfrm>
            <a:off x="152400" y="4419600"/>
            <a:ext cx="1982514"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5715000"/>
            <a:ext cx="1982514"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3200400"/>
            <a:ext cx="1982514"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1905000"/>
            <a:ext cx="1982514"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924800" cy="1371600"/>
          </a:xfrm>
        </p:spPr>
        <p:txBody>
          <a:bodyPr/>
          <a:lstStyle/>
          <a:p>
            <a:r>
              <a:rPr lang="en-US" dirty="0" smtClean="0"/>
              <a:t/>
            </a:r>
            <a:br>
              <a:rPr lang="en-US" dirty="0" smtClean="0"/>
            </a:br>
            <a:r>
              <a:rPr lang="en-US" dirty="0" smtClean="0"/>
              <a:t>Effects of Subsidence?</a:t>
            </a:r>
            <a:endParaRPr lang="en-US" dirty="0"/>
          </a:p>
        </p:txBody>
      </p:sp>
      <p:sp>
        <p:nvSpPr>
          <p:cNvPr id="3" name="Text Placeholder 2"/>
          <p:cNvSpPr>
            <a:spLocks noGrp="1"/>
          </p:cNvSpPr>
          <p:nvPr>
            <p:ph type="body" idx="1"/>
          </p:nvPr>
        </p:nvSpPr>
        <p:spPr>
          <a:xfrm>
            <a:off x="747805" y="5410200"/>
            <a:ext cx="7924800" cy="984736"/>
          </a:xfrm>
        </p:spPr>
        <p:txBody>
          <a:bodyPr/>
          <a:lstStyle/>
          <a:p>
            <a:pPr marL="342900" indent="-342900">
              <a:buFont typeface="Arial" pitchFamily="34" charset="0"/>
              <a:buChar char="•"/>
            </a:pPr>
            <a:r>
              <a:rPr lang="en-US" dirty="0" smtClean="0">
                <a:solidFill>
                  <a:schemeClr val="tx1"/>
                </a:solidFill>
              </a:rPr>
              <a:t>Can you guess the effects depicted in the pictures above?</a:t>
            </a:r>
          </a:p>
        </p:txBody>
      </p:sp>
      <p:pic>
        <p:nvPicPr>
          <p:cNvPr id="5122" name="Picture 2" descr="http://jacksonvillerealestatemarket.com/wp-content/uploads/2010/12/AssetFlood.gif"/>
          <p:cNvPicPr>
            <a:picLocks noChangeAspect="1" noChangeArrowheads="1"/>
          </p:cNvPicPr>
          <p:nvPr/>
        </p:nvPicPr>
        <p:blipFill>
          <a:blip r:embed="rId3" cstate="print"/>
          <a:srcRect/>
          <a:stretch>
            <a:fillRect/>
          </a:stretch>
        </p:blipFill>
        <p:spPr bwMode="auto">
          <a:xfrm>
            <a:off x="4426956" y="1952297"/>
            <a:ext cx="3822528" cy="3200400"/>
          </a:xfrm>
          <a:prstGeom prst="rect">
            <a:avLst/>
          </a:prstGeom>
          <a:noFill/>
        </p:spPr>
      </p:pic>
      <p:pic>
        <p:nvPicPr>
          <p:cNvPr id="5124" name="Picture 4" descr="http://randommization.com/wp-content/uploads/2010/12/leaning-house-in-san-francisco.jpg"/>
          <p:cNvPicPr>
            <a:picLocks noChangeAspect="1" noChangeArrowheads="1"/>
          </p:cNvPicPr>
          <p:nvPr/>
        </p:nvPicPr>
        <p:blipFill>
          <a:blip r:embed="rId4" cstate="print"/>
          <a:srcRect/>
          <a:stretch>
            <a:fillRect/>
          </a:stretch>
        </p:blipFill>
        <p:spPr bwMode="auto">
          <a:xfrm>
            <a:off x="457200" y="1952297"/>
            <a:ext cx="3469592" cy="32004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Damage to Structures</a:t>
            </a:r>
            <a:endParaRPr lang="en-US" dirty="0"/>
          </a:p>
        </p:txBody>
      </p:sp>
      <p:sp>
        <p:nvSpPr>
          <p:cNvPr id="2" name="Content Placeholder 1"/>
          <p:cNvSpPr>
            <a:spLocks noGrp="1"/>
          </p:cNvSpPr>
          <p:nvPr>
            <p:ph idx="1"/>
          </p:nvPr>
        </p:nvSpPr>
        <p:spPr>
          <a:xfrm>
            <a:off x="457200" y="1524000"/>
            <a:ext cx="8001000" cy="1600200"/>
          </a:xfrm>
        </p:spPr>
        <p:txBody>
          <a:bodyPr>
            <a:normAutofit fontScale="25000" lnSpcReduction="20000"/>
          </a:bodyPr>
          <a:lstStyle/>
          <a:p>
            <a:r>
              <a:rPr lang="en-US" sz="12800" dirty="0" smtClean="0"/>
              <a:t>Land subsidence can cause:</a:t>
            </a:r>
          </a:p>
          <a:p>
            <a:pPr marL="862013" indent="-514350">
              <a:buFont typeface="+mj-lt"/>
              <a:buAutoNum type="alphaLcPeriod"/>
            </a:pPr>
            <a:r>
              <a:rPr lang="en-US" sz="12800" dirty="0" smtClean="0"/>
              <a:t>changes in elevation </a:t>
            </a:r>
          </a:p>
          <a:p>
            <a:pPr marL="862013" indent="-514350">
              <a:buFont typeface="+mj-lt"/>
              <a:buAutoNum type="alphaLcPeriod"/>
            </a:pPr>
            <a:r>
              <a:rPr lang="en-US" sz="12800" dirty="0" smtClean="0"/>
              <a:t>damage to structures such as storm drains, sanitary sewers, roads, railroads, canals, levees and bridges </a:t>
            </a:r>
          </a:p>
          <a:p>
            <a:pPr marL="862013" indent="-514350">
              <a:buFont typeface="+mj-lt"/>
              <a:buAutoNum type="alphaLcPeriod"/>
            </a:pPr>
            <a:r>
              <a:rPr lang="en-US" sz="12800" dirty="0" smtClean="0"/>
              <a:t>structural damage to public and private buildings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of a cathedral in Mexico City that leans to the left because of subsidence."/>
          <p:cNvPicPr>
            <a:picLocks noGrp="1" noChangeAspect="1" noChangeArrowheads="1"/>
          </p:cNvPicPr>
          <p:nvPr>
            <p:ph idx="1"/>
          </p:nvPr>
        </p:nvPicPr>
        <p:blipFill>
          <a:blip r:embed="rId2" cstate="print"/>
          <a:srcRect/>
          <a:stretch>
            <a:fillRect/>
          </a:stretch>
        </p:blipFill>
        <p:spPr bwMode="auto">
          <a:xfrm>
            <a:off x="228600" y="1773219"/>
            <a:ext cx="4593916" cy="3905844"/>
          </a:xfrm>
          <a:prstGeom prst="rect">
            <a:avLst/>
          </a:prstGeom>
          <a:noFill/>
        </p:spPr>
      </p:pic>
      <p:pic>
        <p:nvPicPr>
          <p:cNvPr id="5" name="Picture 4" descr="http://www.edinphoto.org.uk/0_a/0_around_edinburgh_-_gilmerton_subsidence_house_bc_13_small.jpg"/>
          <p:cNvPicPr>
            <a:picLocks noChangeAspect="1" noChangeArrowheads="1"/>
          </p:cNvPicPr>
          <p:nvPr/>
        </p:nvPicPr>
        <p:blipFill>
          <a:blip r:embed="rId3" cstate="print"/>
          <a:srcRect/>
          <a:stretch>
            <a:fillRect/>
          </a:stretch>
        </p:blipFill>
        <p:spPr bwMode="auto">
          <a:xfrm>
            <a:off x="5399690" y="1740932"/>
            <a:ext cx="2853796" cy="3897868"/>
          </a:xfrm>
          <a:prstGeom prst="rect">
            <a:avLst/>
          </a:prstGeom>
          <a:noFill/>
        </p:spPr>
      </p:pic>
      <p:sp>
        <p:nvSpPr>
          <p:cNvPr id="6" name="TextBox 5"/>
          <p:cNvSpPr txBox="1"/>
          <p:nvPr/>
        </p:nvSpPr>
        <p:spPr>
          <a:xfrm rot="11357117" flipV="1">
            <a:off x="6373420" y="2360485"/>
            <a:ext cx="1644332" cy="738664"/>
          </a:xfrm>
          <a:prstGeom prst="rect">
            <a:avLst/>
          </a:prstGeom>
          <a:noFill/>
        </p:spPr>
        <p:txBody>
          <a:bodyPr wrap="square" rtlCol="0">
            <a:spAutoFit/>
          </a:bodyPr>
          <a:lstStyle/>
          <a:p>
            <a:r>
              <a:rPr lang="en-US" sz="1400" b="1" dirty="0" smtClean="0">
                <a:solidFill>
                  <a:schemeClr val="bg1"/>
                </a:solidFill>
              </a:rPr>
              <a:t>A house split in two in Coastal Texas due to subsidence</a:t>
            </a:r>
            <a:endParaRPr lang="en-US" sz="1400" b="1" dirty="0">
              <a:solidFill>
                <a:schemeClr val="bg1"/>
              </a:solidFill>
            </a:endParaRPr>
          </a:p>
        </p:txBody>
      </p:sp>
    </p:spTree>
    <p:extLst>
      <p:ext uri="{BB962C8B-B14F-4D97-AF65-F5344CB8AC3E}">
        <p14:creationId xmlns:p14="http://schemas.microsoft.com/office/powerpoint/2010/main" val="1260853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Flooding</a:t>
            </a:r>
            <a:endParaRPr lang="en-US" dirty="0"/>
          </a:p>
        </p:txBody>
      </p:sp>
      <p:sp>
        <p:nvSpPr>
          <p:cNvPr id="2" name="Content Placeholder 1"/>
          <p:cNvSpPr>
            <a:spLocks noGrp="1"/>
          </p:cNvSpPr>
          <p:nvPr>
            <p:ph idx="1"/>
          </p:nvPr>
        </p:nvSpPr>
        <p:spPr/>
        <p:txBody>
          <a:bodyPr/>
          <a:lstStyle/>
          <a:p>
            <a:r>
              <a:rPr lang="en-US" dirty="0" smtClean="0"/>
              <a:t>Most commonly, subsidence is known for causing an increase in the frequency of flooding</a:t>
            </a:r>
          </a:p>
          <a:p>
            <a:r>
              <a:rPr lang="en-US" dirty="0" smtClean="0"/>
              <a:t>When the ground caves in, the area is extremely vulnerable to flooding when it rains</a:t>
            </a:r>
          </a:p>
          <a:p>
            <a:endParaRPr lang="en-US" dirty="0"/>
          </a:p>
        </p:txBody>
      </p:sp>
      <p:pic>
        <p:nvPicPr>
          <p:cNvPr id="1026" name="Picture 2" descr="http://www.sanjacintoriverauthority.com/facts/images/subsidence/land-s6.jpg"/>
          <p:cNvPicPr>
            <a:picLocks noChangeAspect="1" noChangeArrowheads="1"/>
          </p:cNvPicPr>
          <p:nvPr/>
        </p:nvPicPr>
        <p:blipFill>
          <a:blip r:embed="rId2" cstate="print"/>
          <a:srcRect/>
          <a:stretch>
            <a:fillRect/>
          </a:stretch>
        </p:blipFill>
        <p:spPr bwMode="auto">
          <a:xfrm>
            <a:off x="457201" y="3733800"/>
            <a:ext cx="3704581" cy="2535383"/>
          </a:xfrm>
          <a:prstGeom prst="rect">
            <a:avLst/>
          </a:prstGeom>
          <a:noFill/>
        </p:spPr>
      </p:pic>
      <p:pic>
        <p:nvPicPr>
          <p:cNvPr id="1028" name="Picture 4" descr="Flooding in Clear Lake Park"/>
          <p:cNvPicPr>
            <a:picLocks noChangeAspect="1" noChangeArrowheads="1"/>
          </p:cNvPicPr>
          <p:nvPr/>
        </p:nvPicPr>
        <p:blipFill>
          <a:blip r:embed="rId3" cstate="print"/>
          <a:srcRect/>
          <a:stretch>
            <a:fillRect/>
          </a:stretch>
        </p:blipFill>
        <p:spPr bwMode="auto">
          <a:xfrm>
            <a:off x="4419600" y="3733800"/>
            <a:ext cx="3774478" cy="25353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10 of the World’s Largest Sinkholes Video</a:t>
            </a:r>
            <a:endParaRPr lang="en-US" dirty="0"/>
          </a:p>
        </p:txBody>
      </p:sp>
      <p:pic>
        <p:nvPicPr>
          <p:cNvPr id="3" name="10 Of The Worlds Largest Sinkholes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862138"/>
            <a:ext cx="7620000" cy="4275137"/>
          </a:xfrm>
        </p:spPr>
      </p:pic>
      <p:sp>
        <p:nvSpPr>
          <p:cNvPr id="7" name="Rectangle 6"/>
          <p:cNvSpPr/>
          <p:nvPr/>
        </p:nvSpPr>
        <p:spPr>
          <a:xfrm>
            <a:off x="1524000" y="6247665"/>
            <a:ext cx="5638800" cy="369332"/>
          </a:xfrm>
          <a:prstGeom prst="rect">
            <a:avLst/>
          </a:prstGeom>
        </p:spPr>
        <p:txBody>
          <a:bodyPr wrap="square">
            <a:spAutoFit/>
          </a:bodyPr>
          <a:lstStyle/>
          <a:p>
            <a:r>
              <a:rPr lang="en-US" dirty="0" smtClean="0"/>
              <a:t>From </a:t>
            </a:r>
            <a:r>
              <a:rPr lang="en-US" u="sng" dirty="0">
                <a:hlinkClick r:id="rId5"/>
              </a:rPr>
              <a:t>http://</a:t>
            </a:r>
            <a:r>
              <a:rPr lang="en-US" u="sng" dirty="0" smtClean="0">
                <a:hlinkClick r:id="rId5"/>
              </a:rPr>
              <a:t>www.youtube.com/watch?v=NVWI31sTcZ0</a:t>
            </a:r>
            <a:endParaRPr lang="en-US" dirty="0"/>
          </a:p>
        </p:txBody>
      </p:sp>
    </p:spTree>
    <p:extLst>
      <p:ext uri="{BB962C8B-B14F-4D97-AF65-F5344CB8AC3E}">
        <p14:creationId xmlns:p14="http://schemas.microsoft.com/office/powerpoint/2010/main" val="436420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in Texas is Subsidence a Problem?</a:t>
            </a:r>
            <a:endParaRPr lang="en-US" dirty="0"/>
          </a:p>
        </p:txBody>
      </p:sp>
      <p:pic>
        <p:nvPicPr>
          <p:cNvPr id="3077" name="Picture 5" descr="C:\Documents and Settings\Ljlab\Local Settings\Temporary Internet Files\Content.IE5\305U5H81\MC900434859[1].png"/>
          <p:cNvPicPr>
            <a:picLocks noChangeAspect="1" noChangeArrowheads="1"/>
          </p:cNvPicPr>
          <p:nvPr/>
        </p:nvPicPr>
        <p:blipFill>
          <a:blip r:embed="rId2" cstate="print"/>
          <a:srcRect/>
          <a:stretch>
            <a:fillRect/>
          </a:stretch>
        </p:blipFill>
        <p:spPr bwMode="auto">
          <a:xfrm>
            <a:off x="3105150" y="533400"/>
            <a:ext cx="2914650" cy="291465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38200"/>
            <a:ext cx="7543800" cy="2593975"/>
          </a:xfrm>
        </p:spPr>
        <p:txBody>
          <a:bodyPr/>
          <a:lstStyle/>
          <a:p>
            <a:r>
              <a:rPr lang="en-US" sz="4800" b="1" dirty="0" smtClean="0">
                <a:effectLst>
                  <a:outerShdw blurRad="38100" dist="38100" dir="2700000" algn="tl">
                    <a:srgbClr val="000000">
                      <a:alpha val="43137"/>
                    </a:srgbClr>
                  </a:outerShdw>
                </a:effectLst>
              </a:rPr>
              <a:t>Land Subsidence in Texas</a:t>
            </a:r>
            <a:endParaRPr lang="en-US" sz="4800" b="1" dirty="0">
              <a:effectLst>
                <a:outerShdw blurRad="38100" dist="38100" dir="2700000" algn="tl">
                  <a:srgbClr val="000000">
                    <a:alpha val="43137"/>
                  </a:srgbClr>
                </a:outerShdw>
              </a:effectLst>
            </a:endParaRPr>
          </a:p>
        </p:txBody>
      </p:sp>
      <p:pic>
        <p:nvPicPr>
          <p:cNvPr id="11266" name="Picture 2" descr="http://ga.water.usgs.gov/edu/pictures/landsubsidencesign.jpg"/>
          <p:cNvPicPr>
            <a:picLocks noChangeAspect="1" noChangeArrowheads="1"/>
          </p:cNvPicPr>
          <p:nvPr/>
        </p:nvPicPr>
        <p:blipFill>
          <a:blip r:embed="rId2" cstate="print"/>
          <a:srcRect b="15102"/>
          <a:stretch>
            <a:fillRect/>
          </a:stretch>
        </p:blipFill>
        <p:spPr bwMode="auto">
          <a:xfrm>
            <a:off x="1076325" y="3886200"/>
            <a:ext cx="2352675" cy="1981200"/>
          </a:xfrm>
          <a:prstGeom prst="rect">
            <a:avLst/>
          </a:prstGeom>
          <a:noFill/>
        </p:spPr>
      </p:pic>
      <p:pic>
        <p:nvPicPr>
          <p:cNvPr id="11270" name="Picture 6" descr="http://faculty.utep.edu/Portals/1656/images/texas.jpg"/>
          <p:cNvPicPr>
            <a:picLocks noChangeAspect="1" noChangeArrowheads="1"/>
          </p:cNvPicPr>
          <p:nvPr/>
        </p:nvPicPr>
        <p:blipFill>
          <a:blip r:embed="rId3" cstate="print"/>
          <a:srcRect/>
          <a:stretch>
            <a:fillRect/>
          </a:stretch>
        </p:blipFill>
        <p:spPr bwMode="auto">
          <a:xfrm>
            <a:off x="3429000" y="457200"/>
            <a:ext cx="1981200" cy="1981200"/>
          </a:xfrm>
          <a:prstGeom prst="rect">
            <a:avLst/>
          </a:prstGeom>
          <a:noFill/>
        </p:spPr>
      </p:pic>
      <p:pic>
        <p:nvPicPr>
          <p:cNvPr id="11272" name="Picture 8" descr="http://shfwire.com/files/images/MineSubsidence03.preview.jpg"/>
          <p:cNvPicPr>
            <a:picLocks noChangeAspect="1" noChangeArrowheads="1"/>
          </p:cNvPicPr>
          <p:nvPr/>
        </p:nvPicPr>
        <p:blipFill>
          <a:blip r:embed="rId4" cstate="print"/>
          <a:srcRect l="7500" r="22500" b="28302"/>
          <a:stretch>
            <a:fillRect/>
          </a:stretch>
        </p:blipFill>
        <p:spPr bwMode="auto">
          <a:xfrm>
            <a:off x="5257800" y="3933497"/>
            <a:ext cx="2919663" cy="19812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Coastal Area</a:t>
            </a:r>
            <a:endParaRPr lang="en-US" dirty="0"/>
          </a:p>
        </p:txBody>
      </p:sp>
      <p:sp>
        <p:nvSpPr>
          <p:cNvPr id="2" name="Content Placeholder 1"/>
          <p:cNvSpPr>
            <a:spLocks noGrp="1"/>
          </p:cNvSpPr>
          <p:nvPr>
            <p:ph idx="1"/>
          </p:nvPr>
        </p:nvSpPr>
        <p:spPr/>
        <p:txBody>
          <a:bodyPr/>
          <a:lstStyle/>
          <a:p>
            <a:r>
              <a:rPr lang="en-US" dirty="0" smtClean="0"/>
              <a:t>The Coastal Area is the region where most rain storms/hurricanes come</a:t>
            </a:r>
            <a:endParaRPr lang="en-US" dirty="0"/>
          </a:p>
        </p:txBody>
      </p:sp>
      <p:pic>
        <p:nvPicPr>
          <p:cNvPr id="2050" name="Picture 2" descr="http://ticketcity.files.wordpress.com/2008/09/hurricane_ike_texas.jpg"/>
          <p:cNvPicPr>
            <a:picLocks noChangeAspect="1" noChangeArrowheads="1"/>
          </p:cNvPicPr>
          <p:nvPr/>
        </p:nvPicPr>
        <p:blipFill>
          <a:blip r:embed="rId3" cstate="print"/>
          <a:srcRect/>
          <a:stretch>
            <a:fillRect/>
          </a:stretch>
        </p:blipFill>
        <p:spPr bwMode="auto">
          <a:xfrm>
            <a:off x="381000" y="2880078"/>
            <a:ext cx="3779896" cy="2834922"/>
          </a:xfrm>
          <a:prstGeom prst="rect">
            <a:avLst/>
          </a:prstGeom>
          <a:noFill/>
        </p:spPr>
      </p:pic>
      <p:pic>
        <p:nvPicPr>
          <p:cNvPr id="2052" name="Picture 4" descr="http://media.nola.com/weather_impact/photo/texas-flooding-corpus-christijpg-91874094ebb982cf_large.jpg"/>
          <p:cNvPicPr>
            <a:picLocks noChangeAspect="1" noChangeArrowheads="1"/>
          </p:cNvPicPr>
          <p:nvPr/>
        </p:nvPicPr>
        <p:blipFill>
          <a:blip r:embed="rId4" cstate="print"/>
          <a:srcRect/>
          <a:stretch>
            <a:fillRect/>
          </a:stretch>
        </p:blipFill>
        <p:spPr bwMode="auto">
          <a:xfrm>
            <a:off x="4495800" y="2880078"/>
            <a:ext cx="3733800" cy="28349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Coastal Area</a:t>
            </a:r>
            <a:endParaRPr lang="en-US" dirty="0"/>
          </a:p>
        </p:txBody>
      </p:sp>
      <p:sp>
        <p:nvSpPr>
          <p:cNvPr id="2" name="Content Placeholder 1"/>
          <p:cNvSpPr>
            <a:spLocks noGrp="1"/>
          </p:cNvSpPr>
          <p:nvPr>
            <p:ph idx="1"/>
          </p:nvPr>
        </p:nvSpPr>
        <p:spPr>
          <a:xfrm>
            <a:off x="457200" y="1524000"/>
            <a:ext cx="8229600" cy="2362200"/>
          </a:xfrm>
        </p:spPr>
        <p:txBody>
          <a:bodyPr/>
          <a:lstStyle/>
          <a:p>
            <a:r>
              <a:rPr lang="en-US" dirty="0" smtClean="0"/>
              <a:t>The worst area hit by subsidence in Texas is north and west Harris county in the greater Houston area</a:t>
            </a:r>
          </a:p>
          <a:p>
            <a:r>
              <a:rPr lang="en-US" dirty="0" smtClean="0"/>
              <a:t>From 1995 to 2000, this area recorded as much as 1 foot of subsidence</a:t>
            </a:r>
          </a:p>
        </p:txBody>
      </p:sp>
      <p:pic>
        <p:nvPicPr>
          <p:cNvPr id="1026" name="Picture 2" descr="http://www.sanjacintoriverauthority.com/facts/images/subsidence/land-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453293"/>
            <a:ext cx="5257800" cy="25240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0" y="5977354"/>
            <a:ext cx="6934200" cy="338554"/>
          </a:xfrm>
          <a:prstGeom prst="rect">
            <a:avLst/>
          </a:prstGeom>
        </p:spPr>
        <p:txBody>
          <a:bodyPr wrap="square">
            <a:spAutoFit/>
          </a:bodyPr>
          <a:lstStyle/>
          <a:p>
            <a:pPr algn="ctr"/>
            <a:r>
              <a:rPr lang="en-US" sz="800" dirty="0" smtClean="0"/>
              <a:t>&lt;http</a:t>
            </a:r>
            <a:r>
              <a:rPr lang="en-US" sz="800" dirty="0"/>
              <a:t>://</a:t>
            </a:r>
            <a:r>
              <a:rPr lang="en-US" sz="800" dirty="0" smtClean="0"/>
              <a:t>www.sanjacintoriverauthority.com/facts/land-subsidence.html&gt;</a:t>
            </a:r>
            <a:endParaRPr lang="en-US" sz="800" i="1" dirty="0"/>
          </a:p>
          <a:p>
            <a:endParaRPr lang="en-US" sz="8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Coastal Area</a:t>
            </a:r>
            <a:endParaRPr lang="en-US" dirty="0"/>
          </a:p>
        </p:txBody>
      </p:sp>
      <p:sp>
        <p:nvSpPr>
          <p:cNvPr id="2" name="Content Placeholder 1"/>
          <p:cNvSpPr>
            <a:spLocks noGrp="1"/>
          </p:cNvSpPr>
          <p:nvPr>
            <p:ph idx="1"/>
          </p:nvPr>
        </p:nvSpPr>
        <p:spPr>
          <a:xfrm>
            <a:off x="457200" y="1524000"/>
            <a:ext cx="8229600" cy="2362200"/>
          </a:xfrm>
        </p:spPr>
        <p:txBody>
          <a:bodyPr/>
          <a:lstStyle/>
          <a:p>
            <a:r>
              <a:rPr lang="en-US" dirty="0" smtClean="0"/>
              <a:t>How can subsidence be stopped? </a:t>
            </a:r>
            <a:endParaRPr lang="en-US" dirty="0"/>
          </a:p>
        </p:txBody>
      </p:sp>
    </p:spTree>
    <p:extLst>
      <p:ext uri="{BB962C8B-B14F-4D97-AF65-F5344CB8AC3E}">
        <p14:creationId xmlns:p14="http://schemas.microsoft.com/office/powerpoint/2010/main" val="3312043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Not a problem in West Texas </a:t>
            </a:r>
            <a:endParaRPr lang="en-US" dirty="0"/>
          </a:p>
        </p:txBody>
      </p:sp>
      <p:sp>
        <p:nvSpPr>
          <p:cNvPr id="2" name="Content Placeholder 1"/>
          <p:cNvSpPr>
            <a:spLocks noGrp="1"/>
          </p:cNvSpPr>
          <p:nvPr>
            <p:ph idx="1"/>
          </p:nvPr>
        </p:nvSpPr>
        <p:spPr/>
        <p:txBody>
          <a:bodyPr/>
          <a:lstStyle/>
          <a:p>
            <a:r>
              <a:rPr lang="en-US" dirty="0" smtClean="0"/>
              <a:t>West Texas is characterized with deserts and mountains</a:t>
            </a:r>
          </a:p>
          <a:p>
            <a:r>
              <a:rPr lang="en-US" dirty="0" smtClean="0"/>
              <a:t>There is very little rain to cause flooding</a:t>
            </a:r>
          </a:p>
          <a:p>
            <a:endParaRPr lang="en-US" dirty="0"/>
          </a:p>
        </p:txBody>
      </p:sp>
      <p:pic>
        <p:nvPicPr>
          <p:cNvPr id="26626" name="Picture 2" descr="http://www.summitpost.org/images/medium/244742.jpg"/>
          <p:cNvPicPr>
            <a:picLocks noChangeAspect="1" noChangeArrowheads="1"/>
          </p:cNvPicPr>
          <p:nvPr/>
        </p:nvPicPr>
        <p:blipFill>
          <a:blip r:embed="rId3" cstate="print"/>
          <a:srcRect/>
          <a:stretch>
            <a:fillRect/>
          </a:stretch>
        </p:blipFill>
        <p:spPr bwMode="auto">
          <a:xfrm>
            <a:off x="2209800" y="3017520"/>
            <a:ext cx="4229100" cy="338328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312" y="5562599"/>
            <a:ext cx="5867400" cy="646331"/>
          </a:xfrm>
          <a:prstGeom prst="rect">
            <a:avLst/>
          </a:prstGeom>
          <a:noFill/>
        </p:spPr>
        <p:txBody>
          <a:bodyPr wrap="square" rtlCol="0">
            <a:spAutoFit/>
          </a:bodyPr>
          <a:lstStyle/>
          <a:p>
            <a:r>
              <a:rPr lang="en-US" i="1" dirty="0" smtClean="0"/>
              <a:t>Stop land subsidence before it stops you.</a:t>
            </a:r>
          </a:p>
          <a:p>
            <a:r>
              <a:rPr lang="en-US" i="1" dirty="0"/>
              <a:t>	</a:t>
            </a:r>
            <a:r>
              <a:rPr lang="en-US" i="1" dirty="0" smtClean="0"/>
              <a:t>		- An awesome person.</a:t>
            </a:r>
            <a:endParaRPr lang="en-US"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550" y="803031"/>
            <a:ext cx="5346700" cy="433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151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is Subsidence?</a:t>
            </a:r>
            <a:endParaRPr lang="en-US" dirty="0"/>
          </a:p>
        </p:txBody>
      </p:sp>
      <p:sp>
        <p:nvSpPr>
          <p:cNvPr id="2" name="Content Placeholder 1"/>
          <p:cNvSpPr>
            <a:spLocks noGrp="1"/>
          </p:cNvSpPr>
          <p:nvPr>
            <p:ph idx="1"/>
          </p:nvPr>
        </p:nvSpPr>
        <p:spPr>
          <a:xfrm>
            <a:off x="457200" y="1524000"/>
            <a:ext cx="8229600" cy="1524000"/>
          </a:xfrm>
        </p:spPr>
        <p:txBody>
          <a:bodyPr>
            <a:normAutofit/>
          </a:bodyPr>
          <a:lstStyle/>
          <a:p>
            <a:r>
              <a:rPr lang="en-US" dirty="0" smtClean="0"/>
              <a:t>The gradual caving in or sinking of an area of land</a:t>
            </a:r>
          </a:p>
          <a:p>
            <a:r>
              <a:rPr lang="en-US" dirty="0" smtClean="0"/>
              <a:t>The opposite of subsidence is an uplift which causes elevation</a:t>
            </a:r>
          </a:p>
        </p:txBody>
      </p:sp>
      <p:pic>
        <p:nvPicPr>
          <p:cNvPr id="10242" name="Picture 2" descr="http://www.windows2universe.org/earth/climate/images/uplift_subsidence_small.jpg"/>
          <p:cNvPicPr>
            <a:picLocks noChangeAspect="1" noChangeArrowheads="1"/>
          </p:cNvPicPr>
          <p:nvPr/>
        </p:nvPicPr>
        <p:blipFill>
          <a:blip r:embed="rId2" cstate="print"/>
          <a:srcRect/>
          <a:stretch>
            <a:fillRect/>
          </a:stretch>
        </p:blipFill>
        <p:spPr bwMode="auto">
          <a:xfrm>
            <a:off x="2446283" y="2971800"/>
            <a:ext cx="4495800" cy="32931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Subsidence?</a:t>
            </a:r>
          </a:p>
        </p:txBody>
      </p:sp>
      <p:sp>
        <p:nvSpPr>
          <p:cNvPr id="2" name="Content Placeholder 1"/>
          <p:cNvSpPr>
            <a:spLocks noGrp="1"/>
          </p:cNvSpPr>
          <p:nvPr>
            <p:ph idx="1"/>
          </p:nvPr>
        </p:nvSpPr>
        <p:spPr>
          <a:xfrm>
            <a:off x="457200" y="1524000"/>
            <a:ext cx="8229600" cy="2590800"/>
          </a:xfrm>
        </p:spPr>
        <p:txBody>
          <a:bodyPr/>
          <a:lstStyle/>
          <a:p>
            <a:r>
              <a:rPr lang="en-US" dirty="0" smtClean="0"/>
              <a:t>Ground subsidence is of concern to geologists, geotechnical engineers, and surveyors</a:t>
            </a:r>
          </a:p>
          <a:p>
            <a:r>
              <a:rPr lang="en-US" dirty="0" smtClean="0"/>
              <a:t>The slow subsidence of areas can cause as much damage as a land collapse, although spread out over a longer period of time. </a:t>
            </a:r>
          </a:p>
          <a:p>
            <a:endParaRPr lang="en-US" dirty="0"/>
          </a:p>
        </p:txBody>
      </p:sp>
      <p:pic>
        <p:nvPicPr>
          <p:cNvPr id="33794" name="Picture 2" descr="http://rlv.zcache.com/geologist_magnet-p147288039486324291qjy4_400.jpg"/>
          <p:cNvPicPr>
            <a:picLocks noChangeAspect="1" noChangeArrowheads="1"/>
          </p:cNvPicPr>
          <p:nvPr/>
        </p:nvPicPr>
        <p:blipFill>
          <a:blip r:embed="rId2" cstate="print"/>
          <a:srcRect l="8000" t="8000" r="8000" b="12000"/>
          <a:stretch>
            <a:fillRect/>
          </a:stretch>
        </p:blipFill>
        <p:spPr bwMode="auto">
          <a:xfrm>
            <a:off x="990600" y="4175325"/>
            <a:ext cx="2186940" cy="2082800"/>
          </a:xfrm>
          <a:prstGeom prst="rect">
            <a:avLst/>
          </a:prstGeom>
          <a:noFill/>
        </p:spPr>
      </p:pic>
      <p:pic>
        <p:nvPicPr>
          <p:cNvPr id="1027" name="Picture 3" descr="C:\Documents and Settings\Ljlab\Local Settings\Temporary Internet Files\Content.IE5\NFSQB23D\MC90033408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2034" y="4038601"/>
            <a:ext cx="1982470" cy="19914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Ljlab\Local Settings\Temporary Internet Files\Content.IE5\ULMBA0HO\MC9002413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4603089"/>
            <a:ext cx="2209800" cy="15739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ubsidence cartoons, subsidence cartoon, subsidence picture, subsidence pictures, subsidence image, subsidence images, subsidence illustration, subsidence illustrations "/>
          <p:cNvPicPr>
            <a:picLocks noChangeAspect="1" noChangeArrowheads="1"/>
          </p:cNvPicPr>
          <p:nvPr/>
        </p:nvPicPr>
        <p:blipFill>
          <a:blip r:embed="rId2" cstate="print"/>
          <a:srcRect/>
          <a:stretch>
            <a:fillRect/>
          </a:stretch>
        </p:blipFill>
        <p:spPr bwMode="auto">
          <a:xfrm>
            <a:off x="0" y="1"/>
            <a:ext cx="9143999" cy="685990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Reasons for Subsidence in Texas	</a:t>
            </a:r>
            <a:endParaRPr lang="en-US" dirty="0"/>
          </a:p>
        </p:txBody>
      </p:sp>
      <p:pic>
        <p:nvPicPr>
          <p:cNvPr id="9218" name="Picture 2" descr="Oil Drill 2 Clip Art"/>
          <p:cNvPicPr>
            <a:picLocks noChangeAspect="1" noChangeArrowheads="1"/>
          </p:cNvPicPr>
          <p:nvPr/>
        </p:nvPicPr>
        <p:blipFill>
          <a:blip r:embed="rId3" cstate="print"/>
          <a:srcRect/>
          <a:stretch>
            <a:fillRect/>
          </a:stretch>
        </p:blipFill>
        <p:spPr bwMode="auto">
          <a:xfrm>
            <a:off x="459828" y="2619185"/>
            <a:ext cx="2388358" cy="2362200"/>
          </a:xfrm>
          <a:prstGeom prst="rect">
            <a:avLst/>
          </a:prstGeom>
          <a:noFill/>
        </p:spPr>
      </p:pic>
      <p:pic>
        <p:nvPicPr>
          <p:cNvPr id="9220" name="Picture 4" descr="http://science.lotsoflessons.com/banner_groundwater.gif"/>
          <p:cNvPicPr>
            <a:picLocks noChangeAspect="1" noChangeArrowheads="1"/>
          </p:cNvPicPr>
          <p:nvPr/>
        </p:nvPicPr>
        <p:blipFill>
          <a:blip r:embed="rId4" cstate="print"/>
          <a:srcRect/>
          <a:stretch>
            <a:fillRect/>
          </a:stretch>
        </p:blipFill>
        <p:spPr bwMode="auto">
          <a:xfrm>
            <a:off x="2848186" y="1816318"/>
            <a:ext cx="3933346" cy="1983967"/>
          </a:xfrm>
          <a:prstGeom prst="rect">
            <a:avLst/>
          </a:prstGeom>
          <a:noFill/>
        </p:spPr>
      </p:pic>
      <p:pic>
        <p:nvPicPr>
          <p:cNvPr id="9222" name="Picture 6" descr="http://4.bp.blogspot.com/_OtuSCp3t72s/S8x49Fsld-I/AAAAAAAAAKI/HZ3Y3yj4aKo/s1600/mine_with_coal_cart.png"/>
          <p:cNvPicPr>
            <a:picLocks noChangeAspect="1" noChangeArrowheads="1"/>
          </p:cNvPicPr>
          <p:nvPr/>
        </p:nvPicPr>
        <p:blipFill>
          <a:blip r:embed="rId5" cstate="print"/>
          <a:srcRect/>
          <a:stretch>
            <a:fillRect/>
          </a:stretch>
        </p:blipFill>
        <p:spPr bwMode="auto">
          <a:xfrm>
            <a:off x="5817869" y="3038173"/>
            <a:ext cx="2628373" cy="2503433"/>
          </a:xfrm>
          <a:prstGeom prst="rect">
            <a:avLst/>
          </a:prstGeom>
          <a:noFill/>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5655" y="4655481"/>
            <a:ext cx="2585545" cy="177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Drilling for Oil/Gas along the Gulf</a:t>
            </a:r>
            <a:endParaRPr lang="en-US" dirty="0"/>
          </a:p>
        </p:txBody>
      </p:sp>
      <p:sp>
        <p:nvSpPr>
          <p:cNvPr id="2" name="Content Placeholder 1"/>
          <p:cNvSpPr>
            <a:spLocks noGrp="1"/>
          </p:cNvSpPr>
          <p:nvPr>
            <p:ph idx="1"/>
          </p:nvPr>
        </p:nvSpPr>
        <p:spPr/>
        <p:txBody>
          <a:bodyPr/>
          <a:lstStyle/>
          <a:p>
            <a:r>
              <a:rPr lang="en-US" dirty="0" smtClean="0"/>
              <a:t>When the oil in the ground decreases, there is an empty gap</a:t>
            </a:r>
          </a:p>
          <a:p>
            <a:r>
              <a:rPr lang="en-US" dirty="0" smtClean="0"/>
              <a:t>The soil and dirt from the top falls down to fill in the gap, causing the ground to cave in = subsidence</a:t>
            </a:r>
          </a:p>
        </p:txBody>
      </p:sp>
      <p:pic>
        <p:nvPicPr>
          <p:cNvPr id="8194" name="Picture 2" descr="http://ian.umces.edu/imagelibrary/albums/userpics/12789/normal_ian-symbol-petroleum-industry-oil-rig2.png"/>
          <p:cNvPicPr>
            <a:picLocks noChangeAspect="1" noChangeArrowheads="1"/>
          </p:cNvPicPr>
          <p:nvPr/>
        </p:nvPicPr>
        <p:blipFill>
          <a:blip r:embed="rId3" cstate="print"/>
          <a:srcRect/>
          <a:stretch>
            <a:fillRect/>
          </a:stretch>
        </p:blipFill>
        <p:spPr bwMode="auto">
          <a:xfrm>
            <a:off x="914400" y="4114800"/>
            <a:ext cx="1905000" cy="2323171"/>
          </a:xfrm>
          <a:prstGeom prst="rect">
            <a:avLst/>
          </a:prstGeom>
          <a:noFill/>
        </p:spPr>
      </p:pic>
      <p:sp>
        <p:nvSpPr>
          <p:cNvPr id="5" name="Equal 4"/>
          <p:cNvSpPr/>
          <p:nvPr/>
        </p:nvSpPr>
        <p:spPr>
          <a:xfrm>
            <a:off x="2819400" y="4876800"/>
            <a:ext cx="1752600" cy="9906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196" name="Picture 4" descr="http://www.ngs.noaa.gov/GRD/GPS/Projects/CB/SUBSIDENCE/subsidence.gif"/>
          <p:cNvPicPr>
            <a:picLocks noChangeAspect="1" noChangeArrowheads="1"/>
          </p:cNvPicPr>
          <p:nvPr/>
        </p:nvPicPr>
        <p:blipFill>
          <a:blip r:embed="rId4" cstate="print"/>
          <a:srcRect/>
          <a:stretch>
            <a:fillRect/>
          </a:stretch>
        </p:blipFill>
        <p:spPr bwMode="auto">
          <a:xfrm>
            <a:off x="4953000" y="4323885"/>
            <a:ext cx="3138540" cy="1905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Removal of Groundwater</a:t>
            </a:r>
            <a:endParaRPr lang="en-US" dirty="0"/>
          </a:p>
        </p:txBody>
      </p:sp>
      <p:sp>
        <p:nvSpPr>
          <p:cNvPr id="2" name="Content Placeholder 1"/>
          <p:cNvSpPr>
            <a:spLocks noGrp="1"/>
          </p:cNvSpPr>
          <p:nvPr>
            <p:ph idx="1"/>
          </p:nvPr>
        </p:nvSpPr>
        <p:spPr>
          <a:xfrm>
            <a:off x="457200" y="1524000"/>
            <a:ext cx="4648200" cy="4572000"/>
          </a:xfrm>
        </p:spPr>
        <p:txBody>
          <a:bodyPr>
            <a:normAutofit/>
          </a:bodyPr>
          <a:lstStyle/>
          <a:p>
            <a:r>
              <a:rPr lang="en-US" dirty="0" smtClean="0"/>
              <a:t>Again, groundwater is found several layers below the ground</a:t>
            </a:r>
          </a:p>
          <a:p>
            <a:r>
              <a:rPr lang="en-US" dirty="0" smtClean="0"/>
              <a:t>When this water is used up, the top soil falls down to fill up the gap, causing the ground the cave in</a:t>
            </a:r>
          </a:p>
        </p:txBody>
      </p:sp>
      <p:pic>
        <p:nvPicPr>
          <p:cNvPr id="7170" name="Picture 2" descr="http://www.groundwater.org/kc/images/groundwater_well.jpg"/>
          <p:cNvPicPr>
            <a:picLocks noChangeAspect="1" noChangeArrowheads="1"/>
          </p:cNvPicPr>
          <p:nvPr/>
        </p:nvPicPr>
        <p:blipFill>
          <a:blip r:embed="rId3" cstate="print"/>
          <a:srcRect/>
          <a:stretch>
            <a:fillRect/>
          </a:stretch>
        </p:blipFill>
        <p:spPr bwMode="auto">
          <a:xfrm>
            <a:off x="5334000" y="1752600"/>
            <a:ext cx="3007536" cy="449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Removal of Groundwater</a:t>
            </a:r>
            <a:endParaRPr lang="en-US" dirty="0"/>
          </a:p>
        </p:txBody>
      </p:sp>
      <p:sp>
        <p:nvSpPr>
          <p:cNvPr id="2" name="Content Placeholder 1"/>
          <p:cNvSpPr>
            <a:spLocks noGrp="1"/>
          </p:cNvSpPr>
          <p:nvPr>
            <p:ph idx="1"/>
          </p:nvPr>
        </p:nvSpPr>
        <p:spPr>
          <a:xfrm>
            <a:off x="457200" y="1524000"/>
            <a:ext cx="8229600" cy="1066800"/>
          </a:xfrm>
        </p:spPr>
        <p:txBody>
          <a:bodyPr/>
          <a:lstStyle/>
          <a:p>
            <a:r>
              <a:rPr lang="en-US" dirty="0" smtClean="0"/>
              <a:t>Groundwater removal is the main cause of subsidence in the greater Houston area</a:t>
            </a:r>
          </a:p>
          <a:p>
            <a:endParaRPr lang="en-US" dirty="0"/>
          </a:p>
        </p:txBody>
      </p:sp>
      <p:pic>
        <p:nvPicPr>
          <p:cNvPr id="24578" name="Picture 2" descr="http://ga.water.usgs.gov/edu/pictures/landsubsidencecalif.jpg"/>
          <p:cNvPicPr>
            <a:picLocks noChangeAspect="1" noChangeArrowheads="1"/>
          </p:cNvPicPr>
          <p:nvPr/>
        </p:nvPicPr>
        <p:blipFill>
          <a:blip r:embed="rId3" cstate="print"/>
          <a:srcRect/>
          <a:stretch>
            <a:fillRect/>
          </a:stretch>
        </p:blipFill>
        <p:spPr bwMode="auto">
          <a:xfrm>
            <a:off x="838200" y="2819400"/>
            <a:ext cx="7391400" cy="297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325</TotalTime>
  <Words>889</Words>
  <Application>Microsoft Office PowerPoint</Application>
  <PresentationFormat>On-screen Show (4:3)</PresentationFormat>
  <Paragraphs>92</Paragraphs>
  <Slides>24</Slides>
  <Notes>12</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Adjacency</vt:lpstr>
      <vt:lpstr>Lesson Activity Instructions </vt:lpstr>
      <vt:lpstr>Land Subsidence in Texas</vt:lpstr>
      <vt:lpstr>What is Subsidence?</vt:lpstr>
      <vt:lpstr>What is Subsidence?</vt:lpstr>
      <vt:lpstr>PowerPoint Presentation</vt:lpstr>
      <vt:lpstr>Reasons for Subsidence in Texas </vt:lpstr>
      <vt:lpstr>Drilling for Oil/Gas along the Gulf</vt:lpstr>
      <vt:lpstr>Removal of Groundwater</vt:lpstr>
      <vt:lpstr>Removal of Groundwater</vt:lpstr>
      <vt:lpstr>Interesting…but SCARY!</vt:lpstr>
      <vt:lpstr>Mining</vt:lpstr>
      <vt:lpstr>Natural Reasons</vt:lpstr>
      <vt:lpstr>Summary of Causes:</vt:lpstr>
      <vt:lpstr> Effects of Subsidence?</vt:lpstr>
      <vt:lpstr>Damage to Structures</vt:lpstr>
      <vt:lpstr>PowerPoint Presentation</vt:lpstr>
      <vt:lpstr>Flooding</vt:lpstr>
      <vt:lpstr>10 of the World’s Largest Sinkholes Video</vt:lpstr>
      <vt:lpstr>Where in Texas is Subsidence a Problem?</vt:lpstr>
      <vt:lpstr>Coastal Area</vt:lpstr>
      <vt:lpstr>Coastal Area</vt:lpstr>
      <vt:lpstr>Coastal Area</vt:lpstr>
      <vt:lpstr>Not a problem in West Texas </vt:lpstr>
      <vt:lpstr>PowerPoint Presentation</vt:lpstr>
    </vt:vector>
  </TitlesOfParts>
  <Company>Texas A&amp;M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 Subsidence in Texas</dc:title>
  <dc:creator>Ljlab</dc:creator>
  <cp:lastModifiedBy>Hardy, Vince</cp:lastModifiedBy>
  <cp:revision>83</cp:revision>
  <dcterms:created xsi:type="dcterms:W3CDTF">2011-07-14T17:17:14Z</dcterms:created>
  <dcterms:modified xsi:type="dcterms:W3CDTF">2012-09-21T15:54:22Z</dcterms:modified>
</cp:coreProperties>
</file>