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70" autoAdjust="0"/>
  </p:normalViewPr>
  <p:slideViewPr>
    <p:cSldViewPr>
      <p:cViewPr varScale="1">
        <p:scale>
          <a:sx n="101" d="100"/>
          <a:sy n="101" d="100"/>
        </p:scale>
        <p:origin x="-10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F6FA8-1A6D-4020-B5AD-6B7AEAC47259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5513-2201-4676-9427-CDD0CE7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5513-2201-4676-9427-CDD0CE783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hdphoto1.wdp" Type="http://schemas.microsoft.com/office/2007/relationships/hdphoto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http://starchild.gsfc.nasa.gov/docs/StarChild/questions/question19.html" TargetMode="External" Type="http://schemas.openxmlformats.org/officeDocument/2006/relationships/hyperlink"/><Relationship Id="rId5" Target="../media/image3.png" Type="http://schemas.openxmlformats.org/officeDocument/2006/relationships/image"/><Relationship Id="rId4" Target="../media/hdphoto1.wdp" Type="http://schemas.microsoft.com/office/2007/relationships/hdphoto"/></Relationships>
</file>

<file path=ppt/slides/_rels/slide3.xml.rels><?xml version="1.0" encoding="UTF-8" standalone="yes" ?><Relationships xmlns="http://schemas.openxmlformats.org/package/2006/relationships"><Relationship Id="rId8" Target="../media/image10.jpeg" Type="http://schemas.openxmlformats.org/officeDocument/2006/relationships/image"/><Relationship Id="rId13" Target="http://starchild.gsfc.nasa.gov/docs/StarChild/questions/question19.html" TargetMode="External" Type="http://schemas.openxmlformats.org/officeDocument/2006/relationships/hyperlink"/><Relationship Id="rId3" Target="../media/image5.jpeg" Type="http://schemas.openxmlformats.org/officeDocument/2006/relationships/image"/><Relationship Id="rId7" Target="../media/image9.jpeg" Type="http://schemas.openxmlformats.org/officeDocument/2006/relationships/image"/><Relationship Id="rId12" Target="../media/image14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11" Target="../media/image13.jpeg" Type="http://schemas.openxmlformats.org/officeDocument/2006/relationships/image"/><Relationship Id="rId5" Target="../media/image7.jpeg" Type="http://schemas.openxmlformats.org/officeDocument/2006/relationships/image"/><Relationship Id="rId10" Target="../media/image12.jpeg" Type="http://schemas.openxmlformats.org/officeDocument/2006/relationships/image"/><Relationship Id="rId4" Target="../media/image6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tarchild.gsfc.nasa.gov/docs/StarChild/questions/question19.htm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rchild.gsfc.nasa.gov/docs/StarChild/questions/question19.html" TargetMode="External"/></Relationships>
</file>

<file path=ppt/slides/_rels/slide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Relationship Id="rId4" Target="http://starchild.gsfc.nasa.gov/docs/StarChild/questions/question19.html" TargetMode="External" Type="http://schemas.openxmlformats.org/officeDocument/2006/relationships/hyperlink"/></Relationships>
</file>

<file path=ppt/slides/_rels/slide7.xml.rels><?xml version="1.0" encoding="UTF-8" standalone="yes" ?><Relationships xmlns="http://schemas.openxmlformats.org/package/2006/relationships"><Relationship Id="rId3" Target="http://starchild.gsfc.nasa.gov/docs/StarChild/questions/question19.html" TargetMode="External" Type="http://schemas.openxmlformats.org/officeDocument/2006/relationships/hyperlink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http://starchild.gsfc.nasa.gov/docs/StarChild/questions/question19.html" TargetMode="External" Type="http://schemas.openxmlformats.org/officeDocument/2006/relationships/hyperlink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6" Target="http://starchild.gsfc.nasa.gov/docs/StarChild/questions/question19.html" TargetMode="External" Type="http://schemas.openxmlformats.org/officeDocument/2006/relationships/hyperlink"/><Relationship Id="rId5" Target="../media/image28.png" Type="http://schemas.openxmlformats.org/officeDocument/2006/relationships/image"/><Relationship Id="rId4" Target="../media/image2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7901"/>
            <a:ext cx="8915400" cy="63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0147441">
            <a:off x="538256" y="1529324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2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INFINITY… </a:t>
            </a:r>
            <a:endParaRPr lang="en-US" sz="72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295107">
            <a:off x="1289850" y="391036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</a:t>
            </a:r>
            <a:endParaRPr lang="en-US" sz="48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3" b="94023" l="5329" r="95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28299"/>
            <a:ext cx="5138080" cy="61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122823">
            <a:off x="995358" y="3062426"/>
            <a:ext cx="75438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5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BEYOND!</a:t>
            </a:r>
            <a:endParaRPr lang="en-US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7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219200"/>
            <a:ext cx="7543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 A light year is a unit of time or distance?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9491" y="1676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A light year is equal to about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a. 10 million kilometers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b. 10 billion kilometers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c. 10 trillion kilometers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2563" y="3246060"/>
            <a:ext cx="816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In our solar system, we tend to describe distances in terms of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a. light years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b. Astronomical Units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c. parsecs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True or False? Light years must be used for measuring distances outside of our solar system because the AU is not big enough</a:t>
            </a:r>
            <a:endParaRPr lang="en-US" sz="2400" dirty="0"/>
          </a:p>
        </p:txBody>
      </p:sp>
      <p:sp>
        <p:nvSpPr>
          <p:cNvPr id="9" name="Donut 8"/>
          <p:cNvSpPr/>
          <p:nvPr/>
        </p:nvSpPr>
        <p:spPr>
          <a:xfrm>
            <a:off x="4502726" y="1140952"/>
            <a:ext cx="1524000" cy="556230"/>
          </a:xfrm>
          <a:prstGeom prst="donut">
            <a:avLst>
              <a:gd name="adj" fmla="val 46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302328" y="2819400"/>
            <a:ext cx="381000" cy="426660"/>
          </a:xfrm>
          <a:prstGeom prst="donut">
            <a:avLst>
              <a:gd name="adj" fmla="val 73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8" y="4030890"/>
            <a:ext cx="4016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11870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9" y="324853"/>
            <a:ext cx="8605838" cy="614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3" b="94023" l="5329" r="95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28299"/>
            <a:ext cx="5138080" cy="61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98806">
            <a:off x="-614172" y="508167"/>
            <a:ext cx="5800344" cy="9445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LIGHT YEARS!</a:t>
            </a:r>
            <a:endParaRPr lang="en-US" sz="66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6301">
            <a:off x="2279320" y="4685395"/>
            <a:ext cx="1748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191407"/>
            <a:ext cx="3136900" cy="1877437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 </a:t>
            </a:r>
            <a:r>
              <a:rPr lang="en-US" sz="4800" dirty="0">
                <a:solidFill>
                  <a:srgbClr val="7030A0"/>
                </a:solidFill>
              </a:rPr>
              <a:t>light-year</a:t>
            </a:r>
            <a:r>
              <a:rPr lang="en-US" dirty="0">
                <a:solidFill>
                  <a:srgbClr val="00B0F0"/>
                </a:solidFill>
              </a:rPr>
              <a:t> is a unit of distance. It is the distance that light can travel </a:t>
            </a:r>
            <a:r>
              <a:rPr lang="en-US" sz="3200" dirty="0">
                <a:solidFill>
                  <a:srgbClr val="00B0F0"/>
                </a:solidFill>
              </a:rPr>
              <a:t>in one year</a:t>
            </a:r>
            <a:r>
              <a:rPr lang="en-US" dirty="0">
                <a:solidFill>
                  <a:srgbClr val="00B0F0"/>
                </a:solidFill>
              </a:rPr>
              <a:t>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2643" y="2659558"/>
            <a:ext cx="4575142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200" dirty="0" smtClean="0"/>
              <a:t>Light </a:t>
            </a:r>
            <a:r>
              <a:rPr lang="en-US" sz="2200" dirty="0"/>
              <a:t>moves at a velocity of about 300,000 kilometers (km) each second.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56" y="2901524"/>
            <a:ext cx="1017587" cy="5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21302" y="3976505"/>
            <a:ext cx="94615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SO…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3826" y="5035826"/>
            <a:ext cx="18288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/>
              <a:t>in </a:t>
            </a:r>
            <a:r>
              <a:rPr lang="en-US" sz="2400" dirty="0" smtClean="0"/>
              <a:t>ONE YEAR, </a:t>
            </a:r>
            <a:r>
              <a:rPr lang="en-US" sz="2400" dirty="0"/>
              <a:t>it can travel about 10 trillion km!!</a:t>
            </a:r>
          </a:p>
        </p:txBody>
      </p:sp>
      <p:sp>
        <p:nvSpPr>
          <p:cNvPr id="4" name="Right Arrow 3"/>
          <p:cNvSpPr/>
          <p:nvPr/>
        </p:nvSpPr>
        <p:spPr>
          <a:xfrm rot="9080122">
            <a:off x="4969464" y="3605711"/>
            <a:ext cx="1461580" cy="396711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85005" y="5911765"/>
            <a:ext cx="1020051" cy="381000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7594" y="5364620"/>
            <a:ext cx="5685549" cy="1261884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More precisely, one </a:t>
            </a:r>
            <a:r>
              <a:rPr lang="en-US" sz="4400" dirty="0" smtClean="0">
                <a:solidFill>
                  <a:srgbClr val="7030A0"/>
                </a:solidFill>
              </a:rPr>
              <a:t>light-year</a:t>
            </a:r>
            <a:r>
              <a:rPr lang="en-US" sz="2000" dirty="0" smtClean="0">
                <a:solidFill>
                  <a:srgbClr val="00B0F0"/>
                </a:solidFill>
              </a:rPr>
              <a:t> is equal to </a:t>
            </a:r>
            <a:r>
              <a:rPr lang="en-US" sz="3200" dirty="0" smtClean="0">
                <a:solidFill>
                  <a:srgbClr val="00B0F0"/>
                </a:solidFill>
              </a:rPr>
              <a:t>9,500,000,000,000 kilometers!!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6"/>
              </a:rPr>
              <a:t>http</a:t>
            </a:r>
            <a:r>
              <a:rPr lang="en-US" sz="1000" u="sng" dirty="0">
                <a:hlinkClick r:id="rId6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5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76230"/>
            <a:chOff x="0" y="0"/>
            <a:chExt cx="9144000" cy="687623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527" y="2057400"/>
              <a:ext cx="3433763" cy="343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119" y="5017789"/>
              <a:ext cx="3716879" cy="1858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290" y="5017789"/>
              <a:ext cx="2439439" cy="184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229" y="1905000"/>
              <a:ext cx="3910770" cy="3131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290" y="0"/>
              <a:ext cx="314171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961" y="0"/>
              <a:ext cx="2955329" cy="2213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9948"/>
              <a:ext cx="3074456" cy="2146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7932"/>
              <a:ext cx="3074456" cy="246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74456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5460" y="228600"/>
              <a:ext cx="8913081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48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Why would you want </a:t>
              </a:r>
              <a:endPara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  <a:p>
              <a:pPr algn="ctr"/>
              <a:r>
                <a:rPr lang="en-US" sz="48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such </a:t>
              </a:r>
              <a:r>
                <a:rPr lang="en-US" sz="48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 </a:t>
              </a:r>
              <a:r>
                <a:rPr lang="en-US" sz="72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big</a:t>
              </a:r>
              <a:r>
                <a:rPr lang="en-US" sz="48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unit of distance?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87345" y="3331379"/>
            <a:ext cx="3937227" cy="3016210"/>
            <a:chOff x="2979237" y="4719891"/>
            <a:chExt cx="3937227" cy="3016210"/>
          </a:xfrm>
        </p:grpSpPr>
        <p:sp>
          <p:nvSpPr>
            <p:cNvPr id="7" name="TextBox 6"/>
            <p:cNvSpPr txBox="1"/>
            <p:nvPr/>
          </p:nvSpPr>
          <p:spPr>
            <a:xfrm>
              <a:off x="2979237" y="4719891"/>
              <a:ext cx="3937227" cy="301621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</a:rPr>
                <a:t>It is a few hundred kilometers from New York </a:t>
              </a:r>
              <a:r>
                <a:rPr lang="en-US" sz="2000" dirty="0" smtClean="0">
                  <a:solidFill>
                    <a:srgbClr val="00B0F0"/>
                  </a:solidFill>
                </a:rPr>
                <a:t>City to </a:t>
              </a:r>
            </a:p>
            <a:p>
              <a:r>
                <a:rPr lang="en-US" sz="2000" dirty="0" smtClean="0">
                  <a:solidFill>
                    <a:srgbClr val="00B0F0"/>
                  </a:solidFill>
                </a:rPr>
                <a:t>Washington</a:t>
              </a:r>
              <a:r>
                <a:rPr lang="en-US" sz="2000" dirty="0">
                  <a:solidFill>
                    <a:srgbClr val="00B0F0"/>
                  </a:solidFill>
                </a:rPr>
                <a:t>, </a:t>
              </a:r>
              <a:r>
                <a:rPr lang="en-US" sz="2000" dirty="0" smtClean="0">
                  <a:solidFill>
                    <a:srgbClr val="00B0F0"/>
                  </a:solidFill>
                </a:rPr>
                <a:t>DC</a:t>
              </a:r>
            </a:p>
            <a:p>
              <a:endParaRPr lang="en-US" sz="1400" dirty="0" smtClean="0">
                <a:solidFill>
                  <a:srgbClr val="00B0F0"/>
                </a:solidFill>
              </a:endParaRPr>
            </a:p>
            <a:p>
              <a:endParaRPr lang="en-US" sz="1400" dirty="0">
                <a:solidFill>
                  <a:srgbClr val="00B0F0"/>
                </a:solidFill>
              </a:endParaRPr>
            </a:p>
            <a:p>
              <a:r>
                <a:rPr lang="en-US" sz="2000" dirty="0" smtClean="0">
                  <a:solidFill>
                    <a:srgbClr val="00B0F0"/>
                  </a:solidFill>
                </a:rPr>
                <a:t>It </a:t>
              </a:r>
              <a:r>
                <a:rPr lang="en-US" sz="2000" dirty="0">
                  <a:solidFill>
                    <a:srgbClr val="00B0F0"/>
                  </a:solidFill>
                </a:rPr>
                <a:t>is a few thousand kilometers from California to </a:t>
              </a:r>
              <a:endParaRPr lang="en-US" sz="2000" dirty="0" smtClean="0">
                <a:solidFill>
                  <a:srgbClr val="00B0F0"/>
                </a:solidFill>
              </a:endParaRPr>
            </a:p>
            <a:p>
              <a:r>
                <a:rPr lang="en-US" sz="2000" dirty="0" smtClean="0">
                  <a:solidFill>
                    <a:srgbClr val="00B0F0"/>
                  </a:solidFill>
                </a:rPr>
                <a:t>Maine.</a:t>
              </a:r>
            </a:p>
            <a:p>
              <a:endParaRPr lang="en-US" sz="1400" dirty="0">
                <a:solidFill>
                  <a:srgbClr val="00B0F0"/>
                </a:solidFill>
              </a:endParaRPr>
            </a:p>
            <a:p>
              <a:endParaRPr lang="en-US" sz="1400" dirty="0" smtClean="0">
                <a:solidFill>
                  <a:srgbClr val="00B0F0"/>
                </a:solidFill>
              </a:endParaRPr>
            </a:p>
            <a:p>
              <a:endParaRPr lang="en-US" sz="1400" dirty="0">
                <a:solidFill>
                  <a:srgbClr val="00B0F0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657" y="5109469"/>
              <a:ext cx="1447800" cy="9920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473" y="6493026"/>
              <a:ext cx="1472110" cy="10086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195481" y="2379907"/>
            <a:ext cx="6753038" cy="523220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Well, on Earth, a kilometer may be just fine…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13"/>
              </a:rPr>
              <a:t>http</a:t>
            </a:r>
            <a:r>
              <a:rPr lang="en-US" sz="1000" u="sng" dirty="0">
                <a:hlinkClick r:id="rId13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3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9525"/>
            <a:ext cx="94615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514600"/>
            <a:ext cx="40290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8" y="3620869"/>
            <a:ext cx="14509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4278867"/>
            <a:ext cx="12985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5345" y="3739713"/>
            <a:ext cx="4253310" cy="1600438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For example, the distance from our galaxy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i="1" dirty="0">
                <a:solidFill>
                  <a:srgbClr val="7030A0"/>
                </a:solidFill>
              </a:rPr>
              <a:t>Milky Way</a:t>
            </a:r>
            <a:r>
              <a:rPr lang="en-US" dirty="0">
                <a:solidFill>
                  <a:srgbClr val="00B0F0"/>
                </a:solidFill>
              </a:rPr>
              <a:t>)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to </a:t>
            </a:r>
            <a:r>
              <a:rPr lang="en-US" dirty="0">
                <a:solidFill>
                  <a:srgbClr val="00B0F0"/>
                </a:solidFill>
              </a:rPr>
              <a:t>the next nearest big galaxy,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the </a:t>
            </a:r>
            <a:r>
              <a:rPr lang="en-US" sz="2400" i="1" dirty="0" smtClean="0">
                <a:solidFill>
                  <a:srgbClr val="7030A0"/>
                </a:solidFill>
              </a:rPr>
              <a:t>Andromeda </a:t>
            </a:r>
            <a:r>
              <a:rPr lang="en-US" sz="2400" i="1" dirty="0">
                <a:solidFill>
                  <a:srgbClr val="7030A0"/>
                </a:solidFill>
              </a:rPr>
              <a:t>Galaxy</a:t>
            </a:r>
            <a:r>
              <a:rPr lang="en-US" dirty="0">
                <a:solidFill>
                  <a:srgbClr val="00B0F0"/>
                </a:solidFill>
              </a:rPr>
              <a:t>,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Is 21 Quintillion km.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9954">
            <a:off x="6294568" y="3712824"/>
            <a:ext cx="583939" cy="6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890">
            <a:off x="1934773" y="4251639"/>
            <a:ext cx="50641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8700" y="5791200"/>
            <a:ext cx="7086600" cy="584775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That's 21,000,000,000,000,000,000 km!!!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8"/>
              </a:rPr>
              <a:t>http</a:t>
            </a:r>
            <a:r>
              <a:rPr lang="en-US" sz="1000" u="sng" dirty="0">
                <a:hlinkClick r:id="rId8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4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9525"/>
            <a:ext cx="94615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8021" y="2430544"/>
            <a:ext cx="3200400" cy="35394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This is a number </a:t>
            </a:r>
            <a:r>
              <a:rPr lang="en-US" sz="2800" dirty="0" smtClean="0">
                <a:solidFill>
                  <a:srgbClr val="00B0F0"/>
                </a:solidFill>
              </a:rPr>
              <a:t>that is </a:t>
            </a:r>
            <a:r>
              <a:rPr lang="en-US" sz="2800" dirty="0" smtClean="0">
                <a:solidFill>
                  <a:srgbClr val="00B0F0"/>
                </a:solidFill>
              </a:rPr>
              <a:t>so </a:t>
            </a:r>
            <a:r>
              <a:rPr lang="en-US" sz="2800" dirty="0">
                <a:solidFill>
                  <a:srgbClr val="00B0F0"/>
                </a:solidFill>
              </a:rPr>
              <a:t>large </a:t>
            </a:r>
            <a:r>
              <a:rPr lang="en-US" sz="2800" dirty="0" smtClean="0">
                <a:solidFill>
                  <a:srgbClr val="00B0F0"/>
                </a:solidFill>
              </a:rPr>
              <a:t>that </a:t>
            </a:r>
            <a:r>
              <a:rPr lang="en-US" sz="2800" dirty="0">
                <a:solidFill>
                  <a:srgbClr val="00B0F0"/>
                </a:solidFill>
              </a:rPr>
              <a:t>it becomes hard to write and </a:t>
            </a:r>
            <a:r>
              <a:rPr lang="en-US" sz="2800" dirty="0" smtClean="0">
                <a:solidFill>
                  <a:srgbClr val="00B0F0"/>
                </a:solidFill>
              </a:rPr>
              <a:t>hard </a:t>
            </a:r>
            <a:r>
              <a:rPr lang="en-US" sz="2800" dirty="0">
                <a:solidFill>
                  <a:srgbClr val="00B0F0"/>
                </a:solidFill>
              </a:rPr>
              <a:t>to interpret. </a:t>
            </a:r>
            <a:r>
              <a:rPr lang="en-US" sz="2800" dirty="0" smtClean="0">
                <a:solidFill>
                  <a:srgbClr val="00B0F0"/>
                </a:solidFill>
              </a:rPr>
              <a:t>So </a:t>
            </a:r>
            <a:r>
              <a:rPr lang="en-US" sz="2800" dirty="0">
                <a:solidFill>
                  <a:srgbClr val="00B0F0"/>
                </a:solidFill>
              </a:rPr>
              <a:t>astronomers </a:t>
            </a:r>
            <a:r>
              <a:rPr lang="en-US" sz="2800" dirty="0" smtClean="0">
                <a:solidFill>
                  <a:srgbClr val="00B0F0"/>
                </a:solidFill>
              </a:rPr>
              <a:t>use </a:t>
            </a:r>
            <a:r>
              <a:rPr lang="en-US" sz="2800" dirty="0">
                <a:solidFill>
                  <a:srgbClr val="00B0F0"/>
                </a:solidFill>
              </a:rPr>
              <a:t>other units of distance...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4"/>
              </a:rPr>
              <a:t>http</a:t>
            </a:r>
            <a:r>
              <a:rPr lang="en-US" sz="1000" u="sng" dirty="0">
                <a:hlinkClick r:id="rId4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2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5" y="2819400"/>
            <a:ext cx="6097334" cy="387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Astronomical Units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81176"/>
            <a:ext cx="4572000" cy="49244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/>
              <a:t>In our solar system, we tend to </a:t>
            </a:r>
            <a:endParaRPr lang="en-US" sz="4200" dirty="0" smtClean="0"/>
          </a:p>
          <a:p>
            <a:pPr marL="0" indent="0">
              <a:buNone/>
            </a:pPr>
            <a:r>
              <a:rPr lang="en-US" sz="4200" dirty="0" smtClean="0"/>
              <a:t>describe </a:t>
            </a:r>
            <a:r>
              <a:rPr lang="en-US" sz="4200" dirty="0"/>
              <a:t>distances in terms of </a:t>
            </a:r>
            <a:r>
              <a:rPr lang="en-US" sz="4200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59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Astronomical Unit (AU). </a:t>
            </a:r>
            <a:endParaRPr lang="en-US" sz="59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3800" dirty="0" smtClean="0"/>
              <a:t>	</a:t>
            </a:r>
            <a:r>
              <a:rPr lang="en-US" sz="5800" dirty="0" smtClean="0"/>
              <a:t>The</a:t>
            </a:r>
            <a:r>
              <a:rPr lang="en-US" dirty="0" smtClean="0"/>
              <a:t> </a:t>
            </a:r>
            <a:r>
              <a:rPr lang="en-US" sz="87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</a:t>
            </a:r>
            <a:r>
              <a:rPr lang="en-US" dirty="0"/>
              <a:t> </a:t>
            </a:r>
            <a:r>
              <a:rPr lang="en-US" sz="5800" dirty="0"/>
              <a:t>is defined as </a:t>
            </a:r>
            <a:endParaRPr lang="en-US" sz="5800" dirty="0" smtClean="0"/>
          </a:p>
          <a:p>
            <a:pPr marL="0" indent="0">
              <a:buNone/>
            </a:pPr>
            <a:r>
              <a:rPr lang="en-US" sz="2900" i="1" dirty="0" smtClean="0"/>
              <a:t>	</a:t>
            </a:r>
            <a:r>
              <a:rPr lang="en-US" sz="4200" i="1" dirty="0" smtClean="0"/>
              <a:t>the </a:t>
            </a:r>
            <a:r>
              <a:rPr lang="en-US" sz="4200" i="1" dirty="0"/>
              <a:t>average distance </a:t>
            </a:r>
            <a:r>
              <a:rPr lang="en-US" sz="4200" i="1" dirty="0" smtClean="0"/>
              <a:t>between 	the </a:t>
            </a:r>
            <a:r>
              <a:rPr lang="en-US" sz="4200" i="1" dirty="0"/>
              <a:t>Earth and the Sun</a:t>
            </a:r>
            <a:r>
              <a:rPr lang="en-US" sz="4200" dirty="0"/>
              <a:t>. </a:t>
            </a:r>
            <a:endParaRPr lang="en-US" sz="4200" dirty="0" smtClean="0"/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3800" dirty="0" smtClean="0">
                <a:solidFill>
                  <a:schemeClr val="accent1"/>
                </a:solidFill>
              </a:rPr>
              <a:t>It </a:t>
            </a:r>
            <a:r>
              <a:rPr lang="en-US" sz="3800" dirty="0">
                <a:solidFill>
                  <a:schemeClr val="accent1"/>
                </a:solidFill>
              </a:rPr>
              <a:t>is approximately </a:t>
            </a:r>
            <a:r>
              <a:rPr lang="en-US" sz="3800" b="1" dirty="0">
                <a:solidFill>
                  <a:schemeClr val="accent1"/>
                </a:solidFill>
              </a:rPr>
              <a:t>150 million km </a:t>
            </a:r>
            <a:endParaRPr lang="en-US" sz="3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800" dirty="0" smtClean="0">
                <a:solidFill>
                  <a:schemeClr val="accent1"/>
                </a:solidFill>
              </a:rPr>
              <a:t>	(</a:t>
            </a:r>
            <a:r>
              <a:rPr lang="en-US" sz="3800" dirty="0">
                <a:solidFill>
                  <a:schemeClr val="accent1"/>
                </a:solidFill>
              </a:rPr>
              <a:t>93 </a:t>
            </a:r>
            <a:r>
              <a:rPr lang="en-US" sz="3800" dirty="0" smtClean="0">
                <a:solidFill>
                  <a:schemeClr val="accent1"/>
                </a:solidFill>
              </a:rPr>
              <a:t>million </a:t>
            </a:r>
            <a:r>
              <a:rPr lang="en-US" sz="3800" dirty="0">
                <a:solidFill>
                  <a:schemeClr val="accent1"/>
                </a:solidFill>
              </a:rPr>
              <a:t>miles</a:t>
            </a:r>
            <a:r>
              <a:rPr lang="en-US" sz="5100" dirty="0">
                <a:solidFill>
                  <a:schemeClr val="accent1"/>
                </a:solidFill>
              </a:rPr>
              <a:t>) </a:t>
            </a:r>
            <a:endParaRPr lang="en-US" sz="5100" dirty="0" smtClean="0">
              <a:solidFill>
                <a:schemeClr val="accent1"/>
              </a:solidFill>
            </a:endParaRPr>
          </a:p>
        </p:txBody>
      </p:sp>
      <p:pic>
        <p:nvPicPr>
          <p:cNvPr id="1028" name="Picture 4" descr="http://t2.gstatic.com/images?q=tbn:ANd9GcTNi9wptlboXLJveP-ZfpOwZZfCZimTJDmfd6ka1U6AKxQonbPU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69" y="1066800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4"/>
              </a:rPr>
              <a:t>http</a:t>
            </a:r>
            <a:r>
              <a:rPr lang="en-US" sz="1000" u="sng" dirty="0">
                <a:hlinkClick r:id="rId4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6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Astronomical Units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676400"/>
            <a:ext cx="2667000" cy="403860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i="1" dirty="0" smtClean="0">
                <a:solidFill>
                  <a:srgbClr val="00B0F0"/>
                </a:solidFill>
              </a:rPr>
              <a:t>  </a:t>
            </a:r>
          </a:p>
          <a:p>
            <a:pPr marL="0" indent="0">
              <a:buNone/>
            </a:pPr>
            <a:endParaRPr lang="en-US" sz="30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500" i="1" dirty="0" smtClean="0">
                <a:solidFill>
                  <a:srgbClr val="00B0F0"/>
                </a:solidFill>
              </a:rPr>
              <a:t>Pluto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averages about </a:t>
            </a: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40</a:t>
            </a:r>
            <a:r>
              <a:rPr lang="en-US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</a:t>
            </a:r>
            <a:r>
              <a:rPr lang="en-US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from </a:t>
            </a:r>
            <a:r>
              <a:rPr lang="en-US" sz="2400" dirty="0">
                <a:solidFill>
                  <a:srgbClr val="00B0F0"/>
                </a:solidFill>
              </a:rPr>
              <a:t>the Sun.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4937" y="573925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3"/>
              </a:rPr>
              <a:t>http</a:t>
            </a:r>
            <a:r>
              <a:rPr lang="en-US" sz="1000" u="sng" dirty="0">
                <a:hlinkClick r:id="rId3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57800" y="2971800"/>
            <a:ext cx="68580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93482" y="1371600"/>
            <a:ext cx="2566737" cy="160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i="1" dirty="0" smtClean="0">
                <a:solidFill>
                  <a:srgbClr val="00B0F0"/>
                </a:solidFill>
              </a:rPr>
              <a:t>Mercury</a:t>
            </a:r>
            <a:r>
              <a:rPr lang="en-US" sz="2200" dirty="0" smtClean="0">
                <a:solidFill>
                  <a:srgbClr val="00B0F0"/>
                </a:solidFill>
              </a:rPr>
              <a:t> can be said to be about </a:t>
            </a:r>
            <a:r>
              <a:rPr lang="en-US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1/3 of an 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</a:t>
            </a:r>
            <a:r>
              <a:rPr lang="en-US" sz="2200" dirty="0" smtClean="0">
                <a:solidFill>
                  <a:srgbClr val="00B0F0"/>
                </a:solidFill>
              </a:rPr>
              <a:t> from the Sun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" y="2971800"/>
            <a:ext cx="0" cy="3276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9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7" y="32088"/>
            <a:ext cx="8382726" cy="670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4495800"/>
            <a:ext cx="3581400" cy="2133600"/>
          </a:xfrm>
          <a:solidFill>
            <a:schemeClr val="bg1">
              <a:alpha val="6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sz="5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AU</a:t>
            </a:r>
            <a:r>
              <a:rPr lang="en-US" dirty="0"/>
              <a:t>, however, is not big enough of a unit when we start talking about distances to objects outside our solar </a:t>
            </a:r>
            <a:r>
              <a:rPr lang="en-US" dirty="0" smtClean="0"/>
              <a:t>system...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Astronomical Units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3"/>
              </a:rPr>
              <a:t>http</a:t>
            </a:r>
            <a:r>
              <a:rPr lang="en-US" sz="1000" u="sng" dirty="0">
                <a:hlinkClick r:id="rId3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9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0288" y="2353455"/>
            <a:ext cx="454342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The </a:t>
            </a:r>
            <a:r>
              <a:rPr lang="en-US" sz="3200" dirty="0">
                <a:solidFill>
                  <a:srgbClr val="7030A0"/>
                </a:solidFill>
              </a:rPr>
              <a:t>light-year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we have already defined. The </a:t>
            </a:r>
            <a:r>
              <a:rPr lang="en-US" i="1" dirty="0">
                <a:solidFill>
                  <a:schemeClr val="accent6"/>
                </a:solidFill>
              </a:rPr>
              <a:t>parsec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is equal to </a:t>
            </a:r>
            <a:r>
              <a:rPr lang="en-US" i="1" dirty="0">
                <a:solidFill>
                  <a:schemeClr val="accent6"/>
                </a:solidFill>
              </a:rPr>
              <a:t>3.3 light-years</a:t>
            </a:r>
            <a:r>
              <a:rPr lang="en-US" dirty="0">
                <a:solidFill>
                  <a:srgbClr val="00B0F0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57" y="26289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319212"/>
            <a:ext cx="3048000" cy="3352800"/>
          </a:xfr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Using </a:t>
            </a:r>
            <a:r>
              <a:rPr lang="en-US" sz="2000" dirty="0">
                <a:solidFill>
                  <a:srgbClr val="00B0F0"/>
                </a:solidFill>
              </a:rPr>
              <a:t>the </a:t>
            </a:r>
            <a:r>
              <a:rPr lang="en-US" sz="3800" dirty="0">
                <a:solidFill>
                  <a:srgbClr val="7030A0"/>
                </a:solidFill>
              </a:rPr>
              <a:t>light-year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dirty="0" smtClean="0">
                <a:solidFill>
                  <a:srgbClr val="00B0F0"/>
                </a:solidFill>
              </a:rPr>
              <a:t>we </a:t>
            </a:r>
            <a:r>
              <a:rPr lang="en-US" sz="2000" dirty="0">
                <a:solidFill>
                  <a:srgbClr val="00B0F0"/>
                </a:solidFill>
              </a:rPr>
              <a:t>can say </a:t>
            </a:r>
            <a:r>
              <a:rPr lang="en-US" sz="2000" dirty="0" smtClean="0">
                <a:solidFill>
                  <a:srgbClr val="00B0F0"/>
                </a:solidFill>
              </a:rPr>
              <a:t>that: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smtClean="0">
                <a:solidFill>
                  <a:srgbClr val="00B0F0"/>
                </a:solidFill>
              </a:rPr>
              <a:t>   </a:t>
            </a:r>
            <a:r>
              <a:rPr lang="en-US" sz="1700" dirty="0" smtClean="0">
                <a:solidFill>
                  <a:srgbClr val="00B0F0"/>
                </a:solidFill>
              </a:rPr>
              <a:t>•The </a:t>
            </a:r>
            <a:r>
              <a:rPr lang="en-US" sz="1700" dirty="0">
                <a:solidFill>
                  <a:srgbClr val="00B0F0"/>
                </a:solidFill>
              </a:rPr>
              <a:t>Crab supernova </a:t>
            </a:r>
            <a:r>
              <a:rPr lang="en-US" sz="1700" dirty="0" smtClean="0">
                <a:solidFill>
                  <a:srgbClr val="00B0F0"/>
                </a:solidFill>
              </a:rPr>
              <a:t>remnant </a:t>
            </a:r>
            <a:r>
              <a:rPr lang="en-US" sz="1700" dirty="0">
                <a:solidFill>
                  <a:srgbClr val="00B0F0"/>
                </a:solidFill>
              </a:rPr>
              <a:t>is about </a:t>
            </a:r>
            <a:r>
              <a:rPr lang="en-US" sz="1700" dirty="0">
                <a:solidFill>
                  <a:srgbClr val="7030A0"/>
                </a:solidFill>
              </a:rPr>
              <a:t>4,000 </a:t>
            </a:r>
            <a:r>
              <a:rPr lang="en-US" sz="1700" dirty="0" smtClean="0">
                <a:solidFill>
                  <a:srgbClr val="7030A0"/>
                </a:solidFill>
              </a:rPr>
              <a:t>light-years </a:t>
            </a:r>
            <a:r>
              <a:rPr lang="en-US" sz="1700" dirty="0">
                <a:solidFill>
                  <a:srgbClr val="00B0F0"/>
                </a:solidFill>
              </a:rPr>
              <a:t>away. </a:t>
            </a:r>
            <a:endParaRPr lang="en-US" sz="17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B0F0"/>
                </a:solidFill>
              </a:rPr>
              <a:t> </a:t>
            </a:r>
            <a:r>
              <a:rPr lang="en-US" sz="1700" dirty="0" smtClean="0">
                <a:solidFill>
                  <a:srgbClr val="00B0F0"/>
                </a:solidFill>
              </a:rPr>
              <a:t>     •The </a:t>
            </a:r>
            <a:r>
              <a:rPr lang="en-US" sz="1700" dirty="0">
                <a:solidFill>
                  <a:srgbClr val="00B0F0"/>
                </a:solidFill>
              </a:rPr>
              <a:t>Milky Way Galaxy is </a:t>
            </a:r>
            <a:r>
              <a:rPr lang="en-US" sz="1700" dirty="0" smtClean="0">
                <a:solidFill>
                  <a:srgbClr val="00B0F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B0F0"/>
                </a:solidFill>
              </a:rPr>
              <a:t>about </a:t>
            </a:r>
            <a:r>
              <a:rPr lang="en-US" sz="1700" dirty="0">
                <a:solidFill>
                  <a:srgbClr val="7030A0"/>
                </a:solidFill>
              </a:rPr>
              <a:t>150,000 light-years  </a:t>
            </a:r>
            <a:r>
              <a:rPr lang="en-US" sz="1700" dirty="0" smtClean="0">
                <a:solidFill>
                  <a:srgbClr val="00B0F0"/>
                </a:solidFill>
              </a:rPr>
              <a:t>across</a:t>
            </a:r>
            <a:r>
              <a:rPr lang="en-US" sz="1700" dirty="0">
                <a:solidFill>
                  <a:srgbClr val="00B0F0"/>
                </a:solidFill>
              </a:rPr>
              <a:t>. </a:t>
            </a:r>
            <a:endParaRPr lang="en-US" sz="17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B0F0"/>
                </a:solidFill>
              </a:rPr>
              <a:t> </a:t>
            </a:r>
            <a:r>
              <a:rPr lang="en-US" sz="1700" dirty="0" smtClean="0">
                <a:solidFill>
                  <a:srgbClr val="00B0F0"/>
                </a:solidFill>
              </a:rPr>
              <a:t>     •The </a:t>
            </a:r>
            <a:r>
              <a:rPr lang="en-US" sz="1700" dirty="0">
                <a:solidFill>
                  <a:srgbClr val="00B0F0"/>
                </a:solidFill>
              </a:rPr>
              <a:t>Andromeda Galaxy is  </a:t>
            </a:r>
            <a:r>
              <a:rPr lang="en-US" sz="1700" dirty="0" smtClean="0">
                <a:solidFill>
                  <a:srgbClr val="7030A0"/>
                </a:solidFill>
              </a:rPr>
              <a:t>2.3 </a:t>
            </a:r>
            <a:r>
              <a:rPr lang="en-US" sz="1700" dirty="0">
                <a:solidFill>
                  <a:srgbClr val="7030A0"/>
                </a:solidFill>
              </a:rPr>
              <a:t>million light-years </a:t>
            </a:r>
            <a:r>
              <a:rPr lang="en-US" sz="1700" dirty="0" smtClean="0">
                <a:solidFill>
                  <a:srgbClr val="00B0F0"/>
                </a:solidFill>
              </a:rPr>
              <a:t>away</a:t>
            </a:r>
            <a:endParaRPr lang="en-US" sz="17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9312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100" y="1179512"/>
            <a:ext cx="5257800" cy="1138773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For distances to other parts of the Milky Way Galaxy (or even further), astronomers use units of the 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light-year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or the </a:t>
            </a:r>
            <a:r>
              <a:rPr lang="en-US" i="1" dirty="0">
                <a:solidFill>
                  <a:schemeClr val="accent6"/>
                </a:solidFill>
              </a:rPr>
              <a:t>parsec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 rot="19624785">
            <a:off x="5828965" y="4381130"/>
            <a:ext cx="993150" cy="338388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62599" y="6323021"/>
            <a:ext cx="974057" cy="304800"/>
          </a:xfrm>
          <a:prstGeom prst="righ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158794">
            <a:off x="2445137" y="5120204"/>
            <a:ext cx="813492" cy="352968"/>
          </a:xfrm>
          <a:prstGeom prst="leftArrow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706" y="-609600"/>
            <a:ext cx="608965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627821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With materials from</a:t>
            </a:r>
            <a:r>
              <a:rPr lang="en-US" sz="1000" dirty="0" smtClean="0"/>
              <a:t> </a:t>
            </a:r>
            <a:r>
              <a:rPr lang="en-US" sz="1000" u="sng" dirty="0" smtClean="0">
                <a:hlinkClick r:id="rId6"/>
              </a:rPr>
              <a:t>http</a:t>
            </a:r>
            <a:r>
              <a:rPr lang="en-US" sz="1000" u="sng" dirty="0">
                <a:hlinkClick r:id="rId6"/>
              </a:rPr>
              <a:t>://starchild.gsfc.nasa.gov/docs/StarChild/questions/question19.html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5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435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LIGHT YEARS!</vt:lpstr>
      <vt:lpstr>PowerPoint Presentation</vt:lpstr>
      <vt:lpstr>PowerPoint Presentation</vt:lpstr>
      <vt:lpstr>PowerPoint Presentation</vt:lpstr>
      <vt:lpstr>Astronomical Units</vt:lpstr>
      <vt:lpstr>Astronomical Units</vt:lpstr>
      <vt:lpstr>Astronomical Units</vt:lpstr>
      <vt:lpstr>PowerPoint Presentation</vt:lpstr>
      <vt:lpstr>Pop Quiz!!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INFINITY AND BEYOND!!</dc:title>
  <dc:creator>Lab, L Johnson's</dc:creator>
  <cp:lastModifiedBy>Lab, L Johnson's</cp:lastModifiedBy>
  <cp:revision>61</cp:revision>
  <dcterms:created xsi:type="dcterms:W3CDTF">2006-08-16T00:00:00Z</dcterms:created>
  <dcterms:modified xsi:type="dcterms:W3CDTF">2013-02-27T19:26:16Z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2088798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