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80" r:id="rId4"/>
    <p:sldId id="281" r:id="rId5"/>
    <p:sldId id="264" r:id="rId6"/>
    <p:sldId id="263" r:id="rId7"/>
    <p:sldId id="271" r:id="rId8"/>
    <p:sldId id="272" r:id="rId9"/>
    <p:sldId id="270" r:id="rId10"/>
    <p:sldId id="262" r:id="rId11"/>
    <p:sldId id="273" r:id="rId12"/>
    <p:sldId id="274" r:id="rId13"/>
    <p:sldId id="275" r:id="rId14"/>
    <p:sldId id="276" r:id="rId15"/>
    <p:sldId id="277" r:id="rId16"/>
    <p:sldId id="278" r:id="rId17"/>
    <p:sldId id="260" r:id="rId18"/>
    <p:sldId id="269" r:id="rId19"/>
    <p:sldId id="259" r:id="rId20"/>
    <p:sldId id="279" r:id="rId21"/>
    <p:sldId id="266" r:id="rId22"/>
    <p:sldId id="265" r:id="rId23"/>
    <p:sldId id="268" r:id="rId24"/>
    <p:sldId id="282" r:id="rId25"/>
    <p:sldId id="267" r:id="rId26"/>
    <p:sldId id="283" r:id="rId27"/>
    <p:sldId id="284" r:id="rId28"/>
    <p:sldId id="285"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Pruitt" initials="EP" lastIdx="1" clrIdx="0">
    <p:extLst>
      <p:ext uri="{19B8F6BF-5375-455C-9EA6-DF929625EA0E}">
        <p15:presenceInfo xmlns:p15="http://schemas.microsoft.com/office/powerpoint/2012/main" userId="2a80d677b9b8c9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16" autoAdjust="0"/>
  </p:normalViewPr>
  <p:slideViewPr>
    <p:cSldViewPr>
      <p:cViewPr varScale="1">
        <p:scale>
          <a:sx n="84" d="100"/>
          <a:sy n="84" d="100"/>
        </p:scale>
        <p:origin x="11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37E25-8DDA-4E53-AA05-A731B234BCF0}" type="datetimeFigureOut">
              <a:rPr lang="en-US" smtClean="0"/>
              <a:t>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3392C-3B3D-4754-BC08-B7A9C767BC13}" type="slidenum">
              <a:rPr lang="en-US" smtClean="0"/>
              <a:t>‹#›</a:t>
            </a:fld>
            <a:endParaRPr lang="en-US"/>
          </a:p>
        </p:txBody>
      </p:sp>
    </p:spTree>
    <p:extLst>
      <p:ext uri="{BB962C8B-B14F-4D97-AF65-F5344CB8AC3E}">
        <p14:creationId xmlns:p14="http://schemas.microsoft.com/office/powerpoint/2010/main" val="250316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1</a:t>
            </a:fld>
            <a:endParaRPr lang="en-US"/>
          </a:p>
        </p:txBody>
      </p:sp>
    </p:spTree>
    <p:extLst>
      <p:ext uri="{BB962C8B-B14F-4D97-AF65-F5344CB8AC3E}">
        <p14:creationId xmlns:p14="http://schemas.microsoft.com/office/powerpoint/2010/main" val="227887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11</a:t>
            </a:fld>
            <a:endParaRPr lang="en-US"/>
          </a:p>
        </p:txBody>
      </p:sp>
    </p:spTree>
    <p:extLst>
      <p:ext uri="{BB962C8B-B14F-4D97-AF65-F5344CB8AC3E}">
        <p14:creationId xmlns:p14="http://schemas.microsoft.com/office/powerpoint/2010/main" val="155044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Breakdown:</a:t>
            </a:r>
          </a:p>
          <a:p>
            <a:r>
              <a:rPr lang="en-US" dirty="0" smtClean="0"/>
              <a:t>8.9</a:t>
            </a:r>
            <a:r>
              <a:rPr lang="en-US" baseline="0" dirty="0" smtClean="0"/>
              <a:t> x </a:t>
            </a:r>
            <a:r>
              <a:rPr lang="en-US" baseline="0" dirty="0" err="1" smtClean="0"/>
              <a:t>X</a:t>
            </a:r>
            <a:r>
              <a:rPr lang="en-US" baseline="0" dirty="0" smtClean="0"/>
              <a:t> = 8.9X</a:t>
            </a:r>
          </a:p>
          <a:p>
            <a:r>
              <a:rPr lang="en-US" baseline="0" dirty="0" smtClean="0"/>
              <a:t>36(100-x) = 3600 – 36x</a:t>
            </a:r>
          </a:p>
          <a:p>
            <a:r>
              <a:rPr lang="en-US" baseline="0" dirty="0" smtClean="0"/>
              <a:t>16 X 100 = 1600</a:t>
            </a:r>
          </a:p>
          <a:p>
            <a:r>
              <a:rPr lang="en-US" baseline="0" dirty="0" smtClean="0"/>
              <a:t>8.9x + 3600 =1600 + 36X</a:t>
            </a:r>
          </a:p>
          <a:p>
            <a:r>
              <a:rPr lang="en-US" baseline="0" dirty="0" smtClean="0"/>
              <a:t>3600 = 1600 + 27.1X</a:t>
            </a:r>
          </a:p>
          <a:p>
            <a:r>
              <a:rPr lang="en-US" baseline="0" dirty="0" smtClean="0"/>
              <a:t>2000= 27.1 X</a:t>
            </a:r>
          </a:p>
          <a:p>
            <a:r>
              <a:rPr lang="en-US" baseline="0" dirty="0" smtClean="0"/>
              <a:t>2000/27.1 = X</a:t>
            </a:r>
          </a:p>
          <a:p>
            <a:r>
              <a:rPr lang="en-US" baseline="0" dirty="0" smtClean="0"/>
              <a:t>X= 73.8 Corn</a:t>
            </a:r>
          </a:p>
          <a:p>
            <a:r>
              <a:rPr lang="en-US" baseline="0" dirty="0" smtClean="0"/>
              <a:t>100- 73.8 = 26.2 (supplement)</a:t>
            </a:r>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17</a:t>
            </a:fld>
            <a:endParaRPr lang="en-US"/>
          </a:p>
        </p:txBody>
      </p:sp>
    </p:spTree>
    <p:extLst>
      <p:ext uri="{BB962C8B-B14F-4D97-AF65-F5344CB8AC3E}">
        <p14:creationId xmlns:p14="http://schemas.microsoft.com/office/powerpoint/2010/main" val="257518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Math</a:t>
            </a:r>
            <a:r>
              <a:rPr lang="en-US" baseline="0" smtClean="0"/>
              <a:t> Breakdown:</a:t>
            </a:r>
          </a:p>
          <a:p>
            <a:endParaRPr lang="en-US" smtClean="0"/>
          </a:p>
          <a:p>
            <a:r>
              <a:rPr lang="en-US" dirty="0" smtClean="0"/>
              <a:t>10X + 3800</a:t>
            </a:r>
            <a:r>
              <a:rPr lang="en-US" baseline="0" dirty="0" smtClean="0"/>
              <a:t> – 38X = 2000</a:t>
            </a:r>
          </a:p>
          <a:p>
            <a:r>
              <a:rPr lang="en-US" baseline="0" dirty="0" smtClean="0"/>
              <a:t>10X + 3800 = 2000 + 38X</a:t>
            </a:r>
          </a:p>
          <a:p>
            <a:r>
              <a:rPr lang="en-US" baseline="0" dirty="0" smtClean="0"/>
              <a:t>3800 = 2000 + 28X</a:t>
            </a:r>
          </a:p>
          <a:p>
            <a:r>
              <a:rPr lang="en-US" baseline="0" dirty="0" smtClean="0"/>
              <a:t>1800 = 28X</a:t>
            </a:r>
          </a:p>
          <a:p>
            <a:r>
              <a:rPr lang="en-US" baseline="0" dirty="0" smtClean="0"/>
              <a:t>1800/28 = X</a:t>
            </a:r>
          </a:p>
          <a:p>
            <a:r>
              <a:rPr lang="en-US" baseline="0" dirty="0" smtClean="0"/>
              <a:t>64.3 = X (sorghum)</a:t>
            </a:r>
          </a:p>
          <a:p>
            <a:r>
              <a:rPr lang="en-US" baseline="0" dirty="0" smtClean="0"/>
              <a:t>100-64.3 = 35.7 (supplement)</a:t>
            </a:r>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18</a:t>
            </a:fld>
            <a:endParaRPr lang="en-US"/>
          </a:p>
        </p:txBody>
      </p:sp>
    </p:spTree>
    <p:extLst>
      <p:ext uri="{BB962C8B-B14F-4D97-AF65-F5344CB8AC3E}">
        <p14:creationId xmlns:p14="http://schemas.microsoft.com/office/powerpoint/2010/main" val="163218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20</a:t>
            </a:fld>
            <a:endParaRPr lang="en-US"/>
          </a:p>
        </p:txBody>
      </p:sp>
    </p:spTree>
    <p:extLst>
      <p:ext uri="{BB962C8B-B14F-4D97-AF65-F5344CB8AC3E}">
        <p14:creationId xmlns:p14="http://schemas.microsoft.com/office/powerpoint/2010/main" val="315807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392C-3B3D-4754-BC08-B7A9C767BC13}" type="slidenum">
              <a:rPr lang="en-US" smtClean="0"/>
              <a:t>21</a:t>
            </a:fld>
            <a:endParaRPr lang="en-US"/>
          </a:p>
        </p:txBody>
      </p:sp>
    </p:spTree>
    <p:extLst>
      <p:ext uri="{BB962C8B-B14F-4D97-AF65-F5344CB8AC3E}">
        <p14:creationId xmlns:p14="http://schemas.microsoft.com/office/powerpoint/2010/main" val="116195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515AE-2384-48BC-83F0-1D86C2672F0F}"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14191183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15AE-2384-48BC-83F0-1D86C2672F0F}"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4192330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15AE-2384-48BC-83F0-1D86C2672F0F}"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5350115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15AE-2384-48BC-83F0-1D86C2672F0F}"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28468260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515AE-2384-48BC-83F0-1D86C2672F0F}"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58710381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515AE-2384-48BC-83F0-1D86C2672F0F}"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239685014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515AE-2384-48BC-83F0-1D86C2672F0F}"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304771804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515AE-2384-48BC-83F0-1D86C2672F0F}"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148875718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515AE-2384-48BC-83F0-1D86C2672F0F}" type="datetimeFigureOut">
              <a:rPr lang="en-US" smtClean="0"/>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237803054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15AE-2384-48BC-83F0-1D86C2672F0F}"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21273935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15AE-2384-48BC-83F0-1D86C2672F0F}"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40080-03AC-4EF9-B693-1EDBF3C77B69}" type="slidenum">
              <a:rPr lang="en-US" smtClean="0"/>
              <a:t>‹#›</a:t>
            </a:fld>
            <a:endParaRPr lang="en-US"/>
          </a:p>
        </p:txBody>
      </p:sp>
    </p:spTree>
    <p:extLst>
      <p:ext uri="{BB962C8B-B14F-4D97-AF65-F5344CB8AC3E}">
        <p14:creationId xmlns:p14="http://schemas.microsoft.com/office/powerpoint/2010/main" val="19316306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515AE-2384-48BC-83F0-1D86C2672F0F}" type="datetimeFigureOut">
              <a:rPr lang="en-US" smtClean="0"/>
              <a:t>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40080-03AC-4EF9-B693-1EDBF3C77B69}" type="slidenum">
              <a:rPr lang="en-US" smtClean="0"/>
              <a:t>‹#›</a:t>
            </a:fld>
            <a:endParaRPr lang="en-US"/>
          </a:p>
        </p:txBody>
      </p:sp>
    </p:spTree>
    <p:extLst>
      <p:ext uri="{BB962C8B-B14F-4D97-AF65-F5344CB8AC3E}">
        <p14:creationId xmlns:p14="http://schemas.microsoft.com/office/powerpoint/2010/main" val="131146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youtube.com/watch?v=0vAAf4g5iF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history.nih.gov/exhibits/nirenberg/HS1_mendel.htm" TargetMode="External"/><Relationship Id="rId3" Type="http://schemas.openxmlformats.org/officeDocument/2006/relationships/hyperlink" Target="http://www.investopedia.com/terms/c/commodity-market.asp" TargetMode="External"/><Relationship Id="rId7" Type="http://schemas.openxmlformats.org/officeDocument/2006/relationships/hyperlink" Target="http://anthro.palomar.edu/mendel/mendel_1.htm" TargetMode="External"/><Relationship Id="rId2" Type="http://schemas.openxmlformats.org/officeDocument/2006/relationships/hyperlink" Target="http://www.youtube.com/watch?v=0vAAf4g5iF8" TargetMode="External"/><Relationship Id="rId1" Type="http://schemas.openxmlformats.org/officeDocument/2006/relationships/slideLayout" Target="../slideLayouts/slideLayout2.xml"/><Relationship Id="rId6" Type="http://schemas.openxmlformats.org/officeDocument/2006/relationships/hyperlink" Target="http://www.omafra.gov.on.ca/english/livestock/sheep/facts/03-015.htm" TargetMode="External"/><Relationship Id="rId11" Type="http://schemas.openxmlformats.org/officeDocument/2006/relationships/hyperlink" Target="https://www.boundless.com/biology/mendelian-inheritance/mendel-s-laws-of-inheritance/law-of-segregation--2/" TargetMode="External"/><Relationship Id="rId5" Type="http://schemas.openxmlformats.org/officeDocument/2006/relationships/hyperlink" Target="http://www.journalofanimalscience.org/content/22/2/486.abstract" TargetMode="External"/><Relationship Id="rId10" Type="http://schemas.openxmlformats.org/officeDocument/2006/relationships/hyperlink" Target="http://www.rjofutures.com/market-news/2012/08/23/understanding-the-agricultural-livestock-commodity-markets/" TargetMode="External"/><Relationship Id="rId4" Type="http://schemas.openxmlformats.org/officeDocument/2006/relationships/hyperlink" Target="http://www.hardassetsinvestor.com/hard-assets-university/18-hard-assets-101-an-introduction-to-commodities/431-types-of-commodities.html?Itemid=4" TargetMode="External"/><Relationship Id="rId9" Type="http://schemas.openxmlformats.org/officeDocument/2006/relationships/hyperlink" Target="http://www.wvbeef.org/wbt/wbtf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rs.usda.gov/data-products/feed-grains-database.aspx#.UfuyuJKG18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2292" name="Picture 4" descr="https://utextension.tennessee.edu/lincoln/4-H/PublishingImages/1229631468live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798063"/>
            <a:ext cx="9144001" cy="4059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197" y="152400"/>
            <a:ext cx="8229601" cy="2308324"/>
          </a:xfrm>
          <a:prstGeom prst="rect">
            <a:avLst/>
          </a:prstGeom>
          <a:noFill/>
        </p:spPr>
        <p:txBody>
          <a:bodyPr wrap="square" lIns="91440" tIns="45720" rIns="91440" bIns="45720">
            <a:spAutoFit/>
          </a:bodyPr>
          <a:lstStyle/>
          <a:p>
            <a:pPr algn="ct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Livestock, Commodity Markets</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Feed, and Genetics Have in Common</a:t>
            </a:r>
          </a:p>
        </p:txBody>
      </p:sp>
    </p:spTree>
    <p:extLst>
      <p:ext uri="{BB962C8B-B14F-4D97-AF65-F5344CB8AC3E}">
        <p14:creationId xmlns:p14="http://schemas.microsoft.com/office/powerpoint/2010/main" val="35957353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8194" name="Picture 2" descr="http://upload.wikimedia.org/wikipedia/commons/2/2c/Fish_sc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Feed Efficiency of Livestock </a:t>
            </a:r>
            <a:r>
              <a:rPr lang="en-US" dirty="0"/>
              <a:t>S</a:t>
            </a:r>
            <a:r>
              <a:rPr lang="en-US" dirty="0" smtClean="0"/>
              <a:t>pecies</a:t>
            </a:r>
            <a:endParaRPr lang="en-US" dirty="0"/>
          </a:p>
        </p:txBody>
      </p:sp>
      <p:sp>
        <p:nvSpPr>
          <p:cNvPr id="3" name="Content Placeholder 2"/>
          <p:cNvSpPr>
            <a:spLocks noGrp="1"/>
          </p:cNvSpPr>
          <p:nvPr>
            <p:ph idx="1"/>
          </p:nvPr>
        </p:nvSpPr>
        <p:spPr>
          <a:solidFill>
            <a:schemeClr val="bg1">
              <a:alpha val="85000"/>
            </a:schemeClr>
          </a:solidFill>
        </p:spPr>
        <p:txBody>
          <a:bodyPr>
            <a:normAutofit/>
          </a:bodyPr>
          <a:lstStyle/>
          <a:p>
            <a:r>
              <a:rPr lang="en-US" b="1" dirty="0" smtClean="0"/>
              <a:t>What is feed efficiency?</a:t>
            </a:r>
          </a:p>
          <a:p>
            <a:pPr lvl="1"/>
            <a:r>
              <a:rPr lang="en-US" dirty="0" smtClean="0"/>
              <a:t>Definition: measurement between feed consumed by the animal and per pound of live weight put on by the animal</a:t>
            </a:r>
          </a:p>
          <a:p>
            <a:r>
              <a:rPr lang="en-US" dirty="0" smtClean="0"/>
              <a:t>Feed conversion and efficiency is genetic and heritable!</a:t>
            </a:r>
          </a:p>
        </p:txBody>
      </p:sp>
    </p:spTree>
    <p:extLst>
      <p:ext uri="{BB962C8B-B14F-4D97-AF65-F5344CB8AC3E}">
        <p14:creationId xmlns:p14="http://schemas.microsoft.com/office/powerpoint/2010/main" val="1031041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th02.deviantart.net/fs20/PRE/f/2007/297/6/a/Striped_Chicken_Feathers_by_Fantasy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065"/>
            <a:ext cx="9138622" cy="68539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Average Daily Gain</a:t>
            </a:r>
            <a:endParaRPr lang="en-US" dirty="0"/>
          </a:p>
        </p:txBody>
      </p:sp>
      <p:sp>
        <p:nvSpPr>
          <p:cNvPr id="3" name="Content Placeholder 2"/>
          <p:cNvSpPr>
            <a:spLocks noGrp="1"/>
          </p:cNvSpPr>
          <p:nvPr>
            <p:ph idx="1"/>
          </p:nvPr>
        </p:nvSpPr>
        <p:spPr>
          <a:xfrm>
            <a:off x="457200" y="1589783"/>
            <a:ext cx="8229600" cy="4525963"/>
          </a:xfrm>
          <a:solidFill>
            <a:schemeClr val="bg1">
              <a:alpha val="70000"/>
            </a:schemeClr>
          </a:solidFill>
        </p:spPr>
        <p:txBody>
          <a:bodyPr>
            <a:normAutofit fontScale="92500"/>
          </a:bodyPr>
          <a:lstStyle/>
          <a:p>
            <a:r>
              <a:rPr lang="en-US" b="1" dirty="0" smtClean="0"/>
              <a:t>Definition</a:t>
            </a:r>
            <a:r>
              <a:rPr lang="en-US" dirty="0" smtClean="0"/>
              <a:t>: Rate at which an animal gains weight</a:t>
            </a:r>
          </a:p>
          <a:p>
            <a:r>
              <a:rPr lang="en-US" b="1" dirty="0" smtClean="0"/>
              <a:t>Goal: </a:t>
            </a:r>
            <a:r>
              <a:rPr lang="en-US" dirty="0" smtClean="0"/>
              <a:t>Want the animal to gain the most weight per one pound of feed</a:t>
            </a:r>
          </a:p>
          <a:p>
            <a:r>
              <a:rPr lang="en-US" dirty="0" smtClean="0"/>
              <a:t>Calculated By Average Daily Gain </a:t>
            </a:r>
          </a:p>
          <a:p>
            <a:endParaRPr lang="en-US" dirty="0"/>
          </a:p>
          <a:p>
            <a:pPr lvl="1"/>
            <a:endParaRPr lang="en-US" dirty="0" smtClean="0"/>
          </a:p>
          <a:p>
            <a:pPr lvl="1"/>
            <a:r>
              <a:rPr lang="en-US" dirty="0" smtClean="0"/>
              <a:t>You want a HIGH average </a:t>
            </a:r>
          </a:p>
          <a:p>
            <a:pPr lvl="2"/>
            <a:r>
              <a:rPr lang="en-US" dirty="0" smtClean="0"/>
              <a:t>because you want a large number of pounds gained in the least amount of time</a:t>
            </a:r>
          </a:p>
          <a:p>
            <a:pPr marL="457200" lvl="1" indent="0">
              <a:buNone/>
            </a:pPr>
            <a:endParaRPr lang="en-US" dirty="0"/>
          </a:p>
        </p:txBody>
      </p:sp>
      <p:sp>
        <p:nvSpPr>
          <p:cNvPr id="5" name="Rounded Rectangle 4"/>
          <p:cNvSpPr/>
          <p:nvPr/>
        </p:nvSpPr>
        <p:spPr>
          <a:xfrm>
            <a:off x="2166770" y="3777915"/>
            <a:ext cx="4603376" cy="66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p:cNvSpPr>
            <a:spLocks noGrp="1"/>
          </p:cNvSpPr>
          <p:nvPr/>
        </p:nvSpPr>
        <p:spPr>
          <a:xfrm>
            <a:off x="3732006" y="3852765"/>
            <a:ext cx="3013935" cy="517551"/>
          </a:xfrm>
          <a:prstGeom prst="rect">
            <a:avLst/>
          </a:prstGeom>
        </p:spPr>
        <p:txBody>
          <a:bodyPr vert="horz">
            <a:normAutofit fontScale="4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3800" b="1" u="sng" dirty="0"/>
              <a:t>Weight gained (</a:t>
            </a:r>
            <a:r>
              <a:rPr lang="en-US" sz="3800" b="1" u="sng" dirty="0" err="1"/>
              <a:t>lbs</a:t>
            </a:r>
            <a:r>
              <a:rPr lang="en-US" sz="3800" b="1" u="sng" dirty="0"/>
              <a:t>) </a:t>
            </a:r>
            <a:endParaRPr lang="en-US" sz="3800" b="1" dirty="0"/>
          </a:p>
          <a:p>
            <a:pPr marL="109728" indent="0" algn="ctr">
              <a:buNone/>
            </a:pPr>
            <a:r>
              <a:rPr lang="en-US" sz="3800" b="1" dirty="0"/>
              <a:t>Number of days fed (days)</a:t>
            </a:r>
          </a:p>
          <a:p>
            <a:pPr marL="109728" indent="0" algn="ctr">
              <a:buNone/>
            </a:pPr>
            <a:endParaRPr lang="en-US" dirty="0"/>
          </a:p>
        </p:txBody>
      </p:sp>
      <p:sp>
        <p:nvSpPr>
          <p:cNvPr id="7" name="TextBox 6"/>
          <p:cNvSpPr txBox="1"/>
          <p:nvPr/>
        </p:nvSpPr>
        <p:spPr>
          <a:xfrm>
            <a:off x="2403437" y="3926874"/>
            <a:ext cx="1828800" cy="369332"/>
          </a:xfrm>
          <a:prstGeom prst="rect">
            <a:avLst/>
          </a:prstGeom>
          <a:noFill/>
        </p:spPr>
        <p:txBody>
          <a:bodyPr wrap="square" rtlCol="0">
            <a:spAutoFit/>
          </a:bodyPr>
          <a:lstStyle/>
          <a:p>
            <a:r>
              <a:rPr lang="en-US" b="1" dirty="0" err="1" smtClean="0"/>
              <a:t>Avg</a:t>
            </a:r>
            <a:r>
              <a:rPr lang="en-US" b="1" dirty="0" smtClean="0"/>
              <a:t> Daily Gain =</a:t>
            </a:r>
            <a:endParaRPr lang="en-US" b="1" dirty="0"/>
          </a:p>
        </p:txBody>
      </p:sp>
    </p:spTree>
    <p:extLst>
      <p:ext uri="{BB962C8B-B14F-4D97-AF65-F5344CB8AC3E}">
        <p14:creationId xmlns:p14="http://schemas.microsoft.com/office/powerpoint/2010/main" val="3236863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6146" name="Picture 2" descr="http://www.elephantjournal.com/wp-content/uploads/2010/01/2951338099_208ce5e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74061" cy="6890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Average Daily Gain Example</a:t>
            </a:r>
            <a:endParaRPr lang="en-US" dirty="0"/>
          </a:p>
        </p:txBody>
      </p:sp>
      <p:sp>
        <p:nvSpPr>
          <p:cNvPr id="3" name="Content Placeholder 2"/>
          <p:cNvSpPr>
            <a:spLocks noGrp="1"/>
          </p:cNvSpPr>
          <p:nvPr>
            <p:ph idx="1"/>
          </p:nvPr>
        </p:nvSpPr>
        <p:spPr>
          <a:solidFill>
            <a:schemeClr val="bg1">
              <a:alpha val="85000"/>
            </a:schemeClr>
          </a:solidFill>
        </p:spPr>
        <p:txBody>
          <a:bodyPr/>
          <a:lstStyle/>
          <a:p>
            <a:r>
              <a:rPr lang="en-US" dirty="0" smtClean="0"/>
              <a:t>A lamb’s first weigh-in is 35lbs. After 100 days on feed the lamb weighs 102lbs. </a:t>
            </a:r>
          </a:p>
          <a:p>
            <a:pPr marL="971550" lvl="1" indent="-514350">
              <a:buFont typeface="+mj-lt"/>
              <a:buAutoNum type="arabicPeriod"/>
            </a:pPr>
            <a:r>
              <a:rPr lang="en-US" dirty="0" smtClean="0"/>
              <a:t>Average daily gain = Weight Gained ÷ Number of Days Fed</a:t>
            </a:r>
          </a:p>
          <a:p>
            <a:pPr marL="971550" lvl="1" indent="-514350">
              <a:buFont typeface="+mj-lt"/>
              <a:buAutoNum type="arabicPeriod"/>
            </a:pPr>
            <a:r>
              <a:rPr lang="en-US" dirty="0" smtClean="0"/>
              <a:t>Weight gained: 102- 35 = 67 </a:t>
            </a:r>
            <a:r>
              <a:rPr lang="en-US" dirty="0" err="1" smtClean="0"/>
              <a:t>lbs</a:t>
            </a:r>
            <a:endParaRPr lang="en-US" dirty="0" smtClean="0"/>
          </a:p>
          <a:p>
            <a:pPr marL="971550" lvl="1" indent="-514350">
              <a:buFont typeface="+mj-lt"/>
              <a:buAutoNum type="arabicPeriod"/>
            </a:pPr>
            <a:r>
              <a:rPr lang="en-US" dirty="0" smtClean="0"/>
              <a:t>Average Daily Gain: 67 ÷ 100 = 1.5 </a:t>
            </a:r>
            <a:r>
              <a:rPr lang="en-US" dirty="0" err="1" smtClean="0"/>
              <a:t>lbs</a:t>
            </a:r>
            <a:r>
              <a:rPr lang="en-US" dirty="0" smtClean="0"/>
              <a:t>/day</a:t>
            </a:r>
          </a:p>
          <a:p>
            <a:pPr marL="971550" lvl="1" indent="-514350">
              <a:buFont typeface="+mj-lt"/>
              <a:buAutoNum type="arabicPeriod"/>
            </a:pPr>
            <a:r>
              <a:rPr lang="en-US" b="1" dirty="0" smtClean="0">
                <a:solidFill>
                  <a:srgbClr val="FF0000"/>
                </a:solidFill>
              </a:rPr>
              <a:t>ANSWER</a:t>
            </a:r>
            <a:r>
              <a:rPr lang="en-US" b="1" dirty="0" smtClean="0"/>
              <a:t>: </a:t>
            </a:r>
            <a:r>
              <a:rPr lang="en-US" dirty="0" smtClean="0"/>
              <a:t>Over the 100 days the lamb </a:t>
            </a:r>
            <a:r>
              <a:rPr lang="en-US" b="1" dirty="0" smtClean="0">
                <a:solidFill>
                  <a:srgbClr val="FF0000"/>
                </a:solidFill>
              </a:rPr>
              <a:t>gained 1.5 pounds a day</a:t>
            </a:r>
            <a:endParaRPr lang="en-US" b="1" dirty="0">
              <a:solidFill>
                <a:srgbClr val="FF0000"/>
              </a:solidFill>
            </a:endParaRPr>
          </a:p>
        </p:txBody>
      </p:sp>
    </p:spTree>
    <p:extLst>
      <p:ext uri="{BB962C8B-B14F-4D97-AF65-F5344CB8AC3E}">
        <p14:creationId xmlns:p14="http://schemas.microsoft.com/office/powerpoint/2010/main" val="2179530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242" name="Picture 2" descr="http://upload.wikimedia.org/wikipedia/commons/1/10/Chickens_f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4" y="0"/>
            <a:ext cx="91593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Feed Conversion Ratio</a:t>
            </a:r>
            <a:endParaRPr lang="en-US" dirty="0"/>
          </a:p>
        </p:txBody>
      </p:sp>
      <p:sp>
        <p:nvSpPr>
          <p:cNvPr id="3" name="Content Placeholder 2"/>
          <p:cNvSpPr>
            <a:spLocks noGrp="1"/>
          </p:cNvSpPr>
          <p:nvPr>
            <p:ph idx="1"/>
          </p:nvPr>
        </p:nvSpPr>
        <p:spPr>
          <a:solidFill>
            <a:schemeClr val="bg1">
              <a:alpha val="85000"/>
            </a:schemeClr>
          </a:solidFill>
        </p:spPr>
        <p:txBody>
          <a:bodyPr/>
          <a:lstStyle/>
          <a:p>
            <a:r>
              <a:rPr lang="en-US" b="1" dirty="0" smtClean="0"/>
              <a:t>Goal: (1:1) </a:t>
            </a:r>
            <a:r>
              <a:rPr lang="en-US" dirty="0" smtClean="0"/>
              <a:t>animal gains one pound per one pound of feed intake</a:t>
            </a:r>
          </a:p>
          <a:p>
            <a:pPr lvl="1"/>
            <a:r>
              <a:rPr lang="en-US" dirty="0" smtClean="0"/>
              <a:t>Do NOT want to have to feed a higher number of pounds of feed for 1 pound of weight gain</a:t>
            </a:r>
          </a:p>
          <a:p>
            <a:endParaRPr lang="en-US" dirty="0"/>
          </a:p>
        </p:txBody>
      </p:sp>
      <p:sp>
        <p:nvSpPr>
          <p:cNvPr id="4" name="Rectangle 3"/>
          <p:cNvSpPr/>
          <p:nvPr/>
        </p:nvSpPr>
        <p:spPr>
          <a:xfrm>
            <a:off x="3072245" y="4010667"/>
            <a:ext cx="457200"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lgn="ctr">
              <a:buNone/>
            </a:pPr>
            <a:r>
              <a:rPr lang="en-US" sz="4400" b="1" dirty="0" smtClean="0"/>
              <a:t>=</a:t>
            </a:r>
            <a:endParaRPr lang="en-US" sz="4400" b="1" dirty="0"/>
          </a:p>
        </p:txBody>
      </p:sp>
      <p:sp>
        <p:nvSpPr>
          <p:cNvPr id="5" name="Content Placeholder 2"/>
          <p:cNvSpPr txBox="1">
            <a:spLocks/>
          </p:cNvSpPr>
          <p:nvPr/>
        </p:nvSpPr>
        <p:spPr>
          <a:xfrm>
            <a:off x="3505200" y="3860507"/>
            <a:ext cx="5039592" cy="1266105"/>
          </a:xfrm>
          <a:prstGeom prst="rect">
            <a:avLst/>
          </a:prstGeom>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lgn="ctr">
              <a:buFont typeface="Wingdings 3"/>
              <a:buNone/>
            </a:pPr>
            <a:r>
              <a:rPr lang="en-US" sz="3600" b="1" u="sng" dirty="0" smtClean="0"/>
              <a:t>Feed Intake (</a:t>
            </a:r>
            <a:r>
              <a:rPr lang="en-US" sz="3600" b="1" u="sng" dirty="0" err="1" smtClean="0"/>
              <a:t>lbs</a:t>
            </a:r>
            <a:r>
              <a:rPr lang="en-US" sz="3600" b="1" u="sng" dirty="0" smtClean="0"/>
              <a:t>) </a:t>
            </a:r>
            <a:endParaRPr lang="en-US" sz="3200" b="1" dirty="0" smtClean="0"/>
          </a:p>
          <a:p>
            <a:pPr marL="109728" indent="0" algn="ctr">
              <a:buFont typeface="Wingdings 3"/>
              <a:buNone/>
            </a:pPr>
            <a:r>
              <a:rPr lang="en-US" sz="3600" b="1" dirty="0" smtClean="0"/>
              <a:t>Gained Weight (</a:t>
            </a:r>
            <a:r>
              <a:rPr lang="en-US" sz="3600" b="1" dirty="0" err="1" smtClean="0"/>
              <a:t>lbs</a:t>
            </a:r>
            <a:r>
              <a:rPr lang="en-US" sz="3600" b="1" dirty="0" smtClean="0"/>
              <a:t>)</a:t>
            </a:r>
          </a:p>
          <a:p>
            <a:pPr marL="109728" indent="0" algn="ctr">
              <a:buFont typeface="Wingdings 3"/>
              <a:buNone/>
            </a:pPr>
            <a:endParaRPr lang="en-US" dirty="0"/>
          </a:p>
        </p:txBody>
      </p:sp>
      <p:sp>
        <p:nvSpPr>
          <p:cNvPr id="6" name="TextBox 5"/>
          <p:cNvSpPr txBox="1"/>
          <p:nvPr/>
        </p:nvSpPr>
        <p:spPr>
          <a:xfrm>
            <a:off x="685800" y="4114800"/>
            <a:ext cx="2386445" cy="830997"/>
          </a:xfrm>
          <a:prstGeom prst="rect">
            <a:avLst/>
          </a:prstGeom>
          <a:noFill/>
        </p:spPr>
        <p:txBody>
          <a:bodyPr wrap="square" rtlCol="0">
            <a:spAutoFit/>
          </a:bodyPr>
          <a:lstStyle/>
          <a:p>
            <a:pPr algn="ctr"/>
            <a:r>
              <a:rPr lang="en-US" sz="2400" b="1" dirty="0" smtClean="0"/>
              <a:t>Feed Conversion Ratio</a:t>
            </a:r>
            <a:endParaRPr lang="en-US" sz="2400" b="1" dirty="0"/>
          </a:p>
        </p:txBody>
      </p:sp>
    </p:spTree>
    <p:extLst>
      <p:ext uri="{BB962C8B-B14F-4D97-AF65-F5344CB8AC3E}">
        <p14:creationId xmlns:p14="http://schemas.microsoft.com/office/powerpoint/2010/main" val="133563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7170" name="Picture 2" descr="http://www.bay.org/assets/spawning%20sal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7291" cy="68687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Feed Efficiency of Different Species</a:t>
            </a:r>
            <a:endParaRPr lang="en-US" dirty="0"/>
          </a:p>
        </p:txBody>
      </p:sp>
      <p:sp>
        <p:nvSpPr>
          <p:cNvPr id="3" name="Content Placeholder 2"/>
          <p:cNvSpPr>
            <a:spLocks noGrp="1"/>
          </p:cNvSpPr>
          <p:nvPr>
            <p:ph idx="1"/>
          </p:nvPr>
        </p:nvSpPr>
        <p:spPr>
          <a:xfrm>
            <a:off x="457200" y="1600200"/>
            <a:ext cx="8229600" cy="4953000"/>
          </a:xfrm>
          <a:solidFill>
            <a:schemeClr val="bg1">
              <a:alpha val="85000"/>
            </a:schemeClr>
          </a:solidFill>
        </p:spPr>
        <p:txBody>
          <a:bodyPr>
            <a:normAutofit fontScale="85000" lnSpcReduction="20000"/>
          </a:bodyPr>
          <a:lstStyle/>
          <a:p>
            <a:pPr algn="ctr"/>
            <a:r>
              <a:rPr lang="en-US" dirty="0" smtClean="0"/>
              <a:t>Which species is the most efficient?</a:t>
            </a:r>
          </a:p>
          <a:p>
            <a:pPr marL="0" indent="0" algn="ctr">
              <a:buNone/>
            </a:pPr>
            <a:endParaRPr lang="en-US" dirty="0" smtClean="0"/>
          </a:p>
          <a:p>
            <a:pPr marL="0" indent="0" algn="ctr">
              <a:buNone/>
            </a:pPr>
            <a:endParaRPr lang="en-US" dirty="0" smtClean="0"/>
          </a:p>
          <a:p>
            <a:pPr algn="ctr"/>
            <a:r>
              <a:rPr lang="en-US" dirty="0" smtClean="0"/>
              <a:t>Cattle(7.0:1)</a:t>
            </a:r>
          </a:p>
          <a:p>
            <a:pPr algn="ctr"/>
            <a:r>
              <a:rPr lang="en-US" dirty="0" smtClean="0"/>
              <a:t>Swine(3.5:1</a:t>
            </a:r>
            <a:r>
              <a:rPr lang="en-US" dirty="0"/>
              <a:t>)</a:t>
            </a:r>
          </a:p>
          <a:p>
            <a:pPr algn="ctr"/>
            <a:r>
              <a:rPr lang="en-US" dirty="0" smtClean="0"/>
              <a:t>Sheep(4.0-6.0:1</a:t>
            </a:r>
            <a:r>
              <a:rPr lang="en-US" dirty="0"/>
              <a:t>)</a:t>
            </a:r>
          </a:p>
          <a:p>
            <a:pPr algn="ctr"/>
            <a:r>
              <a:rPr lang="en-US" dirty="0" smtClean="0"/>
              <a:t>Poultry(2.0:1</a:t>
            </a:r>
            <a:r>
              <a:rPr lang="en-US" dirty="0"/>
              <a:t>)</a:t>
            </a:r>
          </a:p>
          <a:p>
            <a:pPr algn="ctr"/>
            <a:r>
              <a:rPr lang="en-US" dirty="0"/>
              <a:t>Fish (</a:t>
            </a:r>
            <a:r>
              <a:rPr lang="en-US" dirty="0" smtClean="0"/>
              <a:t>1.1:1)</a:t>
            </a:r>
          </a:p>
          <a:p>
            <a:pPr lvl="1"/>
            <a:r>
              <a:rPr lang="en-US" dirty="0" smtClean="0"/>
              <a:t>For every 1.1 pounds fed to a fish they will gain 1 pound</a:t>
            </a:r>
            <a:endParaRPr lang="en-US" dirty="0"/>
          </a:p>
          <a:p>
            <a:pPr lvl="1"/>
            <a:r>
              <a:rPr lang="en-US" dirty="0"/>
              <a:t>Why </a:t>
            </a:r>
            <a:r>
              <a:rPr lang="en-US" dirty="0" smtClean="0"/>
              <a:t>are fish so </a:t>
            </a:r>
            <a:r>
              <a:rPr lang="en-US" dirty="0"/>
              <a:t>efficient?</a:t>
            </a:r>
          </a:p>
          <a:p>
            <a:pPr lvl="2"/>
            <a:r>
              <a:rPr lang="en-US" dirty="0" smtClean="0"/>
              <a:t>Expend </a:t>
            </a:r>
            <a:r>
              <a:rPr lang="en-US" dirty="0"/>
              <a:t>less energy on maintaining bodily processes than </a:t>
            </a:r>
            <a:r>
              <a:rPr lang="en-US" dirty="0" smtClean="0"/>
              <a:t>mammals i.e., temperature, gravity, excretion</a:t>
            </a:r>
            <a:endParaRPr lang="en-US" dirty="0"/>
          </a:p>
        </p:txBody>
      </p:sp>
      <p:sp>
        <p:nvSpPr>
          <p:cNvPr id="4" name="TextBox 3"/>
          <p:cNvSpPr txBox="1"/>
          <p:nvPr/>
        </p:nvSpPr>
        <p:spPr>
          <a:xfrm>
            <a:off x="3886200" y="2057399"/>
            <a:ext cx="1524000" cy="769441"/>
          </a:xfrm>
          <a:prstGeom prst="rect">
            <a:avLst/>
          </a:prstGeom>
          <a:noFill/>
        </p:spPr>
        <p:txBody>
          <a:bodyPr wrap="square" rtlCol="0">
            <a:spAutoFit/>
          </a:bodyPr>
          <a:lstStyle/>
          <a:p>
            <a:r>
              <a:rPr lang="en-US" sz="4400" b="1" dirty="0" smtClean="0"/>
              <a:t>FISH!</a:t>
            </a:r>
            <a:endParaRPr lang="en-US" sz="2800" b="1" dirty="0"/>
          </a:p>
        </p:txBody>
      </p:sp>
    </p:spTree>
    <p:extLst>
      <p:ext uri="{BB962C8B-B14F-4D97-AF65-F5344CB8AC3E}">
        <p14:creationId xmlns:p14="http://schemas.microsoft.com/office/powerpoint/2010/main" val="2596700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1000"/>
                                        <p:tgtEl>
                                          <p:spTgt spid="3">
                                            <p:txEl>
                                              <p:pRg st="10" end="10"/>
                                            </p:txEl>
                                          </p:spTgt>
                                        </p:tgtEl>
                                      </p:cBhvr>
                                    </p:animEffect>
                                    <p:anim calcmode="lin" valueType="num">
                                      <p:cBhvr>
                                        <p:cTn id="7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8198" name="Picture 6" descr="http://schweingehabt.files.wordpress.com/2013/04/4e1b90cb-0e5b-3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3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Feed Conversion Ratio Example</a:t>
            </a:r>
            <a:endParaRPr lang="en-US" dirty="0"/>
          </a:p>
        </p:txBody>
      </p:sp>
      <p:sp>
        <p:nvSpPr>
          <p:cNvPr id="3" name="Content Placeholder 2"/>
          <p:cNvSpPr>
            <a:spLocks noGrp="1"/>
          </p:cNvSpPr>
          <p:nvPr>
            <p:ph idx="1"/>
          </p:nvPr>
        </p:nvSpPr>
        <p:spPr>
          <a:solidFill>
            <a:schemeClr val="bg1">
              <a:alpha val="85000"/>
            </a:schemeClr>
          </a:solidFill>
        </p:spPr>
        <p:txBody>
          <a:bodyPr>
            <a:normAutofit fontScale="92500" lnSpcReduction="20000"/>
          </a:bodyPr>
          <a:lstStyle/>
          <a:p>
            <a:r>
              <a:rPr lang="en-US" dirty="0" smtClean="0"/>
              <a:t>A pig is fed 35 pounds of feed and gained 11 pounds. What is the feed conversion ratio of this pig?</a:t>
            </a:r>
          </a:p>
          <a:p>
            <a:endParaRPr lang="en-US" dirty="0"/>
          </a:p>
          <a:p>
            <a:pPr algn="ctr"/>
            <a:endParaRPr lang="en-US" dirty="0" smtClean="0"/>
          </a:p>
          <a:p>
            <a:pPr marL="514350" indent="-514350" algn="ctr">
              <a:buFont typeface="+mj-lt"/>
              <a:buAutoNum type="arabicPeriod"/>
            </a:pPr>
            <a:r>
              <a:rPr lang="en-US" dirty="0" smtClean="0"/>
              <a:t>Feed Intake = 35lbs</a:t>
            </a:r>
          </a:p>
          <a:p>
            <a:pPr marL="514350" indent="-514350" algn="ctr">
              <a:buFont typeface="+mj-lt"/>
              <a:buAutoNum type="arabicPeriod"/>
            </a:pPr>
            <a:r>
              <a:rPr lang="en-US" dirty="0" smtClean="0"/>
              <a:t>Weight Gained = 11 </a:t>
            </a:r>
            <a:r>
              <a:rPr lang="en-US" dirty="0" err="1" smtClean="0"/>
              <a:t>lbs</a:t>
            </a:r>
            <a:endParaRPr lang="en-US" dirty="0" smtClean="0"/>
          </a:p>
          <a:p>
            <a:pPr marL="514350" indent="-514350" algn="ctr">
              <a:buFont typeface="+mj-lt"/>
              <a:buAutoNum type="arabicPeriod"/>
            </a:pPr>
            <a:r>
              <a:rPr lang="en-US" dirty="0" smtClean="0"/>
              <a:t>35lbs ÷ 11 </a:t>
            </a:r>
            <a:r>
              <a:rPr lang="en-US" dirty="0" err="1" smtClean="0"/>
              <a:t>lbs</a:t>
            </a:r>
            <a:r>
              <a:rPr lang="en-US" dirty="0" smtClean="0"/>
              <a:t> = 3.2 </a:t>
            </a:r>
            <a:r>
              <a:rPr lang="en-US" dirty="0" err="1" smtClean="0"/>
              <a:t>lbs</a:t>
            </a:r>
            <a:endParaRPr lang="en-US" dirty="0" smtClean="0"/>
          </a:p>
          <a:p>
            <a:pPr marL="514350" indent="-514350" algn="ctr">
              <a:buFont typeface="+mj-lt"/>
              <a:buAutoNum type="arabicPeriod"/>
            </a:pPr>
            <a:r>
              <a:rPr lang="en-US" b="1" dirty="0" smtClean="0">
                <a:solidFill>
                  <a:srgbClr val="FF0000"/>
                </a:solidFill>
              </a:rPr>
              <a:t>ANSWER: FCR = 3.2:1 </a:t>
            </a:r>
            <a:r>
              <a:rPr lang="en-US" b="1" dirty="0" smtClean="0"/>
              <a:t>(The pig gained 3.2 pounds per 1 pound of feed) </a:t>
            </a:r>
          </a:p>
          <a:p>
            <a:endParaRPr lang="en-US" dirty="0"/>
          </a:p>
        </p:txBody>
      </p:sp>
      <p:sp>
        <p:nvSpPr>
          <p:cNvPr id="4" name="Rectangle 3"/>
          <p:cNvSpPr/>
          <p:nvPr/>
        </p:nvSpPr>
        <p:spPr>
          <a:xfrm>
            <a:off x="4114800" y="2966421"/>
            <a:ext cx="457200"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lgn="ctr">
              <a:buNone/>
            </a:pPr>
            <a:r>
              <a:rPr lang="en-US" sz="4400" b="1" dirty="0" smtClean="0"/>
              <a:t>=</a:t>
            </a:r>
            <a:endParaRPr lang="en-US" sz="4400" b="1" dirty="0"/>
          </a:p>
        </p:txBody>
      </p:sp>
      <p:sp>
        <p:nvSpPr>
          <p:cNvPr id="5" name="Content Placeholder 2"/>
          <p:cNvSpPr txBox="1">
            <a:spLocks/>
          </p:cNvSpPr>
          <p:nvPr/>
        </p:nvSpPr>
        <p:spPr>
          <a:xfrm>
            <a:off x="4343400" y="3003225"/>
            <a:ext cx="3515592" cy="715336"/>
          </a:xfrm>
          <a:prstGeom prst="rect">
            <a:avLst/>
          </a:prstGeom>
        </p:spPr>
        <p:txBody>
          <a:bodyPr vert="horz">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728" indent="0" algn="ctr">
              <a:buFont typeface="Wingdings 3"/>
              <a:buNone/>
            </a:pPr>
            <a:r>
              <a:rPr lang="en-US" sz="3600" b="1" u="sng" dirty="0" smtClean="0"/>
              <a:t>Feed Intake (</a:t>
            </a:r>
            <a:r>
              <a:rPr lang="en-US" sz="3600" b="1" u="sng" dirty="0" err="1" smtClean="0"/>
              <a:t>lbs</a:t>
            </a:r>
            <a:r>
              <a:rPr lang="en-US" sz="3600" b="1" u="sng" dirty="0" smtClean="0"/>
              <a:t>) </a:t>
            </a:r>
            <a:endParaRPr lang="en-US" sz="3200" b="1" dirty="0" smtClean="0"/>
          </a:p>
          <a:p>
            <a:pPr marL="109728" indent="0" algn="ctr">
              <a:buFont typeface="Wingdings 3"/>
              <a:buNone/>
            </a:pPr>
            <a:r>
              <a:rPr lang="en-US" sz="3600" b="1" dirty="0" smtClean="0"/>
              <a:t>Gained Weight (</a:t>
            </a:r>
            <a:r>
              <a:rPr lang="en-US" sz="3600" b="1" dirty="0" err="1" smtClean="0"/>
              <a:t>lbs</a:t>
            </a:r>
            <a:r>
              <a:rPr lang="en-US" sz="3600" b="1" dirty="0" smtClean="0"/>
              <a:t>)</a:t>
            </a:r>
          </a:p>
          <a:p>
            <a:pPr marL="109728" indent="0" algn="ctr">
              <a:buFont typeface="Wingdings 3"/>
              <a:buNone/>
            </a:pPr>
            <a:endParaRPr lang="en-US" dirty="0"/>
          </a:p>
        </p:txBody>
      </p:sp>
      <p:sp>
        <p:nvSpPr>
          <p:cNvPr id="6" name="TextBox 5"/>
          <p:cNvSpPr txBox="1"/>
          <p:nvPr/>
        </p:nvSpPr>
        <p:spPr>
          <a:xfrm>
            <a:off x="1600200" y="2966421"/>
            <a:ext cx="2386445" cy="830997"/>
          </a:xfrm>
          <a:prstGeom prst="rect">
            <a:avLst/>
          </a:prstGeom>
          <a:noFill/>
        </p:spPr>
        <p:txBody>
          <a:bodyPr wrap="square" rtlCol="0">
            <a:spAutoFit/>
          </a:bodyPr>
          <a:lstStyle/>
          <a:p>
            <a:pPr algn="ctr"/>
            <a:r>
              <a:rPr lang="en-US" sz="2400" b="1" dirty="0" smtClean="0"/>
              <a:t>Feed Conversion Ratio</a:t>
            </a:r>
            <a:endParaRPr lang="en-US" sz="2400" b="1" dirty="0"/>
          </a:p>
        </p:txBody>
      </p:sp>
    </p:spTree>
    <p:extLst>
      <p:ext uri="{BB962C8B-B14F-4D97-AF65-F5344CB8AC3E}">
        <p14:creationId xmlns:p14="http://schemas.microsoft.com/office/powerpoint/2010/main" val="283687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9218" name="Picture 2" descr="http://kimberleyjanepryor.files.wordpress.com/2012/03/dreamstime_s_22230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 y="1"/>
            <a:ext cx="9157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Saving Feed!</a:t>
            </a:r>
            <a:endParaRPr lang="en-US" dirty="0"/>
          </a:p>
        </p:txBody>
      </p:sp>
      <p:sp>
        <p:nvSpPr>
          <p:cNvPr id="3" name="Content Placeholder 2"/>
          <p:cNvSpPr>
            <a:spLocks noGrp="1"/>
          </p:cNvSpPr>
          <p:nvPr>
            <p:ph idx="1"/>
          </p:nvPr>
        </p:nvSpPr>
        <p:spPr>
          <a:solidFill>
            <a:schemeClr val="bg1">
              <a:alpha val="85000"/>
            </a:schemeClr>
          </a:solidFill>
        </p:spPr>
        <p:txBody>
          <a:bodyPr>
            <a:normAutofit fontScale="85000" lnSpcReduction="20000"/>
          </a:bodyPr>
          <a:lstStyle/>
          <a:p>
            <a:r>
              <a:rPr lang="en-US" b="1" dirty="0"/>
              <a:t>How is feed wasted:</a:t>
            </a:r>
          </a:p>
          <a:p>
            <a:pPr lvl="1"/>
            <a:r>
              <a:rPr lang="en-US" dirty="0"/>
              <a:t>Urine</a:t>
            </a:r>
          </a:p>
          <a:p>
            <a:pPr lvl="1"/>
            <a:r>
              <a:rPr lang="en-US" dirty="0"/>
              <a:t>Feces</a:t>
            </a:r>
          </a:p>
          <a:p>
            <a:pPr lvl="1"/>
            <a:r>
              <a:rPr lang="en-US" dirty="0"/>
              <a:t>Fermentation gases</a:t>
            </a:r>
          </a:p>
          <a:p>
            <a:pPr lvl="1"/>
            <a:r>
              <a:rPr lang="en-US" dirty="0"/>
              <a:t>Use of energy that causes </a:t>
            </a:r>
            <a:r>
              <a:rPr lang="en-US" dirty="0" smtClean="0"/>
              <a:t>growth</a:t>
            </a:r>
          </a:p>
          <a:p>
            <a:r>
              <a:rPr lang="en-US" b="1" dirty="0"/>
              <a:t>Waste can not be 100% avoided but we can minimize it by:</a:t>
            </a:r>
          </a:p>
          <a:p>
            <a:pPr lvl="1"/>
            <a:r>
              <a:rPr lang="en-US" dirty="0"/>
              <a:t>Feed highly digestible feeds</a:t>
            </a:r>
          </a:p>
          <a:p>
            <a:pPr lvl="1"/>
            <a:r>
              <a:rPr lang="en-US" dirty="0"/>
              <a:t>Feeding supplements that increase production</a:t>
            </a:r>
          </a:p>
          <a:p>
            <a:pPr lvl="1"/>
            <a:r>
              <a:rPr lang="en-US" dirty="0"/>
              <a:t>Improve health and environment </a:t>
            </a:r>
            <a:r>
              <a:rPr lang="en-US" dirty="0" smtClean="0"/>
              <a:t>conditions</a:t>
            </a:r>
          </a:p>
          <a:p>
            <a:r>
              <a:rPr lang="en-US" b="1" dirty="0" smtClean="0"/>
              <a:t>Formulate livestock rations to include low cost feeds or grains</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1960601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Formulate Rations</a:t>
            </a:r>
            <a:endParaRPr lang="en-US" dirty="0"/>
          </a:p>
        </p:txBody>
      </p:sp>
      <p:sp>
        <p:nvSpPr>
          <p:cNvPr id="3" name="Content Placeholder 2"/>
          <p:cNvSpPr>
            <a:spLocks noGrp="1"/>
          </p:cNvSpPr>
          <p:nvPr>
            <p:ph idx="1"/>
          </p:nvPr>
        </p:nvSpPr>
        <p:spPr>
          <a:xfrm>
            <a:off x="457200" y="1600201"/>
            <a:ext cx="8229600" cy="2514600"/>
          </a:xfrm>
          <a:solidFill>
            <a:schemeClr val="bg1">
              <a:alpha val="85000"/>
            </a:schemeClr>
          </a:solidFill>
        </p:spPr>
        <p:txBody>
          <a:bodyPr>
            <a:normAutofit fontScale="62500" lnSpcReduction="20000"/>
          </a:bodyPr>
          <a:lstStyle/>
          <a:p>
            <a:r>
              <a:rPr lang="en-US" sz="3000" dirty="0"/>
              <a:t>Modified algebraic method – works for two unknowns and one nutrient</a:t>
            </a:r>
          </a:p>
          <a:p>
            <a:pPr lvl="1"/>
            <a:r>
              <a:rPr lang="en-US" dirty="0"/>
              <a:t>Step 1: list </a:t>
            </a:r>
            <a:r>
              <a:rPr lang="en-US" dirty="0">
                <a:solidFill>
                  <a:srgbClr val="FF0000"/>
                </a:solidFill>
              </a:rPr>
              <a:t>ingredients</a:t>
            </a:r>
            <a:r>
              <a:rPr lang="en-US" dirty="0"/>
              <a:t> on line 1 and the </a:t>
            </a:r>
            <a:r>
              <a:rPr lang="en-US" dirty="0">
                <a:solidFill>
                  <a:srgbClr val="FF0000"/>
                </a:solidFill>
              </a:rPr>
              <a:t>% nutrient </a:t>
            </a:r>
            <a:r>
              <a:rPr lang="en-US" dirty="0"/>
              <a:t>on line 2</a:t>
            </a:r>
          </a:p>
          <a:p>
            <a:pPr lvl="1"/>
            <a:r>
              <a:rPr lang="en-US" dirty="0"/>
              <a:t>Step 2: list </a:t>
            </a:r>
            <a:r>
              <a:rPr lang="en-US" dirty="0">
                <a:solidFill>
                  <a:schemeClr val="tx2">
                    <a:lumMod val="60000"/>
                    <a:lumOff val="40000"/>
                  </a:schemeClr>
                </a:solidFill>
              </a:rPr>
              <a:t>amounts</a:t>
            </a:r>
            <a:r>
              <a:rPr lang="en-US" dirty="0"/>
              <a:t> of each ingredient on line 3</a:t>
            </a:r>
          </a:p>
          <a:p>
            <a:pPr lvl="2"/>
            <a:r>
              <a:rPr lang="en-US" sz="2600" dirty="0"/>
              <a:t>Amounts must add up to the amount of diet given in the  </a:t>
            </a:r>
            <a:r>
              <a:rPr lang="en-US" sz="2600" dirty="0" smtClean="0"/>
              <a:t>problem (100lbs)</a:t>
            </a:r>
            <a:endParaRPr lang="en-US" sz="2600" dirty="0"/>
          </a:p>
          <a:p>
            <a:pPr lvl="1"/>
            <a:r>
              <a:rPr lang="en-US" dirty="0"/>
              <a:t>Step 3: set up the equation (multiple line 2 by line 3)</a:t>
            </a:r>
          </a:p>
          <a:p>
            <a:pPr lvl="1"/>
            <a:r>
              <a:rPr lang="en-US" dirty="0"/>
              <a:t>Step 4: solve the equation for x</a:t>
            </a:r>
          </a:p>
          <a:p>
            <a:pPr lvl="1"/>
            <a:r>
              <a:rPr lang="en-US" dirty="0"/>
              <a:t>Step 5: check your </a:t>
            </a:r>
            <a:r>
              <a:rPr lang="en-US" dirty="0" smtClean="0">
                <a:solidFill>
                  <a:schemeClr val="accent3">
                    <a:lumMod val="75000"/>
                  </a:schemeClr>
                </a:solidFill>
              </a:rPr>
              <a:t>answer</a:t>
            </a:r>
          </a:p>
          <a:p>
            <a:pPr lvl="1"/>
            <a:r>
              <a:rPr lang="en-US" dirty="0" smtClean="0"/>
              <a:t>Example: Formulate </a:t>
            </a:r>
            <a:r>
              <a:rPr lang="en-US" dirty="0">
                <a:solidFill>
                  <a:schemeClr val="tx2">
                    <a:lumMod val="60000"/>
                    <a:lumOff val="40000"/>
                  </a:schemeClr>
                </a:solidFill>
              </a:rPr>
              <a:t>100 </a:t>
            </a:r>
            <a:r>
              <a:rPr lang="en-US" dirty="0" err="1">
                <a:solidFill>
                  <a:schemeClr val="tx2">
                    <a:lumMod val="60000"/>
                    <a:lumOff val="40000"/>
                  </a:schemeClr>
                </a:solidFill>
              </a:rPr>
              <a:t>lb</a:t>
            </a:r>
            <a:r>
              <a:rPr lang="en-US" dirty="0">
                <a:solidFill>
                  <a:schemeClr val="tx2">
                    <a:lumMod val="60000"/>
                    <a:lumOff val="40000"/>
                  </a:schemeClr>
                </a:solidFill>
              </a:rPr>
              <a:t> </a:t>
            </a:r>
            <a:r>
              <a:rPr lang="en-US" dirty="0"/>
              <a:t>of a cattle ration containing </a:t>
            </a:r>
            <a:r>
              <a:rPr lang="en-US" dirty="0">
                <a:solidFill>
                  <a:srgbClr val="FF0000"/>
                </a:solidFill>
              </a:rPr>
              <a:t>16% CP </a:t>
            </a:r>
            <a:r>
              <a:rPr lang="en-US" dirty="0"/>
              <a:t>(crude protein) using </a:t>
            </a:r>
            <a:r>
              <a:rPr lang="en-US" dirty="0">
                <a:solidFill>
                  <a:schemeClr val="accent3">
                    <a:lumMod val="75000"/>
                  </a:schemeClr>
                </a:solidFill>
              </a:rPr>
              <a:t>corn </a:t>
            </a:r>
            <a:r>
              <a:rPr lang="en-US" dirty="0"/>
              <a:t>(</a:t>
            </a:r>
            <a:r>
              <a:rPr lang="en-US" dirty="0">
                <a:solidFill>
                  <a:srgbClr val="FF0000"/>
                </a:solidFill>
              </a:rPr>
              <a:t>8.9% CP</a:t>
            </a:r>
            <a:r>
              <a:rPr lang="en-US" dirty="0"/>
              <a:t>) and a commercial </a:t>
            </a:r>
            <a:r>
              <a:rPr lang="en-US" dirty="0">
                <a:solidFill>
                  <a:schemeClr val="accent3">
                    <a:lumMod val="75000"/>
                  </a:schemeClr>
                </a:solidFill>
              </a:rPr>
              <a:t>supplement</a:t>
            </a:r>
            <a:r>
              <a:rPr lang="en-US" dirty="0"/>
              <a:t> (</a:t>
            </a:r>
            <a:r>
              <a:rPr lang="en-US" dirty="0">
                <a:solidFill>
                  <a:srgbClr val="FF0000"/>
                </a:solidFill>
              </a:rPr>
              <a:t>36% CP</a:t>
            </a:r>
            <a:r>
              <a:rPr lang="en-US" dirty="0"/>
              <a:t>).</a:t>
            </a:r>
          </a:p>
          <a:p>
            <a:pPr lvl="1"/>
            <a:endParaRPr lang="en-US" dirty="0"/>
          </a:p>
          <a:p>
            <a:endParaRPr lang="en-US" dirty="0"/>
          </a:p>
        </p:txBody>
      </p:sp>
      <p:sp>
        <p:nvSpPr>
          <p:cNvPr id="4" name="TextBox 3"/>
          <p:cNvSpPr txBox="1"/>
          <p:nvPr/>
        </p:nvSpPr>
        <p:spPr>
          <a:xfrm>
            <a:off x="457200" y="4038600"/>
            <a:ext cx="8229600" cy="2616101"/>
          </a:xfrm>
          <a:prstGeom prst="rect">
            <a:avLst/>
          </a:prstGeom>
          <a:solidFill>
            <a:schemeClr val="bg1">
              <a:alpha val="85000"/>
            </a:schemeClr>
          </a:solidFill>
        </p:spPr>
        <p:txBody>
          <a:bodyPr wrap="square" rtlCol="0">
            <a:spAutoFit/>
          </a:bodyPr>
          <a:lstStyle/>
          <a:p>
            <a:pPr marL="640080" lvl="1" fontAlgn="auto">
              <a:spcAft>
                <a:spcPts val="0"/>
              </a:spcAft>
              <a:defRPr/>
            </a:pPr>
            <a:r>
              <a:rPr lang="en-US" sz="2000" dirty="0"/>
              <a:t>(1) </a:t>
            </a:r>
            <a:r>
              <a:rPr lang="en-US" sz="2000" u="sng" dirty="0">
                <a:solidFill>
                  <a:srgbClr val="FF0000"/>
                </a:solidFill>
              </a:rPr>
              <a:t>ingredient</a:t>
            </a:r>
            <a:r>
              <a:rPr lang="en-US" sz="2000" u="sng" dirty="0"/>
              <a:t>          </a:t>
            </a:r>
            <a:r>
              <a:rPr lang="en-US" sz="2000" u="sng" dirty="0">
                <a:solidFill>
                  <a:srgbClr val="FF0000"/>
                </a:solidFill>
              </a:rPr>
              <a:t>corn</a:t>
            </a:r>
            <a:r>
              <a:rPr lang="en-US" sz="2000" u="sng" dirty="0"/>
              <a:t>          </a:t>
            </a:r>
            <a:r>
              <a:rPr lang="en-US" sz="2000" u="sng" dirty="0">
                <a:solidFill>
                  <a:srgbClr val="FF0000"/>
                </a:solidFill>
              </a:rPr>
              <a:t>supplement</a:t>
            </a:r>
            <a:r>
              <a:rPr lang="en-US" sz="2000" u="sng" dirty="0"/>
              <a:t>            </a:t>
            </a:r>
            <a:r>
              <a:rPr lang="en-US" sz="2000" u="sng" dirty="0">
                <a:solidFill>
                  <a:srgbClr val="FF0000"/>
                </a:solidFill>
              </a:rPr>
              <a:t>diet</a:t>
            </a:r>
          </a:p>
          <a:p>
            <a:pPr marL="411480" lvl="1" indent="0" fontAlgn="auto">
              <a:spcAft>
                <a:spcPts val="0"/>
              </a:spcAft>
              <a:buFontTx/>
              <a:buNone/>
              <a:defRPr/>
            </a:pPr>
            <a:r>
              <a:rPr lang="en-US" sz="2000" dirty="0"/>
              <a:t>   (2) </a:t>
            </a:r>
            <a:r>
              <a:rPr lang="en-US" sz="2000" dirty="0">
                <a:solidFill>
                  <a:srgbClr val="FF0000"/>
                </a:solidFill>
              </a:rPr>
              <a:t>% CP</a:t>
            </a:r>
            <a:r>
              <a:rPr lang="en-US" sz="2000" dirty="0"/>
              <a:t>		</a:t>
            </a:r>
            <a:r>
              <a:rPr lang="en-US" sz="2000" dirty="0">
                <a:solidFill>
                  <a:srgbClr val="FF0000"/>
                </a:solidFill>
              </a:rPr>
              <a:t>8.9</a:t>
            </a:r>
            <a:r>
              <a:rPr lang="en-US" sz="2000" dirty="0"/>
              <a:t>	        </a:t>
            </a:r>
            <a:r>
              <a:rPr lang="en-US" sz="2000" dirty="0">
                <a:solidFill>
                  <a:srgbClr val="FF0000"/>
                </a:solidFill>
              </a:rPr>
              <a:t>36.0</a:t>
            </a:r>
            <a:r>
              <a:rPr lang="en-US" sz="2000" dirty="0"/>
              <a:t>		    </a:t>
            </a:r>
            <a:r>
              <a:rPr lang="en-US" sz="2000" dirty="0">
                <a:solidFill>
                  <a:srgbClr val="FF0000"/>
                </a:solidFill>
              </a:rPr>
              <a:t>16.0</a:t>
            </a:r>
          </a:p>
          <a:p>
            <a:pPr marL="411480" lvl="1" indent="0" fontAlgn="auto">
              <a:spcAft>
                <a:spcPts val="0"/>
              </a:spcAft>
              <a:buFontTx/>
              <a:buNone/>
              <a:defRPr/>
            </a:pPr>
            <a:r>
              <a:rPr lang="en-US" sz="2000" dirty="0"/>
              <a:t>   (3) </a:t>
            </a:r>
            <a:r>
              <a:rPr lang="en-US" sz="2000" dirty="0">
                <a:solidFill>
                  <a:schemeClr val="tx2">
                    <a:lumMod val="60000"/>
                    <a:lumOff val="40000"/>
                  </a:schemeClr>
                </a:solidFill>
              </a:rPr>
              <a:t>Amount (</a:t>
            </a:r>
            <a:r>
              <a:rPr lang="en-US" sz="2000" dirty="0" err="1">
                <a:solidFill>
                  <a:schemeClr val="tx2">
                    <a:lumMod val="60000"/>
                    <a:lumOff val="40000"/>
                  </a:schemeClr>
                </a:solidFill>
              </a:rPr>
              <a:t>lb</a:t>
            </a:r>
            <a:r>
              <a:rPr lang="en-US" sz="2000" dirty="0">
                <a:solidFill>
                  <a:schemeClr val="tx2">
                    <a:lumMod val="60000"/>
                    <a:lumOff val="40000"/>
                  </a:schemeClr>
                </a:solidFill>
              </a:rPr>
              <a:t>)</a:t>
            </a:r>
            <a:r>
              <a:rPr lang="en-US" sz="2000" dirty="0"/>
              <a:t>	x	      (</a:t>
            </a:r>
            <a:r>
              <a:rPr lang="en-US" sz="2000" dirty="0">
                <a:solidFill>
                  <a:schemeClr val="tx2">
                    <a:lumMod val="60000"/>
                    <a:lumOff val="40000"/>
                  </a:schemeClr>
                </a:solidFill>
              </a:rPr>
              <a:t>100</a:t>
            </a:r>
            <a:r>
              <a:rPr lang="en-US" sz="2000" dirty="0"/>
              <a:t> – x) 	  </a:t>
            </a:r>
            <a:r>
              <a:rPr lang="en-US" sz="2000" dirty="0" smtClean="0"/>
              <a:t>  </a:t>
            </a:r>
            <a:r>
              <a:rPr lang="en-US" sz="2000" dirty="0" smtClean="0">
                <a:solidFill>
                  <a:schemeClr val="tx2">
                    <a:lumMod val="60000"/>
                    <a:lumOff val="40000"/>
                  </a:schemeClr>
                </a:solidFill>
              </a:rPr>
              <a:t>100.0</a:t>
            </a:r>
            <a:r>
              <a:rPr lang="en-US" sz="2000" dirty="0"/>
              <a:t>	</a:t>
            </a:r>
          </a:p>
          <a:p>
            <a:pPr marL="411480" lvl="1">
              <a:defRPr/>
            </a:pPr>
            <a:r>
              <a:rPr lang="en-US" sz="2000" dirty="0"/>
              <a:t>   (4) equation: 	</a:t>
            </a:r>
            <a:r>
              <a:rPr lang="en-US" sz="2000" dirty="0" smtClean="0"/>
              <a:t>8.9x    </a:t>
            </a:r>
            <a:r>
              <a:rPr lang="en-US" sz="2000" dirty="0"/>
              <a:t>+    3600 – 36x   =    </a:t>
            </a:r>
            <a:r>
              <a:rPr lang="en-US" sz="2000" dirty="0" smtClean="0"/>
              <a:t>      1600</a:t>
            </a:r>
          </a:p>
          <a:p>
            <a:pPr marL="411480" lvl="1">
              <a:defRPr/>
            </a:pPr>
            <a:endParaRPr lang="en-US" sz="2000" dirty="0"/>
          </a:p>
          <a:p>
            <a:pPr marL="411480" lvl="1">
              <a:defRPr/>
            </a:pPr>
            <a:r>
              <a:rPr lang="en-US" sz="2000" dirty="0" smtClean="0"/>
              <a:t>       </a:t>
            </a:r>
            <a:r>
              <a:rPr lang="en-US" sz="2000" dirty="0" smtClean="0">
                <a:solidFill>
                  <a:schemeClr val="accent3">
                    <a:lumMod val="75000"/>
                  </a:schemeClr>
                </a:solidFill>
              </a:rPr>
              <a:t>ANSWER</a:t>
            </a:r>
            <a:r>
              <a:rPr lang="en-US" sz="2000" dirty="0" smtClean="0"/>
              <a:t>: x </a:t>
            </a:r>
            <a:r>
              <a:rPr lang="en-US" sz="2000" dirty="0"/>
              <a:t>= </a:t>
            </a:r>
            <a:r>
              <a:rPr lang="en-US" sz="2000" dirty="0">
                <a:solidFill>
                  <a:schemeClr val="accent3">
                    <a:lumMod val="75000"/>
                  </a:schemeClr>
                </a:solidFill>
              </a:rPr>
              <a:t>73.8 </a:t>
            </a:r>
            <a:r>
              <a:rPr lang="en-US" sz="2000" dirty="0" err="1">
                <a:solidFill>
                  <a:schemeClr val="accent3">
                    <a:lumMod val="75000"/>
                  </a:schemeClr>
                </a:solidFill>
              </a:rPr>
              <a:t>lb</a:t>
            </a:r>
            <a:r>
              <a:rPr lang="en-US" sz="2000" dirty="0">
                <a:solidFill>
                  <a:schemeClr val="accent3">
                    <a:lumMod val="75000"/>
                  </a:schemeClr>
                </a:solidFill>
              </a:rPr>
              <a:t> corn</a:t>
            </a:r>
            <a:r>
              <a:rPr lang="en-US" sz="2000" dirty="0"/>
              <a:t>, 100 – x = </a:t>
            </a:r>
            <a:r>
              <a:rPr lang="en-US" sz="2000" dirty="0">
                <a:solidFill>
                  <a:schemeClr val="accent3">
                    <a:lumMod val="75000"/>
                  </a:schemeClr>
                </a:solidFill>
              </a:rPr>
              <a:t>26.2 </a:t>
            </a:r>
            <a:r>
              <a:rPr lang="en-US" sz="2000" dirty="0" err="1">
                <a:solidFill>
                  <a:schemeClr val="accent3">
                    <a:lumMod val="75000"/>
                  </a:schemeClr>
                </a:solidFill>
              </a:rPr>
              <a:t>lb</a:t>
            </a:r>
            <a:r>
              <a:rPr lang="en-US" sz="2000" dirty="0">
                <a:solidFill>
                  <a:schemeClr val="accent3">
                    <a:lumMod val="75000"/>
                  </a:schemeClr>
                </a:solidFill>
              </a:rPr>
              <a:t> </a:t>
            </a:r>
            <a:r>
              <a:rPr lang="en-US" sz="2000" dirty="0" smtClean="0">
                <a:solidFill>
                  <a:schemeClr val="accent3">
                    <a:lumMod val="75000"/>
                  </a:schemeClr>
                </a:solidFill>
              </a:rPr>
              <a:t>supplement</a:t>
            </a:r>
          </a:p>
          <a:p>
            <a:pPr marL="411480" lvl="1">
              <a:defRPr/>
            </a:pPr>
            <a:r>
              <a:rPr lang="en-US" sz="2000" dirty="0" smtClean="0"/>
              <a:t>                                                                                     (73.8 + 26.2 = </a:t>
            </a:r>
            <a:r>
              <a:rPr lang="en-US" sz="2000" dirty="0" smtClean="0">
                <a:solidFill>
                  <a:schemeClr val="tx2">
                    <a:lumMod val="60000"/>
                    <a:lumOff val="40000"/>
                  </a:schemeClr>
                </a:solidFill>
              </a:rPr>
              <a:t>100lbs</a:t>
            </a:r>
            <a:r>
              <a:rPr lang="en-US" sz="2000" dirty="0" smtClean="0"/>
              <a:t>)</a:t>
            </a:r>
            <a:endParaRPr lang="en-US" sz="2000" dirty="0"/>
          </a:p>
          <a:p>
            <a:pPr marL="411480" lvl="1" indent="0" fontAlgn="auto">
              <a:spcAft>
                <a:spcPts val="0"/>
              </a:spcAft>
              <a:buFontTx/>
              <a:buNone/>
              <a:defRPr/>
            </a:pPr>
            <a:endParaRPr lang="en-US" sz="2400" dirty="0"/>
          </a:p>
        </p:txBody>
      </p:sp>
      <p:cxnSp>
        <p:nvCxnSpPr>
          <p:cNvPr id="7" name="Straight Connector 6"/>
          <p:cNvCxnSpPr/>
          <p:nvPr/>
        </p:nvCxnSpPr>
        <p:spPr>
          <a:xfrm>
            <a:off x="457200" y="3505200"/>
            <a:ext cx="82296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48000" y="6172200"/>
            <a:ext cx="2590800" cy="369332"/>
          </a:xfrm>
          <a:prstGeom prst="rect">
            <a:avLst/>
          </a:prstGeom>
          <a:noFill/>
        </p:spPr>
        <p:txBody>
          <a:bodyPr wrap="square" rtlCol="0">
            <a:spAutoFit/>
          </a:bodyPr>
          <a:lstStyle/>
          <a:p>
            <a:r>
              <a:rPr lang="en-US" dirty="0" smtClean="0"/>
              <a:t>(100 </a:t>
            </a:r>
            <a:r>
              <a:rPr lang="en-US" dirty="0" err="1" smtClean="0"/>
              <a:t>lbs</a:t>
            </a:r>
            <a:r>
              <a:rPr lang="en-US" dirty="0" smtClean="0"/>
              <a:t> of Feed/Ration)</a:t>
            </a:r>
            <a:endParaRPr lang="en-US" dirty="0"/>
          </a:p>
        </p:txBody>
      </p:sp>
      <p:cxnSp>
        <p:nvCxnSpPr>
          <p:cNvPr id="8" name="Straight Arrow Connector 7"/>
          <p:cNvCxnSpPr/>
          <p:nvPr/>
        </p:nvCxnSpPr>
        <p:spPr>
          <a:xfrm flipV="1">
            <a:off x="4343400" y="58674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Left Brace 9"/>
          <p:cNvSpPr/>
          <p:nvPr/>
        </p:nvSpPr>
        <p:spPr>
          <a:xfrm rot="5400000">
            <a:off x="4193937" y="4914900"/>
            <a:ext cx="256414" cy="2514600"/>
          </a:xfrm>
          <a:prstGeom prst="leftBrace">
            <a:avLst>
              <a:gd name="adj1" fmla="val 8333"/>
              <a:gd name="adj2" fmla="val 4945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9680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500"/>
                                        <p:tgtEl>
                                          <p:spTgt spid="4">
                                            <p:txEl>
                                              <p:pRg st="5" end="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Example of Formulating Rations</a:t>
            </a:r>
            <a:endParaRPr lang="en-US" dirty="0"/>
          </a:p>
        </p:txBody>
      </p:sp>
      <p:sp>
        <p:nvSpPr>
          <p:cNvPr id="3" name="Content Placeholder 2"/>
          <p:cNvSpPr>
            <a:spLocks noGrp="1"/>
          </p:cNvSpPr>
          <p:nvPr>
            <p:ph idx="1"/>
          </p:nvPr>
        </p:nvSpPr>
        <p:spPr>
          <a:solidFill>
            <a:schemeClr val="bg1">
              <a:alpha val="85000"/>
            </a:schemeClr>
          </a:solidFill>
        </p:spPr>
        <p:txBody>
          <a:bodyPr>
            <a:normAutofit fontScale="92500" lnSpcReduction="10000"/>
          </a:bodyPr>
          <a:lstStyle/>
          <a:p>
            <a:pPr>
              <a:spcBef>
                <a:spcPts val="0"/>
              </a:spcBef>
              <a:defRPr/>
            </a:pPr>
            <a:r>
              <a:rPr lang="en-US" sz="3000" dirty="0"/>
              <a:t>Formulate 100 </a:t>
            </a:r>
            <a:r>
              <a:rPr lang="en-US" sz="3000" dirty="0" err="1"/>
              <a:t>lb</a:t>
            </a:r>
            <a:r>
              <a:rPr lang="en-US" sz="3000" dirty="0"/>
              <a:t> of a cattle ration containing </a:t>
            </a:r>
            <a:r>
              <a:rPr lang="en-US" sz="3000" dirty="0" smtClean="0"/>
              <a:t>20% </a:t>
            </a:r>
            <a:r>
              <a:rPr lang="en-US" sz="3000" dirty="0"/>
              <a:t>CP (crude protein) using </a:t>
            </a:r>
            <a:r>
              <a:rPr lang="en-US" sz="3000" dirty="0" smtClean="0"/>
              <a:t>sorghum(10% </a:t>
            </a:r>
            <a:r>
              <a:rPr lang="en-US" sz="3000" dirty="0"/>
              <a:t>CP) and a commercial supplement </a:t>
            </a:r>
            <a:r>
              <a:rPr lang="en-US" sz="3000" dirty="0" smtClean="0"/>
              <a:t>(38% </a:t>
            </a:r>
            <a:r>
              <a:rPr lang="en-US" sz="3000" dirty="0"/>
              <a:t>CP).</a:t>
            </a:r>
          </a:p>
          <a:p>
            <a:pPr marL="640080" lvl="1" fontAlgn="auto">
              <a:spcAft>
                <a:spcPts val="0"/>
              </a:spcAft>
              <a:defRPr/>
            </a:pPr>
            <a:endParaRPr lang="en-US" dirty="0"/>
          </a:p>
          <a:p>
            <a:pPr marL="354330" lvl="1" indent="0" fontAlgn="auto">
              <a:spcAft>
                <a:spcPts val="0"/>
              </a:spcAft>
              <a:buNone/>
              <a:defRPr/>
            </a:pPr>
            <a:r>
              <a:rPr lang="en-US" dirty="0" smtClean="0"/>
              <a:t>    (</a:t>
            </a:r>
            <a:r>
              <a:rPr lang="en-US" dirty="0"/>
              <a:t>1) </a:t>
            </a:r>
            <a:r>
              <a:rPr lang="en-US" u="sng" dirty="0"/>
              <a:t>ingredient          </a:t>
            </a:r>
            <a:r>
              <a:rPr lang="en-US" u="sng" dirty="0" smtClean="0"/>
              <a:t>Sorghum   supplement            </a:t>
            </a:r>
            <a:r>
              <a:rPr lang="en-US" u="sng" dirty="0"/>
              <a:t>diet</a:t>
            </a:r>
          </a:p>
          <a:p>
            <a:pPr marL="411480" lvl="1" indent="0" fontAlgn="auto">
              <a:spcAft>
                <a:spcPts val="0"/>
              </a:spcAft>
              <a:buFontTx/>
              <a:buNone/>
              <a:defRPr/>
            </a:pPr>
            <a:r>
              <a:rPr lang="en-US" dirty="0"/>
              <a:t>   (2) % CP		</a:t>
            </a:r>
            <a:r>
              <a:rPr lang="en-US" dirty="0" smtClean="0"/>
              <a:t>        10</a:t>
            </a:r>
            <a:r>
              <a:rPr lang="en-US" dirty="0"/>
              <a:t>	        </a:t>
            </a:r>
            <a:r>
              <a:rPr lang="en-US" dirty="0" smtClean="0"/>
              <a:t>38.0                 20.0</a:t>
            </a:r>
            <a:endParaRPr lang="en-US" dirty="0"/>
          </a:p>
          <a:p>
            <a:pPr marL="411480" lvl="1" indent="0" fontAlgn="auto">
              <a:spcAft>
                <a:spcPts val="0"/>
              </a:spcAft>
              <a:buFontTx/>
              <a:buNone/>
              <a:defRPr/>
            </a:pPr>
            <a:r>
              <a:rPr lang="en-US" dirty="0"/>
              <a:t>   (3) Amount (</a:t>
            </a:r>
            <a:r>
              <a:rPr lang="en-US" dirty="0" err="1"/>
              <a:t>lb</a:t>
            </a:r>
            <a:r>
              <a:rPr lang="en-US" dirty="0"/>
              <a:t>)	</a:t>
            </a:r>
            <a:r>
              <a:rPr lang="en-US" dirty="0" smtClean="0"/>
              <a:t>         x</a:t>
            </a:r>
            <a:r>
              <a:rPr lang="en-US" dirty="0"/>
              <a:t>	      </a:t>
            </a:r>
            <a:r>
              <a:rPr lang="en-US" dirty="0" smtClean="0"/>
              <a:t>         (</a:t>
            </a:r>
            <a:r>
              <a:rPr lang="en-US" dirty="0"/>
              <a:t>100 – x) 	 </a:t>
            </a:r>
            <a:r>
              <a:rPr lang="en-US" dirty="0" smtClean="0"/>
              <a:t>      100.0</a:t>
            </a:r>
          </a:p>
          <a:p>
            <a:pPr marL="411480" lvl="1" indent="0" fontAlgn="auto">
              <a:spcAft>
                <a:spcPts val="0"/>
              </a:spcAft>
              <a:buFontTx/>
              <a:buNone/>
              <a:defRPr/>
            </a:pPr>
            <a:r>
              <a:rPr lang="en-US" dirty="0"/>
              <a:t> </a:t>
            </a:r>
            <a:r>
              <a:rPr lang="en-US" dirty="0" smtClean="0"/>
              <a:t>  (4</a:t>
            </a:r>
            <a:r>
              <a:rPr lang="en-US" dirty="0"/>
              <a:t>) equation: 	</a:t>
            </a:r>
            <a:r>
              <a:rPr lang="en-US" dirty="0" smtClean="0"/>
              <a:t>       10x    </a:t>
            </a:r>
            <a:r>
              <a:rPr lang="en-US" dirty="0"/>
              <a:t>+    </a:t>
            </a:r>
            <a:r>
              <a:rPr lang="en-US" dirty="0" smtClean="0"/>
              <a:t>3800 </a:t>
            </a:r>
            <a:r>
              <a:rPr lang="en-US" dirty="0"/>
              <a:t>– </a:t>
            </a:r>
            <a:r>
              <a:rPr lang="en-US" dirty="0" smtClean="0"/>
              <a:t>38x   </a:t>
            </a:r>
            <a:r>
              <a:rPr lang="en-US" dirty="0"/>
              <a:t>=    </a:t>
            </a:r>
            <a:r>
              <a:rPr lang="en-US" dirty="0" smtClean="0"/>
              <a:t>     2000</a:t>
            </a:r>
            <a:endParaRPr lang="en-US" dirty="0"/>
          </a:p>
          <a:p>
            <a:pPr marL="411480" lvl="1" indent="0" fontAlgn="auto">
              <a:spcAft>
                <a:spcPts val="0"/>
              </a:spcAft>
              <a:buFontTx/>
              <a:buNone/>
              <a:defRPr/>
            </a:pPr>
            <a:endParaRPr lang="en-US" dirty="0"/>
          </a:p>
          <a:p>
            <a:pPr marL="411480" lvl="1" indent="0" fontAlgn="auto">
              <a:spcAft>
                <a:spcPts val="0"/>
              </a:spcAft>
              <a:buFontTx/>
              <a:buNone/>
              <a:defRPr/>
            </a:pPr>
            <a:r>
              <a:rPr lang="en-US" sz="2600" dirty="0" smtClean="0">
                <a:solidFill>
                  <a:srgbClr val="FF0000"/>
                </a:solidFill>
              </a:rPr>
              <a:t>ANSWER</a:t>
            </a:r>
            <a:r>
              <a:rPr lang="en-US" sz="2600" dirty="0" smtClean="0"/>
              <a:t> x </a:t>
            </a:r>
            <a:r>
              <a:rPr lang="en-US" sz="2600" dirty="0"/>
              <a:t>= </a:t>
            </a:r>
            <a:r>
              <a:rPr lang="en-US" sz="2600" dirty="0" smtClean="0">
                <a:solidFill>
                  <a:srgbClr val="FF0000"/>
                </a:solidFill>
              </a:rPr>
              <a:t>64.3 </a:t>
            </a:r>
            <a:r>
              <a:rPr lang="en-US" sz="2600" dirty="0" err="1">
                <a:solidFill>
                  <a:srgbClr val="FF0000"/>
                </a:solidFill>
              </a:rPr>
              <a:t>lb</a:t>
            </a:r>
            <a:r>
              <a:rPr lang="en-US" sz="2600" dirty="0">
                <a:solidFill>
                  <a:srgbClr val="FF0000"/>
                </a:solidFill>
              </a:rPr>
              <a:t> </a:t>
            </a:r>
            <a:r>
              <a:rPr lang="en-US" sz="2600" dirty="0" smtClean="0">
                <a:solidFill>
                  <a:srgbClr val="FF0000"/>
                </a:solidFill>
              </a:rPr>
              <a:t>sorghum</a:t>
            </a:r>
            <a:r>
              <a:rPr lang="en-US" sz="2600" dirty="0" smtClean="0"/>
              <a:t>, </a:t>
            </a:r>
            <a:r>
              <a:rPr lang="en-US" sz="2600" dirty="0"/>
              <a:t>100 – x = </a:t>
            </a:r>
            <a:r>
              <a:rPr lang="en-US" sz="2600" dirty="0" smtClean="0">
                <a:solidFill>
                  <a:srgbClr val="FF0000"/>
                </a:solidFill>
              </a:rPr>
              <a:t>35.7 </a:t>
            </a:r>
            <a:r>
              <a:rPr lang="en-US" sz="2600" dirty="0" err="1" smtClean="0">
                <a:solidFill>
                  <a:srgbClr val="FF0000"/>
                </a:solidFill>
              </a:rPr>
              <a:t>lb</a:t>
            </a:r>
            <a:r>
              <a:rPr lang="en-US" sz="2600" dirty="0">
                <a:solidFill>
                  <a:srgbClr val="FF0000"/>
                </a:solidFill>
              </a:rPr>
              <a:t> </a:t>
            </a:r>
            <a:r>
              <a:rPr lang="en-US" sz="2600" dirty="0" smtClean="0">
                <a:solidFill>
                  <a:srgbClr val="FF0000"/>
                </a:solidFill>
              </a:rPr>
              <a:t>supplement</a:t>
            </a:r>
            <a:endParaRPr lang="en-US" sz="2600" dirty="0">
              <a:solidFill>
                <a:srgbClr val="FF0000"/>
              </a:solidFill>
            </a:endParaRPr>
          </a:p>
          <a:p>
            <a:endParaRPr lang="en-US" dirty="0"/>
          </a:p>
        </p:txBody>
      </p:sp>
    </p:spTree>
    <p:extLst>
      <p:ext uri="{BB962C8B-B14F-4D97-AF65-F5344CB8AC3E}">
        <p14:creationId xmlns:p14="http://schemas.microsoft.com/office/powerpoint/2010/main" val="2119465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The Beginning of Genetics</a:t>
            </a:r>
            <a:endParaRPr lang="en-US" dirty="0"/>
          </a:p>
        </p:txBody>
      </p:sp>
      <p:sp>
        <p:nvSpPr>
          <p:cNvPr id="3" name="Content Placeholder 2"/>
          <p:cNvSpPr>
            <a:spLocks noGrp="1"/>
          </p:cNvSpPr>
          <p:nvPr>
            <p:ph idx="1"/>
          </p:nvPr>
        </p:nvSpPr>
        <p:spPr>
          <a:xfrm>
            <a:off x="457200" y="1600200"/>
            <a:ext cx="4953000" cy="4876800"/>
          </a:xfrm>
          <a:solidFill>
            <a:schemeClr val="bg1">
              <a:alpha val="85000"/>
            </a:schemeClr>
          </a:solidFill>
        </p:spPr>
        <p:txBody>
          <a:bodyPr>
            <a:normAutofit fontScale="77500" lnSpcReduction="20000"/>
          </a:bodyPr>
          <a:lstStyle/>
          <a:p>
            <a:r>
              <a:rPr lang="en-US" b="1" u="sng" dirty="0" smtClean="0"/>
              <a:t>Genetics Definition: </a:t>
            </a:r>
            <a:r>
              <a:rPr lang="en-US" dirty="0" smtClean="0"/>
              <a:t>The study of heredity or how traits pass from parents to their offspring</a:t>
            </a:r>
          </a:p>
          <a:p>
            <a:r>
              <a:rPr lang="en-US" b="1" u="sng" dirty="0" err="1" smtClean="0"/>
              <a:t>Gregor</a:t>
            </a:r>
            <a:r>
              <a:rPr lang="en-US" b="1" u="sng" dirty="0" smtClean="0"/>
              <a:t> Mendel: </a:t>
            </a:r>
            <a:r>
              <a:rPr lang="en-US" dirty="0" smtClean="0"/>
              <a:t>“Father” of modern genetics</a:t>
            </a:r>
          </a:p>
          <a:p>
            <a:pPr lvl="1"/>
            <a:r>
              <a:rPr lang="en-US" dirty="0" smtClean="0"/>
              <a:t>Came up with the terms “recessive” and “dominant” genes</a:t>
            </a:r>
          </a:p>
          <a:p>
            <a:pPr lvl="1"/>
            <a:r>
              <a:rPr lang="en-US" dirty="0" smtClean="0"/>
              <a:t>Worked with pea plants</a:t>
            </a:r>
          </a:p>
          <a:p>
            <a:pPr lvl="2"/>
            <a:r>
              <a:rPr lang="en-US" dirty="0" smtClean="0"/>
              <a:t>Allowing them to crossbreed (creating hybrids) </a:t>
            </a:r>
          </a:p>
          <a:p>
            <a:pPr lvl="2"/>
            <a:r>
              <a:rPr lang="en-US" dirty="0" smtClean="0"/>
              <a:t>Studying:</a:t>
            </a:r>
          </a:p>
          <a:p>
            <a:pPr lvl="3"/>
            <a:r>
              <a:rPr lang="en-US" dirty="0" smtClean="0"/>
              <a:t>Plant height, color, and pod shape</a:t>
            </a:r>
          </a:p>
          <a:p>
            <a:r>
              <a:rPr lang="en-US" dirty="0" smtClean="0">
                <a:hlinkClick r:id="rId2"/>
              </a:rPr>
              <a:t>Gregor Mendel Inheritance Video</a:t>
            </a:r>
            <a:endParaRPr lang="en-US" dirty="0"/>
          </a:p>
          <a:p>
            <a:pPr lvl="1"/>
            <a:r>
              <a:rPr lang="en-US" dirty="0" smtClean="0"/>
              <a:t>Law of inheritance</a:t>
            </a:r>
          </a:p>
        </p:txBody>
      </p:sp>
      <p:pic>
        <p:nvPicPr>
          <p:cNvPr id="5122" name="Picture 2" descr="http://media-3.web.britannica.com/eb-media/96/118096-004-547374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05000"/>
            <a:ext cx="31623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98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orethanshipping.com/wp-content/uploads/2013/03/commod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Commodity Markets</a:t>
            </a:r>
            <a:endParaRPr lang="en-US" dirty="0"/>
          </a:p>
        </p:txBody>
      </p:sp>
      <p:sp>
        <p:nvSpPr>
          <p:cNvPr id="3" name="Content Placeholder 2"/>
          <p:cNvSpPr>
            <a:spLocks noGrp="1"/>
          </p:cNvSpPr>
          <p:nvPr>
            <p:ph idx="1"/>
          </p:nvPr>
        </p:nvSpPr>
        <p:spPr>
          <a:xfrm>
            <a:off x="457200" y="1600200"/>
            <a:ext cx="8229600" cy="4876800"/>
          </a:xfrm>
          <a:solidFill>
            <a:schemeClr val="bg1">
              <a:alpha val="85000"/>
            </a:schemeClr>
          </a:solidFill>
        </p:spPr>
        <p:txBody>
          <a:bodyPr>
            <a:normAutofit fontScale="77500" lnSpcReduction="20000"/>
          </a:bodyPr>
          <a:lstStyle/>
          <a:p>
            <a:r>
              <a:rPr lang="en-US" sz="3300" dirty="0" smtClean="0"/>
              <a:t>What is it?</a:t>
            </a:r>
          </a:p>
          <a:p>
            <a:pPr lvl="1"/>
            <a:r>
              <a:rPr lang="en-US" sz="3300" dirty="0" smtClean="0"/>
              <a:t>A physical or virtual marketplace where raw or primary products are bought, traded, and sold.</a:t>
            </a:r>
          </a:p>
          <a:p>
            <a:pPr lvl="2"/>
            <a:r>
              <a:rPr lang="en-US" sz="3300" b="1" u="sng" dirty="0" smtClean="0"/>
              <a:t>Raw materials - </a:t>
            </a:r>
            <a:r>
              <a:rPr lang="en-US" sz="3300" dirty="0"/>
              <a:t>the basic material from which a product is </a:t>
            </a:r>
            <a:r>
              <a:rPr lang="en-US" sz="3300" dirty="0" smtClean="0"/>
              <a:t>made</a:t>
            </a:r>
            <a:endParaRPr lang="en-US" sz="3300" b="1" dirty="0"/>
          </a:p>
          <a:p>
            <a:pPr lvl="3"/>
            <a:r>
              <a:rPr lang="en-US" sz="3300" dirty="0" smtClean="0"/>
              <a:t>Example: oil or wood</a:t>
            </a:r>
          </a:p>
          <a:p>
            <a:pPr lvl="3"/>
            <a:r>
              <a:rPr lang="en-US" sz="3300" dirty="0" smtClean="0"/>
              <a:t>Hard commodity</a:t>
            </a:r>
          </a:p>
          <a:p>
            <a:pPr lvl="2"/>
            <a:r>
              <a:rPr lang="en-US" sz="3300" b="1" u="sng" dirty="0" smtClean="0"/>
              <a:t>Primary Products - </a:t>
            </a:r>
            <a:r>
              <a:rPr lang="en-US" sz="3300" dirty="0" smtClean="0"/>
              <a:t>goods </a:t>
            </a:r>
            <a:r>
              <a:rPr lang="en-US" sz="3300" dirty="0"/>
              <a:t>that are available from cultivating raw materials without a manufacturing process</a:t>
            </a:r>
            <a:endParaRPr lang="en-US" sz="3300" dirty="0" smtClean="0"/>
          </a:p>
          <a:p>
            <a:pPr lvl="3"/>
            <a:r>
              <a:rPr lang="en-US" sz="3300" dirty="0" smtClean="0"/>
              <a:t>Examples Agricultural, forestry, or fishery products</a:t>
            </a:r>
          </a:p>
          <a:p>
            <a:pPr lvl="3"/>
            <a:r>
              <a:rPr lang="en-US" sz="3300" dirty="0" smtClean="0"/>
              <a:t>Soft commodity</a:t>
            </a:r>
          </a:p>
        </p:txBody>
      </p:sp>
    </p:spTree>
    <p:extLst>
      <p:ext uri="{BB962C8B-B14F-4D97-AF65-F5344CB8AC3E}">
        <p14:creationId xmlns:p14="http://schemas.microsoft.com/office/powerpoint/2010/main" val="1857191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ecowomen.files.wordpress.com/2013/03/sugar-snap-p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Gregor Mendel’s Laws</a:t>
            </a:r>
            <a:endParaRPr lang="en-US" dirty="0"/>
          </a:p>
        </p:txBody>
      </p:sp>
      <p:sp>
        <p:nvSpPr>
          <p:cNvPr id="3" name="Content Placeholder 2"/>
          <p:cNvSpPr>
            <a:spLocks noGrp="1"/>
          </p:cNvSpPr>
          <p:nvPr>
            <p:ph idx="1"/>
          </p:nvPr>
        </p:nvSpPr>
        <p:spPr>
          <a:solidFill>
            <a:schemeClr val="bg1">
              <a:alpha val="70000"/>
            </a:schemeClr>
          </a:solidFill>
        </p:spPr>
        <p:txBody>
          <a:bodyPr>
            <a:normAutofit lnSpcReduction="10000"/>
          </a:bodyPr>
          <a:lstStyle/>
          <a:p>
            <a:r>
              <a:rPr lang="en-US" b="1" dirty="0" smtClean="0"/>
              <a:t>Law of Inheritance</a:t>
            </a:r>
          </a:p>
          <a:p>
            <a:pPr lvl="1"/>
            <a:r>
              <a:rPr lang="en-US" b="1" dirty="0" smtClean="0"/>
              <a:t>Law of Segregation</a:t>
            </a:r>
          </a:p>
          <a:p>
            <a:pPr lvl="2"/>
            <a:r>
              <a:rPr lang="en-US" dirty="0" smtClean="0"/>
              <a:t>Each parent gives the offspring an allele (total: of 2 alleles) when the offspring creates its own gametes the offspring will randomly receive one of the two alleles</a:t>
            </a:r>
          </a:p>
          <a:p>
            <a:pPr lvl="3"/>
            <a:r>
              <a:rPr lang="en-US" dirty="0" smtClean="0"/>
              <a:t>In order for the offspring to express the recessive trait, both alleles MUST both be recessive</a:t>
            </a:r>
            <a:endParaRPr lang="en-US" dirty="0"/>
          </a:p>
          <a:p>
            <a:pPr lvl="1"/>
            <a:r>
              <a:rPr lang="en-US" b="1" dirty="0" smtClean="0"/>
              <a:t>Law of Independent Assortment</a:t>
            </a:r>
          </a:p>
          <a:p>
            <a:pPr lvl="2"/>
            <a:r>
              <a:rPr lang="en-US" dirty="0" smtClean="0"/>
              <a:t>Different genes are passed down independently from each other</a:t>
            </a:r>
          </a:p>
          <a:p>
            <a:pPr lvl="3"/>
            <a:r>
              <a:rPr lang="en-US" dirty="0" smtClean="0"/>
              <a:t>Example: Pea Pod size and Color are independent genes that do not affect each other</a:t>
            </a:r>
            <a:endParaRPr lang="en-US" dirty="0"/>
          </a:p>
        </p:txBody>
      </p:sp>
    </p:spTree>
    <p:extLst>
      <p:ext uri="{BB962C8B-B14F-4D97-AF65-F5344CB8AC3E}">
        <p14:creationId xmlns:p14="http://schemas.microsoft.com/office/powerpoint/2010/main" val="14907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pic>
        <p:nvPicPr>
          <p:cNvPr id="2050" name="Picture 2" descr="http://techonomy.com/wp-content/uploads/2013/04/shutterstock_1143706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Where do Genes come from?</a:t>
            </a:r>
            <a:endParaRPr lang="en-US" dirty="0"/>
          </a:p>
        </p:txBody>
      </p:sp>
      <p:sp>
        <p:nvSpPr>
          <p:cNvPr id="3" name="Content Placeholder 2"/>
          <p:cNvSpPr>
            <a:spLocks noGrp="1"/>
          </p:cNvSpPr>
          <p:nvPr>
            <p:ph idx="1"/>
          </p:nvPr>
        </p:nvSpPr>
        <p:spPr>
          <a:solidFill>
            <a:schemeClr val="bg1">
              <a:alpha val="85000"/>
            </a:schemeClr>
          </a:solidFill>
        </p:spPr>
        <p:txBody>
          <a:bodyPr>
            <a:normAutofit fontScale="85000" lnSpcReduction="20000"/>
          </a:bodyPr>
          <a:lstStyle/>
          <a:p>
            <a:r>
              <a:rPr lang="en-US" b="1" dirty="0" smtClean="0"/>
              <a:t>Chromosome:</a:t>
            </a:r>
            <a:r>
              <a:rPr lang="en-US" dirty="0" smtClean="0"/>
              <a:t> </a:t>
            </a:r>
          </a:p>
          <a:p>
            <a:pPr lvl="1"/>
            <a:r>
              <a:rPr lang="en-US" dirty="0"/>
              <a:t>R</a:t>
            </a:r>
            <a:r>
              <a:rPr lang="en-US" dirty="0" smtClean="0"/>
              <a:t>od shaped structure in the nucleus of the cell consisting of genes</a:t>
            </a:r>
          </a:p>
          <a:p>
            <a:r>
              <a:rPr lang="en-US" b="1" dirty="0" smtClean="0"/>
              <a:t>DNA: Deoxyribonucleic acid</a:t>
            </a:r>
          </a:p>
          <a:p>
            <a:pPr lvl="1"/>
            <a:r>
              <a:rPr lang="en-US" dirty="0" smtClean="0"/>
              <a:t>Nucleic acid containing the genetic information for all living cells</a:t>
            </a:r>
          </a:p>
          <a:p>
            <a:r>
              <a:rPr lang="en-US" b="1" dirty="0" smtClean="0"/>
              <a:t>Gene: </a:t>
            </a:r>
          </a:p>
          <a:p>
            <a:pPr lvl="1"/>
            <a:r>
              <a:rPr lang="en-US" dirty="0" smtClean="0"/>
              <a:t>Segment of DNA that occupies a specific place on a chromosome that is the basic unit of heredity</a:t>
            </a:r>
          </a:p>
          <a:p>
            <a:r>
              <a:rPr lang="en-US" b="1" dirty="0" smtClean="0"/>
              <a:t>Allele: </a:t>
            </a:r>
          </a:p>
          <a:p>
            <a:pPr lvl="1"/>
            <a:r>
              <a:rPr lang="en-US" dirty="0" smtClean="0"/>
              <a:t>One form of a gene that has many alternative forms of the same gene in a group of genes</a:t>
            </a:r>
            <a:endParaRPr lang="en-US" dirty="0"/>
          </a:p>
        </p:txBody>
      </p:sp>
    </p:spTree>
    <p:extLst>
      <p:ext uri="{BB962C8B-B14F-4D97-AF65-F5344CB8AC3E}">
        <p14:creationId xmlns:p14="http://schemas.microsoft.com/office/powerpoint/2010/main" val="548378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bullvine.com/wp-content/uploads/2013/01/Feed-Efficien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953000"/>
            <a:ext cx="4775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Genetics Breakdown</a:t>
            </a:r>
            <a:endParaRPr lang="en-US" dirty="0"/>
          </a:p>
        </p:txBody>
      </p:sp>
      <p:sp>
        <p:nvSpPr>
          <p:cNvPr id="3" name="Content Placeholder 2"/>
          <p:cNvSpPr>
            <a:spLocks noGrp="1"/>
          </p:cNvSpPr>
          <p:nvPr>
            <p:ph idx="1"/>
          </p:nvPr>
        </p:nvSpPr>
        <p:spPr>
          <a:xfrm>
            <a:off x="457200" y="1600201"/>
            <a:ext cx="8229600" cy="3200399"/>
          </a:xfrm>
          <a:solidFill>
            <a:schemeClr val="bg1">
              <a:alpha val="85000"/>
            </a:schemeClr>
          </a:solidFill>
        </p:spPr>
        <p:txBody>
          <a:bodyPr>
            <a:normAutofit fontScale="77500" lnSpcReduction="20000"/>
          </a:bodyPr>
          <a:lstStyle/>
          <a:p>
            <a:r>
              <a:rPr lang="en-US" dirty="0" smtClean="0"/>
              <a:t>Research shows that feed </a:t>
            </a:r>
            <a:r>
              <a:rPr lang="en-US" dirty="0"/>
              <a:t>e</a:t>
            </a:r>
            <a:r>
              <a:rPr lang="en-US" dirty="0" smtClean="0"/>
              <a:t>fficiency is a moderate to highly heritable trait.</a:t>
            </a:r>
          </a:p>
          <a:p>
            <a:r>
              <a:rPr lang="en-US" b="1" dirty="0" smtClean="0"/>
              <a:t>Trait: </a:t>
            </a:r>
            <a:r>
              <a:rPr lang="en-US" dirty="0" smtClean="0"/>
              <a:t>characteristic passed from parents to offspring</a:t>
            </a:r>
          </a:p>
          <a:p>
            <a:r>
              <a:rPr lang="en-US" b="1" dirty="0" smtClean="0"/>
              <a:t>Heredity: </a:t>
            </a:r>
            <a:r>
              <a:rPr lang="en-US" dirty="0" smtClean="0"/>
              <a:t>capacity of a trait to be passed down from a parent to offspring</a:t>
            </a:r>
          </a:p>
          <a:p>
            <a:pPr lvl="1"/>
            <a:r>
              <a:rPr lang="en-US" dirty="0" smtClean="0"/>
              <a:t>Example of High Heritable traits</a:t>
            </a:r>
          </a:p>
          <a:p>
            <a:pPr lvl="2"/>
            <a:r>
              <a:rPr lang="en-US" dirty="0" smtClean="0"/>
              <a:t>Scrotal circumference and marbling in meat</a:t>
            </a:r>
          </a:p>
          <a:p>
            <a:pPr lvl="1"/>
            <a:r>
              <a:rPr lang="en-US" dirty="0" smtClean="0"/>
              <a:t>Example of Low Heritable traits</a:t>
            </a:r>
          </a:p>
          <a:p>
            <a:pPr lvl="2"/>
            <a:r>
              <a:rPr lang="en-US" dirty="0" smtClean="0"/>
              <a:t>Weaning weight and conception rate</a:t>
            </a:r>
          </a:p>
        </p:txBody>
      </p:sp>
    </p:spTree>
    <p:extLst>
      <p:ext uri="{BB962C8B-B14F-4D97-AF65-F5344CB8AC3E}">
        <p14:creationId xmlns:p14="http://schemas.microsoft.com/office/powerpoint/2010/main" val="1720915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mdsalaries.com/wp-content/uploads/2011/11/shutterstock_61775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Important Terms of Genetics</a:t>
            </a:r>
            <a:endParaRPr lang="en-US" dirty="0"/>
          </a:p>
        </p:txBody>
      </p:sp>
      <p:sp>
        <p:nvSpPr>
          <p:cNvPr id="3" name="Content Placeholder 2"/>
          <p:cNvSpPr>
            <a:spLocks noGrp="1"/>
          </p:cNvSpPr>
          <p:nvPr>
            <p:ph idx="1"/>
          </p:nvPr>
        </p:nvSpPr>
        <p:spPr>
          <a:xfrm>
            <a:off x="457200" y="1600200"/>
            <a:ext cx="8229600" cy="5029200"/>
          </a:xfrm>
          <a:solidFill>
            <a:schemeClr val="bg1">
              <a:alpha val="85000"/>
            </a:schemeClr>
          </a:solidFill>
        </p:spPr>
        <p:txBody>
          <a:bodyPr>
            <a:normAutofit fontScale="77500" lnSpcReduction="20000"/>
          </a:bodyPr>
          <a:lstStyle/>
          <a:p>
            <a:r>
              <a:rPr lang="en-US" b="1" dirty="0" smtClean="0"/>
              <a:t>Dominant Gene: </a:t>
            </a:r>
            <a:r>
              <a:rPr lang="en-US" dirty="0" smtClean="0"/>
              <a:t>One allele (of the two passed from the parents) that covers the expression of the other allele </a:t>
            </a:r>
          </a:p>
          <a:p>
            <a:pPr lvl="1"/>
            <a:r>
              <a:rPr lang="en-US" dirty="0" smtClean="0"/>
              <a:t>A capital letter on the </a:t>
            </a:r>
            <a:r>
              <a:rPr lang="en-US" dirty="0"/>
              <a:t>P</a:t>
            </a:r>
            <a:r>
              <a:rPr lang="en-US" dirty="0" smtClean="0"/>
              <a:t>unnett Square (ex: AA or Aa)</a:t>
            </a:r>
          </a:p>
          <a:p>
            <a:r>
              <a:rPr lang="en-US" b="1" dirty="0" smtClean="0"/>
              <a:t>Recessive Gene: </a:t>
            </a:r>
            <a:r>
              <a:rPr lang="en-US" dirty="0" smtClean="0"/>
              <a:t>An allele whose expression is covered by the dominant allele</a:t>
            </a:r>
          </a:p>
          <a:p>
            <a:pPr lvl="1"/>
            <a:r>
              <a:rPr lang="en-US" dirty="0" smtClean="0"/>
              <a:t>Only appears in the offspring if both of the parents give </a:t>
            </a:r>
            <a:r>
              <a:rPr lang="en-US" dirty="0" err="1" smtClean="0"/>
              <a:t>acopy</a:t>
            </a:r>
            <a:endParaRPr lang="en-US" dirty="0" smtClean="0"/>
          </a:p>
          <a:p>
            <a:pPr lvl="1"/>
            <a:r>
              <a:rPr lang="en-US" dirty="0" smtClean="0"/>
              <a:t>A lower case letter on the </a:t>
            </a:r>
            <a:r>
              <a:rPr lang="en-US" dirty="0" err="1"/>
              <a:t>P</a:t>
            </a:r>
            <a:r>
              <a:rPr lang="en-US" dirty="0" err="1" smtClean="0"/>
              <a:t>unnett</a:t>
            </a:r>
            <a:r>
              <a:rPr lang="en-US" dirty="0" smtClean="0"/>
              <a:t> square</a:t>
            </a:r>
          </a:p>
          <a:p>
            <a:pPr lvl="1"/>
            <a:r>
              <a:rPr lang="en-US" dirty="0" smtClean="0"/>
              <a:t>Requires both lower case letters to be expressed by the organism (ex: </a:t>
            </a:r>
            <a:r>
              <a:rPr lang="en-US" dirty="0" err="1" smtClean="0"/>
              <a:t>aa</a:t>
            </a:r>
            <a:r>
              <a:rPr lang="en-US" dirty="0" smtClean="0"/>
              <a:t>)</a:t>
            </a:r>
          </a:p>
          <a:p>
            <a:r>
              <a:rPr lang="en-US" b="1" dirty="0" smtClean="0"/>
              <a:t>Homozygous: </a:t>
            </a:r>
            <a:r>
              <a:rPr lang="en-US" dirty="0" smtClean="0"/>
              <a:t>two alleles are the same</a:t>
            </a:r>
          </a:p>
          <a:p>
            <a:pPr lvl="1"/>
            <a:r>
              <a:rPr lang="en-US" dirty="0" smtClean="0"/>
              <a:t>Either both capital (AA) or both lower case (aa)</a:t>
            </a:r>
          </a:p>
          <a:p>
            <a:r>
              <a:rPr lang="en-US" b="1" dirty="0" smtClean="0"/>
              <a:t>Heterozygous:</a:t>
            </a:r>
            <a:r>
              <a:rPr lang="en-US" dirty="0" smtClean="0"/>
              <a:t> two different Alleles code for the same gene</a:t>
            </a:r>
          </a:p>
          <a:p>
            <a:pPr lvl="1"/>
            <a:r>
              <a:rPr lang="en-US" dirty="0" smtClean="0"/>
              <a:t>1 capital and 1 lower case (Aa)</a:t>
            </a:r>
            <a:endParaRPr lang="en-US" dirty="0"/>
          </a:p>
        </p:txBody>
      </p:sp>
    </p:spTree>
    <p:extLst>
      <p:ext uri="{BB962C8B-B14F-4D97-AF65-F5344CB8AC3E}">
        <p14:creationId xmlns:p14="http://schemas.microsoft.com/office/powerpoint/2010/main" val="1793375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mdsalaries.com/wp-content/uploads/2011/11/shutterstock_61775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Important Terms of Genetics</a:t>
            </a:r>
            <a:endParaRPr lang="en-US" dirty="0"/>
          </a:p>
        </p:txBody>
      </p:sp>
      <p:sp>
        <p:nvSpPr>
          <p:cNvPr id="3" name="Content Placeholder 2"/>
          <p:cNvSpPr>
            <a:spLocks noGrp="1"/>
          </p:cNvSpPr>
          <p:nvPr>
            <p:ph idx="1"/>
          </p:nvPr>
        </p:nvSpPr>
        <p:spPr>
          <a:xfrm>
            <a:off x="457200" y="1600200"/>
            <a:ext cx="8229600" cy="5029200"/>
          </a:xfrm>
          <a:solidFill>
            <a:schemeClr val="bg1">
              <a:alpha val="85000"/>
            </a:schemeClr>
          </a:solidFill>
        </p:spPr>
        <p:txBody>
          <a:bodyPr>
            <a:normAutofit/>
          </a:bodyPr>
          <a:lstStyle/>
          <a:p>
            <a:r>
              <a:rPr lang="en-US" b="1" dirty="0" smtClean="0"/>
              <a:t>Phenotype: </a:t>
            </a:r>
            <a:r>
              <a:rPr lang="en-US" dirty="0"/>
              <a:t>a description of your actual physical </a:t>
            </a:r>
            <a:r>
              <a:rPr lang="en-US" dirty="0" smtClean="0"/>
              <a:t>characteristics</a:t>
            </a:r>
          </a:p>
          <a:p>
            <a:pPr lvl="1"/>
            <a:r>
              <a:rPr lang="en-US" b="1" dirty="0" smtClean="0"/>
              <a:t>Coat color, height, milking production</a:t>
            </a:r>
          </a:p>
          <a:p>
            <a:r>
              <a:rPr lang="en-US" b="1" dirty="0" smtClean="0"/>
              <a:t>Genotype: </a:t>
            </a:r>
            <a:r>
              <a:rPr lang="en-US" dirty="0"/>
              <a:t>the particular the combination of alleles for a particular </a:t>
            </a:r>
            <a:r>
              <a:rPr lang="en-US" dirty="0" smtClean="0"/>
              <a:t>gene</a:t>
            </a:r>
          </a:p>
          <a:p>
            <a:pPr lvl="1"/>
            <a:r>
              <a:rPr lang="en-US" dirty="0" smtClean="0"/>
              <a:t>Example: AA, Aa, or aa</a:t>
            </a:r>
          </a:p>
          <a:p>
            <a:pPr lvl="2"/>
            <a:r>
              <a:rPr lang="en-US" dirty="0" smtClean="0"/>
              <a:t>May be homozygous or heterozygous</a:t>
            </a:r>
            <a:endParaRPr lang="en-US" dirty="0"/>
          </a:p>
        </p:txBody>
      </p:sp>
    </p:spTree>
    <p:extLst>
      <p:ext uri="{BB962C8B-B14F-4D97-AF65-F5344CB8AC3E}">
        <p14:creationId xmlns:p14="http://schemas.microsoft.com/office/powerpoint/2010/main" val="1343928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The </a:t>
            </a:r>
            <a:r>
              <a:rPr lang="en-US" dirty="0" err="1" smtClean="0"/>
              <a:t>Punnett</a:t>
            </a:r>
            <a:r>
              <a:rPr lang="en-US" dirty="0" smtClean="0"/>
              <a:t> Square</a:t>
            </a:r>
            <a:endParaRPr lang="en-US" dirty="0"/>
          </a:p>
        </p:txBody>
      </p:sp>
      <p:sp>
        <p:nvSpPr>
          <p:cNvPr id="3" name="Content Placeholder 2"/>
          <p:cNvSpPr>
            <a:spLocks noGrp="1"/>
          </p:cNvSpPr>
          <p:nvPr>
            <p:ph idx="1"/>
          </p:nvPr>
        </p:nvSpPr>
        <p:spPr>
          <a:xfrm>
            <a:off x="457200" y="1676400"/>
            <a:ext cx="4876800" cy="5029200"/>
          </a:xfrm>
          <a:solidFill>
            <a:schemeClr val="bg1">
              <a:alpha val="85000"/>
            </a:schemeClr>
          </a:solidFill>
        </p:spPr>
        <p:txBody>
          <a:bodyPr>
            <a:normAutofit fontScale="92500" lnSpcReduction="20000"/>
          </a:bodyPr>
          <a:lstStyle/>
          <a:p>
            <a:r>
              <a:rPr lang="en-US" b="1" dirty="0" smtClean="0"/>
              <a:t>Reginald </a:t>
            </a:r>
            <a:r>
              <a:rPr lang="en-US" b="1" dirty="0" err="1" smtClean="0"/>
              <a:t>Punnett</a:t>
            </a:r>
            <a:endParaRPr lang="en-US" b="1" dirty="0" smtClean="0"/>
          </a:p>
          <a:p>
            <a:pPr lvl="1"/>
            <a:r>
              <a:rPr lang="en-US" dirty="0" smtClean="0"/>
              <a:t>Founder of the </a:t>
            </a:r>
            <a:r>
              <a:rPr lang="en-US" dirty="0" err="1" smtClean="0"/>
              <a:t>Punnett</a:t>
            </a:r>
            <a:r>
              <a:rPr lang="en-US" dirty="0" smtClean="0"/>
              <a:t> Square</a:t>
            </a:r>
          </a:p>
          <a:p>
            <a:pPr lvl="2"/>
            <a:r>
              <a:rPr lang="en-US" dirty="0"/>
              <a:t>Compares parent genotypes</a:t>
            </a:r>
          </a:p>
          <a:p>
            <a:pPr lvl="2"/>
            <a:r>
              <a:rPr lang="en-US" dirty="0" smtClean="0"/>
              <a:t>Used to determine </a:t>
            </a:r>
            <a:r>
              <a:rPr lang="en-US" dirty="0"/>
              <a:t>the percentage outcome of characteristics in the </a:t>
            </a:r>
            <a:r>
              <a:rPr lang="en-US" dirty="0" smtClean="0"/>
              <a:t>offspring</a:t>
            </a:r>
          </a:p>
          <a:p>
            <a:pPr lvl="1"/>
            <a:r>
              <a:rPr lang="en-US" b="1" dirty="0" smtClean="0"/>
              <a:t>Example: </a:t>
            </a:r>
            <a:r>
              <a:rPr lang="en-US" dirty="0" smtClean="0"/>
              <a:t>The angus father is heterozygous black (Aa) and the mother angus is homozygous red (aa) what is the percentage that the offspring could be black and what is the percentage the offspring could be red?</a:t>
            </a:r>
          </a:p>
        </p:txBody>
      </p:sp>
      <p:pic>
        <p:nvPicPr>
          <p:cNvPr id="3074" name="Picture 2" descr="http://upload.wikimedia.org/wikipedia/commons/thumb/2/22/Punnett_Square.svg/220px-Punnett_Squa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752601"/>
            <a:ext cx="2057399"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6278" y="4152202"/>
            <a:ext cx="2019300" cy="1638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7245928" y="4152202"/>
            <a:ext cx="0" cy="1638299"/>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a:stCxn id="4" idx="1"/>
            <a:endCxn id="4" idx="3"/>
          </p:cNvCxnSpPr>
          <p:nvPr/>
        </p:nvCxnSpPr>
        <p:spPr>
          <a:xfrm>
            <a:off x="6236278" y="4971352"/>
            <a:ext cx="2019300"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5870864" y="4395810"/>
            <a:ext cx="320963" cy="381000"/>
          </a:xfrm>
          <a:prstGeom prst="rect">
            <a:avLst/>
          </a:prstGeom>
          <a:noFill/>
        </p:spPr>
        <p:txBody>
          <a:bodyPr wrap="square" rtlCol="0">
            <a:spAutoFit/>
          </a:bodyPr>
          <a:lstStyle/>
          <a:p>
            <a:r>
              <a:rPr lang="en-US" dirty="0" smtClean="0"/>
              <a:t>A</a:t>
            </a:r>
            <a:endParaRPr lang="en-US" dirty="0"/>
          </a:p>
        </p:txBody>
      </p:sp>
      <p:sp>
        <p:nvSpPr>
          <p:cNvPr id="11" name="TextBox 10"/>
          <p:cNvSpPr txBox="1"/>
          <p:nvPr/>
        </p:nvSpPr>
        <p:spPr>
          <a:xfrm>
            <a:off x="5934941" y="5184941"/>
            <a:ext cx="266700" cy="369332"/>
          </a:xfrm>
          <a:prstGeom prst="rect">
            <a:avLst/>
          </a:prstGeom>
          <a:noFill/>
        </p:spPr>
        <p:txBody>
          <a:bodyPr wrap="square" rtlCol="0">
            <a:spAutoFit/>
          </a:bodyPr>
          <a:lstStyle/>
          <a:p>
            <a:r>
              <a:rPr lang="en-US" dirty="0" smtClean="0"/>
              <a:t>a</a:t>
            </a:r>
            <a:endParaRPr lang="en-US" dirty="0"/>
          </a:p>
        </p:txBody>
      </p:sp>
      <p:sp>
        <p:nvSpPr>
          <p:cNvPr id="12" name="TextBox 11"/>
          <p:cNvSpPr txBox="1"/>
          <p:nvPr/>
        </p:nvSpPr>
        <p:spPr>
          <a:xfrm>
            <a:off x="6594764" y="3786210"/>
            <a:ext cx="533400" cy="365992"/>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7585364" y="3782870"/>
            <a:ext cx="533400"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6518564" y="4395810"/>
            <a:ext cx="609600" cy="381000"/>
          </a:xfrm>
          <a:prstGeom prst="rect">
            <a:avLst/>
          </a:prstGeom>
          <a:noFill/>
        </p:spPr>
        <p:txBody>
          <a:bodyPr wrap="square" rtlCol="0">
            <a:spAutoFit/>
          </a:bodyPr>
          <a:lstStyle/>
          <a:p>
            <a:r>
              <a:rPr lang="en-US" dirty="0" err="1" smtClean="0"/>
              <a:t>Aa</a:t>
            </a:r>
            <a:endParaRPr lang="en-US" dirty="0"/>
          </a:p>
        </p:txBody>
      </p:sp>
      <p:sp>
        <p:nvSpPr>
          <p:cNvPr id="15" name="TextBox 14"/>
          <p:cNvSpPr txBox="1"/>
          <p:nvPr/>
        </p:nvSpPr>
        <p:spPr>
          <a:xfrm>
            <a:off x="7509164" y="4395810"/>
            <a:ext cx="533400" cy="381000"/>
          </a:xfrm>
          <a:prstGeom prst="rect">
            <a:avLst/>
          </a:prstGeom>
          <a:noFill/>
        </p:spPr>
        <p:txBody>
          <a:bodyPr wrap="square" rtlCol="0">
            <a:spAutoFit/>
          </a:bodyPr>
          <a:lstStyle/>
          <a:p>
            <a:r>
              <a:rPr lang="en-US" dirty="0" err="1" smtClean="0"/>
              <a:t>Aa</a:t>
            </a:r>
            <a:endParaRPr lang="en-US" dirty="0"/>
          </a:p>
        </p:txBody>
      </p:sp>
      <p:sp>
        <p:nvSpPr>
          <p:cNvPr id="16" name="TextBox 15"/>
          <p:cNvSpPr txBox="1"/>
          <p:nvPr/>
        </p:nvSpPr>
        <p:spPr>
          <a:xfrm>
            <a:off x="6518564" y="5234010"/>
            <a:ext cx="457200" cy="369332"/>
          </a:xfrm>
          <a:prstGeom prst="rect">
            <a:avLst/>
          </a:prstGeom>
          <a:noFill/>
        </p:spPr>
        <p:txBody>
          <a:bodyPr wrap="square" rtlCol="0">
            <a:spAutoFit/>
          </a:bodyPr>
          <a:lstStyle/>
          <a:p>
            <a:r>
              <a:rPr lang="en-US" dirty="0" err="1" smtClean="0"/>
              <a:t>aa</a:t>
            </a:r>
            <a:endParaRPr lang="en-US" dirty="0"/>
          </a:p>
        </p:txBody>
      </p:sp>
      <p:sp>
        <p:nvSpPr>
          <p:cNvPr id="17" name="TextBox 16"/>
          <p:cNvSpPr txBox="1"/>
          <p:nvPr/>
        </p:nvSpPr>
        <p:spPr>
          <a:xfrm>
            <a:off x="7509164" y="5234010"/>
            <a:ext cx="419099" cy="369332"/>
          </a:xfrm>
          <a:prstGeom prst="rect">
            <a:avLst/>
          </a:prstGeom>
          <a:noFill/>
        </p:spPr>
        <p:txBody>
          <a:bodyPr wrap="square" rtlCol="0">
            <a:spAutoFit/>
          </a:bodyPr>
          <a:lstStyle/>
          <a:p>
            <a:r>
              <a:rPr lang="en-US" dirty="0" err="1" smtClean="0"/>
              <a:t>aa</a:t>
            </a:r>
            <a:endParaRPr lang="en-US" dirty="0"/>
          </a:p>
        </p:txBody>
      </p:sp>
      <p:sp>
        <p:nvSpPr>
          <p:cNvPr id="18" name="TextBox 17"/>
          <p:cNvSpPr txBox="1"/>
          <p:nvPr/>
        </p:nvSpPr>
        <p:spPr>
          <a:xfrm>
            <a:off x="6191827" y="5867400"/>
            <a:ext cx="2549236" cy="923330"/>
          </a:xfrm>
          <a:prstGeom prst="rect">
            <a:avLst/>
          </a:prstGeom>
          <a:noFill/>
        </p:spPr>
        <p:txBody>
          <a:bodyPr wrap="square" rtlCol="0">
            <a:spAutoFit/>
          </a:bodyPr>
          <a:lstStyle/>
          <a:p>
            <a:r>
              <a:rPr lang="en-US" dirty="0" smtClean="0"/>
              <a:t>Offspring Percentages</a:t>
            </a:r>
          </a:p>
          <a:p>
            <a:r>
              <a:rPr lang="en-US" dirty="0" smtClean="0"/>
              <a:t>50% Dominant Black</a:t>
            </a:r>
          </a:p>
          <a:p>
            <a:r>
              <a:rPr lang="en-US" dirty="0" smtClean="0"/>
              <a:t>50% Recessive Red</a:t>
            </a:r>
            <a:endParaRPr lang="en-US" dirty="0"/>
          </a:p>
        </p:txBody>
      </p:sp>
    </p:spTree>
    <p:extLst>
      <p:ext uri="{BB962C8B-B14F-4D97-AF65-F5344CB8AC3E}">
        <p14:creationId xmlns:p14="http://schemas.microsoft.com/office/powerpoint/2010/main" val="4245610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Genetics and Commodities </a:t>
            </a:r>
            <a:endParaRPr lang="en-US" dirty="0"/>
          </a:p>
        </p:txBody>
      </p:sp>
      <p:sp>
        <p:nvSpPr>
          <p:cNvPr id="3" name="Content Placeholder 2"/>
          <p:cNvSpPr>
            <a:spLocks noGrp="1"/>
          </p:cNvSpPr>
          <p:nvPr>
            <p:ph idx="1"/>
          </p:nvPr>
        </p:nvSpPr>
        <p:spPr>
          <a:xfrm>
            <a:off x="457200" y="1676400"/>
            <a:ext cx="8229600" cy="5029200"/>
          </a:xfrm>
          <a:solidFill>
            <a:schemeClr val="bg1">
              <a:alpha val="85000"/>
            </a:schemeClr>
          </a:solidFill>
        </p:spPr>
        <p:txBody>
          <a:bodyPr>
            <a:normAutofit/>
          </a:bodyPr>
          <a:lstStyle/>
          <a:p>
            <a:r>
              <a:rPr lang="en-US" dirty="0"/>
              <a:t>Animal geneticists </a:t>
            </a:r>
            <a:r>
              <a:rPr lang="en-US" dirty="0" smtClean="0"/>
              <a:t>help meet demand </a:t>
            </a:r>
            <a:r>
              <a:rPr lang="en-US" dirty="0"/>
              <a:t>with animals that are healthy and vigorous as they grow and reproduce and that use nutrients </a:t>
            </a:r>
            <a:r>
              <a:rPr lang="en-US" dirty="0" smtClean="0"/>
              <a:t>efficiently</a:t>
            </a:r>
          </a:p>
          <a:p>
            <a:pPr lvl="1"/>
            <a:r>
              <a:rPr lang="en-US" dirty="0" smtClean="0"/>
              <a:t>Increase </a:t>
            </a:r>
            <a:r>
              <a:rPr lang="en-US" dirty="0"/>
              <a:t>production while reducing excess nutrients escaping to the </a:t>
            </a:r>
            <a:r>
              <a:rPr lang="en-US" dirty="0" smtClean="0"/>
              <a:t>environment</a:t>
            </a:r>
          </a:p>
          <a:p>
            <a:pPr lvl="1"/>
            <a:r>
              <a:rPr lang="en-US" dirty="0" smtClean="0"/>
              <a:t>Genes </a:t>
            </a:r>
            <a:r>
              <a:rPr lang="en-US" dirty="0"/>
              <a:t>that can enhance animal growth, health, and ability to utilize </a:t>
            </a:r>
            <a:r>
              <a:rPr lang="en-US" dirty="0" smtClean="0"/>
              <a:t>nutrients</a:t>
            </a:r>
          </a:p>
        </p:txBody>
      </p:sp>
    </p:spTree>
    <p:extLst>
      <p:ext uri="{BB962C8B-B14F-4D97-AF65-F5344CB8AC3E}">
        <p14:creationId xmlns:p14="http://schemas.microsoft.com/office/powerpoint/2010/main" val="2024104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Think It Through</a:t>
            </a:r>
            <a:endParaRPr lang="en-US" dirty="0"/>
          </a:p>
        </p:txBody>
      </p:sp>
      <p:sp>
        <p:nvSpPr>
          <p:cNvPr id="3" name="Content Placeholder 2"/>
          <p:cNvSpPr>
            <a:spLocks noGrp="1"/>
          </p:cNvSpPr>
          <p:nvPr>
            <p:ph idx="1"/>
          </p:nvPr>
        </p:nvSpPr>
        <p:spPr>
          <a:xfrm>
            <a:off x="457200" y="1676400"/>
            <a:ext cx="8229600" cy="5029200"/>
          </a:xfrm>
          <a:solidFill>
            <a:schemeClr val="bg1">
              <a:alpha val="85000"/>
            </a:schemeClr>
          </a:solidFill>
        </p:spPr>
        <p:txBody>
          <a:bodyPr>
            <a:normAutofit/>
          </a:bodyPr>
          <a:lstStyle/>
          <a:p>
            <a:r>
              <a:rPr lang="en-US" dirty="0" smtClean="0"/>
              <a:t>The </a:t>
            </a:r>
            <a:r>
              <a:rPr lang="en-US" dirty="0"/>
              <a:t>modern broiler chicken market weight </a:t>
            </a:r>
            <a:r>
              <a:rPr lang="en-US" dirty="0" smtClean="0"/>
              <a:t>has increased </a:t>
            </a:r>
            <a:r>
              <a:rPr lang="en-US" dirty="0"/>
              <a:t>nearly 23 percent compared to the same bird in 1950</a:t>
            </a:r>
            <a:r>
              <a:rPr lang="en-US" dirty="0" smtClean="0"/>
              <a:t>.</a:t>
            </a:r>
          </a:p>
          <a:p>
            <a:pPr lvl="1"/>
            <a:r>
              <a:rPr lang="en-US" dirty="0" smtClean="0"/>
              <a:t>Discuss the possible role genetics has played in this increase.</a:t>
            </a:r>
          </a:p>
          <a:p>
            <a:pPr lvl="1"/>
            <a:r>
              <a:rPr lang="en-US" dirty="0" smtClean="0"/>
              <a:t>How might this impact the poultry market?</a:t>
            </a:r>
          </a:p>
        </p:txBody>
      </p:sp>
    </p:spTree>
    <p:extLst>
      <p:ext uri="{BB962C8B-B14F-4D97-AF65-F5344CB8AC3E}">
        <p14:creationId xmlns:p14="http://schemas.microsoft.com/office/powerpoint/2010/main" val="4208486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5000"/>
            </a:schemeClr>
          </a:solidFill>
        </p:spPr>
        <p:txBody>
          <a:bodyPr/>
          <a:lstStyle/>
          <a:p>
            <a:r>
              <a:rPr lang="en-US" dirty="0" smtClean="0"/>
              <a:t>Think It Through</a:t>
            </a:r>
            <a:endParaRPr lang="en-US" dirty="0"/>
          </a:p>
        </p:txBody>
      </p:sp>
      <p:sp>
        <p:nvSpPr>
          <p:cNvPr id="3" name="Content Placeholder 2"/>
          <p:cNvSpPr>
            <a:spLocks noGrp="1"/>
          </p:cNvSpPr>
          <p:nvPr>
            <p:ph idx="1"/>
          </p:nvPr>
        </p:nvSpPr>
        <p:spPr>
          <a:xfrm>
            <a:off x="457200" y="1676400"/>
            <a:ext cx="8229600" cy="5029200"/>
          </a:xfrm>
          <a:solidFill>
            <a:schemeClr val="bg1">
              <a:alpha val="85000"/>
            </a:schemeClr>
          </a:solidFill>
        </p:spPr>
        <p:txBody>
          <a:bodyPr>
            <a:normAutofit/>
          </a:bodyPr>
          <a:lstStyle/>
          <a:p>
            <a:r>
              <a:rPr lang="en-US" dirty="0" smtClean="0"/>
              <a:t>The </a:t>
            </a:r>
            <a:r>
              <a:rPr lang="en-US" dirty="0"/>
              <a:t>number of cattle has decreased over the past decade, yet the total production of beef and milk has </a:t>
            </a:r>
            <a:r>
              <a:rPr lang="en-US" dirty="0" smtClean="0"/>
              <a:t>increased.</a:t>
            </a:r>
          </a:p>
          <a:p>
            <a:pPr lvl="1"/>
            <a:r>
              <a:rPr lang="en-US" dirty="0" smtClean="0"/>
              <a:t>Discuss the possible role genetics has played in this increase.</a:t>
            </a:r>
          </a:p>
          <a:p>
            <a:pPr lvl="1"/>
            <a:r>
              <a:rPr lang="en-US" dirty="0" smtClean="0"/>
              <a:t>How might this impact the beef or dairy markets?</a:t>
            </a:r>
          </a:p>
        </p:txBody>
      </p:sp>
    </p:spTree>
    <p:extLst>
      <p:ext uri="{BB962C8B-B14F-4D97-AF65-F5344CB8AC3E}">
        <p14:creationId xmlns:p14="http://schemas.microsoft.com/office/powerpoint/2010/main" val="592233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a:t>
            </a:r>
            <a:r>
              <a:rPr lang="en-US" dirty="0" smtClean="0">
                <a:hlinkClick r:id="rId2"/>
              </a:rPr>
              <a:t>www.youtube.com/watch?v=0vAAf4g5iF8</a:t>
            </a:r>
            <a:endParaRPr lang="en-US" dirty="0" smtClean="0">
              <a:hlinkClick r:id="rId3"/>
            </a:endParaRPr>
          </a:p>
          <a:p>
            <a:r>
              <a:rPr lang="en-US" dirty="0" smtClean="0">
                <a:hlinkClick r:id="rId3"/>
              </a:rPr>
              <a:t>http://www.investopedia.com/terms/c/commodity-market.asp</a:t>
            </a:r>
            <a:endParaRPr lang="en-US" dirty="0" smtClean="0"/>
          </a:p>
          <a:p>
            <a:r>
              <a:rPr lang="en-US" dirty="0" smtClean="0">
                <a:hlinkClick r:id="rId4"/>
              </a:rPr>
              <a:t>http://www.hardassetsinvestor.com/hard-assets-university/18-hard-assets-101-an-introduction-to-commodities/431-types-of-commodities.html?Itemid=4</a:t>
            </a:r>
            <a:endParaRPr lang="en-US" dirty="0" smtClean="0"/>
          </a:p>
          <a:p>
            <a:r>
              <a:rPr lang="en-US" dirty="0" smtClean="0">
                <a:hlinkClick r:id="rId5"/>
              </a:rPr>
              <a:t>http://www.journalofanimalscience.org/content/22/2/486.abstract</a:t>
            </a:r>
            <a:endParaRPr lang="en-US" dirty="0" smtClean="0"/>
          </a:p>
          <a:p>
            <a:r>
              <a:rPr lang="en-US" dirty="0" smtClean="0">
                <a:hlinkClick r:id="rId6"/>
              </a:rPr>
              <a:t>http://www.omafra.gov.on.ca/english/livestock/sheep/facts/03-015.htm</a:t>
            </a:r>
            <a:endParaRPr lang="en-US" dirty="0" smtClean="0"/>
          </a:p>
          <a:p>
            <a:r>
              <a:rPr lang="en-US" dirty="0">
                <a:hlinkClick r:id="rId7"/>
              </a:rPr>
              <a:t>http://</a:t>
            </a:r>
            <a:r>
              <a:rPr lang="en-US" dirty="0" smtClean="0">
                <a:hlinkClick r:id="rId7"/>
              </a:rPr>
              <a:t>anthro.palomar.edu/mendel/mendel_1.htm</a:t>
            </a:r>
            <a:endParaRPr lang="en-US" dirty="0" smtClean="0"/>
          </a:p>
          <a:p>
            <a:r>
              <a:rPr lang="en-US" dirty="0">
                <a:hlinkClick r:id="rId8"/>
              </a:rPr>
              <a:t>http://</a:t>
            </a:r>
            <a:r>
              <a:rPr lang="en-US" dirty="0" smtClean="0">
                <a:hlinkClick r:id="rId8"/>
              </a:rPr>
              <a:t>history.nih.gov/exhibits/nirenberg/HS1_mendel.htm</a:t>
            </a:r>
            <a:endParaRPr lang="en-US" dirty="0" smtClean="0"/>
          </a:p>
          <a:p>
            <a:r>
              <a:rPr lang="en-US" dirty="0">
                <a:hlinkClick r:id="rId9"/>
              </a:rPr>
              <a:t>http://</a:t>
            </a:r>
            <a:r>
              <a:rPr lang="en-US" dirty="0" smtClean="0">
                <a:hlinkClick r:id="rId9"/>
              </a:rPr>
              <a:t>www.wvbeef.org/wbt/wbtfe.html</a:t>
            </a:r>
            <a:endParaRPr lang="en-US" dirty="0" smtClean="0"/>
          </a:p>
          <a:p>
            <a:r>
              <a:rPr lang="en-US" dirty="0">
                <a:hlinkClick r:id="rId10"/>
              </a:rPr>
              <a:t>http://www.rjofutures.com/market-news/2012/08/23/understanding-the-agricultural-livestock-commodity-markets</a:t>
            </a:r>
            <a:r>
              <a:rPr lang="en-US" dirty="0" smtClean="0">
                <a:hlinkClick r:id="rId10"/>
              </a:rPr>
              <a:t>/</a:t>
            </a:r>
            <a:endParaRPr lang="en-US" dirty="0" smtClean="0"/>
          </a:p>
          <a:p>
            <a:r>
              <a:rPr lang="en-US" dirty="0">
                <a:hlinkClick r:id="rId11"/>
              </a:rPr>
              <a:t>https://www.boundless.com/biology/mendelian-inheritance/mendel-s-laws-of-inheritance/law-of-segregation--2/</a:t>
            </a:r>
            <a:endParaRPr lang="en-US" dirty="0"/>
          </a:p>
        </p:txBody>
      </p:sp>
    </p:spTree>
    <p:extLst>
      <p:ext uri="{BB962C8B-B14F-4D97-AF65-F5344CB8AC3E}">
        <p14:creationId xmlns:p14="http://schemas.microsoft.com/office/powerpoint/2010/main" val="317315158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orethanshipping.com/wp-content/uploads/2013/03/commod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Types of Commodities</a:t>
            </a:r>
            <a:endParaRPr lang="en-US" dirty="0"/>
          </a:p>
        </p:txBody>
      </p:sp>
      <p:sp>
        <p:nvSpPr>
          <p:cNvPr id="3" name="Content Placeholder 2"/>
          <p:cNvSpPr>
            <a:spLocks noGrp="1"/>
          </p:cNvSpPr>
          <p:nvPr>
            <p:ph idx="1"/>
          </p:nvPr>
        </p:nvSpPr>
        <p:spPr>
          <a:xfrm>
            <a:off x="457200" y="1600200"/>
            <a:ext cx="8229600" cy="4876800"/>
          </a:xfrm>
          <a:solidFill>
            <a:schemeClr val="bg1">
              <a:alpha val="85000"/>
            </a:schemeClr>
          </a:solidFill>
        </p:spPr>
        <p:txBody>
          <a:bodyPr>
            <a:normAutofit/>
          </a:bodyPr>
          <a:lstStyle/>
          <a:p>
            <a:r>
              <a:rPr lang="en-US" b="1" u="sng" dirty="0" smtClean="0"/>
              <a:t>Hard</a:t>
            </a:r>
            <a:r>
              <a:rPr lang="en-US" b="1" u="sng" dirty="0"/>
              <a:t>:</a:t>
            </a:r>
            <a:r>
              <a:rPr lang="en-US" b="1" dirty="0"/>
              <a:t> </a:t>
            </a:r>
            <a:r>
              <a:rPr lang="en-US" dirty="0"/>
              <a:t>Products that are mined or extracted: natural resources that require to be mined or extracted</a:t>
            </a:r>
          </a:p>
          <a:p>
            <a:pPr lvl="1"/>
            <a:r>
              <a:rPr lang="en-US" dirty="0"/>
              <a:t>Example: gold, oil, </a:t>
            </a:r>
          </a:p>
          <a:p>
            <a:r>
              <a:rPr lang="en-US" b="1" u="sng" dirty="0"/>
              <a:t>Soft:</a:t>
            </a:r>
            <a:r>
              <a:rPr lang="en-US" b="1" dirty="0"/>
              <a:t> </a:t>
            </a:r>
            <a:r>
              <a:rPr lang="en-US" dirty="0"/>
              <a:t>Products that are grown: agriculture products or livestock</a:t>
            </a:r>
          </a:p>
          <a:p>
            <a:pPr lvl="1"/>
            <a:r>
              <a:rPr lang="en-US" dirty="0"/>
              <a:t>Example: corn, soybeans, beef</a:t>
            </a:r>
          </a:p>
        </p:txBody>
      </p:sp>
    </p:spTree>
    <p:extLst>
      <p:ext uri="{BB962C8B-B14F-4D97-AF65-F5344CB8AC3E}">
        <p14:creationId xmlns:p14="http://schemas.microsoft.com/office/powerpoint/2010/main" val="4116293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rgbimg.com/cache1sR4fX/users/l/lo/lonewolf/600/nDpWE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 y="0"/>
            <a:ext cx="9240116" cy="6858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Current Commodity Markets</a:t>
            </a:r>
            <a:endParaRPr lang="en-US" dirty="0"/>
          </a:p>
        </p:txBody>
      </p:sp>
      <p:sp>
        <p:nvSpPr>
          <p:cNvPr id="3" name="Content Placeholder 2"/>
          <p:cNvSpPr>
            <a:spLocks noGrp="1"/>
          </p:cNvSpPr>
          <p:nvPr>
            <p:ph idx="1"/>
          </p:nvPr>
        </p:nvSpPr>
        <p:spPr>
          <a:solidFill>
            <a:schemeClr val="bg1">
              <a:alpha val="85000"/>
            </a:schemeClr>
          </a:solidFill>
        </p:spPr>
        <p:txBody>
          <a:bodyPr>
            <a:normAutofit/>
          </a:bodyPr>
          <a:lstStyle/>
          <a:p>
            <a:r>
              <a:rPr lang="en-US" b="1" dirty="0"/>
              <a:t>Hard Vs. Soft Commodities</a:t>
            </a:r>
          </a:p>
          <a:p>
            <a:pPr lvl="1"/>
            <a:r>
              <a:rPr lang="en-US" b="1" dirty="0"/>
              <a:t>Hard commodities</a:t>
            </a:r>
            <a:r>
              <a:rPr lang="en-US" dirty="0"/>
              <a:t> </a:t>
            </a:r>
            <a:r>
              <a:rPr lang="en-US" dirty="0" smtClean="0"/>
              <a:t>dominate </a:t>
            </a:r>
            <a:r>
              <a:rPr lang="en-US" dirty="0"/>
              <a:t>over soft commodities because they are easier to handle and have less unpredictable factors that could affect the investment</a:t>
            </a:r>
          </a:p>
          <a:p>
            <a:pPr lvl="1"/>
            <a:r>
              <a:rPr lang="en-US" b="1" dirty="0"/>
              <a:t>Soft commodities </a:t>
            </a:r>
            <a:r>
              <a:rPr lang="en-US" dirty="0"/>
              <a:t>are most affected by weather and </a:t>
            </a:r>
            <a:r>
              <a:rPr lang="en-US" dirty="0" smtClean="0"/>
              <a:t>seasons and therefore most likely to have changing values</a:t>
            </a:r>
            <a:endParaRPr lang="en-US" dirty="0"/>
          </a:p>
        </p:txBody>
      </p:sp>
    </p:spTree>
    <p:extLst>
      <p:ext uri="{BB962C8B-B14F-4D97-AF65-F5344CB8AC3E}">
        <p14:creationId xmlns:p14="http://schemas.microsoft.com/office/powerpoint/2010/main" val="3177103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7.alphacoders.com/383/383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Livestock and Commodities</a:t>
            </a:r>
            <a:endParaRPr lang="en-US" dirty="0"/>
          </a:p>
        </p:txBody>
      </p:sp>
      <p:sp>
        <p:nvSpPr>
          <p:cNvPr id="3" name="Content Placeholder 2"/>
          <p:cNvSpPr>
            <a:spLocks noGrp="1"/>
          </p:cNvSpPr>
          <p:nvPr>
            <p:ph idx="1"/>
          </p:nvPr>
        </p:nvSpPr>
        <p:spPr>
          <a:solidFill>
            <a:schemeClr val="bg1">
              <a:alpha val="70000"/>
            </a:schemeClr>
          </a:solidFill>
        </p:spPr>
        <p:txBody>
          <a:bodyPr>
            <a:normAutofit/>
          </a:bodyPr>
          <a:lstStyle/>
          <a:p>
            <a:r>
              <a:rPr lang="en-US" dirty="0" smtClean="0"/>
              <a:t>Soft Commodities</a:t>
            </a:r>
          </a:p>
          <a:p>
            <a:r>
              <a:rPr lang="en-US" b="1" dirty="0" smtClean="0"/>
              <a:t>Meat:</a:t>
            </a:r>
          </a:p>
          <a:p>
            <a:pPr lvl="1"/>
            <a:r>
              <a:rPr lang="en-US" dirty="0" smtClean="0"/>
              <a:t>Example: Lean Hogs, Live Cattle, Feeder Cattle, Milk</a:t>
            </a:r>
          </a:p>
          <a:p>
            <a:r>
              <a:rPr lang="en-US" b="1" dirty="0" smtClean="0"/>
              <a:t>Crops:</a:t>
            </a:r>
          </a:p>
          <a:p>
            <a:pPr lvl="1"/>
            <a:r>
              <a:rPr lang="en-US" dirty="0" smtClean="0"/>
              <a:t>Corn, Soybeans, and Wheat</a:t>
            </a:r>
          </a:p>
          <a:p>
            <a:pPr lvl="1"/>
            <a:r>
              <a:rPr lang="en-US" u="sng" dirty="0" smtClean="0"/>
              <a:t>Corn:</a:t>
            </a:r>
            <a:r>
              <a:rPr lang="en-US" dirty="0" smtClean="0"/>
              <a:t> typically the largest revenue-generating crop</a:t>
            </a:r>
          </a:p>
          <a:p>
            <a:pPr lvl="1"/>
            <a:r>
              <a:rPr lang="en-US" u="sng" dirty="0" smtClean="0"/>
              <a:t>Soybeans:</a:t>
            </a:r>
            <a:r>
              <a:rPr lang="en-US" dirty="0" smtClean="0"/>
              <a:t> second largest revenue-generating crop</a:t>
            </a:r>
          </a:p>
        </p:txBody>
      </p:sp>
    </p:spTree>
    <p:extLst>
      <p:ext uri="{BB962C8B-B14F-4D97-AF65-F5344CB8AC3E}">
        <p14:creationId xmlns:p14="http://schemas.microsoft.com/office/powerpoint/2010/main" val="3798070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5124" name="Picture 4" descr="http://m.rgbimg.com/cache1sR4fX/users/l/lo/lonewolf/600/nDpWEh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6" y="0"/>
            <a:ext cx="9240116" cy="6858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Current Commodity Markets</a:t>
            </a:r>
            <a:endParaRPr lang="en-US" dirty="0"/>
          </a:p>
        </p:txBody>
      </p:sp>
      <p:sp>
        <p:nvSpPr>
          <p:cNvPr id="3" name="Content Placeholder 2"/>
          <p:cNvSpPr>
            <a:spLocks noGrp="1"/>
          </p:cNvSpPr>
          <p:nvPr>
            <p:ph idx="1"/>
          </p:nvPr>
        </p:nvSpPr>
        <p:spPr>
          <a:solidFill>
            <a:schemeClr val="bg1">
              <a:alpha val="85000"/>
            </a:schemeClr>
          </a:solidFill>
        </p:spPr>
        <p:txBody>
          <a:bodyPr>
            <a:normAutofit fontScale="85000" lnSpcReduction="20000"/>
          </a:bodyPr>
          <a:lstStyle/>
          <a:p>
            <a:r>
              <a:rPr lang="en-US" b="1" dirty="0" smtClean="0"/>
              <a:t>Futures Contracts</a:t>
            </a:r>
            <a:endParaRPr lang="en-US" b="1" dirty="0"/>
          </a:p>
          <a:p>
            <a:pPr lvl="1"/>
            <a:r>
              <a:rPr lang="en-US" dirty="0" smtClean="0"/>
              <a:t>Selling a </a:t>
            </a:r>
            <a:r>
              <a:rPr lang="en-US" dirty="0"/>
              <a:t>future </a:t>
            </a:r>
            <a:r>
              <a:rPr lang="en-US" dirty="0" smtClean="0"/>
              <a:t>commodity</a:t>
            </a:r>
          </a:p>
          <a:p>
            <a:pPr lvl="1"/>
            <a:r>
              <a:rPr lang="en-US" dirty="0" smtClean="0"/>
              <a:t>Finite life (must be sold at agreed upon price on designated date)</a:t>
            </a:r>
          </a:p>
          <a:p>
            <a:pPr lvl="1"/>
            <a:r>
              <a:rPr lang="en-US" dirty="0" smtClean="0"/>
              <a:t>Takes advantage of price fluctuations</a:t>
            </a:r>
          </a:p>
          <a:p>
            <a:pPr lvl="1"/>
            <a:r>
              <a:rPr lang="en-US" dirty="0" smtClean="0"/>
              <a:t>Contract's </a:t>
            </a:r>
            <a:r>
              <a:rPr lang="en-US" dirty="0"/>
              <a:t>price changes relative to </a:t>
            </a:r>
            <a:r>
              <a:rPr lang="en-US" dirty="0" smtClean="0"/>
              <a:t>fixed trade price creating </a:t>
            </a:r>
            <a:r>
              <a:rPr lang="en-US" dirty="0"/>
              <a:t>profits or losses </a:t>
            </a:r>
            <a:endParaRPr lang="en-US" dirty="0" smtClean="0"/>
          </a:p>
          <a:p>
            <a:r>
              <a:rPr lang="en-US" b="1" dirty="0" smtClean="0"/>
              <a:t>Changing market</a:t>
            </a:r>
            <a:endParaRPr lang="en-US" b="1" dirty="0"/>
          </a:p>
          <a:p>
            <a:pPr lvl="1"/>
            <a:r>
              <a:rPr lang="en-US" dirty="0"/>
              <a:t>Weather plays a huge factor in </a:t>
            </a:r>
            <a:r>
              <a:rPr lang="en-US" dirty="0" smtClean="0"/>
              <a:t>productivity</a:t>
            </a:r>
          </a:p>
          <a:p>
            <a:pPr lvl="2"/>
            <a:r>
              <a:rPr lang="en-US" dirty="0" smtClean="0"/>
              <a:t>Drought, heat, extreme cold</a:t>
            </a:r>
          </a:p>
          <a:p>
            <a:pPr lvl="1"/>
            <a:r>
              <a:rPr lang="en-US" dirty="0" smtClean="0"/>
              <a:t>Seasons play a big part in livestock production</a:t>
            </a:r>
          </a:p>
          <a:p>
            <a:r>
              <a:rPr lang="en-US" b="1" dirty="0" smtClean="0"/>
              <a:t>Market value is dependent on the supply level</a:t>
            </a:r>
          </a:p>
        </p:txBody>
      </p:sp>
    </p:spTree>
    <p:extLst>
      <p:ext uri="{BB962C8B-B14F-4D97-AF65-F5344CB8AC3E}">
        <p14:creationId xmlns:p14="http://schemas.microsoft.com/office/powerpoint/2010/main" val="1942450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http://farm3.static.flickr.com/2638/3766840922_c7420e5b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9164782" cy="6873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Cattle and Commodity Markets</a:t>
            </a:r>
            <a:endParaRPr lang="en-US" dirty="0"/>
          </a:p>
        </p:txBody>
      </p:sp>
      <p:sp>
        <p:nvSpPr>
          <p:cNvPr id="3" name="Content Placeholder 2"/>
          <p:cNvSpPr>
            <a:spLocks noGrp="1"/>
          </p:cNvSpPr>
          <p:nvPr>
            <p:ph idx="1"/>
          </p:nvPr>
        </p:nvSpPr>
        <p:spPr>
          <a:xfrm>
            <a:off x="457200" y="1600200"/>
            <a:ext cx="8458200" cy="5105400"/>
          </a:xfrm>
          <a:solidFill>
            <a:schemeClr val="bg1">
              <a:alpha val="85000"/>
            </a:schemeClr>
          </a:solidFill>
        </p:spPr>
        <p:txBody>
          <a:bodyPr>
            <a:noAutofit/>
          </a:bodyPr>
          <a:lstStyle/>
          <a:p>
            <a:r>
              <a:rPr lang="en-US" sz="1800" b="1" dirty="0" smtClean="0"/>
              <a:t>The supply level will determine the market value</a:t>
            </a:r>
          </a:p>
          <a:p>
            <a:pPr lvl="1"/>
            <a:r>
              <a:rPr lang="en-US" sz="1400" dirty="0" smtClean="0"/>
              <a:t>Supply level given by the USDA</a:t>
            </a:r>
          </a:p>
          <a:p>
            <a:r>
              <a:rPr lang="en-US" sz="1800" b="1" dirty="0" smtClean="0"/>
              <a:t>Unpredictable market </a:t>
            </a:r>
          </a:p>
          <a:p>
            <a:pPr lvl="1"/>
            <a:r>
              <a:rPr lang="en-US" sz="1400" dirty="0"/>
              <a:t>P</a:t>
            </a:r>
            <a:r>
              <a:rPr lang="en-US" sz="1400" dirty="0" smtClean="0"/>
              <a:t>opulation of cattle available throughout the year affected by different factors </a:t>
            </a:r>
          </a:p>
          <a:p>
            <a:pPr lvl="1"/>
            <a:r>
              <a:rPr lang="en-US" sz="1400" dirty="0" smtClean="0"/>
              <a:t>Low reproduction</a:t>
            </a:r>
          </a:p>
          <a:p>
            <a:pPr lvl="2"/>
            <a:r>
              <a:rPr lang="en-US" sz="1200" dirty="0" smtClean="0"/>
              <a:t>Cow: 1 calf per year= 1 calf year/cow</a:t>
            </a:r>
          </a:p>
          <a:p>
            <a:pPr lvl="2"/>
            <a:r>
              <a:rPr lang="en-US" sz="1200" dirty="0" smtClean="0"/>
              <a:t>Sow: 9-10 piglets 2 times a year = 20 piglets a year/sow</a:t>
            </a:r>
          </a:p>
          <a:p>
            <a:pPr lvl="1"/>
            <a:r>
              <a:rPr lang="en-US" sz="1400" dirty="0" smtClean="0"/>
              <a:t>When corn prices are high</a:t>
            </a:r>
          </a:p>
          <a:p>
            <a:pPr lvl="2"/>
            <a:r>
              <a:rPr lang="en-US" sz="1200" dirty="0"/>
              <a:t>C</a:t>
            </a:r>
            <a:r>
              <a:rPr lang="en-US" sz="1200" dirty="0" smtClean="0"/>
              <a:t>attle stay in the pasture longer to avoid increase feed costs</a:t>
            </a:r>
          </a:p>
          <a:p>
            <a:pPr lvl="1"/>
            <a:r>
              <a:rPr lang="en-US" sz="1400" dirty="0" smtClean="0"/>
              <a:t>Weather causes cattle to be sent to the feedlot at a lighter weight</a:t>
            </a:r>
          </a:p>
          <a:p>
            <a:pPr lvl="2"/>
            <a:r>
              <a:rPr lang="en-US" sz="1200" dirty="0" smtClean="0"/>
              <a:t>Drought</a:t>
            </a:r>
          </a:p>
          <a:p>
            <a:pPr lvl="2"/>
            <a:r>
              <a:rPr lang="en-US" sz="1200" dirty="0" smtClean="0"/>
              <a:t>Extreme heat</a:t>
            </a:r>
          </a:p>
          <a:p>
            <a:r>
              <a:rPr lang="en-US" sz="1800" b="1" dirty="0" smtClean="0"/>
              <a:t>Live Cattle:</a:t>
            </a:r>
          </a:p>
          <a:p>
            <a:pPr lvl="1"/>
            <a:r>
              <a:rPr lang="en-US" sz="1400" dirty="0" smtClean="0"/>
              <a:t>All cattle that are finished and ready to harvest</a:t>
            </a:r>
          </a:p>
          <a:p>
            <a:pPr lvl="1"/>
            <a:r>
              <a:rPr lang="en-US" sz="1400" dirty="0" smtClean="0"/>
              <a:t>1200-1250 pounds</a:t>
            </a:r>
          </a:p>
          <a:p>
            <a:r>
              <a:rPr lang="en-US" sz="1800" b="1" dirty="0" smtClean="0"/>
              <a:t>Feeder Cattle:</a:t>
            </a:r>
          </a:p>
          <a:p>
            <a:pPr lvl="1"/>
            <a:r>
              <a:rPr lang="en-US" sz="1400" dirty="0" smtClean="0"/>
              <a:t>All cattle that are ready </a:t>
            </a:r>
            <a:r>
              <a:rPr lang="en-US" sz="1400" dirty="0"/>
              <a:t>to go to the feedlot</a:t>
            </a:r>
          </a:p>
          <a:p>
            <a:pPr lvl="1"/>
            <a:r>
              <a:rPr lang="en-US" sz="1400" dirty="0" smtClean="0"/>
              <a:t>6-8 months old</a:t>
            </a:r>
          </a:p>
          <a:p>
            <a:pPr lvl="1"/>
            <a:r>
              <a:rPr lang="en-US" sz="1400" dirty="0" smtClean="0"/>
              <a:t>600-800 pounds</a:t>
            </a:r>
          </a:p>
        </p:txBody>
      </p:sp>
    </p:spTree>
    <p:extLst>
      <p:ext uri="{BB962C8B-B14F-4D97-AF65-F5344CB8AC3E}">
        <p14:creationId xmlns:p14="http://schemas.microsoft.com/office/powerpoint/2010/main" val="1000911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1000"/>
                                        <p:tgtEl>
                                          <p:spTgt spid="3">
                                            <p:txEl>
                                              <p:pRg st="12" end="12"/>
                                            </p:txEl>
                                          </p:spTgt>
                                        </p:tgtEl>
                                      </p:cBhvr>
                                    </p:animEffect>
                                    <p:anim calcmode="lin" valueType="num">
                                      <p:cBhvr>
                                        <p:cTn id="7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1000"/>
                                        <p:tgtEl>
                                          <p:spTgt spid="3">
                                            <p:txEl>
                                              <p:pRg st="13" end="13"/>
                                            </p:txEl>
                                          </p:spTgt>
                                        </p:tgtEl>
                                      </p:cBhvr>
                                    </p:animEffect>
                                    <p:anim calcmode="lin" valueType="num">
                                      <p:cBhvr>
                                        <p:cTn id="8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Effect transition="in" filter="fade">
                                      <p:cBhvr>
                                        <p:cTn id="86" dur="1000"/>
                                        <p:tgtEl>
                                          <p:spTgt spid="3">
                                            <p:txEl>
                                              <p:pRg st="14" end="14"/>
                                            </p:txEl>
                                          </p:spTgt>
                                        </p:tgtEl>
                                      </p:cBhvr>
                                    </p:animEffect>
                                    <p:anim calcmode="lin" valueType="num">
                                      <p:cBhvr>
                                        <p:cTn id="8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
                                            <p:txEl>
                                              <p:pRg st="15" end="15"/>
                                            </p:txEl>
                                          </p:spTgt>
                                        </p:tgtEl>
                                        <p:attrNameLst>
                                          <p:attrName>style.visibility</p:attrName>
                                        </p:attrNameLst>
                                      </p:cBhvr>
                                      <p:to>
                                        <p:strVal val="visible"/>
                                      </p:to>
                                    </p:set>
                                    <p:animEffect transition="in" filter="fade">
                                      <p:cBhvr>
                                        <p:cTn id="93" dur="1000"/>
                                        <p:tgtEl>
                                          <p:spTgt spid="3">
                                            <p:txEl>
                                              <p:pRg st="15" end="15"/>
                                            </p:txEl>
                                          </p:spTgt>
                                        </p:tgtEl>
                                      </p:cBhvr>
                                    </p:animEffect>
                                    <p:anim calcmode="lin" valueType="num">
                                      <p:cBhvr>
                                        <p:cTn id="9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
                                            <p:txEl>
                                              <p:pRg st="16" end="16"/>
                                            </p:txEl>
                                          </p:spTgt>
                                        </p:tgtEl>
                                        <p:attrNameLst>
                                          <p:attrName>style.visibility</p:attrName>
                                        </p:attrNameLst>
                                      </p:cBhvr>
                                      <p:to>
                                        <p:strVal val="visible"/>
                                      </p:to>
                                    </p:set>
                                    <p:animEffect transition="in" filter="fade">
                                      <p:cBhvr>
                                        <p:cTn id="98" dur="1000"/>
                                        <p:tgtEl>
                                          <p:spTgt spid="3">
                                            <p:txEl>
                                              <p:pRg st="16" end="16"/>
                                            </p:txEl>
                                          </p:spTgt>
                                        </p:tgtEl>
                                      </p:cBhvr>
                                    </p:animEffect>
                                    <p:anim calcmode="lin" valueType="num">
                                      <p:cBhvr>
                                        <p:cTn id="9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Effect transition="in" filter="fade">
                                      <p:cBhvr>
                                        <p:cTn id="103" dur="1000"/>
                                        <p:tgtEl>
                                          <p:spTgt spid="3">
                                            <p:txEl>
                                              <p:pRg st="17" end="17"/>
                                            </p:txEl>
                                          </p:spTgt>
                                        </p:tgtEl>
                                      </p:cBhvr>
                                    </p:animEffect>
                                    <p:anim calcmode="lin" valueType="num">
                                      <p:cBhvr>
                                        <p:cTn id="10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
                                            <p:txEl>
                                              <p:pRg st="18" end="18"/>
                                            </p:txEl>
                                          </p:spTgt>
                                        </p:tgtEl>
                                        <p:attrNameLst>
                                          <p:attrName>style.visibility</p:attrName>
                                        </p:attrNameLst>
                                      </p:cBhvr>
                                      <p:to>
                                        <p:strVal val="visible"/>
                                      </p:to>
                                    </p:set>
                                    <p:animEffect transition="in" filter="fade">
                                      <p:cBhvr>
                                        <p:cTn id="108" dur="1000"/>
                                        <p:tgtEl>
                                          <p:spTgt spid="3">
                                            <p:txEl>
                                              <p:pRg st="18" end="18"/>
                                            </p:txEl>
                                          </p:spTgt>
                                        </p:tgtEl>
                                      </p:cBhvr>
                                    </p:animEffect>
                                    <p:anim calcmode="lin" valueType="num">
                                      <p:cBhvr>
                                        <p:cTn id="10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3.static.flickr.com/2612/3766840450_08e5beeb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normAutofit fontScale="90000"/>
          </a:bodyPr>
          <a:lstStyle/>
          <a:p>
            <a:r>
              <a:rPr lang="en-US" dirty="0" smtClean="0"/>
              <a:t>Lean Hogs and Commodity Markets</a:t>
            </a:r>
            <a:endParaRPr lang="en-US" dirty="0"/>
          </a:p>
        </p:txBody>
      </p:sp>
      <p:sp>
        <p:nvSpPr>
          <p:cNvPr id="3" name="Content Placeholder 2"/>
          <p:cNvSpPr>
            <a:spLocks noGrp="1"/>
          </p:cNvSpPr>
          <p:nvPr>
            <p:ph idx="1"/>
          </p:nvPr>
        </p:nvSpPr>
        <p:spPr>
          <a:xfrm>
            <a:off x="457200" y="1600200"/>
            <a:ext cx="8305800" cy="4525963"/>
          </a:xfrm>
          <a:solidFill>
            <a:schemeClr val="bg1">
              <a:alpha val="70000"/>
            </a:schemeClr>
          </a:solidFill>
        </p:spPr>
        <p:txBody>
          <a:bodyPr>
            <a:normAutofit fontScale="70000" lnSpcReduction="20000"/>
          </a:bodyPr>
          <a:lstStyle/>
          <a:p>
            <a:r>
              <a:rPr lang="en-US" b="1" dirty="0" smtClean="0"/>
              <a:t>Pro: </a:t>
            </a:r>
            <a:r>
              <a:rPr lang="en-US" dirty="0" smtClean="0"/>
              <a:t>Less over or underproduction of hogs because:</a:t>
            </a:r>
          </a:p>
          <a:p>
            <a:pPr lvl="1"/>
            <a:r>
              <a:rPr lang="en-US" dirty="0" smtClean="0"/>
              <a:t>More commonly raised in a farrow to finish setting</a:t>
            </a:r>
          </a:p>
          <a:p>
            <a:pPr lvl="1"/>
            <a:r>
              <a:rPr lang="en-US" dirty="0" smtClean="0"/>
              <a:t>Sows produce 9-10 piglets twice a year</a:t>
            </a:r>
          </a:p>
          <a:p>
            <a:r>
              <a:rPr lang="en-US" b="1" dirty="0" smtClean="0"/>
              <a:t>Predictable market </a:t>
            </a:r>
          </a:p>
          <a:p>
            <a:pPr lvl="1"/>
            <a:r>
              <a:rPr lang="en-US" dirty="0"/>
              <a:t>P</a:t>
            </a:r>
            <a:r>
              <a:rPr lang="en-US" dirty="0" smtClean="0"/>
              <a:t>igs are harvested at 6 months of age</a:t>
            </a:r>
          </a:p>
          <a:p>
            <a:pPr lvl="1"/>
            <a:r>
              <a:rPr lang="en-US" dirty="0"/>
              <a:t>I</a:t>
            </a:r>
            <a:r>
              <a:rPr lang="en-US" dirty="0" smtClean="0"/>
              <a:t>f pig birth numbers are low its </a:t>
            </a:r>
            <a:r>
              <a:rPr lang="en-US" b="1" dirty="0" smtClean="0"/>
              <a:t>predictable</a:t>
            </a:r>
            <a:r>
              <a:rPr lang="en-US" dirty="0" smtClean="0"/>
              <a:t> harvest numbers will be low in 6 months</a:t>
            </a:r>
          </a:p>
          <a:p>
            <a:r>
              <a:rPr lang="en-US" b="1" dirty="0" smtClean="0"/>
              <a:t>Lifespan from farrow to finish is shorter than cattle</a:t>
            </a:r>
          </a:p>
          <a:p>
            <a:r>
              <a:rPr lang="en-US" b="1" dirty="0" smtClean="0"/>
              <a:t>Feeder Hogs:</a:t>
            </a:r>
          </a:p>
          <a:p>
            <a:pPr lvl="1"/>
            <a:r>
              <a:rPr lang="en-US" dirty="0" smtClean="0"/>
              <a:t>40-60 pounds</a:t>
            </a:r>
          </a:p>
          <a:p>
            <a:r>
              <a:rPr lang="en-US" b="1" dirty="0" smtClean="0"/>
              <a:t>Lean Hogs:</a:t>
            </a:r>
          </a:p>
          <a:p>
            <a:pPr lvl="1"/>
            <a:r>
              <a:rPr lang="en-US" dirty="0" smtClean="0"/>
              <a:t>250 pounds</a:t>
            </a:r>
          </a:p>
          <a:p>
            <a:pPr lvl="1"/>
            <a:r>
              <a:rPr lang="en-US" dirty="0" smtClean="0"/>
              <a:t>Approximately 6 months old</a:t>
            </a:r>
          </a:p>
          <a:p>
            <a:pPr lvl="1"/>
            <a:endParaRPr lang="en-US" dirty="0"/>
          </a:p>
        </p:txBody>
      </p:sp>
    </p:spTree>
    <p:extLst>
      <p:ext uri="{BB962C8B-B14F-4D97-AF65-F5344CB8AC3E}">
        <p14:creationId xmlns:p14="http://schemas.microsoft.com/office/powerpoint/2010/main" val="3539129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1000"/>
                                        <p:tgtEl>
                                          <p:spTgt spid="3">
                                            <p:txEl>
                                              <p:pRg st="11" end="11"/>
                                            </p:txEl>
                                          </p:spTgt>
                                        </p:tgtEl>
                                      </p:cBhvr>
                                    </p:animEffect>
                                    <p:anim calcmode="lin" valueType="num">
                                      <p:cBhvr>
                                        <p:cTn id="7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opensecrets.org/news/bigstock_Falling_Money_6691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83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alpha val="85000"/>
            </a:schemeClr>
          </a:solidFill>
        </p:spPr>
        <p:txBody>
          <a:bodyPr/>
          <a:lstStyle/>
          <a:p>
            <a:r>
              <a:rPr lang="en-US" dirty="0" smtClean="0"/>
              <a:t>Feed Costs</a:t>
            </a:r>
            <a:endParaRPr lang="en-US" dirty="0"/>
          </a:p>
        </p:txBody>
      </p:sp>
      <p:sp>
        <p:nvSpPr>
          <p:cNvPr id="3" name="Content Placeholder 2"/>
          <p:cNvSpPr>
            <a:spLocks noGrp="1"/>
          </p:cNvSpPr>
          <p:nvPr>
            <p:ph idx="1"/>
          </p:nvPr>
        </p:nvSpPr>
        <p:spPr>
          <a:solidFill>
            <a:schemeClr val="bg1">
              <a:alpha val="70000"/>
            </a:schemeClr>
          </a:solidFill>
        </p:spPr>
        <p:txBody>
          <a:bodyPr>
            <a:normAutofit lnSpcReduction="10000"/>
          </a:bodyPr>
          <a:lstStyle/>
          <a:p>
            <a:r>
              <a:rPr lang="en-US" dirty="0" smtClean="0"/>
              <a:t>Over 50% of beef cattle production costs are made up of feed costs</a:t>
            </a:r>
          </a:p>
          <a:p>
            <a:r>
              <a:rPr lang="en-US" b="1" dirty="0" smtClean="0"/>
              <a:t>Feed Costs vary because of:</a:t>
            </a:r>
          </a:p>
          <a:p>
            <a:pPr lvl="1"/>
            <a:r>
              <a:rPr lang="en-US" dirty="0" smtClean="0"/>
              <a:t>Type of ingredients used in the feed</a:t>
            </a:r>
          </a:p>
          <a:p>
            <a:pPr lvl="1"/>
            <a:r>
              <a:rPr lang="en-US" dirty="0" smtClean="0"/>
              <a:t>The amount of feed fed per day</a:t>
            </a:r>
          </a:p>
          <a:p>
            <a:pPr lvl="1"/>
            <a:r>
              <a:rPr lang="en-US" dirty="0" smtClean="0"/>
              <a:t>Amount of wasted feed</a:t>
            </a:r>
          </a:p>
          <a:p>
            <a:r>
              <a:rPr lang="en-US" dirty="0" smtClean="0">
                <a:hlinkClick r:id="rId3"/>
              </a:rPr>
              <a:t>USDA Grain Database</a:t>
            </a:r>
            <a:endParaRPr lang="en-US" dirty="0" smtClean="0"/>
          </a:p>
          <a:p>
            <a:pPr lvl="1"/>
            <a:r>
              <a:rPr lang="en-US" dirty="0" smtClean="0"/>
              <a:t>Above website looks at different prices of grains in the United States</a:t>
            </a:r>
          </a:p>
          <a:p>
            <a:pPr lvl="1"/>
            <a:endParaRPr lang="en-US" dirty="0"/>
          </a:p>
        </p:txBody>
      </p:sp>
    </p:spTree>
    <p:extLst>
      <p:ext uri="{BB962C8B-B14F-4D97-AF65-F5344CB8AC3E}">
        <p14:creationId xmlns:p14="http://schemas.microsoft.com/office/powerpoint/2010/main" val="2507738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1949</Words>
  <Application>Microsoft Office PowerPoint</Application>
  <PresentationFormat>On-screen Show (4:3)</PresentationFormat>
  <Paragraphs>286</Paragraphs>
  <Slides>29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 3</vt:lpstr>
      <vt:lpstr>Office Theme</vt:lpstr>
      <vt:lpstr>PowerPoint Presentation</vt:lpstr>
      <vt:lpstr>Commodity Markets</vt:lpstr>
      <vt:lpstr>Types of Commodities</vt:lpstr>
      <vt:lpstr>Current Commodity Markets</vt:lpstr>
      <vt:lpstr>Livestock and Commodities</vt:lpstr>
      <vt:lpstr>Current Commodity Markets</vt:lpstr>
      <vt:lpstr>Cattle and Commodity Markets</vt:lpstr>
      <vt:lpstr>Lean Hogs and Commodity Markets</vt:lpstr>
      <vt:lpstr>Feed Costs</vt:lpstr>
      <vt:lpstr>Feed Efficiency of Livestock Species</vt:lpstr>
      <vt:lpstr>Average Daily Gain</vt:lpstr>
      <vt:lpstr>Average Daily Gain Example</vt:lpstr>
      <vt:lpstr>Feed Conversion Ratio</vt:lpstr>
      <vt:lpstr>Feed Efficiency of Different Species</vt:lpstr>
      <vt:lpstr>Feed Conversion Ratio Example</vt:lpstr>
      <vt:lpstr>Saving Feed!</vt:lpstr>
      <vt:lpstr>Formulate Rations</vt:lpstr>
      <vt:lpstr>Example of Formulating Rations</vt:lpstr>
      <vt:lpstr>The Beginning of Genetics</vt:lpstr>
      <vt:lpstr>Gregor Mendel’s Laws</vt:lpstr>
      <vt:lpstr>Where do Genes come from?</vt:lpstr>
      <vt:lpstr>Genetics Breakdown</vt:lpstr>
      <vt:lpstr>Important Terms of Genetics</vt:lpstr>
      <vt:lpstr>Important Terms of Genetics</vt:lpstr>
      <vt:lpstr>The Punnett Square</vt:lpstr>
      <vt:lpstr>Genetics and Commodities </vt:lpstr>
      <vt:lpstr>Think It Through</vt:lpstr>
      <vt:lpstr>Think It Through</vt:lpstr>
      <vt:lpstr>References</vt:lpstr>
    </vt:vector>
  </TitlesOfParts>
  <Company>College of Veterinary Medicine - Texas A&amp;M 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Livestock and commodity</dc:title>
  <dc:creator>Lab, L Johnson's</dc:creator>
  <cp:lastModifiedBy>Whitaker, Torri</cp:lastModifiedBy>
  <cp:revision>101</cp:revision>
  <dcterms:created xsi:type="dcterms:W3CDTF">2013-07-31T18:01:21Z</dcterms:created>
  <dcterms:modified xsi:type="dcterms:W3CDTF">2017-01-06T15:09:17Z</dcterms:modified>
</cp:coreProperties>
</file>