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76" r:id="rId11"/>
    <p:sldId id="277" r:id="rId12"/>
    <p:sldId id="259" r:id="rId13"/>
    <p:sldId id="266" r:id="rId14"/>
    <p:sldId id="267" r:id="rId15"/>
    <p:sldId id="268" r:id="rId16"/>
    <p:sldId id="274" r:id="rId17"/>
    <p:sldId id="269" r:id="rId18"/>
    <p:sldId id="270" r:id="rId19"/>
    <p:sldId id="271" r:id="rId20"/>
    <p:sldId id="272" r:id="rId21"/>
    <p:sldId id="273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FF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9D720-884E-4E95-A2F7-2D67320A302D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D184E-D402-460B-9EFB-C509F011D9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14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A37128A-7AB7-4A2B-A0FD-97E942F95D86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2E18D2-BD2B-4A67-A16E-381DCDA617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28A-7AB7-4A2B-A0FD-97E942F95D86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18D2-BD2B-4A67-A16E-381DCDA61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28A-7AB7-4A2B-A0FD-97E942F95D86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12E18D2-BD2B-4A67-A16E-381DCDA61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28A-7AB7-4A2B-A0FD-97E942F95D86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18D2-BD2B-4A67-A16E-381DCDA617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37128A-7AB7-4A2B-A0FD-97E942F95D86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12E18D2-BD2B-4A67-A16E-381DCDA617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28A-7AB7-4A2B-A0FD-97E942F95D86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18D2-BD2B-4A67-A16E-381DCDA617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28A-7AB7-4A2B-A0FD-97E942F95D86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18D2-BD2B-4A67-A16E-381DCDA617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28A-7AB7-4A2B-A0FD-97E942F95D86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18D2-BD2B-4A67-A16E-381DCDA617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28A-7AB7-4A2B-A0FD-97E942F95D86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18D2-BD2B-4A67-A16E-381DCDA61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28A-7AB7-4A2B-A0FD-97E942F95D86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2E18D2-BD2B-4A67-A16E-381DCDA617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128A-7AB7-4A2B-A0FD-97E942F95D86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E18D2-BD2B-4A67-A16E-381DCDA617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A37128A-7AB7-4A2B-A0FD-97E942F95D86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12E18D2-BD2B-4A67-A16E-381DCDA61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It’s elemental!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 and Energy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4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590800"/>
            <a:ext cx="3505201" cy="3048000"/>
          </a:xfrm>
        </p:spPr>
        <p:txBody>
          <a:bodyPr/>
          <a:lstStyle/>
          <a:p>
            <a:r>
              <a:rPr lang="en-US" dirty="0" smtClean="0"/>
              <a:t>Notice how the same element, oxygen, makes up the majority of both the Earth’s crust and the human body. </a:t>
            </a:r>
          </a:p>
          <a:p>
            <a:pPr lvl="1"/>
            <a:r>
              <a:rPr lang="en-US" dirty="0" smtClean="0"/>
              <a:t>This displays how essential oxygen is to both life and Earth.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Earth’s Crust</a:t>
            </a:r>
            <a:endParaRPr lang="en-US" dirty="0"/>
          </a:p>
        </p:txBody>
      </p:sp>
      <p:pic>
        <p:nvPicPr>
          <p:cNvPr id="2052" name="Picture 4" descr="http://wps.prenhall.com/wps/media/objects/3079/3153870/blb0102/bl01fg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3775" y="2286000"/>
            <a:ext cx="5367337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799" y="2023871"/>
            <a:ext cx="3200401" cy="44531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bar graph shows the abundance of elements in the Earth’s crust, ocean, and plants.</a:t>
            </a:r>
            <a:endParaRPr lang="en-US" dirty="0"/>
          </a:p>
          <a:p>
            <a:pPr lvl="1"/>
            <a:r>
              <a:rPr lang="en-US" dirty="0" smtClean="0"/>
              <a:t>This graph shows that in addition to CHONPS there are other elements that occur frequently in the composition of life and earth.</a:t>
            </a:r>
          </a:p>
          <a:p>
            <a:r>
              <a:rPr lang="en-US" dirty="0" smtClean="0"/>
              <a:t>Can you name one of these elements besides CHONPS?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Abundance of Elements in soil, Sea, and Plant Life</a:t>
            </a:r>
            <a:endParaRPr lang="en-US" dirty="0"/>
          </a:p>
        </p:txBody>
      </p:sp>
      <p:pic>
        <p:nvPicPr>
          <p:cNvPr id="1026" name="Picture 2" descr="img: abundance of elements in land, sea and pla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209800"/>
            <a:ext cx="5257800" cy="3601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86530"/>
          </a:xfrm>
        </p:spPr>
        <p:txBody>
          <a:bodyPr>
            <a:normAutofit/>
          </a:bodyPr>
          <a:lstStyle/>
          <a:p>
            <a:r>
              <a:rPr lang="en-US" dirty="0" smtClean="0"/>
              <a:t>On the next few slides you will see a series of pictures, on your “Matter and Energy” student worksheet write if the picture represents an </a:t>
            </a:r>
            <a:r>
              <a:rPr lang="en-US" dirty="0" smtClean="0">
                <a:latin typeface="Franklin Gothic Heavy" pitchFamily="34" charset="0"/>
              </a:rPr>
              <a:t>element, compound, or mixture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Remember: </a:t>
            </a:r>
          </a:p>
          <a:p>
            <a:pPr lvl="1"/>
            <a:r>
              <a:rPr lang="en-US" dirty="0" smtClean="0"/>
              <a:t>An </a:t>
            </a:r>
            <a:r>
              <a:rPr lang="en-US" b="1" u="sng" dirty="0" smtClean="0"/>
              <a:t>element</a:t>
            </a:r>
            <a:r>
              <a:rPr lang="en-US" dirty="0" smtClean="0"/>
              <a:t> contains just one type of atom.</a:t>
            </a:r>
          </a:p>
          <a:p>
            <a:pPr lvl="1"/>
            <a:r>
              <a:rPr lang="en-US" dirty="0" smtClean="0"/>
              <a:t>A </a:t>
            </a:r>
            <a:r>
              <a:rPr lang="en-US" b="1" u="sng" dirty="0" smtClean="0"/>
              <a:t>compound</a:t>
            </a:r>
            <a:r>
              <a:rPr lang="en-US" dirty="0" smtClean="0"/>
              <a:t> contains two or more different atoms joined together.</a:t>
            </a:r>
          </a:p>
          <a:p>
            <a:pPr lvl="1"/>
            <a:r>
              <a:rPr lang="en-US" dirty="0" smtClean="0"/>
              <a:t>A </a:t>
            </a:r>
            <a:r>
              <a:rPr lang="en-US" b="1" u="sng" dirty="0" smtClean="0"/>
              <a:t>mixture</a:t>
            </a:r>
            <a:r>
              <a:rPr lang="en-US" dirty="0" smtClean="0"/>
              <a:t> contains two or more different substances physically joined together.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it’s your turn to test your knowledge!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95600"/>
            <a:ext cx="3048001" cy="2057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" y="2819400"/>
            <a:ext cx="3054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Element?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3733800"/>
            <a:ext cx="38234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Compound?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726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Element, Compound, or Mixture?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00" y="1752600"/>
            <a:ext cx="47625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3124200"/>
            <a:ext cx="3577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Pure Water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61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Element, Compound, or Mixture?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86000"/>
            <a:ext cx="4604633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3429000"/>
            <a:ext cx="29466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Diamond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161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Element, Compound, or Mixture?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86000"/>
            <a:ext cx="440055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3048000"/>
            <a:ext cx="28194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Gold</a:t>
            </a:r>
            <a:endParaRPr lang="en-US" sz="9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460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Element, Compound, or Mixture?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950" y="2438400"/>
            <a:ext cx="43678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0" y="3429000"/>
            <a:ext cx="28259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Chex Mix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180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Element, Compound, or Mixture?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133600"/>
            <a:ext cx="468630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95400" y="3352800"/>
            <a:ext cx="13740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Salt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020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Element, Compound, or Mixture?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438400"/>
            <a:ext cx="4655964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12848" y="3430110"/>
            <a:ext cx="22589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Neon</a:t>
            </a:r>
            <a:endParaRPr 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651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Element, Compound, or Mixture?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514600"/>
            <a:ext cx="476250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0" y="3407808"/>
            <a:ext cx="24641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Skittles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41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3733801" cy="4407408"/>
          </a:xfrm>
        </p:spPr>
        <p:txBody>
          <a:bodyPr/>
          <a:lstStyle/>
          <a:p>
            <a:r>
              <a:rPr lang="en-US" dirty="0" smtClean="0"/>
              <a:t>The most basic component of all matter.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The smallest particle of an element that has ALL the chemical properties of that element.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Made of a nucleus of protons and neutrons surrounded by electrons.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626" y="1834577"/>
            <a:ext cx="4010025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284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087137"/>
            <a:ext cx="6267450" cy="4174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Element, Compound, or Mixture?</a:t>
            </a:r>
          </a:p>
        </p:txBody>
      </p:sp>
      <p:sp>
        <p:nvSpPr>
          <p:cNvPr id="4" name="Rectangle 3"/>
          <p:cNvSpPr/>
          <p:nvPr/>
        </p:nvSpPr>
        <p:spPr>
          <a:xfrm>
            <a:off x="336427" y="3581400"/>
            <a:ext cx="19495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Sugar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545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Element, Compound, or Mixture?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514600"/>
            <a:ext cx="5038725" cy="3343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4966" y="3581400"/>
            <a:ext cx="22468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Stir-Fry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917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Element, Compound, or Mixture?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019300"/>
            <a:ext cx="563880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41971" y="3429000"/>
            <a:ext cx="187262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Sand</a:t>
            </a:r>
            <a:endParaRPr lang="en-US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195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2243329"/>
          </a:xfrm>
        </p:spPr>
        <p:txBody>
          <a:bodyPr/>
          <a:lstStyle/>
          <a:p>
            <a:r>
              <a:rPr lang="en-US" dirty="0" smtClean="0"/>
              <a:t>Matter made of a </a:t>
            </a:r>
            <a:r>
              <a:rPr lang="en-US" u="sng" dirty="0" smtClean="0"/>
              <a:t>SINGLE</a:t>
            </a:r>
            <a:r>
              <a:rPr lang="en-US" dirty="0" smtClean="0"/>
              <a:t> type of atom.</a:t>
            </a:r>
          </a:p>
          <a:p>
            <a:r>
              <a:rPr lang="en-US" dirty="0" smtClean="0"/>
              <a:t>They </a:t>
            </a:r>
            <a:r>
              <a:rPr lang="en-US" u="sng" dirty="0" smtClean="0"/>
              <a:t>CANNOT</a:t>
            </a:r>
            <a:r>
              <a:rPr lang="en-US" dirty="0" smtClean="0"/>
              <a:t> be broken down into different kinds of matter.</a:t>
            </a:r>
          </a:p>
          <a:p>
            <a:pPr lvl="1"/>
            <a:r>
              <a:rPr lang="en-US" dirty="0" smtClean="0"/>
              <a:t>Quick Facts:</a:t>
            </a:r>
          </a:p>
          <a:p>
            <a:pPr lvl="2"/>
            <a:r>
              <a:rPr lang="en-US" dirty="0" smtClean="0"/>
              <a:t>118 Elements known or predicted</a:t>
            </a:r>
          </a:p>
          <a:p>
            <a:pPr lvl="3"/>
            <a:r>
              <a:rPr lang="en-US" dirty="0" smtClean="0"/>
              <a:t>90 formed by nature, 28 created in laboratories </a:t>
            </a:r>
          </a:p>
          <a:p>
            <a:pPr lvl="2"/>
            <a:r>
              <a:rPr lang="en-US" dirty="0" smtClean="0"/>
              <a:t>All are classified in the </a:t>
            </a:r>
            <a:r>
              <a:rPr lang="en-US" u="sng" dirty="0" smtClean="0"/>
              <a:t>Periodic Table of the Elements </a:t>
            </a:r>
            <a:endParaRPr lang="en-US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093" y="3810000"/>
            <a:ext cx="400507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163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2590800"/>
            <a:ext cx="2895600" cy="4529329"/>
          </a:xfrm>
        </p:spPr>
        <p:txBody>
          <a:bodyPr/>
          <a:lstStyle/>
          <a:p>
            <a:r>
              <a:rPr lang="en-US" dirty="0"/>
              <a:t>Elements are written as symbols</a:t>
            </a:r>
          </a:p>
          <a:p>
            <a:pPr lvl="1"/>
            <a:r>
              <a:rPr lang="en-US" dirty="0"/>
              <a:t>Usually represented by 1-2 letters</a:t>
            </a:r>
          </a:p>
          <a:p>
            <a:pPr lvl="1"/>
            <a:r>
              <a:rPr lang="en-US" dirty="0"/>
              <a:t>The first letter is always capitalized</a:t>
            </a:r>
          </a:p>
          <a:p>
            <a:pPr lvl="1"/>
            <a:r>
              <a:rPr lang="en-US" dirty="0"/>
              <a:t>The second letter is lower </a:t>
            </a:r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737" y="2209800"/>
            <a:ext cx="5529263" cy="3786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0" y="1729100"/>
            <a:ext cx="1752600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 = Hydrogen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1729100"/>
            <a:ext cx="1752600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 = Helium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3581400" y="1913766"/>
            <a:ext cx="228600" cy="6770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153400" y="2028066"/>
            <a:ext cx="457200" cy="5627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6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1108" y="2564606"/>
            <a:ext cx="2692892" cy="3124200"/>
          </a:xfrm>
        </p:spPr>
        <p:txBody>
          <a:bodyPr/>
          <a:lstStyle/>
          <a:p>
            <a:r>
              <a:rPr lang="en-US" dirty="0"/>
              <a:t>Elements are arranged by atomic number</a:t>
            </a:r>
          </a:p>
          <a:p>
            <a:pPr lvl="1"/>
            <a:r>
              <a:rPr lang="en-US" dirty="0"/>
              <a:t>18 columns</a:t>
            </a:r>
          </a:p>
          <a:p>
            <a:pPr lvl="2"/>
            <a:r>
              <a:rPr lang="en-US" dirty="0"/>
              <a:t>Represent families</a:t>
            </a:r>
          </a:p>
          <a:p>
            <a:pPr lvl="1"/>
            <a:r>
              <a:rPr lang="en-US" dirty="0"/>
              <a:t>7 Rows</a:t>
            </a:r>
          </a:p>
          <a:p>
            <a:pPr lvl="2"/>
            <a:r>
              <a:rPr lang="en-US" dirty="0"/>
              <a:t>Represent periods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7" y="2286000"/>
            <a:ext cx="5535613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1828800"/>
            <a:ext cx="1447800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Columns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399" y="2907268"/>
            <a:ext cx="712787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Rows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62000" y="2907268"/>
            <a:ext cx="8382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62000" y="3276600"/>
            <a:ext cx="8382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371600" y="2198132"/>
            <a:ext cx="0" cy="260246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066800" y="2209800"/>
            <a:ext cx="0" cy="260246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37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3200401" cy="4834130"/>
          </a:xfrm>
        </p:spPr>
        <p:txBody>
          <a:bodyPr>
            <a:normAutofit/>
          </a:bodyPr>
          <a:lstStyle/>
          <a:p>
            <a:r>
              <a:rPr lang="en-US" dirty="0"/>
              <a:t>Elements are divided by properties</a:t>
            </a:r>
          </a:p>
          <a:p>
            <a:pPr lvl="1"/>
            <a:r>
              <a:rPr lang="en-US" dirty="0"/>
              <a:t>Metals on the left</a:t>
            </a:r>
          </a:p>
          <a:p>
            <a:pPr lvl="2"/>
            <a:r>
              <a:rPr lang="en-US" dirty="0"/>
              <a:t>Shiny, conductors, malleable</a:t>
            </a:r>
          </a:p>
          <a:p>
            <a:pPr lvl="1"/>
            <a:r>
              <a:rPr lang="en-US" dirty="0"/>
              <a:t>Nonmetals on the right</a:t>
            </a:r>
          </a:p>
          <a:p>
            <a:pPr lvl="2"/>
            <a:r>
              <a:rPr lang="en-US" dirty="0"/>
              <a:t>Dull, not conductors, brittle</a:t>
            </a:r>
          </a:p>
          <a:p>
            <a:pPr lvl="1"/>
            <a:r>
              <a:rPr lang="en-US" dirty="0"/>
              <a:t>Metalloids are the dotted stair step</a:t>
            </a:r>
          </a:p>
          <a:p>
            <a:pPr lvl="2"/>
            <a:r>
              <a:rPr lang="en-US" dirty="0"/>
              <a:t>They have characteristics of both metals and </a:t>
            </a:r>
            <a:r>
              <a:rPr lang="en-US" dirty="0" smtClean="0"/>
              <a:t>nonmetals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438400"/>
            <a:ext cx="5041618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819400" y="2895600"/>
            <a:ext cx="2362200" cy="838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371600" y="3733799"/>
            <a:ext cx="6858000" cy="2286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6200000" flipH="1">
            <a:off x="6781803" y="3581400"/>
            <a:ext cx="1066797" cy="304799"/>
          </a:xfrm>
          <a:prstGeom prst="bentConnector3">
            <a:avLst>
              <a:gd name="adj1" fmla="val 68425"/>
            </a:avLst>
          </a:prstGeom>
          <a:ln w="254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743200" y="3886200"/>
            <a:ext cx="4419602" cy="1295400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16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80637"/>
              </p:ext>
            </p:extLst>
          </p:nvPr>
        </p:nvGraphicFramePr>
        <p:xfrm>
          <a:off x="381001" y="1719263"/>
          <a:ext cx="8382000" cy="4833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909647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/>
                        <a:t>Metals</a:t>
                      </a:r>
                      <a:endParaRPr lang="en-US" sz="24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/>
                        <a:t>Nonmetals</a:t>
                      </a:r>
                      <a:endParaRPr lang="en-US" sz="24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/>
                        <a:t>Metalloids</a:t>
                      </a:r>
                      <a:endParaRPr lang="en-US" sz="2400" u="sng" dirty="0"/>
                    </a:p>
                  </a:txBody>
                  <a:tcPr anchor="ctr"/>
                </a:tc>
              </a:tr>
              <a:tr h="392429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Shiny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Malleable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Goo</a:t>
                      </a:r>
                      <a:r>
                        <a:rPr lang="en-US" sz="1400" baseline="0" dirty="0" smtClean="0"/>
                        <a:t>d conductors of heat and electricity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Why?: They have the ability to easily move electrons to their outer shells.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Ex: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Al – Aluminum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Au – Gold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endParaRPr lang="en-US" baseline="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Dull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Brittle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Poor</a:t>
                      </a:r>
                      <a:r>
                        <a:rPr lang="en-US" sz="1400" baseline="0" dirty="0" smtClean="0"/>
                        <a:t> conductors of heat and electricity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Why?: They gain electrons easily.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Ex: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/>
                        <a:t>Cl</a:t>
                      </a:r>
                      <a:r>
                        <a:rPr lang="en-US" sz="1400" baseline="0" dirty="0" smtClean="0"/>
                        <a:t> – Chlorine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Ne - Neon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40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Have properties</a:t>
                      </a:r>
                      <a:r>
                        <a:rPr lang="en-US" sz="1400" baseline="0" dirty="0" smtClean="0"/>
                        <a:t> of both metals and nonmetals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Good semiconductors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Boiling points, melting points, and densities</a:t>
                      </a:r>
                      <a:r>
                        <a:rPr lang="en-US" sz="1400" baseline="0" dirty="0" smtClean="0"/>
                        <a:t> vary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Ex: 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Si – Silicon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B</a:t>
                      </a:r>
                      <a:r>
                        <a:rPr lang="en-US" sz="1400" baseline="0" dirty="0" smtClean="0"/>
                        <a:t> - Boron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Metals, Nonmetals, and Metalloids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181600"/>
            <a:ext cx="1524000" cy="1306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12614"/>
            <a:ext cx="1295400" cy="1411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01772"/>
            <a:ext cx="1524000" cy="1490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00000">
            <a:off x="3360405" y="4904996"/>
            <a:ext cx="1285389" cy="96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001772"/>
            <a:ext cx="1490234" cy="1490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495800"/>
            <a:ext cx="152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793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419600"/>
            <a:ext cx="1727892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1"/>
            <a:ext cx="5334001" cy="44074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Mixture</a:t>
            </a:r>
          </a:p>
          <a:p>
            <a:pPr lvl="1"/>
            <a:r>
              <a:rPr lang="en-US" dirty="0" smtClean="0"/>
              <a:t>A substance containing two or more substances MIXED together.</a:t>
            </a:r>
          </a:p>
          <a:p>
            <a:pPr lvl="1"/>
            <a:r>
              <a:rPr lang="en-US" dirty="0" smtClean="0"/>
              <a:t>Can be separated by mechanical means.</a:t>
            </a:r>
          </a:p>
          <a:p>
            <a:pPr lvl="1"/>
            <a:r>
              <a:rPr lang="en-US" dirty="0" smtClean="0"/>
              <a:t>The two or more substances are mixed in a way that each remains </a:t>
            </a:r>
            <a:r>
              <a:rPr lang="en-US" u="sng" dirty="0" smtClean="0"/>
              <a:t>UNCHANGED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Example: Salad Dressing</a:t>
            </a:r>
          </a:p>
          <a:p>
            <a:pPr lvl="1"/>
            <a:endParaRPr lang="en-US" dirty="0"/>
          </a:p>
          <a:p>
            <a:r>
              <a:rPr lang="en-US" dirty="0" smtClean="0"/>
              <a:t>Compound</a:t>
            </a:r>
          </a:p>
          <a:p>
            <a:pPr lvl="1"/>
            <a:r>
              <a:rPr lang="en-US" dirty="0" smtClean="0"/>
              <a:t>A substance formed from two or more elements with a fixed ration determining the composition.</a:t>
            </a:r>
          </a:p>
          <a:p>
            <a:pPr lvl="1"/>
            <a:r>
              <a:rPr lang="en-US" dirty="0" smtClean="0"/>
              <a:t>The elements lose their individual properties and the new compound has new properties. </a:t>
            </a:r>
          </a:p>
          <a:p>
            <a:pPr lvl="2"/>
            <a:r>
              <a:rPr lang="en-US" dirty="0" smtClean="0"/>
              <a:t>Examples: Water (Hydrogen and Oxygen)</a:t>
            </a:r>
          </a:p>
          <a:p>
            <a:pPr marL="1920240" lvl="7" indent="0">
              <a:buNone/>
            </a:pPr>
            <a:r>
              <a:rPr lang="en-US" sz="1600" dirty="0" smtClean="0"/>
              <a:t>Salt (Sodium and Chlorine)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Compounds and mixtures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880" y="1828800"/>
            <a:ext cx="2432304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105400"/>
            <a:ext cx="1905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59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essential to life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0999" y="1719071"/>
            <a:ext cx="2286001" cy="3233929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CHONPS:</a:t>
            </a:r>
          </a:p>
          <a:p>
            <a:pPr lvl="1" eaLnBrk="1" hangingPunct="1"/>
            <a:r>
              <a:rPr lang="en-US" sz="2400" b="1" dirty="0" smtClean="0"/>
              <a:t>C</a:t>
            </a:r>
            <a:endParaRPr lang="en-US" sz="2400" dirty="0" smtClean="0"/>
          </a:p>
          <a:p>
            <a:pPr lvl="1" eaLnBrk="1" hangingPunct="1"/>
            <a:r>
              <a:rPr lang="en-US" sz="2400" b="1" dirty="0" smtClean="0"/>
              <a:t>H</a:t>
            </a:r>
            <a:endParaRPr lang="en-US" sz="2400" dirty="0" smtClean="0"/>
          </a:p>
          <a:p>
            <a:pPr lvl="1" eaLnBrk="1" hangingPunct="1"/>
            <a:r>
              <a:rPr lang="en-US" sz="2400" b="1" dirty="0" smtClean="0"/>
              <a:t>O</a:t>
            </a:r>
            <a:endParaRPr lang="en-US" sz="2400" dirty="0" smtClean="0"/>
          </a:p>
          <a:p>
            <a:pPr lvl="1" eaLnBrk="1" hangingPunct="1"/>
            <a:r>
              <a:rPr lang="en-US" sz="2400" b="1" dirty="0" smtClean="0"/>
              <a:t>N</a:t>
            </a:r>
            <a:endParaRPr lang="en-US" sz="2400" dirty="0" smtClean="0"/>
          </a:p>
          <a:p>
            <a:pPr lvl="1" eaLnBrk="1" hangingPunct="1"/>
            <a:r>
              <a:rPr lang="en-US" sz="2400" b="1" dirty="0" smtClean="0"/>
              <a:t>P</a:t>
            </a:r>
            <a:endParaRPr lang="en-US" sz="2400" dirty="0" smtClean="0"/>
          </a:p>
          <a:p>
            <a:pPr lvl="1" eaLnBrk="1" hangingPunct="1"/>
            <a:r>
              <a:rPr lang="en-US" sz="2400" b="1" dirty="0" smtClean="0"/>
              <a:t>S</a:t>
            </a:r>
            <a:endParaRPr lang="en-US" sz="2400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43000" y="2133600"/>
            <a:ext cx="1219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arbon</a:t>
            </a:r>
            <a:endParaRPr lang="en-US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43000" y="2590800"/>
            <a:ext cx="1219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ydrogen</a:t>
            </a:r>
            <a:endParaRPr lang="en-US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43000" y="3048000"/>
            <a:ext cx="1219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xygen</a:t>
            </a:r>
            <a:endParaRPr lang="en-US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0" y="3511292"/>
            <a:ext cx="1219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itrogen</a:t>
            </a:r>
            <a:endParaRPr lang="en-US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43000" y="3886200"/>
            <a:ext cx="1752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hosphorus</a:t>
            </a:r>
            <a:endParaRPr lang="en-US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143000" y="4343400"/>
            <a:ext cx="1600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ulfur</a:t>
            </a:r>
            <a:endParaRPr lang="en-US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5773008" cy="2246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33600" y="5181599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These elements are found in abundance on solid Earth, in the atmosphere, and in the oceans. 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85186"/>
            <a:ext cx="1793487" cy="179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778022"/>
            <a:ext cx="2802235" cy="181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973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875</TotalTime>
  <Words>653</Words>
  <Application>Microsoft Office PowerPoint</Application>
  <PresentationFormat>On-screen Show (4:3)</PresentationFormat>
  <Paragraphs>130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Grid</vt:lpstr>
      <vt:lpstr>Matter and Energy </vt:lpstr>
      <vt:lpstr>Atoms</vt:lpstr>
      <vt:lpstr>Elements</vt:lpstr>
      <vt:lpstr>Periodic Table </vt:lpstr>
      <vt:lpstr>Periodic Table </vt:lpstr>
      <vt:lpstr>Periodic Table</vt:lpstr>
      <vt:lpstr>Metals, Nonmetals, and Metalloids</vt:lpstr>
      <vt:lpstr>Compounds and mixtures</vt:lpstr>
      <vt:lpstr>Elements essential to life</vt:lpstr>
      <vt:lpstr>The Earth’s Crust</vt:lpstr>
      <vt:lpstr>Abundance of Elements in soil, Sea, and Plant Life</vt:lpstr>
      <vt:lpstr>Now it’s your turn to test your knowledge!</vt:lpstr>
      <vt:lpstr>Element, Compound, or Mixture?</vt:lpstr>
      <vt:lpstr>Element, Compound, or Mixture?</vt:lpstr>
      <vt:lpstr>Element, Compound, or Mixture?</vt:lpstr>
      <vt:lpstr>Element, Compound, or Mixture?</vt:lpstr>
      <vt:lpstr>Element, Compound, or Mixture?</vt:lpstr>
      <vt:lpstr>Element, Compound, or Mixture?</vt:lpstr>
      <vt:lpstr>Element, Compound, or Mixture?</vt:lpstr>
      <vt:lpstr>Element, Compound, or Mixture?</vt:lpstr>
      <vt:lpstr>Element, Compound, or Mixture?</vt:lpstr>
      <vt:lpstr>Element, Compound, or Mixture?</vt:lpstr>
    </vt:vector>
  </TitlesOfParts>
  <Company>College of Veterinary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Matter and Energy</dc:title>
  <dc:creator>L Johnson's Lab</dc:creator>
  <cp:lastModifiedBy>Tech</cp:lastModifiedBy>
  <cp:revision>48</cp:revision>
  <dcterms:created xsi:type="dcterms:W3CDTF">2011-06-07T15:28:32Z</dcterms:created>
  <dcterms:modified xsi:type="dcterms:W3CDTF">2013-06-19T15:00:19Z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678311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